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40"/>
  </p:notesMasterIdLst>
  <p:sldIdLst>
    <p:sldId id="258" r:id="rId4"/>
    <p:sldId id="371" r:id="rId5"/>
    <p:sldId id="375" r:id="rId6"/>
    <p:sldId id="411" r:id="rId7"/>
    <p:sldId id="413" r:id="rId8"/>
    <p:sldId id="319" r:id="rId9"/>
    <p:sldId id="320" r:id="rId10"/>
    <p:sldId id="339" r:id="rId11"/>
    <p:sldId id="425" r:id="rId12"/>
    <p:sldId id="426" r:id="rId13"/>
    <p:sldId id="361" r:id="rId14"/>
    <p:sldId id="350" r:id="rId15"/>
    <p:sldId id="288" r:id="rId16"/>
    <p:sldId id="294" r:id="rId17"/>
    <p:sldId id="378" r:id="rId18"/>
    <p:sldId id="256" r:id="rId19"/>
    <p:sldId id="257" r:id="rId20"/>
    <p:sldId id="374" r:id="rId21"/>
    <p:sldId id="397" r:id="rId22"/>
    <p:sldId id="419" r:id="rId23"/>
    <p:sldId id="420" r:id="rId24"/>
    <p:sldId id="421" r:id="rId25"/>
    <p:sldId id="422" r:id="rId26"/>
    <p:sldId id="423" r:id="rId27"/>
    <p:sldId id="396" r:id="rId28"/>
    <p:sldId id="427" r:id="rId29"/>
    <p:sldId id="383" r:id="rId30"/>
    <p:sldId id="417" r:id="rId31"/>
    <p:sldId id="416" r:id="rId32"/>
    <p:sldId id="403" r:id="rId33"/>
    <p:sldId id="428" r:id="rId34"/>
    <p:sldId id="400" r:id="rId35"/>
    <p:sldId id="398" r:id="rId36"/>
    <p:sldId id="418" r:id="rId37"/>
    <p:sldId id="424" r:id="rId38"/>
    <p:sldId id="399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ja Korda" initials="AK" lastIdx="1" clrIdx="0">
    <p:extLst>
      <p:ext uri="{19B8F6BF-5375-455C-9EA6-DF929625EA0E}">
        <p15:presenceInfo xmlns:p15="http://schemas.microsoft.com/office/powerpoint/2012/main" userId="S-1-5-21-1994666791-1848324446-1811762917-137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3"/>
    <a:srgbClr val="A0A0A0"/>
    <a:srgbClr val="B9B9B9"/>
    <a:srgbClr val="CC66FF"/>
    <a:srgbClr val="D8489A"/>
    <a:srgbClr val="FFFFFF"/>
    <a:srgbClr val="A6B7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3" autoAdjust="0"/>
    <p:restoredTop sz="94669"/>
  </p:normalViewPr>
  <p:slideViewPr>
    <p:cSldViewPr snapToGrid="0" showGuides="1">
      <p:cViewPr varScale="1">
        <p:scale>
          <a:sx n="87" d="100"/>
          <a:sy n="87" d="100"/>
        </p:scale>
        <p:origin x="1008" y="200"/>
      </p:cViewPr>
      <p:guideLst>
        <p:guide orient="horz" pos="2184"/>
        <p:guide pos="3840"/>
      </p:guideLst>
    </p:cSldViewPr>
  </p:slideViewPr>
  <p:notesTextViewPr>
    <p:cViewPr>
      <p:scale>
        <a:sx n="95" d="100"/>
        <a:sy n="9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41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930010699738101E-2"/>
          <c:y val="2.80149975611046E-2"/>
          <c:w val="0.92537217027559104"/>
          <c:h val="0.746441698668695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yriad Pro" panose="020B0503030403020204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Digitalno neosviještene</c:v>
                </c:pt>
                <c:pt idx="1">
                  <c:v>Digitalne početnice</c:v>
                </c:pt>
                <c:pt idx="2">
                  <c:v>Digitalno osposobljene</c:v>
                </c:pt>
                <c:pt idx="3">
                  <c:v>Digitalno napredne</c:v>
                </c:pt>
                <c:pt idx="4">
                  <c:v>Digitalno zrele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1">
                  <c:v>124</c:v>
                </c:pt>
                <c:pt idx="2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CB-F04C-805C-C3D2F4BA435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2141301176"/>
        <c:axId val="2141292280"/>
      </c:barChart>
      <c:catAx>
        <c:axId val="2141301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pPr>
            <a:endParaRPr lang="sr-Latn-RS"/>
          </a:p>
        </c:txPr>
        <c:crossAx val="2141292280"/>
        <c:crosses val="autoZero"/>
        <c:auto val="1"/>
        <c:lblAlgn val="ctr"/>
        <c:lblOffset val="100"/>
        <c:noMultiLvlLbl val="0"/>
      </c:catAx>
      <c:valAx>
        <c:axId val="2141292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pPr>
            <a:endParaRPr lang="sr-Latn-RS"/>
          </a:p>
        </c:txPr>
        <c:crossAx val="2141301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yriad Pro" panose="020B0503030403020204" pitchFamily="34" charset="0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Myriad Pro" panose="020B0503030403020204" pitchFamily="34" charset="0"/>
        </a:defRPr>
      </a:pPr>
      <a:endParaRPr lang="sr-Latn-R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930010699738101E-2"/>
          <c:y val="2.80149975611046E-2"/>
          <c:w val="0.92537217027559104"/>
          <c:h val="0.74644169866869503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5BD5D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yriad Pro" panose="020B0503030403020204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Digitalno neosviještene</c:v>
                </c:pt>
                <c:pt idx="1">
                  <c:v>Digitalne početnice</c:v>
                </c:pt>
                <c:pt idx="2">
                  <c:v>Digitalno osposobljene</c:v>
                </c:pt>
                <c:pt idx="3">
                  <c:v>Digitalno napredne</c:v>
                </c:pt>
                <c:pt idx="4">
                  <c:v>Digitalno zrele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1">
                  <c:v>4</c:v>
                </c:pt>
                <c:pt idx="2">
                  <c:v>93</c:v>
                </c:pt>
                <c:pt idx="3">
                  <c:v>48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3E-5548-B83D-C7615494243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2142696120"/>
        <c:axId val="2142705784"/>
      </c:barChart>
      <c:catAx>
        <c:axId val="21426961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pPr>
            <a:endParaRPr lang="sr-Latn-RS"/>
          </a:p>
        </c:txPr>
        <c:crossAx val="2142705784"/>
        <c:crosses val="autoZero"/>
        <c:auto val="1"/>
        <c:lblAlgn val="ctr"/>
        <c:lblOffset val="100"/>
        <c:noMultiLvlLbl val="0"/>
      </c:catAx>
      <c:valAx>
        <c:axId val="2142705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pPr>
            <a:endParaRPr lang="sr-Latn-RS"/>
          </a:p>
        </c:txPr>
        <c:crossAx val="2142696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yriad Pro" panose="020B0503030403020204" pitchFamily="34" charset="0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Myriad Pro" panose="020B0503030403020204" pitchFamily="34" charset="0"/>
        </a:defRPr>
      </a:pPr>
      <a:endParaRPr lang="sr-Latn-R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72316570860687"/>
          <c:y val="0.16365287138787099"/>
          <c:w val="0.60653711840508906"/>
          <c:h val="0.7268498148914653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SAMOEVALUACIJA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7819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98E9-4E29-92BF-31335164487F}"/>
              </c:ext>
            </c:extLst>
          </c:dPt>
          <c:dPt>
            <c:idx val="1"/>
            <c:invertIfNegative val="0"/>
            <c:bubble3D val="0"/>
            <c:spPr>
              <a:solidFill>
                <a:srgbClr val="21749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98E9-4E29-92BF-31335164487F}"/>
              </c:ext>
            </c:extLst>
          </c:dPt>
          <c:dPt>
            <c:idx val="2"/>
            <c:invertIfNegative val="0"/>
            <c:bubble3D val="0"/>
            <c:spPr>
              <a:solidFill>
                <a:srgbClr val="1299B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E9-4E29-92BF-31335164487F}"/>
              </c:ext>
            </c:extLst>
          </c:dPt>
          <c:dPt>
            <c:idx val="3"/>
            <c:invertIfNegative val="0"/>
            <c:bubble3D val="0"/>
            <c:spPr>
              <a:solidFill>
                <a:srgbClr val="5BD5D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E9-4E29-92BF-31335164487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yriad Pro" panose="020B0503030403020204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DIGITALNO NEOSVJEŠTENE</c:v>
                </c:pt>
                <c:pt idx="1">
                  <c:v>DIGITALNE POČETNICE </c:v>
                </c:pt>
                <c:pt idx="2">
                  <c:v>DIGITALNO OSPOSOBLJENE</c:v>
                </c:pt>
                <c:pt idx="3">
                  <c:v>DIGITALNO NAPREDNE </c:v>
                </c:pt>
                <c:pt idx="4">
                  <c:v>DIGITALNO ZRELE 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0.01</c:v>
                </c:pt>
                <c:pt idx="1">
                  <c:v>0.51</c:v>
                </c:pt>
                <c:pt idx="2">
                  <c:v>0.45</c:v>
                </c:pt>
                <c:pt idx="3">
                  <c:v>0.03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E9-4E29-92BF-31335164487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47536000"/>
        <c:axId val="447529112"/>
      </c:barChart>
      <c:valAx>
        <c:axId val="447529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447536000"/>
        <c:crosses val="autoZero"/>
        <c:crossBetween val="between"/>
      </c:valAx>
      <c:catAx>
        <c:axId val="4475360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pPr>
            <a:endParaRPr lang="sr-Latn-RS"/>
          </a:p>
        </c:txPr>
        <c:crossAx val="4475291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B8E41-6276-4DDF-854B-8C0A1DF5DEEF}" type="datetimeFigureOut">
              <a:rPr lang="en-US" smtClean="0"/>
              <a:t>3/11/19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64D96-A21D-4CF0-82D6-1755E6E7A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E36DAB-A370-4C91-9C1E-9130FCB0FA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05460E-68D6-4799-B2DE-4695A38E9CB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7364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E36DAB-A370-4C91-9C1E-9130FCB0FA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05460E-68D6-4799-B2DE-4695A38E9CB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hr-HR" dirty="0"/>
              <a:t>OSNOVNE ŠKOLE: 803</a:t>
            </a:r>
          </a:p>
          <a:p>
            <a:r>
              <a:rPr lang="hr-HR" dirty="0"/>
              <a:t>- SREDNJE ŠKOLE: 314</a:t>
            </a:r>
          </a:p>
          <a:p>
            <a:r>
              <a:rPr lang="hr-HR" dirty="0"/>
              <a:t>- OSNOVNE&amp;SREDNJE ŠKOLE: 49</a:t>
            </a:r>
            <a:r>
              <a:rPr lang="en-US" dirty="0"/>
              <a:t> - </a:t>
            </a:r>
            <a:r>
              <a:rPr lang="en-US" dirty="0" err="1"/>
              <a:t>dio</a:t>
            </a:r>
            <a:r>
              <a:rPr lang="en-US" dirty="0"/>
              <a:t> </a:t>
            </a:r>
            <a:r>
              <a:rPr lang="en-US" dirty="0" err="1"/>
              <a:t>škola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OŠ i SS u </a:t>
            </a:r>
            <a:r>
              <a:rPr lang="en-US" dirty="0" err="1"/>
              <a:t>jednom</a:t>
            </a:r>
            <a:r>
              <a:rPr lang="en-US" dirty="0"/>
              <a:t> (</a:t>
            </a:r>
            <a:r>
              <a:rPr lang="en-US" dirty="0" err="1"/>
              <a:t>neke</a:t>
            </a:r>
            <a:r>
              <a:rPr lang="en-US" dirty="0"/>
              <a:t> </a:t>
            </a:r>
            <a:r>
              <a:rPr lang="en-US" dirty="0" err="1"/>
              <a:t>glazbene</a:t>
            </a:r>
            <a:r>
              <a:rPr lang="en-US" dirty="0"/>
              <a:t> i </a:t>
            </a:r>
            <a:r>
              <a:rPr lang="en-US" dirty="0" err="1"/>
              <a:t>neki</a:t>
            </a:r>
            <a:r>
              <a:rPr lang="en-US" dirty="0"/>
              <a:t> </a:t>
            </a:r>
            <a:r>
              <a:rPr lang="en-US" dirty="0" err="1"/>
              <a:t>centri</a:t>
            </a:r>
            <a:r>
              <a:rPr lang="en-US" dirty="0"/>
              <a:t> za </a:t>
            </a:r>
            <a:r>
              <a:rPr lang="en-US" dirty="0" err="1"/>
              <a:t>odgoj</a:t>
            </a:r>
            <a:r>
              <a:rPr lang="en-US" dirty="0"/>
              <a:t> i </a:t>
            </a:r>
            <a:r>
              <a:rPr lang="en-US" dirty="0" err="1"/>
              <a:t>obrazovanje</a:t>
            </a:r>
            <a:r>
              <a:rPr lang="en-US"/>
              <a:t>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55949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F826C2-2A6A-4562-9076-491D119FFEE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11664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E36DAB-A370-4C91-9C1E-9130FCB0FA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05460E-68D6-4799-B2DE-4695A38E9CB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osnivač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obvezao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osigurati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e-Škole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tehničara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za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podršku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za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korištenje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mreže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opreme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za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vrijeme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nakon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trajanja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pilot-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712410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/>
                </a:solidFill>
                <a:latin typeface="Myriad Pro" panose="020B0503030403020204" pitchFamily="34" charset="0"/>
              </a:rPr>
              <a:t>VRIJEDI ZA SVE OBRASCE I DOPISE KOJE JE ŠKOLA DO SADA SLALA CARNET-u POŠTOM PUTEM DOPISA S POTPISOM I PEČATOM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064D96-A21D-4CF0-82D6-1755E6E7A88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749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45268B-89D5-4D63-9FAB-F9C3CB58F6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34FFE1-7EC9-424F-A0DA-501F1A3B59E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18869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/>
              <a:t>Fali MZO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E7F826C2-2A6A-4562-9076-491D119FFEEB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1380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/>
              <a:t>Fali MZO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E7F826C2-2A6A-4562-9076-491D119FFEEB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3882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E7F826C2-2A6A-4562-9076-491D119FFEEB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9155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/>
              <a:t>- U </a:t>
            </a:r>
            <a:r>
              <a:rPr lang="en-US" dirty="0" err="1"/>
              <a:t>svim</a:t>
            </a:r>
            <a:r>
              <a:rPr lang="en-US" dirty="0"/>
              <a:t> </a:t>
            </a:r>
            <a:r>
              <a:rPr lang="en-US" dirty="0" err="1"/>
              <a:t>školama</a:t>
            </a:r>
            <a:r>
              <a:rPr lang="en-US" dirty="0"/>
              <a:t> u </a:t>
            </a:r>
            <a:r>
              <a:rPr lang="en-US" dirty="0" err="1"/>
              <a:t>projektu</a:t>
            </a:r>
            <a:r>
              <a:rPr lang="en-US" dirty="0"/>
              <a:t> </a:t>
            </a:r>
            <a:r>
              <a:rPr lang="en-US" dirty="0" err="1"/>
              <a:t>provedeno</a:t>
            </a:r>
            <a:r>
              <a:rPr lang="en-US" dirty="0"/>
              <a:t>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početno</a:t>
            </a:r>
            <a:r>
              <a:rPr lang="en-US" dirty="0"/>
              <a:t> i </a:t>
            </a:r>
            <a:r>
              <a:rPr lang="en-US" dirty="0" err="1"/>
              <a:t>završno</a:t>
            </a:r>
            <a:r>
              <a:rPr lang="en-US" dirty="0"/>
              <a:t> </a:t>
            </a:r>
            <a:r>
              <a:rPr lang="en-US" dirty="0" err="1"/>
              <a:t>vrednovanje</a:t>
            </a:r>
            <a:r>
              <a:rPr lang="en-US" dirty="0"/>
              <a:t> </a:t>
            </a:r>
            <a:r>
              <a:rPr lang="en-US" dirty="0" err="1"/>
              <a:t>digitalne</a:t>
            </a:r>
            <a:r>
              <a:rPr lang="en-US" dirty="0"/>
              <a:t> </a:t>
            </a:r>
            <a:r>
              <a:rPr lang="en-US" dirty="0" err="1"/>
              <a:t>zrelosti</a:t>
            </a:r>
            <a:r>
              <a:rPr lang="en-US" dirty="0"/>
              <a:t>. </a:t>
            </a:r>
            <a:r>
              <a:rPr lang="en-US" dirty="0" err="1"/>
              <a:t>Zahvaljujući</a:t>
            </a:r>
            <a:r>
              <a:rPr lang="en-US" dirty="0"/>
              <a:t> </a:t>
            </a:r>
            <a:r>
              <a:rPr lang="en-US" dirty="0" err="1"/>
              <a:t>ovome</a:t>
            </a:r>
            <a:r>
              <a:rPr lang="en-US" dirty="0"/>
              <a:t> </a:t>
            </a:r>
            <a:r>
              <a:rPr lang="en-US" dirty="0" err="1"/>
              <a:t>istraživanju</a:t>
            </a:r>
            <a:r>
              <a:rPr lang="en-US" dirty="0"/>
              <a:t>, </a:t>
            </a:r>
            <a:r>
              <a:rPr lang="en-US" dirty="0" err="1"/>
              <a:t>prvi</a:t>
            </a:r>
            <a:r>
              <a:rPr lang="en-US" dirty="0"/>
              <a:t> puta u </a:t>
            </a:r>
            <a:r>
              <a:rPr lang="en-US" dirty="0" err="1"/>
              <a:t>Hrvatskoj</a:t>
            </a:r>
            <a:r>
              <a:rPr lang="en-US" dirty="0"/>
              <a:t> </a:t>
            </a:r>
            <a:r>
              <a:rPr lang="en-US" dirty="0" err="1"/>
              <a:t>dobiven</a:t>
            </a:r>
            <a:r>
              <a:rPr lang="en-US" dirty="0"/>
              <a:t>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dubinski</a:t>
            </a:r>
            <a:r>
              <a:rPr lang="en-US" dirty="0"/>
              <a:t> </a:t>
            </a:r>
            <a:r>
              <a:rPr lang="en-US" dirty="0" err="1"/>
              <a:t>uvid</a:t>
            </a:r>
            <a:r>
              <a:rPr lang="en-US" dirty="0"/>
              <a:t> u </a:t>
            </a:r>
            <a:r>
              <a:rPr lang="en-US" dirty="0" err="1"/>
              <a:t>stanje</a:t>
            </a:r>
            <a:r>
              <a:rPr lang="en-US" dirty="0"/>
              <a:t> </a:t>
            </a:r>
            <a:r>
              <a:rPr lang="en-US" dirty="0" err="1"/>
              <a:t>digitalne</a:t>
            </a:r>
            <a:r>
              <a:rPr lang="en-US" dirty="0"/>
              <a:t> </a:t>
            </a:r>
            <a:r>
              <a:rPr lang="en-US" dirty="0" err="1"/>
              <a:t>zrelosti</a:t>
            </a:r>
            <a:r>
              <a:rPr lang="en-US" dirty="0"/>
              <a:t> </a:t>
            </a:r>
            <a:r>
              <a:rPr lang="en-US" dirty="0" err="1"/>
              <a:t>škola</a:t>
            </a:r>
            <a:r>
              <a:rPr lang="en-US" dirty="0"/>
              <a:t>.</a:t>
            </a:r>
            <a:r>
              <a:rPr lang="en-US" dirty="0">
                <a:latin typeface="Calibri"/>
                <a:cs typeface="Calibri"/>
              </a:rPr>
              <a:t> </a:t>
            </a:r>
          </a:p>
          <a:p>
            <a:pPr algn="l"/>
            <a:r>
              <a:rPr lang="en-US" dirty="0"/>
              <a:t>- U </a:t>
            </a:r>
            <a:r>
              <a:rPr lang="en-US" dirty="0" err="1"/>
              <a:t>listopadu</a:t>
            </a:r>
            <a:r>
              <a:rPr lang="en-US" dirty="0"/>
              <a:t> 2016. </a:t>
            </a:r>
            <a:r>
              <a:rPr lang="en-US" dirty="0" err="1"/>
              <a:t>godine</a:t>
            </a:r>
            <a:r>
              <a:rPr lang="en-US" dirty="0"/>
              <a:t> </a:t>
            </a:r>
            <a:r>
              <a:rPr lang="en-US" dirty="0" err="1"/>
              <a:t>provedeno</a:t>
            </a:r>
            <a:r>
              <a:rPr lang="en-US" dirty="0"/>
              <a:t> je </a:t>
            </a:r>
            <a:r>
              <a:rPr lang="en-US" dirty="0" err="1"/>
              <a:t>početno</a:t>
            </a:r>
            <a:r>
              <a:rPr lang="en-US" dirty="0"/>
              <a:t> </a:t>
            </a:r>
            <a:r>
              <a:rPr lang="en-US" dirty="0" err="1"/>
              <a:t>vanjsko</a:t>
            </a:r>
            <a:r>
              <a:rPr lang="en-US" dirty="0"/>
              <a:t> </a:t>
            </a:r>
            <a:r>
              <a:rPr lang="en-US" dirty="0" err="1"/>
              <a:t>vrednovanje</a:t>
            </a:r>
            <a:r>
              <a:rPr lang="en-US" dirty="0"/>
              <a:t> </a:t>
            </a:r>
            <a:r>
              <a:rPr lang="en-US" dirty="0" err="1"/>
              <a:t>digitalne</a:t>
            </a:r>
            <a:r>
              <a:rPr lang="en-US" dirty="0"/>
              <a:t> </a:t>
            </a:r>
            <a:r>
              <a:rPr lang="en-US" dirty="0" err="1"/>
              <a:t>zrelosti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je </a:t>
            </a:r>
            <a:r>
              <a:rPr lang="en-US" dirty="0" err="1"/>
              <a:t>pokazalo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su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skali</a:t>
            </a:r>
            <a:r>
              <a:rPr lang="en-US" dirty="0"/>
              <a:t> od 1 (</a:t>
            </a:r>
            <a:r>
              <a:rPr lang="en-US" dirty="0" err="1"/>
              <a:t>digitalno</a:t>
            </a:r>
            <a:r>
              <a:rPr lang="en-US" dirty="0"/>
              <a:t> </a:t>
            </a:r>
            <a:r>
              <a:rPr lang="en-US" dirty="0" err="1"/>
              <a:t>neosviještene</a:t>
            </a:r>
            <a:r>
              <a:rPr lang="en-US" dirty="0"/>
              <a:t> </a:t>
            </a:r>
            <a:r>
              <a:rPr lang="en-US" dirty="0" err="1"/>
              <a:t>škole</a:t>
            </a:r>
            <a:r>
              <a:rPr lang="en-US" dirty="0"/>
              <a:t>) do 5 (</a:t>
            </a:r>
            <a:r>
              <a:rPr lang="en-US" dirty="0" err="1"/>
              <a:t>digitalno</a:t>
            </a:r>
            <a:r>
              <a:rPr lang="en-US" dirty="0"/>
              <a:t> </a:t>
            </a:r>
            <a:r>
              <a:rPr lang="en-US" dirty="0" err="1"/>
              <a:t>zrele</a:t>
            </a:r>
            <a:r>
              <a:rPr lang="en-US" dirty="0"/>
              <a:t> </a:t>
            </a:r>
            <a:r>
              <a:rPr lang="en-US" dirty="0" err="1"/>
              <a:t>škole</a:t>
            </a:r>
            <a:r>
              <a:rPr lang="en-US" dirty="0"/>
              <a:t>), </a:t>
            </a:r>
            <a:r>
              <a:rPr lang="en-US" dirty="0" err="1"/>
              <a:t>naše</a:t>
            </a:r>
            <a:r>
              <a:rPr lang="en-US" dirty="0"/>
              <a:t> </a:t>
            </a:r>
            <a:r>
              <a:rPr lang="en-US" dirty="0" err="1"/>
              <a:t>škole</a:t>
            </a:r>
            <a:r>
              <a:rPr lang="en-US" dirty="0"/>
              <a:t> u </a:t>
            </a:r>
            <a:r>
              <a:rPr lang="en-US" dirty="0" err="1"/>
              <a:t>prosjeku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razini</a:t>
            </a:r>
            <a:r>
              <a:rPr lang="en-US" dirty="0"/>
              <a:t> 2, </a:t>
            </a:r>
            <a:r>
              <a:rPr lang="en-US" dirty="0" err="1"/>
              <a:t>odnosno</a:t>
            </a:r>
            <a:r>
              <a:rPr lang="en-US" dirty="0"/>
              <a:t> u </a:t>
            </a:r>
            <a:r>
              <a:rPr lang="en-US" dirty="0" err="1"/>
              <a:t>kategoriji</a:t>
            </a:r>
            <a:r>
              <a:rPr lang="en-US" dirty="0"/>
              <a:t> </a:t>
            </a:r>
            <a:r>
              <a:rPr lang="en-US" dirty="0" err="1"/>
              <a:t>digitalnih</a:t>
            </a:r>
            <a:r>
              <a:rPr lang="en-US" dirty="0"/>
              <a:t> </a:t>
            </a:r>
            <a:r>
              <a:rPr lang="en-US" dirty="0" err="1"/>
              <a:t>početnica</a:t>
            </a:r>
            <a:r>
              <a:rPr lang="en-US" dirty="0"/>
              <a:t>. Tada </a:t>
            </a:r>
            <a:r>
              <a:rPr lang="en-US" dirty="0" err="1"/>
              <a:t>nijedna</a:t>
            </a:r>
            <a:r>
              <a:rPr lang="en-US" dirty="0"/>
              <a:t> od 151 </a:t>
            </a:r>
            <a:r>
              <a:rPr lang="en-US" dirty="0" err="1"/>
              <a:t>škole</a:t>
            </a:r>
            <a:r>
              <a:rPr lang="en-US" dirty="0"/>
              <a:t> u </a:t>
            </a:r>
            <a:r>
              <a:rPr lang="en-US" dirty="0" err="1"/>
              <a:t>projektu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digitalno</a:t>
            </a:r>
            <a:r>
              <a:rPr lang="en-US" dirty="0"/>
              <a:t> </a:t>
            </a:r>
            <a:r>
              <a:rPr lang="en-US" dirty="0" err="1"/>
              <a:t>napredna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digitalno</a:t>
            </a:r>
            <a:r>
              <a:rPr lang="en-US" dirty="0"/>
              <a:t> </a:t>
            </a:r>
            <a:r>
              <a:rPr lang="en-US" dirty="0" err="1"/>
              <a:t>zrela</a:t>
            </a:r>
            <a:r>
              <a:rPr lang="en-US" dirty="0"/>
              <a:t>, </a:t>
            </a:r>
            <a:r>
              <a:rPr lang="en-US" dirty="0" err="1"/>
              <a:t>dok</a:t>
            </a:r>
            <a:r>
              <a:rPr lang="en-US" dirty="0"/>
              <a:t> se </a:t>
            </a:r>
            <a:r>
              <a:rPr lang="en-US" dirty="0" err="1"/>
              <a:t>tek</a:t>
            </a:r>
            <a:r>
              <a:rPr lang="en-US" dirty="0"/>
              <a:t> </a:t>
            </a:r>
            <a:r>
              <a:rPr lang="en-US" dirty="0" err="1"/>
              <a:t>svaka</a:t>
            </a:r>
            <a:r>
              <a:rPr lang="en-US" dirty="0"/>
              <a:t> peta </a:t>
            </a:r>
            <a:r>
              <a:rPr lang="en-US" dirty="0" err="1"/>
              <a:t>škola</a:t>
            </a:r>
            <a:r>
              <a:rPr lang="en-US" dirty="0"/>
              <a:t> </a:t>
            </a:r>
            <a:r>
              <a:rPr lang="en-US" dirty="0" err="1"/>
              <a:t>smatrala</a:t>
            </a:r>
            <a:r>
              <a:rPr lang="en-US" dirty="0"/>
              <a:t> </a:t>
            </a:r>
            <a:r>
              <a:rPr lang="en-US" dirty="0" err="1"/>
              <a:t>digitalno</a:t>
            </a:r>
            <a:r>
              <a:rPr lang="en-US" dirty="0"/>
              <a:t> </a:t>
            </a:r>
            <a:r>
              <a:rPr lang="en-US" dirty="0" err="1"/>
              <a:t>osposobljenom</a:t>
            </a:r>
            <a:r>
              <a:rPr lang="en-US" dirty="0"/>
              <a:t> (</a:t>
            </a:r>
            <a:r>
              <a:rPr lang="en-US" dirty="0" err="1"/>
              <a:t>razina</a:t>
            </a:r>
            <a:r>
              <a:rPr lang="en-US" dirty="0"/>
              <a:t> 3).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527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Nakon</a:t>
            </a:r>
            <a:r>
              <a:rPr lang="en-US" dirty="0"/>
              <a:t> 18 </a:t>
            </a:r>
            <a:r>
              <a:rPr lang="en-US" dirty="0" err="1"/>
              <a:t>mjeseci</a:t>
            </a:r>
            <a:r>
              <a:rPr lang="en-US" dirty="0"/>
              <a:t> </a:t>
            </a:r>
            <a:r>
              <a:rPr lang="en-US" dirty="0" err="1"/>
              <a:t>provođenja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</a:t>
            </a:r>
            <a:r>
              <a:rPr lang="en-US" dirty="0" err="1"/>
              <a:t>rezultati</a:t>
            </a:r>
            <a:r>
              <a:rPr lang="en-US" dirty="0"/>
              <a:t> su </a:t>
            </a:r>
            <a:r>
              <a:rPr lang="en-US" dirty="0" err="1"/>
              <a:t>znatno</a:t>
            </a:r>
            <a:r>
              <a:rPr lang="en-US" dirty="0"/>
              <a:t> </a:t>
            </a:r>
            <a:r>
              <a:rPr lang="en-US" dirty="0" err="1"/>
              <a:t>bolji</a:t>
            </a:r>
            <a:r>
              <a:rPr lang="en-US" dirty="0"/>
              <a:t>. </a:t>
            </a:r>
            <a:r>
              <a:rPr lang="en-US" dirty="0" err="1"/>
              <a:t>Promatrajući</a:t>
            </a:r>
            <a:r>
              <a:rPr lang="en-US" dirty="0"/>
              <a:t> </a:t>
            </a:r>
            <a:r>
              <a:rPr lang="en-US" dirty="0" err="1"/>
              <a:t>ukupnu</a:t>
            </a:r>
            <a:r>
              <a:rPr lang="en-US" dirty="0"/>
              <a:t> </a:t>
            </a:r>
            <a:r>
              <a:rPr lang="en-US" dirty="0" err="1"/>
              <a:t>razinu</a:t>
            </a:r>
            <a:r>
              <a:rPr lang="en-US" dirty="0"/>
              <a:t>, </a:t>
            </a:r>
            <a:r>
              <a:rPr lang="en-US" dirty="0" err="1"/>
              <a:t>čak</a:t>
            </a:r>
            <a:r>
              <a:rPr lang="en-US" dirty="0"/>
              <a:t> 93 % </a:t>
            </a:r>
            <a:r>
              <a:rPr lang="en-US" dirty="0" err="1"/>
              <a:t>škola</a:t>
            </a:r>
            <a:r>
              <a:rPr lang="en-US" dirty="0"/>
              <a:t> </a:t>
            </a:r>
            <a:r>
              <a:rPr lang="en-US" dirty="0" err="1"/>
              <a:t>sada</a:t>
            </a:r>
            <a:r>
              <a:rPr lang="en-US" dirty="0"/>
              <a:t> se </a:t>
            </a:r>
            <a:r>
              <a:rPr lang="en-US" dirty="0" err="1"/>
              <a:t>nalazi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razini</a:t>
            </a:r>
            <a:r>
              <a:rPr lang="en-US" dirty="0"/>
              <a:t> </a:t>
            </a:r>
            <a:r>
              <a:rPr lang="en-US" dirty="0" err="1"/>
              <a:t>digitalno</a:t>
            </a:r>
            <a:r>
              <a:rPr lang="en-US" dirty="0"/>
              <a:t> </a:t>
            </a:r>
            <a:r>
              <a:rPr lang="en-US" dirty="0" err="1"/>
              <a:t>osposobljenih</a:t>
            </a:r>
            <a:r>
              <a:rPr lang="en-US" dirty="0"/>
              <a:t> (</a:t>
            </a:r>
            <a:r>
              <a:rPr lang="en-US" dirty="0" err="1"/>
              <a:t>razina</a:t>
            </a:r>
            <a:r>
              <a:rPr lang="en-US" dirty="0"/>
              <a:t> 3)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digitalno</a:t>
            </a:r>
            <a:r>
              <a:rPr lang="en-US" dirty="0"/>
              <a:t> </a:t>
            </a:r>
            <a:r>
              <a:rPr lang="en-US" dirty="0" err="1"/>
              <a:t>naprednih</a:t>
            </a:r>
            <a:r>
              <a:rPr lang="en-US" dirty="0"/>
              <a:t> (</a:t>
            </a:r>
            <a:r>
              <a:rPr lang="en-US" dirty="0" err="1"/>
              <a:t>razina</a:t>
            </a:r>
            <a:r>
              <a:rPr lang="en-US" dirty="0"/>
              <a:t> 4) </a:t>
            </a:r>
            <a:r>
              <a:rPr lang="en-US" dirty="0" err="1"/>
              <a:t>škola</a:t>
            </a:r>
            <a:r>
              <a:rPr lang="en-US" dirty="0"/>
              <a:t>. </a:t>
            </a:r>
            <a:r>
              <a:rPr lang="en-US" dirty="0">
                <a:latin typeface="Calibri"/>
                <a:cs typeface="Calibr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85955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77A87A-BDAA-4B6B-A41D-5F112AB191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012342-D226-4399-BE75-701B1D60B00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21818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Navedeno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odnosi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škole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kojima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osnivač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Republika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Hrvatska,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jedinica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lokalne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regionalne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samouprave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vjerska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zajednica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budući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čine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dio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organiziranoga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javnog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obrazovnog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sustava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financiranog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države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b="0" dirty="0">
              <a:effectLst/>
            </a:endParaRP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064D96-A21D-4CF0-82D6-1755E6E7A88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21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29FA1-30B3-4038-BF53-00ACC4C69F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6CACBE-2595-4EEA-A471-E2094A6AE2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61D36-D63E-496B-BC34-2B032169E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9E5F2-D368-4FD6-924D-41565A071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66E23-D96A-4550-947A-E21B39964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671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55FB0-067D-471A-9C2D-231EB4CAE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70E18C-B8CC-4F0A-898B-AA8879872A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E58E9-FEB0-4008-9D93-100601DDC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39011-FBCE-4998-B4F7-E2158C66E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399A8-DCCE-4694-8F8C-C9DFA1E3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538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45B356-8E67-46A9-839E-CE011A874F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D6DED8-16B3-4925-ADC5-8538C9D32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D8AE5-5456-4EEF-AD08-96FD8DBB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96D52-F360-40F6-99C0-E40D7FE42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E93A7-19BB-4FC8-8BA8-F4E121C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314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>
            <a:extLst>
              <a:ext uri="{FF2B5EF4-FFF2-40B4-BE49-F238E27FC236}">
                <a16:creationId xmlns:a16="http://schemas.microsoft.com/office/drawing/2014/main" id="{2578D076-7736-455C-8FD4-8133A3CCE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Text">
            <a:extLst>
              <a:ext uri="{FF2B5EF4-FFF2-40B4-BE49-F238E27FC236}">
                <a16:creationId xmlns:a16="http://schemas.microsoft.com/office/drawing/2014/main" id="{A3AF3863-4E6A-413E-AB18-0B3109A00C8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84874B46-135B-4E47-ADE2-70957346387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DBE2CC-C175-4B47-93B4-486889468A79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2073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>
            <a:extLst>
              <a:ext uri="{FF2B5EF4-FFF2-40B4-BE49-F238E27FC236}">
                <a16:creationId xmlns:a16="http://schemas.microsoft.com/office/drawing/2014/main" id="{3AA7C242-E0C8-44EF-844E-9BC74DB8E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Text">
            <a:extLst>
              <a:ext uri="{FF2B5EF4-FFF2-40B4-BE49-F238E27FC236}">
                <a16:creationId xmlns:a16="http://schemas.microsoft.com/office/drawing/2014/main" id="{E6A1241D-8DF5-49F2-9131-0FEE394F04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5387" y="1325523"/>
            <a:ext cx="10515600" cy="528139"/>
          </a:xfrm>
        </p:spPr>
        <p:txBody>
          <a:bodyPr anchor="b"/>
          <a:lstStyle>
            <a:lvl1pPr>
              <a:defRPr>
                <a:solidFill>
                  <a:srgbClr val="009FE3"/>
                </a:solidFill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4" name="Body Level One…">
            <a:extLst>
              <a:ext uri="{FF2B5EF4-FFF2-40B4-BE49-F238E27FC236}">
                <a16:creationId xmlns:a16="http://schemas.microsoft.com/office/drawing/2014/main" id="{1E8F8013-A112-4462-85C4-F19C85509F3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5387" y="2210260"/>
            <a:ext cx="10515600" cy="2733754"/>
          </a:xfrm>
        </p:spPr>
        <p:txBody>
          <a:bodyPr/>
          <a:lstStyle>
            <a:lvl1pPr marL="0" indent="0">
              <a:buNone/>
              <a:defRPr sz="2000">
                <a:solidFill>
                  <a:srgbClr val="888888"/>
                </a:solidFill>
                <a:ea typeface="Arial"/>
                <a:cs typeface="Arial"/>
              </a:defRPr>
            </a:lvl1pPr>
            <a:lvl2pPr marL="0" indent="457200">
              <a:buNone/>
              <a:defRPr sz="2000">
                <a:solidFill>
                  <a:srgbClr val="888888"/>
                </a:solidFill>
                <a:ea typeface="Arial"/>
                <a:cs typeface="Arial"/>
              </a:defRPr>
            </a:lvl2pPr>
            <a:lvl3pPr marL="0" indent="914400">
              <a:buNone/>
              <a:defRPr sz="2000">
                <a:solidFill>
                  <a:srgbClr val="888888"/>
                </a:solidFill>
                <a:ea typeface="Arial"/>
                <a:cs typeface="Arial"/>
              </a:defRPr>
            </a:lvl3pPr>
            <a:lvl4pPr marL="0" indent="1371600">
              <a:buNone/>
              <a:defRPr sz="2000">
                <a:solidFill>
                  <a:srgbClr val="888888"/>
                </a:solidFill>
                <a:ea typeface="Arial"/>
                <a:cs typeface="Arial"/>
              </a:defRPr>
            </a:lvl4pPr>
            <a:lvl5pPr marL="0" indent="1828800">
              <a:buNone/>
              <a:defRPr sz="2000">
                <a:solidFill>
                  <a:srgbClr val="888888"/>
                </a:solidFill>
                <a:ea typeface="Arial"/>
                <a:cs typeface="Arial"/>
              </a:defRPr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pic>
        <p:nvPicPr>
          <p:cNvPr id="5" name="Picture 7" descr="Picture 7">
            <a:extLst>
              <a:ext uri="{FF2B5EF4-FFF2-40B4-BE49-F238E27FC236}">
                <a16:creationId xmlns:a16="http://schemas.microsoft.com/office/drawing/2014/main" id="{46EFE4B9-889E-4025-82F3-85BA62BC47C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961" y="5999744"/>
            <a:ext cx="1873550" cy="6139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">
            <a:extLst>
              <a:ext uri="{FF2B5EF4-FFF2-40B4-BE49-F238E27FC236}">
                <a16:creationId xmlns:a16="http://schemas.microsoft.com/office/drawing/2014/main" id="{509DD606-C45F-4946-8BCC-04CF600D7FF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0001C3B4-3F08-4C57-9948-29BE1970FD9C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39134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ection Header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>
            <a:extLst>
              <a:ext uri="{FF2B5EF4-FFF2-40B4-BE49-F238E27FC236}">
                <a16:creationId xmlns:a16="http://schemas.microsoft.com/office/drawing/2014/main" id="{5BDA3868-5EF2-4904-9763-C1B80AD58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Text">
            <a:extLst>
              <a:ext uri="{FF2B5EF4-FFF2-40B4-BE49-F238E27FC236}">
                <a16:creationId xmlns:a16="http://schemas.microsoft.com/office/drawing/2014/main" id="{49B36F1B-0F28-4D82-8610-4D8F0D6C83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5387" y="1325523"/>
            <a:ext cx="10515600" cy="528139"/>
          </a:xfrm>
        </p:spPr>
        <p:txBody>
          <a:bodyPr anchor="b"/>
          <a:lstStyle>
            <a:lvl1pPr>
              <a:defRPr>
                <a:solidFill>
                  <a:srgbClr val="009FE3"/>
                </a:solidFill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4" name="Body Level One…">
            <a:extLst>
              <a:ext uri="{FF2B5EF4-FFF2-40B4-BE49-F238E27FC236}">
                <a16:creationId xmlns:a16="http://schemas.microsoft.com/office/drawing/2014/main" id="{C4756FE0-D79C-4BAE-A21E-89536F5EEA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5387" y="2210260"/>
            <a:ext cx="10515600" cy="2733754"/>
          </a:xfrm>
        </p:spPr>
        <p:txBody>
          <a:bodyPr/>
          <a:lstStyle>
            <a:lvl1pPr marL="0" indent="0">
              <a:buNone/>
              <a:defRPr sz="2000">
                <a:solidFill>
                  <a:srgbClr val="888888"/>
                </a:solidFill>
                <a:ea typeface="Arial"/>
                <a:cs typeface="Arial"/>
              </a:defRPr>
            </a:lvl1pPr>
            <a:lvl2pPr marL="0" indent="457200">
              <a:buNone/>
              <a:defRPr sz="2000">
                <a:solidFill>
                  <a:srgbClr val="888888"/>
                </a:solidFill>
                <a:ea typeface="Arial"/>
                <a:cs typeface="Arial"/>
              </a:defRPr>
            </a:lvl2pPr>
            <a:lvl3pPr marL="0" indent="914400">
              <a:buNone/>
              <a:defRPr sz="2000">
                <a:solidFill>
                  <a:srgbClr val="888888"/>
                </a:solidFill>
                <a:ea typeface="Arial"/>
                <a:cs typeface="Arial"/>
              </a:defRPr>
            </a:lvl3pPr>
            <a:lvl4pPr marL="0" indent="1371600">
              <a:buNone/>
              <a:defRPr sz="2000">
                <a:solidFill>
                  <a:srgbClr val="888888"/>
                </a:solidFill>
                <a:ea typeface="Arial"/>
                <a:cs typeface="Arial"/>
              </a:defRPr>
            </a:lvl4pPr>
            <a:lvl5pPr marL="0" indent="1828800">
              <a:buNone/>
              <a:defRPr sz="2000">
                <a:solidFill>
                  <a:srgbClr val="888888"/>
                </a:solidFill>
                <a:ea typeface="Arial"/>
                <a:cs typeface="Arial"/>
              </a:defRPr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pic>
        <p:nvPicPr>
          <p:cNvPr id="5" name="Picture 7" descr="Picture 7">
            <a:extLst>
              <a:ext uri="{FF2B5EF4-FFF2-40B4-BE49-F238E27FC236}">
                <a16:creationId xmlns:a16="http://schemas.microsoft.com/office/drawing/2014/main" id="{B542FBED-63DF-4DB5-9363-075D820F8C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961" y="5999744"/>
            <a:ext cx="1873550" cy="6139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">
            <a:extLst>
              <a:ext uri="{FF2B5EF4-FFF2-40B4-BE49-F238E27FC236}">
                <a16:creationId xmlns:a16="http://schemas.microsoft.com/office/drawing/2014/main" id="{4C677092-2AD4-4AB8-BA3C-CE69BB0CE74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99314BCC-49EA-4AAF-9425-E8A286FB37C3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1964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5F058A62-C455-4560-B2EB-33546C4935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</p:spPr>
        <p:txBody>
          <a:bodyPr/>
          <a:lstStyle>
            <a:lvl1pPr>
              <a:defRPr sz="4400">
                <a:solidFill>
                  <a:srgbClr val="000000"/>
                </a:solidFill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Body Level One…">
            <a:extLst>
              <a:ext uri="{FF2B5EF4-FFF2-40B4-BE49-F238E27FC236}">
                <a16:creationId xmlns:a16="http://schemas.microsoft.com/office/drawing/2014/main" id="{B8B3A136-016D-4FA2-910D-7DEE206D4A4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4F5A345B-9027-4EB7-8F4C-1DC4F640CB4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F970A7EF-0188-4C8C-B89A-1C57F713C5E8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7710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D9227A5E-F1AC-4CA2-8A56-9FBFD14422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 sz="4400">
                <a:solidFill>
                  <a:srgbClr val="000000"/>
                </a:solidFill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Body Level One…">
            <a:extLst>
              <a:ext uri="{FF2B5EF4-FFF2-40B4-BE49-F238E27FC236}">
                <a16:creationId xmlns:a16="http://schemas.microsoft.com/office/drawing/2014/main" id="{7C84EDCD-4D50-4F09-B9A5-D0DC34ED0B4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92" cy="8239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0" indent="457200">
              <a:buNone/>
              <a:defRPr sz="2400" b="1"/>
            </a:lvl2pPr>
            <a:lvl3pPr marL="0" indent="914400">
              <a:buNone/>
              <a:defRPr sz="2400" b="1"/>
            </a:lvl3pPr>
            <a:lvl4pPr marL="0" indent="1371600">
              <a:buNone/>
              <a:defRPr sz="2400" b="1"/>
            </a:lvl4pPr>
            <a:lvl5pPr marL="0" indent="1828800">
              <a:buNone/>
              <a:defRPr sz="2400" b="1"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D06C293-F67A-4598-8A5B-A3961CB981B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lang="hr-HR" sz="2400" b="1"/>
            </a:lvl1pPr>
          </a:lstStyle>
          <a:p>
            <a:pPr lvl="0"/>
            <a:endParaRPr lang="hr-HR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3544C8BD-08FD-4854-A932-BC0531E1376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1AB66338-A775-49E2-988C-BF627ED99DF5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62908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7C56D9B6-7431-4776-BC1E-ADF3239AF8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</p:spPr>
        <p:txBody>
          <a:bodyPr/>
          <a:lstStyle>
            <a:lvl1pPr>
              <a:defRPr sz="4400">
                <a:solidFill>
                  <a:srgbClr val="000000"/>
                </a:solidFill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18BD6C22-C886-4A6E-9971-9AFEF0E9A88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311A6DE9-25A2-4C14-90E0-7EAA05CE5353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7714080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A3BE9990-FBA6-42A5-8E60-57995633083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3B1AACE7-7D42-4353-9546-B1A51E6361AD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770147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AE1EBC32-A07F-4F9D-AC36-065A1646C0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>
                <a:solidFill>
                  <a:srgbClr val="000000"/>
                </a:solidFill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Body Level One…">
            <a:extLst>
              <a:ext uri="{FF2B5EF4-FFF2-40B4-BE49-F238E27FC236}">
                <a16:creationId xmlns:a16="http://schemas.microsoft.com/office/drawing/2014/main" id="{68E0317E-C2AA-4748-BBFB-505B8F29D6D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 marL="718453" indent="-261253">
              <a:defRPr sz="3200"/>
            </a:lvl2pPr>
            <a:lvl3pPr marL="1219196" indent="-304796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3A694C-E473-46AD-8A38-6432A651B49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lang="hr-HR" sz="1600"/>
            </a:lvl1pPr>
          </a:lstStyle>
          <a:p>
            <a:pPr lvl="0"/>
            <a:endParaRPr lang="hr-HR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0B5B908B-85E8-4186-9F9F-CCB1243FE37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4FE9703F-D9BA-43DA-8AC2-2F26162BC60D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50112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5B60E-4CEB-4BCF-8B22-E58485D28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3E5D1-CC58-4BDE-9C77-EDE5A9DCB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F4AB6-2E28-407C-88B4-2F6E5F142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06067-7719-43FA-9CEE-22FD44D4E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D35F1-41E4-453F-953B-82AA936F6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358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0E719C92-D64C-464C-9BBA-A2C16CD680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>
                <a:solidFill>
                  <a:srgbClr val="000000"/>
                </a:solidFill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6EFD2D-889A-4AC5-9EE4-377C4490DDCA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5183184" y="987423"/>
            <a:ext cx="6172200" cy="4873623"/>
          </a:xfrm>
        </p:spPr>
        <p:txBody>
          <a:bodyPr lIns="91440" rIns="91440">
            <a:noAutofit/>
          </a:bodyPr>
          <a:lstStyle>
            <a:lvl1pPr>
              <a:defRPr lang="hr-HR"/>
            </a:lvl1pPr>
          </a:lstStyle>
          <a:p>
            <a:pPr lvl="0"/>
            <a:endParaRPr lang="hr-HR"/>
          </a:p>
        </p:txBody>
      </p:sp>
      <p:sp>
        <p:nvSpPr>
          <p:cNvPr id="4" name="Body Level One…">
            <a:extLst>
              <a:ext uri="{FF2B5EF4-FFF2-40B4-BE49-F238E27FC236}">
                <a16:creationId xmlns:a16="http://schemas.microsoft.com/office/drawing/2014/main" id="{0FA483AD-187C-48AC-BD29-9B7BC3E3A3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  <a:lvl2pPr marL="0" indent="457200">
              <a:buNone/>
              <a:defRPr sz="1600"/>
            </a:lvl2pPr>
            <a:lvl3pPr marL="0" indent="914400">
              <a:buNone/>
              <a:defRPr sz="1600"/>
            </a:lvl3pPr>
            <a:lvl4pPr marL="0" indent="1371600">
              <a:buNone/>
              <a:defRPr sz="1600"/>
            </a:lvl4pPr>
            <a:lvl5pPr marL="0" indent="1828800">
              <a:buNone/>
              <a:defRPr sz="1600"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E7A86A32-4F90-4936-87AC-11C6D046EDB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3A58A290-6E56-4595-95D0-5668E3F28C4F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95692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B2217044-863C-4C2B-A31C-BC2D87BE17C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</p:spPr>
        <p:txBody>
          <a:bodyPr/>
          <a:lstStyle>
            <a:lvl1pPr>
              <a:defRPr sz="4400">
                <a:solidFill>
                  <a:srgbClr val="000000"/>
                </a:solidFill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Body Level One…">
            <a:extLst>
              <a:ext uri="{FF2B5EF4-FFF2-40B4-BE49-F238E27FC236}">
                <a16:creationId xmlns:a16="http://schemas.microsoft.com/office/drawing/2014/main" id="{CB22D5B6-1296-4E6C-B81F-5379CCCDFA8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0C079612-EDEF-4048-8253-012487FF0E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23446117-5A49-492D-8676-F8B287ADBFBE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9860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81565621-937A-4F67-9324-2451D8705B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724903" y="365129"/>
            <a:ext cx="2628899" cy="5811834"/>
          </a:xfrm>
        </p:spPr>
        <p:txBody>
          <a:bodyPr/>
          <a:lstStyle>
            <a:lvl1pPr>
              <a:defRPr sz="4400">
                <a:solidFill>
                  <a:srgbClr val="000000"/>
                </a:solidFill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Body Level One…">
            <a:extLst>
              <a:ext uri="{FF2B5EF4-FFF2-40B4-BE49-F238E27FC236}">
                <a16:creationId xmlns:a16="http://schemas.microsoft.com/office/drawing/2014/main" id="{2A173553-2200-42B8-80E3-BF71D2A3C1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365129"/>
            <a:ext cx="7734296" cy="581183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4799ABA4-541A-449E-89AC-EE464FF3D2C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EFA0048F-75BF-4A38-909E-1D8224921B56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60266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DB0DFC09-CA7C-468F-A005-B315ECDBD58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5D3A9782-669D-4253-93E8-4334957A78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BA0508-24FB-440A-BBB2-6909A3DC378B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916040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>
            <a:extLst>
              <a:ext uri="{FF2B5EF4-FFF2-40B4-BE49-F238E27FC236}">
                <a16:creationId xmlns:a16="http://schemas.microsoft.com/office/drawing/2014/main" id="{7AE2C581-C600-41DF-BD48-77DAA2000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Text">
            <a:extLst>
              <a:ext uri="{FF2B5EF4-FFF2-40B4-BE49-F238E27FC236}">
                <a16:creationId xmlns:a16="http://schemas.microsoft.com/office/drawing/2014/main" id="{3003067C-E214-48ED-8EB7-19C86A8AB10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70906648-06F3-4577-BB24-FB3D5B99B1C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F6BC496-4B26-4363-B0C9-29379ECFEEAD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97623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>
            <a:extLst>
              <a:ext uri="{FF2B5EF4-FFF2-40B4-BE49-F238E27FC236}">
                <a16:creationId xmlns:a16="http://schemas.microsoft.com/office/drawing/2014/main" id="{D0DA36A3-964C-4C60-A66F-D530970D1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Text">
            <a:extLst>
              <a:ext uri="{FF2B5EF4-FFF2-40B4-BE49-F238E27FC236}">
                <a16:creationId xmlns:a16="http://schemas.microsoft.com/office/drawing/2014/main" id="{80F30F47-B062-4023-A501-EA199EF3AFD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5387" y="1325523"/>
            <a:ext cx="10515600" cy="528139"/>
          </a:xfrm>
        </p:spPr>
        <p:txBody>
          <a:bodyPr anchor="b"/>
          <a:lstStyle>
            <a:lvl1pPr>
              <a:defRPr>
                <a:solidFill>
                  <a:srgbClr val="009FE3"/>
                </a:solidFill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4" name="Body Level One…">
            <a:extLst>
              <a:ext uri="{FF2B5EF4-FFF2-40B4-BE49-F238E27FC236}">
                <a16:creationId xmlns:a16="http://schemas.microsoft.com/office/drawing/2014/main" id="{E9339137-CFA7-4543-A9F5-6FC7960871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5387" y="2210260"/>
            <a:ext cx="10515600" cy="2733754"/>
          </a:xfrm>
        </p:spPr>
        <p:txBody>
          <a:bodyPr/>
          <a:lstStyle>
            <a:lvl1pPr marL="0" indent="0"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</a:defRPr>
            </a:lvl1pPr>
            <a:lvl2pPr marL="0" indent="457200"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</a:defRPr>
            </a:lvl2pPr>
            <a:lvl3pPr marL="0" indent="914400"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</a:defRPr>
            </a:lvl3pPr>
            <a:lvl4pPr marL="0" indent="1371600"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</a:defRPr>
            </a:lvl4pPr>
            <a:lvl5pPr marL="0" indent="1828800"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pic>
        <p:nvPicPr>
          <p:cNvPr id="5" name="Picture 7" descr="Picture 7">
            <a:extLst>
              <a:ext uri="{FF2B5EF4-FFF2-40B4-BE49-F238E27FC236}">
                <a16:creationId xmlns:a16="http://schemas.microsoft.com/office/drawing/2014/main" id="{775411C9-7BA6-4E5E-879F-20A54F488D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961" y="5999744"/>
            <a:ext cx="1873550" cy="6139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">
            <a:extLst>
              <a:ext uri="{FF2B5EF4-FFF2-40B4-BE49-F238E27FC236}">
                <a16:creationId xmlns:a16="http://schemas.microsoft.com/office/drawing/2014/main" id="{FD83E44B-0A28-4394-BAA0-51489ED9AEC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539587AF-D7CE-460A-B96B-13F0A7D8E4CD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916031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ection Header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>
            <a:extLst>
              <a:ext uri="{FF2B5EF4-FFF2-40B4-BE49-F238E27FC236}">
                <a16:creationId xmlns:a16="http://schemas.microsoft.com/office/drawing/2014/main" id="{818F8806-B326-4647-9786-5DB5DC1B2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Text">
            <a:extLst>
              <a:ext uri="{FF2B5EF4-FFF2-40B4-BE49-F238E27FC236}">
                <a16:creationId xmlns:a16="http://schemas.microsoft.com/office/drawing/2014/main" id="{436789E1-3C24-4B50-B01A-E13F751FAFD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5387" y="1325523"/>
            <a:ext cx="10515600" cy="528139"/>
          </a:xfrm>
        </p:spPr>
        <p:txBody>
          <a:bodyPr anchor="b"/>
          <a:lstStyle>
            <a:lvl1pPr>
              <a:defRPr>
                <a:solidFill>
                  <a:srgbClr val="009FE3"/>
                </a:solidFill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4" name="Body Level One…">
            <a:extLst>
              <a:ext uri="{FF2B5EF4-FFF2-40B4-BE49-F238E27FC236}">
                <a16:creationId xmlns:a16="http://schemas.microsoft.com/office/drawing/2014/main" id="{6DEB8580-D3B7-4268-90BF-480A13E3242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5387" y="2210260"/>
            <a:ext cx="10515600" cy="2733754"/>
          </a:xfrm>
        </p:spPr>
        <p:txBody>
          <a:bodyPr/>
          <a:lstStyle>
            <a:lvl1pPr marL="0" indent="0"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</a:defRPr>
            </a:lvl1pPr>
            <a:lvl2pPr marL="0" indent="457200"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</a:defRPr>
            </a:lvl2pPr>
            <a:lvl3pPr marL="0" indent="914400"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</a:defRPr>
            </a:lvl3pPr>
            <a:lvl4pPr marL="0" indent="1371600"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</a:defRPr>
            </a:lvl4pPr>
            <a:lvl5pPr marL="0" indent="1828800"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pic>
        <p:nvPicPr>
          <p:cNvPr id="5" name="Picture 7" descr="Picture 7">
            <a:extLst>
              <a:ext uri="{FF2B5EF4-FFF2-40B4-BE49-F238E27FC236}">
                <a16:creationId xmlns:a16="http://schemas.microsoft.com/office/drawing/2014/main" id="{332998B8-0CE2-481B-81FF-C5383DDE21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961" y="5999744"/>
            <a:ext cx="1873550" cy="6139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">
            <a:extLst>
              <a:ext uri="{FF2B5EF4-FFF2-40B4-BE49-F238E27FC236}">
                <a16:creationId xmlns:a16="http://schemas.microsoft.com/office/drawing/2014/main" id="{AB414BEA-597C-48DF-B8E7-3D0A5D357B9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AF948475-B1BA-4AF4-A97A-0EFDDF85991C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40320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B68A9E9D-8326-4955-B549-4A8DA72E137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</p:spPr>
        <p:txBody>
          <a:bodyPr/>
          <a:lstStyle>
            <a:lvl1pPr>
              <a:defRPr sz="440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Body Level One…">
            <a:extLst>
              <a:ext uri="{FF2B5EF4-FFF2-40B4-BE49-F238E27FC236}">
                <a16:creationId xmlns:a16="http://schemas.microsoft.com/office/drawing/2014/main" id="{23B1C6C3-6DB4-4D88-9E41-EFB81A41D22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9C236CDD-78D0-410F-B12E-CE4098CAFCE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19CD516F-21D6-4F1D-A326-2881D049F2EA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635214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02043F74-F7C5-4D95-852B-DBABFA3F00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 sz="440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Body Level One…">
            <a:extLst>
              <a:ext uri="{FF2B5EF4-FFF2-40B4-BE49-F238E27FC236}">
                <a16:creationId xmlns:a16="http://schemas.microsoft.com/office/drawing/2014/main" id="{538FDCC8-60C1-424A-9864-E0147D3CF11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92" cy="8239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0" indent="457200">
              <a:buNone/>
              <a:defRPr sz="2400" b="1"/>
            </a:lvl2pPr>
            <a:lvl3pPr marL="0" indent="914400">
              <a:buNone/>
              <a:defRPr sz="2400" b="1"/>
            </a:lvl3pPr>
            <a:lvl4pPr marL="0" indent="1371600">
              <a:buNone/>
              <a:defRPr sz="2400" b="1"/>
            </a:lvl4pPr>
            <a:lvl5pPr marL="0" indent="1828800">
              <a:buNone/>
              <a:defRPr sz="2400" b="1"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0C5961C7-B9C3-4862-9F47-12EFAF7762E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lang="hr-HR" sz="2400" b="1"/>
            </a:lvl1pPr>
          </a:lstStyle>
          <a:p>
            <a:pPr lvl="0"/>
            <a:endParaRPr lang="hr-HR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90458F47-7088-444A-9A7F-4C41694EF34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E1AA3AC6-7BFD-4861-A5A1-C61CBC30E12A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06628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5102E153-DB7C-494D-A6B3-B1A802C8B6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</p:spPr>
        <p:txBody>
          <a:bodyPr/>
          <a:lstStyle>
            <a:lvl1pPr>
              <a:defRPr sz="440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BE154069-A682-4278-82AC-B18773919AE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D8A9968C-A35C-4B9A-B160-545F583BCA77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396374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27E8A-5CE6-49C7-A95B-471D4940F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C467F-D8BA-46DA-A2AD-098687375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1F9E7-6F73-441F-8A85-EC9807514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7F447-0FC1-4866-A965-F9B852E44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97DD6-C1D8-4E46-82CA-42B2CB5AF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290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43549795-7178-4F08-A62A-4D38405FF61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A5FDD9F7-0CCD-48E9-900B-2BBE03570A8A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4691379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64C105DB-5A1C-403B-A9DA-F06331F73A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Body Level One…">
            <a:extLst>
              <a:ext uri="{FF2B5EF4-FFF2-40B4-BE49-F238E27FC236}">
                <a16:creationId xmlns:a16="http://schemas.microsoft.com/office/drawing/2014/main" id="{C3910C29-5FA7-4EEC-9691-427CE2E05F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 marL="718453" indent="-261253">
              <a:defRPr sz="3200"/>
            </a:lvl2pPr>
            <a:lvl3pPr marL="1219196" indent="-304796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E02AD4-E80C-4F60-9CD2-714C4104DD9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lang="hr-HR" sz="1600"/>
            </a:lvl1pPr>
          </a:lstStyle>
          <a:p>
            <a:pPr lvl="0"/>
            <a:endParaRPr lang="hr-HR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AC56E8BD-65DD-48C5-9E0A-83BD46AE8A0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A90E9F88-ED40-4B5A-AA72-54C7ABFBD3CC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954898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503AAB7E-CD19-4627-BCBD-66049F32A9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8054CC-B803-4166-AEA6-CBE5146CDA3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5183184" y="987423"/>
            <a:ext cx="6172200" cy="4873623"/>
          </a:xfrm>
        </p:spPr>
        <p:txBody>
          <a:bodyPr lIns="91440" rIns="91440">
            <a:noAutofit/>
          </a:bodyPr>
          <a:lstStyle>
            <a:lvl1pPr>
              <a:defRPr lang="hr-HR"/>
            </a:lvl1pPr>
          </a:lstStyle>
          <a:p>
            <a:pPr lvl="0"/>
            <a:endParaRPr lang="hr-HR"/>
          </a:p>
        </p:txBody>
      </p:sp>
      <p:sp>
        <p:nvSpPr>
          <p:cNvPr id="4" name="Body Level One…">
            <a:extLst>
              <a:ext uri="{FF2B5EF4-FFF2-40B4-BE49-F238E27FC236}">
                <a16:creationId xmlns:a16="http://schemas.microsoft.com/office/drawing/2014/main" id="{054F4FCC-D4EC-4BC7-9BA7-9A2C33EA058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  <a:lvl2pPr marL="0" indent="457200">
              <a:buNone/>
              <a:defRPr sz="1600"/>
            </a:lvl2pPr>
            <a:lvl3pPr marL="0" indent="914400">
              <a:buNone/>
              <a:defRPr sz="1600"/>
            </a:lvl3pPr>
            <a:lvl4pPr marL="0" indent="1371600">
              <a:buNone/>
              <a:defRPr sz="1600"/>
            </a:lvl4pPr>
            <a:lvl5pPr marL="0" indent="1828800">
              <a:buNone/>
              <a:defRPr sz="1600"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3B5A449D-89CA-429F-932A-779FCD00F61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BE743FCE-38B8-4149-9B26-AC2DEDE4E02C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74685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978865BC-B05F-4898-AEFD-D1BF52C4B5E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</p:spPr>
        <p:txBody>
          <a:bodyPr/>
          <a:lstStyle>
            <a:lvl1pPr>
              <a:defRPr sz="440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Body Level One…">
            <a:extLst>
              <a:ext uri="{FF2B5EF4-FFF2-40B4-BE49-F238E27FC236}">
                <a16:creationId xmlns:a16="http://schemas.microsoft.com/office/drawing/2014/main" id="{39477416-50CF-4906-BD5A-1AD9D648CEF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605D4DE3-E857-47AB-A4D7-2DE5F9EE8E5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7D58FEAF-840C-4C2E-807F-42C97E493428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55047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>
            <a:extLst>
              <a:ext uri="{FF2B5EF4-FFF2-40B4-BE49-F238E27FC236}">
                <a16:creationId xmlns:a16="http://schemas.microsoft.com/office/drawing/2014/main" id="{CBDD1E9C-DDA1-409F-94AC-581D699E0FA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724903" y="365129"/>
            <a:ext cx="2628899" cy="5811834"/>
          </a:xfrm>
        </p:spPr>
        <p:txBody>
          <a:bodyPr/>
          <a:lstStyle>
            <a:lvl1pPr>
              <a:defRPr sz="440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lvl1pPr>
          </a:lstStyle>
          <a:p>
            <a:pPr lvl="0"/>
            <a:r>
              <a:rPr lang="hr-HR"/>
              <a:t>Title Text</a:t>
            </a:r>
          </a:p>
        </p:txBody>
      </p:sp>
      <p:sp>
        <p:nvSpPr>
          <p:cNvPr id="3" name="Body Level One…">
            <a:extLst>
              <a:ext uri="{FF2B5EF4-FFF2-40B4-BE49-F238E27FC236}">
                <a16:creationId xmlns:a16="http://schemas.microsoft.com/office/drawing/2014/main" id="{741F7042-7E4A-4CD1-AFE8-AF200FC45FA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365129"/>
            <a:ext cx="7734296" cy="581183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4979E210-73D8-42AC-90DD-87737A7FAD0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11109237" y="6404293"/>
            <a:ext cx="244556" cy="269245"/>
          </a:xfrm>
        </p:spPr>
        <p:txBody>
          <a:bodyPr/>
          <a:lstStyle>
            <a:lvl1pPr>
              <a:defRPr/>
            </a:lvl1pPr>
          </a:lstStyle>
          <a:p>
            <a:pPr lvl="0"/>
            <a:fld id="{972D1F4D-90A2-49D2-91C7-83005B820EDC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2460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6AD99-3B29-4097-B682-4B708CBD2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FCA40-2EB3-4E9F-A5EE-24CF6E49DB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60905A-3BF0-442D-9679-18D424FDD6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AF610-E048-4D1C-A095-0F3A89CC4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2D6A8B-DED9-4FCE-A0BB-0CF3E92BC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6B2083-BDB7-4AB1-BDCA-79B8DA245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9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E4899-7DF9-4167-AC3A-DB941EA64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A615C5-35D0-4E2C-A976-EC425430C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0DD50A-EC97-45F1-8226-1E41457B9C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5C3E87-C014-42FF-BAFB-BEA63719DE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CF51CA-9DF9-4C81-943C-90639E3C4E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ACD233-F44A-4555-9A48-76AD775FD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CBD7EE-A78E-444F-9F45-595D6A5FB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8F767B-5FAA-4B51-ACD5-63594A88A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45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39CCB-B13D-4B66-BCE1-330A233C7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31710B-D478-4E90-B481-D9E2D1C9D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C1A518-9A2D-4577-9C63-5E61D9204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437874-9F3C-49FB-9928-3D72D1C8C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575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0B9808-E949-411F-9E5B-D1D0449CA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E2958C-298B-45E4-99D5-AC3F02184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6EEBC-599B-4574-9577-C51334B80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20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2607F-7128-49D3-9254-20F3B5986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41C296-E287-4FEA-A1F4-DEEEA2B54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093E29-15B7-4762-8BD8-41E94825D3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1AA108-49A8-4425-88CD-CE7EB4D70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F79C99-2A87-44D5-A462-2DAC54102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C3B57F-C6FC-434C-AF0D-81091CAE8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29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8D3AB-BB03-4CB2-911C-4B606178C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14EC2A-FA02-4CD0-B2CF-B786AEFA75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5C0DF0-5EF5-490A-BFD3-2F4369DDB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B73700-7933-4FF3-A0F4-BABAA6465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0EC2E-5DA6-4CB3-9D64-876529157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0A6E3-1202-445A-9CC9-4B2D513EB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47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F48445-D010-43BC-B7B3-C40853402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CF8F06-619A-4DD1-A9C3-44AD88E98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DFF54-C3F7-47F3-A564-9962BBAC62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6FBF2-4B66-4EF9-9FC2-0D0812517BC1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E72D9-20D5-4ECD-AA92-39B5ACE62F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ED71F-BA00-4DFB-AB3B-D8482A163E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264D7-77B9-46FA-AD54-6FC49B610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902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>
            <a:extLst>
              <a:ext uri="{FF2B5EF4-FFF2-40B4-BE49-F238E27FC236}">
                <a16:creationId xmlns:a16="http://schemas.microsoft.com/office/drawing/2014/main" id="{B87090B8-B721-4F22-8E32-4AA76CF67C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Text">
            <a:extLst>
              <a:ext uri="{FF2B5EF4-FFF2-40B4-BE49-F238E27FC236}">
                <a16:creationId xmlns:a16="http://schemas.microsoft.com/office/drawing/2014/main" id="{3DD8A183-ED20-4E96-828A-2AE0ADB1543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1627" y="4864937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ctr" anchorCtr="0" compatLnSpc="1">
            <a:normAutofit/>
          </a:bodyPr>
          <a:lstStyle/>
          <a:p>
            <a:pPr lvl="0"/>
            <a:r>
              <a:rPr lang="hr-HR"/>
              <a:t>Title Text</a:t>
            </a:r>
          </a:p>
        </p:txBody>
      </p:sp>
      <p:pic>
        <p:nvPicPr>
          <p:cNvPr id="4" name="Picture 7" descr="Picture 7">
            <a:extLst>
              <a:ext uri="{FF2B5EF4-FFF2-40B4-BE49-F238E27FC236}">
                <a16:creationId xmlns:a16="http://schemas.microsoft.com/office/drawing/2014/main" id="{22256E72-9078-41D3-9597-1640CCC3CBC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200144" y="659538"/>
            <a:ext cx="1719154" cy="225114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Body Level One…">
            <a:extLst>
              <a:ext uri="{FF2B5EF4-FFF2-40B4-BE49-F238E27FC236}">
                <a16:creationId xmlns:a16="http://schemas.microsoft.com/office/drawing/2014/main" id="{3206800A-1883-4E0B-A2FA-C580411B3A7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3" y="1600200"/>
            <a:ext cx="109728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normAutofit/>
          </a:bodyPr>
          <a:lstStyle/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7AA18213-D336-4654-A3C5-8B0220B288E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5892795" y="6172200"/>
            <a:ext cx="2844798" cy="368302"/>
          </a:xfrm>
          <a:prstGeom prst="rect">
            <a:avLst/>
          </a:prstGeom>
          <a:noFill/>
          <a:ln>
            <a:noFill/>
          </a:ln>
        </p:spPr>
        <p:txBody>
          <a:bodyPr vert="horz" wrap="none" lIns="45720" tIns="45720" rIns="45720" bIns="45720" anchor="ctr" anchorCtr="0" compatLnSpc="1">
            <a:sp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hr-HR" sz="1200" b="0" i="0" u="none" strike="noStrike" kern="1200" cap="none" spc="0" baseline="0">
                <a:solidFill>
                  <a:srgbClr val="888888"/>
                </a:solidFill>
                <a:uFillTx/>
                <a:latin typeface="Arial"/>
                <a:ea typeface="Helvetica"/>
                <a:cs typeface="Helvetica"/>
              </a:defRPr>
            </a:lvl1pPr>
          </a:lstStyle>
          <a:p>
            <a:pPr lvl="0"/>
            <a:fld id="{5D47EFDA-2BCC-4F6D-9CF7-5A0A7F438680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39624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hr-HR" sz="3200" b="0" i="0" u="none" strike="noStrike" kern="0" cap="none" spc="0" baseline="0">
          <a:solidFill>
            <a:srgbClr val="FFFFFF"/>
          </a:solidFill>
          <a:uFillTx/>
          <a:latin typeface="Arial"/>
          <a:ea typeface="Arial"/>
          <a:cs typeface="Arial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/>
        <a:buChar char="•"/>
        <a:tabLst/>
        <a:defRPr lang="en-US" sz="2800" b="0" i="0" u="none" strike="noStrike" kern="0" cap="none" spc="0" baseline="0">
          <a:solidFill>
            <a:srgbClr val="000000"/>
          </a:solidFill>
          <a:uFillTx/>
          <a:latin typeface="Arial"/>
          <a:ea typeface="Calibri"/>
          <a:cs typeface="Calibri"/>
        </a:defRPr>
      </a:lvl1pPr>
      <a:lvl2pPr marL="723903" marR="0" lvl="1" indent="-266703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/>
        <a:buChar char="•"/>
        <a:tabLst/>
        <a:defRPr lang="en-US" sz="2800" b="0" i="0" u="none" strike="noStrike" kern="0" cap="none" spc="0" baseline="0">
          <a:solidFill>
            <a:srgbClr val="000000"/>
          </a:solidFill>
          <a:uFillTx/>
          <a:latin typeface="Arial"/>
          <a:ea typeface="Calibri"/>
          <a:cs typeface="Calibri"/>
        </a:defRPr>
      </a:lvl2pPr>
      <a:lvl3pPr marL="1234440" marR="0" lvl="2" indent="-32004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/>
        <a:buChar char="•"/>
        <a:tabLst/>
        <a:defRPr lang="en-US" sz="2800" b="0" i="0" u="none" strike="noStrike" kern="0" cap="none" spc="0" baseline="0">
          <a:solidFill>
            <a:srgbClr val="000000"/>
          </a:solidFill>
          <a:uFillTx/>
          <a:latin typeface="Arial"/>
          <a:ea typeface="Calibri"/>
          <a:cs typeface="Calibri"/>
        </a:defRPr>
      </a:lvl3pPr>
      <a:lvl4pPr marL="1727201" marR="0" lvl="3" indent="-355601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/>
        <a:buChar char="•"/>
        <a:tabLst/>
        <a:defRPr lang="en-US" sz="2800" b="0" i="0" u="none" strike="noStrike" kern="0" cap="none" spc="0" baseline="0">
          <a:solidFill>
            <a:srgbClr val="000000"/>
          </a:solidFill>
          <a:uFillTx/>
          <a:latin typeface="Arial"/>
          <a:ea typeface="Calibri"/>
          <a:cs typeface="Calibri"/>
        </a:defRPr>
      </a:lvl4pPr>
      <a:lvl5pPr marL="2184401" marR="0" lvl="4" indent="-355601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/>
        <a:buChar char="•"/>
        <a:tabLst/>
        <a:defRPr lang="en-US" sz="2800" b="0" i="0" u="none" strike="noStrike" kern="0" cap="none" spc="0" baseline="0">
          <a:solidFill>
            <a:srgbClr val="000000"/>
          </a:solidFill>
          <a:uFillTx/>
          <a:latin typeface="Arial"/>
          <a:ea typeface="Calibri"/>
          <a:cs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>
            <a:extLst>
              <a:ext uri="{FF2B5EF4-FFF2-40B4-BE49-F238E27FC236}">
                <a16:creationId xmlns:a16="http://schemas.microsoft.com/office/drawing/2014/main" id="{8E7FB1D9-43D3-45AC-AE8B-5315CB44963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Text">
            <a:extLst>
              <a:ext uri="{FF2B5EF4-FFF2-40B4-BE49-F238E27FC236}">
                <a16:creationId xmlns:a16="http://schemas.microsoft.com/office/drawing/2014/main" id="{D1F6D7EC-E6B2-4364-9793-8FA330C5A89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1627" y="4864937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ctr" anchorCtr="0" compatLnSpc="1">
            <a:normAutofit/>
          </a:bodyPr>
          <a:lstStyle/>
          <a:p>
            <a:pPr lvl="0"/>
            <a:r>
              <a:rPr lang="hr-HR"/>
              <a:t>Title Text</a:t>
            </a:r>
          </a:p>
        </p:txBody>
      </p:sp>
      <p:pic>
        <p:nvPicPr>
          <p:cNvPr id="4" name="Picture 7" descr="Picture 7">
            <a:extLst>
              <a:ext uri="{FF2B5EF4-FFF2-40B4-BE49-F238E27FC236}">
                <a16:creationId xmlns:a16="http://schemas.microsoft.com/office/drawing/2014/main" id="{E9B79F9A-9586-4561-8FB9-802694BDCB2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200144" y="659538"/>
            <a:ext cx="1719154" cy="225114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Body Level One…">
            <a:extLst>
              <a:ext uri="{FF2B5EF4-FFF2-40B4-BE49-F238E27FC236}">
                <a16:creationId xmlns:a16="http://schemas.microsoft.com/office/drawing/2014/main" id="{C669AB73-3973-4ABB-8DCD-865F4311D5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3" y="1600200"/>
            <a:ext cx="109728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normAutofit/>
          </a:bodyPr>
          <a:lstStyle/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2"/>
            <a:r>
              <a:rPr lang="en-US"/>
              <a:t>Body Level Three</a:t>
            </a:r>
          </a:p>
          <a:p>
            <a:pPr lvl="3"/>
            <a:r>
              <a:rPr lang="en-US"/>
              <a:t>Body Level Four</a:t>
            </a:r>
          </a:p>
          <a:p>
            <a:pPr lvl="4"/>
            <a:r>
              <a:rPr lang="en-US"/>
              <a:t>Body Level Five</a:t>
            </a: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C778DF60-36EC-4CD4-8D72-35D585A3EEFE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5892795" y="6172200"/>
            <a:ext cx="2844798" cy="368302"/>
          </a:xfrm>
          <a:prstGeom prst="rect">
            <a:avLst/>
          </a:prstGeom>
          <a:noFill/>
          <a:ln>
            <a:noFill/>
          </a:ln>
        </p:spPr>
        <p:txBody>
          <a:bodyPr vert="horz" wrap="none" lIns="45720" tIns="45720" rIns="45720" bIns="45720" anchor="ctr" anchorCtr="0" compatLnSpc="1">
            <a:sp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hr-HR" sz="1200" b="0" i="0" u="none" strike="noStrike" kern="1200" cap="none" spc="0" baseline="0">
                <a:solidFill>
                  <a:srgbClr val="888888"/>
                </a:solidFill>
                <a:uFillTx/>
                <a:latin typeface="Helvetica"/>
                <a:ea typeface="Helvetica"/>
                <a:cs typeface="Helvetica"/>
              </a:defRPr>
            </a:lvl1pPr>
          </a:lstStyle>
          <a:p>
            <a:pPr lvl="0"/>
            <a:fld id="{3D2C7FCB-C9B2-442C-9B20-1461D84F5369}" type="slidenum"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85220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hr-HR" sz="3200" b="0" i="0" u="none" strike="noStrike" kern="0" cap="none" spc="0" baseline="0">
          <a:solidFill>
            <a:srgbClr val="FFFFFF"/>
          </a:solidFill>
          <a:uFillTx/>
          <a:latin typeface="Arial"/>
          <a:ea typeface="Arial"/>
          <a:cs typeface="Arial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/>
        <a:buChar char="•"/>
        <a:tabLst/>
        <a:defRPr lang="en-US" sz="2800" b="0" i="0" u="none" strike="noStrike" kern="0" cap="none" spc="0" baseline="0">
          <a:solidFill>
            <a:srgbClr val="000000"/>
          </a:solidFill>
          <a:uFillTx/>
          <a:latin typeface="Calibri"/>
          <a:ea typeface="Calibri"/>
          <a:cs typeface="Calibri"/>
        </a:defRPr>
      </a:lvl1pPr>
      <a:lvl2pPr marL="723903" marR="0" lvl="1" indent="-266703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/>
        <a:buChar char="•"/>
        <a:tabLst/>
        <a:defRPr lang="en-US" sz="2800" b="0" i="0" u="none" strike="noStrike" kern="0" cap="none" spc="0" baseline="0">
          <a:solidFill>
            <a:srgbClr val="000000"/>
          </a:solidFill>
          <a:uFillTx/>
          <a:latin typeface="Calibri"/>
          <a:ea typeface="Calibri"/>
          <a:cs typeface="Calibri"/>
        </a:defRPr>
      </a:lvl2pPr>
      <a:lvl3pPr marL="1234440" marR="0" lvl="2" indent="-32004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/>
        <a:buChar char="•"/>
        <a:tabLst/>
        <a:defRPr lang="en-US" sz="2800" b="0" i="0" u="none" strike="noStrike" kern="0" cap="none" spc="0" baseline="0">
          <a:solidFill>
            <a:srgbClr val="000000"/>
          </a:solidFill>
          <a:uFillTx/>
          <a:latin typeface="Calibri"/>
          <a:ea typeface="Calibri"/>
          <a:cs typeface="Calibri"/>
        </a:defRPr>
      </a:lvl3pPr>
      <a:lvl4pPr marL="1727201" marR="0" lvl="3" indent="-355601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/>
        <a:buChar char="•"/>
        <a:tabLst/>
        <a:defRPr lang="en-US" sz="2800" b="0" i="0" u="none" strike="noStrike" kern="0" cap="none" spc="0" baseline="0">
          <a:solidFill>
            <a:srgbClr val="000000"/>
          </a:solidFill>
          <a:uFillTx/>
          <a:latin typeface="Calibri"/>
          <a:ea typeface="Calibri"/>
          <a:cs typeface="Calibri"/>
        </a:defRPr>
      </a:lvl4pPr>
      <a:lvl5pPr marL="2184401" marR="0" lvl="4" indent="-355601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/>
        <a:buChar char="•"/>
        <a:tabLst/>
        <a:defRPr lang="en-US" sz="2800" b="0" i="0" u="none" strike="noStrike" kern="0" cap="none" spc="0" baseline="0">
          <a:solidFill>
            <a:srgbClr val="000000"/>
          </a:solidFill>
          <a:uFillTx/>
          <a:latin typeface="Calibri"/>
          <a:ea typeface="Calibri"/>
          <a:cs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Relationship Id="rId9" Type="http://schemas.openxmlformats.org/officeDocument/2006/relationships/image" Target="../media/image31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svg"/><Relationship Id="rId18" Type="http://schemas.openxmlformats.org/officeDocument/2006/relationships/image" Target="../media/image51.png"/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12" Type="http://schemas.openxmlformats.org/officeDocument/2006/relationships/image" Target="../media/image45.png"/><Relationship Id="rId17" Type="http://schemas.openxmlformats.org/officeDocument/2006/relationships/image" Target="../media/image50.svg"/><Relationship Id="rId2" Type="http://schemas.openxmlformats.org/officeDocument/2006/relationships/image" Target="../media/image35.png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9.png"/><Relationship Id="rId11" Type="http://schemas.openxmlformats.org/officeDocument/2006/relationships/image" Target="../media/image44.svg"/><Relationship Id="rId5" Type="http://schemas.openxmlformats.org/officeDocument/2006/relationships/image" Target="../media/image38.svg"/><Relationship Id="rId15" Type="http://schemas.openxmlformats.org/officeDocument/2006/relationships/image" Target="../media/image48.svg"/><Relationship Id="rId10" Type="http://schemas.openxmlformats.org/officeDocument/2006/relationships/image" Target="../media/image43.png"/><Relationship Id="rId19" Type="http://schemas.openxmlformats.org/officeDocument/2006/relationships/image" Target="../media/image52.svg"/><Relationship Id="rId4" Type="http://schemas.openxmlformats.org/officeDocument/2006/relationships/image" Target="../media/image37.png"/><Relationship Id="rId9" Type="http://schemas.openxmlformats.org/officeDocument/2006/relationships/image" Target="../media/image42.svg"/><Relationship Id="rId1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svg"/><Relationship Id="rId5" Type="http://schemas.openxmlformats.org/officeDocument/2006/relationships/image" Target="../media/image59.png"/><Relationship Id="rId4" Type="http://schemas.openxmlformats.org/officeDocument/2006/relationships/image" Target="../media/image58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3DB197A-F2C6-48C6-8124-4E371439219D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yriad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3E97D2-55F1-4E53-A858-A278732F22C0}"/>
              </a:ext>
            </a:extLst>
          </p:cNvPr>
          <p:cNvSpPr txBox="1"/>
          <p:nvPr/>
        </p:nvSpPr>
        <p:spPr>
          <a:xfrm>
            <a:off x="870335" y="1090670"/>
            <a:ext cx="47262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bg1"/>
                </a:solidFill>
                <a:latin typeface="Myriad Pro" panose="020B0503030403020204" pitchFamily="34" charset="0"/>
              </a:rPr>
              <a:t>E-ŠKOLE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AE0F86-1A92-41D1-BCD8-1F4B426D45AB}"/>
              </a:ext>
            </a:extLst>
          </p:cNvPr>
          <p:cNvSpPr txBox="1"/>
          <p:nvPr/>
        </p:nvSpPr>
        <p:spPr>
          <a:xfrm>
            <a:off x="5442095" y="4109722"/>
            <a:ext cx="59637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Myriad Pro" panose="020B0503030403020204" pitchFamily="34" charset="0"/>
              </a:rPr>
              <a:t>Andrijana Prskalo Maček </a:t>
            </a:r>
          </a:p>
          <a:p>
            <a:r>
              <a:rPr lang="en-US" sz="2000" dirty="0" err="1">
                <a:solidFill>
                  <a:schemeClr val="bg1"/>
                </a:solidFill>
                <a:latin typeface="Myriad Pro" panose="020B0503030403020204" pitchFamily="34" charset="0"/>
              </a:rPr>
              <a:t>Zamjenica</a:t>
            </a:r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Myriad Pro" panose="020B0503030403020204" pitchFamily="34" charset="0"/>
              </a:rPr>
              <a:t>ravnatelja</a:t>
            </a:r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 CARNET-a i </a:t>
            </a:r>
            <a:r>
              <a:rPr lang="en-US" sz="2000" dirty="0" err="1">
                <a:solidFill>
                  <a:schemeClr val="bg1"/>
                </a:solidFill>
                <a:latin typeface="Myriad Pro" panose="020B0503030403020204" pitchFamily="34" charset="0"/>
              </a:rPr>
              <a:t>voditeljica</a:t>
            </a:r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Myriad Pro" panose="020B0503030403020204" pitchFamily="34" charset="0"/>
              </a:rPr>
              <a:t>projekta</a:t>
            </a:r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F0B1E55-7D10-4C78-810F-BDAADB297DAC}"/>
              </a:ext>
            </a:extLst>
          </p:cNvPr>
          <p:cNvGrpSpPr/>
          <p:nvPr/>
        </p:nvGrpSpPr>
        <p:grpSpPr>
          <a:xfrm>
            <a:off x="1308844" y="5417042"/>
            <a:ext cx="9574307" cy="1197626"/>
            <a:chOff x="1308844" y="5417042"/>
            <a:chExt cx="9574307" cy="119762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83DD69E-FFE4-48AD-B4C5-48F8DA1C4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08844" y="5417042"/>
              <a:ext cx="7407289" cy="1197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C914426-1B69-42BB-9B5B-EE4C1DCDD8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91983" y="5755983"/>
              <a:ext cx="2091168" cy="519744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732165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>
            <a:extLst>
              <a:ext uri="{FF2B5EF4-FFF2-40B4-BE49-F238E27FC236}">
                <a16:creationId xmlns:a16="http://schemas.microsoft.com/office/drawing/2014/main" id="{35F438D4-A926-4BB9-8775-724D355D1B23}"/>
              </a:ext>
            </a:extLst>
          </p:cNvPr>
          <p:cNvSpPr/>
          <p:nvPr/>
        </p:nvSpPr>
        <p:spPr>
          <a:xfrm>
            <a:off x="6096000" y="0"/>
            <a:ext cx="6096003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50D98635-0CAE-4B06-81D2-D02B531793F0}"/>
              </a:ext>
            </a:extLst>
          </p:cNvPr>
          <p:cNvSpPr txBox="1"/>
          <p:nvPr/>
        </p:nvSpPr>
        <p:spPr>
          <a:xfrm>
            <a:off x="6894577" y="866745"/>
            <a:ext cx="4901182" cy="5632311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</a:rPr>
              <a:t>IZRAĐENI DIGITALNI OBRAZOVNI SADRŽAJI, SCENARIJI POUČAVANJA</a:t>
            </a:r>
          </a:p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</a:rPr>
              <a:t>I E-LEKTIRE</a:t>
            </a:r>
          </a:p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EDUKACIJE</a:t>
            </a:r>
            <a:endParaRPr lang="hr-HR" sz="2400" kern="0" dirty="0">
              <a:solidFill>
                <a:srgbClr val="000000"/>
              </a:solidFill>
              <a:latin typeface="Myriad Pro" panose="020B0503030403020204" pitchFamily="34" charset="0"/>
              <a:ea typeface="Helvetica"/>
              <a:cs typeface="Arial" pitchFamily="34"/>
            </a:endParaRPr>
          </a:p>
          <a:p>
            <a:pPr lvl="0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kern="0" dirty="0">
              <a:solidFill>
                <a:srgbClr val="FFFFFF"/>
              </a:solidFill>
              <a:latin typeface="Myriad Pro" panose="020B0503030403020204" pitchFamily="34" charset="0"/>
              <a:ea typeface="Helvetica"/>
              <a:cs typeface="Arial" pitchFamily="34"/>
            </a:endParaRPr>
          </a:p>
          <a:p>
            <a:pPr lvl="0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ŠKOLE TE NASTAVNICI, RAVNATELJI, STRUČNO I  ADMINISTRATIVNO OSOBLJE – OPREMLJENI UREĐAJIMA</a:t>
            </a:r>
          </a:p>
          <a:p>
            <a:pPr lvl="0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kern="0" dirty="0">
              <a:solidFill>
                <a:srgbClr val="FFFFFF"/>
              </a:solidFill>
              <a:latin typeface="Myriad Pro" panose="020B0503030403020204" pitchFamily="34" charset="0"/>
              <a:ea typeface="Helvetica"/>
              <a:cs typeface="Arial" pitchFamily="34"/>
            </a:endParaRPr>
          </a:p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5 REGIONALNIH OBRAZOVNIH CENTARA</a:t>
            </a:r>
          </a:p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kern="0" dirty="0">
              <a:solidFill>
                <a:srgbClr val="FFFFFF"/>
              </a:solidFill>
              <a:latin typeface="Myriad Pro" panose="020B0503030403020204" pitchFamily="34" charset="0"/>
              <a:ea typeface="Helvetica"/>
              <a:cs typeface="Arial" pitchFamily="34"/>
            </a:endParaRPr>
          </a:p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PODRŠKA</a:t>
            </a:r>
            <a:endParaRPr lang="en-US" sz="2400" kern="0" dirty="0">
              <a:solidFill>
                <a:srgbClr val="000000"/>
              </a:solidFill>
              <a:latin typeface="Myriad Pro" panose="020B0503030403020204" pitchFamily="34" charset="0"/>
              <a:ea typeface="Helvetica"/>
              <a:cs typeface="Arial" pitchFamily="34"/>
            </a:endParaRPr>
          </a:p>
          <a:p>
            <a:pPr lvl="0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2400" kern="0" dirty="0">
              <a:solidFill>
                <a:srgbClr val="000000"/>
              </a:solidFill>
              <a:latin typeface="Myriad Pro" panose="020B0503030403020204" pitchFamily="34" charset="0"/>
              <a:ea typeface="Helvetica"/>
              <a:cs typeface="Arial" pitchFamily="34"/>
            </a:endParaRPr>
          </a:p>
        </p:txBody>
      </p:sp>
      <p:cxnSp>
        <p:nvCxnSpPr>
          <p:cNvPr id="8" name="Straight Connector 8">
            <a:extLst>
              <a:ext uri="{FF2B5EF4-FFF2-40B4-BE49-F238E27FC236}">
                <a16:creationId xmlns:a16="http://schemas.microsoft.com/office/drawing/2014/main" id="{F3F07F63-20F6-4467-BC01-ED378CFD5E75}"/>
              </a:ext>
            </a:extLst>
          </p:cNvPr>
          <p:cNvCxnSpPr/>
          <p:nvPr/>
        </p:nvCxnSpPr>
        <p:spPr>
          <a:xfrm>
            <a:off x="6096003" y="62755"/>
            <a:ext cx="0" cy="6795245"/>
          </a:xfrm>
          <a:prstGeom prst="straightConnector1">
            <a:avLst/>
          </a:prstGeom>
          <a:noFill/>
          <a:ln w="12701" cap="flat">
            <a:solidFill>
              <a:srgbClr val="5B9BD5"/>
            </a:solidFill>
            <a:prstDash val="solid"/>
            <a:miter/>
          </a:ln>
        </p:spPr>
      </p:cxnSp>
      <p:cxnSp>
        <p:nvCxnSpPr>
          <p:cNvPr id="10" name="Straight Connector 12">
            <a:extLst>
              <a:ext uri="{FF2B5EF4-FFF2-40B4-BE49-F238E27FC236}">
                <a16:creationId xmlns:a16="http://schemas.microsoft.com/office/drawing/2014/main" id="{3D6ED449-FC09-42EC-A808-8F577D169C57}"/>
              </a:ext>
            </a:extLst>
          </p:cNvPr>
          <p:cNvCxnSpPr/>
          <p:nvPr/>
        </p:nvCxnSpPr>
        <p:spPr>
          <a:xfrm>
            <a:off x="6096003" y="62755"/>
            <a:ext cx="0" cy="7037286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miter/>
          </a:ln>
        </p:spPr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DD3F3ECF-896F-4206-80DA-57A238A3EE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7813" y="678488"/>
            <a:ext cx="5186950" cy="583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558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628475-2FAB-4A8A-8D17-A2A032E764AE}"/>
              </a:ext>
            </a:extLst>
          </p:cNvPr>
          <p:cNvSpPr/>
          <p:nvPr/>
        </p:nvSpPr>
        <p:spPr>
          <a:xfrm>
            <a:off x="-3" y="0"/>
            <a:ext cx="6096003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Calibri"/>
              <a:ea typeface="Helvetica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89A505-CABD-42F7-AE44-14C7AD039197}"/>
              </a:ext>
            </a:extLst>
          </p:cNvPr>
          <p:cNvSpPr txBox="1"/>
          <p:nvPr/>
        </p:nvSpPr>
        <p:spPr>
          <a:xfrm>
            <a:off x="649706" y="507644"/>
            <a:ext cx="52120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IZRAĐENE E-USLUGE</a:t>
            </a:r>
          </a:p>
          <a:p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EDUTORIJ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CMS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EMA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CARNET </a:t>
            </a:r>
            <a:r>
              <a:rPr lang="hr-HR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SIGMA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CARNET </a:t>
            </a:r>
            <a:r>
              <a:rPr lang="hr-HR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DELTA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AERO</a:t>
            </a:r>
            <a:endParaRPr lang="en-US" sz="2400" dirty="0">
              <a:solidFill>
                <a:schemeClr val="bg1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PROVEDENA ISTRAŽIVANJA</a:t>
            </a:r>
          </a:p>
          <a:p>
            <a:endParaRPr lang="en-US" sz="2400" dirty="0">
              <a:solidFill>
                <a:schemeClr val="bg1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ZNANSTVENO ISTRAŽIVANJE UČINAKA PILOT PROJEKTA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DOZIMETRIJA EM ZRAČENJA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VANJSKA EVALUACIJA DZŠ</a:t>
            </a:r>
            <a:endParaRPr lang="hr-HR" sz="2400" dirty="0">
              <a:solidFill>
                <a:schemeClr val="bg1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ED552B-59BA-4662-B922-AFF888B383E0}"/>
              </a:ext>
            </a:extLst>
          </p:cNvPr>
          <p:cNvSpPr txBox="1"/>
          <p:nvPr/>
        </p:nvSpPr>
        <p:spPr>
          <a:xfrm>
            <a:off x="6964282" y="2662081"/>
            <a:ext cx="50652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rgbClr val="00A0E3"/>
                </a:solidFill>
                <a:latin typeface="Myriad Pro" panose="020B0503030403020204" pitchFamily="34" charset="0"/>
              </a:rPr>
              <a:t>E-USLUGE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E9F808-9E0B-4EFD-B1BA-4A575B123D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6294" y="1242422"/>
            <a:ext cx="6096000" cy="472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57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C83463-3013-41EF-8D0B-2ABE5EA29941}"/>
              </a:ext>
            </a:extLst>
          </p:cNvPr>
          <p:cNvSpPr/>
          <p:nvPr/>
        </p:nvSpPr>
        <p:spPr>
          <a:xfrm>
            <a:off x="0" y="0"/>
            <a:ext cx="6096003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B7EE9E-2472-4FE8-85F1-08603541D50B}"/>
              </a:ext>
            </a:extLst>
          </p:cNvPr>
          <p:cNvSpPr txBox="1"/>
          <p:nvPr/>
        </p:nvSpPr>
        <p:spPr>
          <a:xfrm>
            <a:off x="483883" y="1478563"/>
            <a:ext cx="5348572" cy="3046988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4800" b="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USPJEŠNO PODIGNUTA RAZINA DIGITALNE ZRELOSTI ŠKOLA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0244A92-DA40-417B-BDCD-6C4EA3CE21C7}"/>
              </a:ext>
            </a:extLst>
          </p:cNvPr>
          <p:cNvSpPr/>
          <p:nvPr/>
        </p:nvSpPr>
        <p:spPr>
          <a:xfrm>
            <a:off x="0" y="0"/>
            <a:ext cx="6096003" cy="68580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Helvetica"/>
              <a:cs typeface="Calibri"/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37F47A3-9D7D-4B55-A516-04A2E5026A4D}"/>
              </a:ext>
            </a:extLst>
          </p:cNvPr>
          <p:cNvSpPr/>
          <p:nvPr/>
        </p:nvSpPr>
        <p:spPr>
          <a:xfrm>
            <a:off x="0" y="0"/>
            <a:ext cx="6096003" cy="698182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Helvetica"/>
              <a:cs typeface="Calibri"/>
            </a:endParaRPr>
          </a:p>
        </p:txBody>
      </p:sp>
      <p:pic>
        <p:nvPicPr>
          <p:cNvPr id="9" name="Graphic 10" descr="Upward trend">
            <a:extLst>
              <a:ext uri="{FF2B5EF4-FFF2-40B4-BE49-F238E27FC236}">
                <a16:creationId xmlns:a16="http://schemas.microsoft.com/office/drawing/2014/main" id="{529963CE-131B-47B5-8A6A-0B7E083BCE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57446" y="1248383"/>
            <a:ext cx="4153973" cy="415397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BD5EB5-1E9F-4302-899D-8DBACA6231D1}"/>
              </a:ext>
            </a:extLst>
          </p:cNvPr>
          <p:cNvSpPr txBox="1"/>
          <p:nvPr/>
        </p:nvSpPr>
        <p:spPr>
          <a:xfrm>
            <a:off x="616231" y="5402356"/>
            <a:ext cx="44757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3200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Calibri"/>
              </a:rPr>
              <a:t>CARNET &amp;</a:t>
            </a:r>
            <a:r>
              <a:rPr lang="en-US" sz="3200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Calibri"/>
              </a:rPr>
              <a:t> </a:t>
            </a:r>
            <a:r>
              <a:rPr lang="hr-HR" sz="3200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Calibri"/>
              </a:rPr>
              <a:t>FOI</a:t>
            </a:r>
          </a:p>
        </p:txBody>
      </p:sp>
    </p:spTree>
    <p:extLst>
      <p:ext uri="{BB962C8B-B14F-4D97-AF65-F5344CB8AC3E}">
        <p14:creationId xmlns:p14="http://schemas.microsoft.com/office/powerpoint/2010/main" val="2066205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Screen Shot 2018-08-22 at 12.44.44.png" descr="Screen Shot 2018-08-22 at 12.44.4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547115">
            <a:off x="6238732" y="-40863"/>
            <a:ext cx="6020264" cy="3242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" name="Screen Shot 2018-08-22 at 12.38.37.png" descr="Screen Shot 2018-08-22 at 12.38.37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9905" y="-8917"/>
            <a:ext cx="6340994" cy="3180826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Line"/>
          <p:cNvSpPr/>
          <p:nvPr/>
        </p:nvSpPr>
        <p:spPr>
          <a:xfrm>
            <a:off x="-24369" y="3227876"/>
            <a:ext cx="12240738" cy="1"/>
          </a:xfrm>
          <a:prstGeom prst="line">
            <a:avLst/>
          </a:prstGeom>
          <a:ln w="635000">
            <a:solidFill>
              <a:srgbClr val="00A0E3"/>
            </a:solidFill>
            <a:miter/>
          </a:ln>
        </p:spPr>
        <p:txBody>
          <a:bodyPr lIns="45719" rIns="45719"/>
          <a:lstStyle/>
          <a:p>
            <a:endParaRPr>
              <a:latin typeface="Myriad Pro" panose="020B0503030403020204" pitchFamily="34" charset="0"/>
            </a:endParaRPr>
          </a:p>
        </p:txBody>
      </p:sp>
      <p:sp>
        <p:nvSpPr>
          <p:cNvPr id="269" name="2016."/>
          <p:cNvSpPr txBox="1"/>
          <p:nvPr/>
        </p:nvSpPr>
        <p:spPr>
          <a:xfrm>
            <a:off x="4564802" y="2750356"/>
            <a:ext cx="1693731" cy="86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50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r>
              <a:rPr dirty="0">
                <a:latin typeface="Myriad Pro" panose="020B0503030403020204" pitchFamily="34" charset="0"/>
                <a:cs typeface="Arial" panose="020B0604020202020204" pitchFamily="34" charset="0"/>
              </a:rPr>
              <a:t>2016.</a:t>
            </a:r>
          </a:p>
        </p:txBody>
      </p:sp>
      <p:sp>
        <p:nvSpPr>
          <p:cNvPr id="270" name="2018."/>
          <p:cNvSpPr txBox="1"/>
          <p:nvPr/>
        </p:nvSpPr>
        <p:spPr>
          <a:xfrm>
            <a:off x="10452522" y="2750356"/>
            <a:ext cx="1693731" cy="86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50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r>
              <a:rPr dirty="0">
                <a:latin typeface="Myriad Pro" panose="020B0503030403020204" pitchFamily="34" charset="0"/>
                <a:cs typeface="Arial" panose="020B0604020202020204" pitchFamily="34" charset="0"/>
              </a:rPr>
              <a:t>2018.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578B190F-7FC2-D147-BB9E-773877B27E2A}"/>
              </a:ext>
            </a:extLst>
          </p:cNvPr>
          <p:cNvGraphicFramePr/>
          <p:nvPr>
            <p:extLst/>
          </p:nvPr>
        </p:nvGraphicFramePr>
        <p:xfrm>
          <a:off x="2088896" y="3568517"/>
          <a:ext cx="7745984" cy="3289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76745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Screen Shot 2018-08-22 at 12.44.44.png" descr="Screen Shot 2018-08-22 at 12.44.4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547115">
            <a:off x="6238732" y="-40863"/>
            <a:ext cx="6020264" cy="3242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" name="Screen Shot 2018-08-22 at 12.38.37.png" descr="Screen Shot 2018-08-22 at 12.38.37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9905" y="-8917"/>
            <a:ext cx="6340994" cy="3180826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Line"/>
          <p:cNvSpPr/>
          <p:nvPr/>
        </p:nvSpPr>
        <p:spPr>
          <a:xfrm>
            <a:off x="-24369" y="3227876"/>
            <a:ext cx="12240738" cy="1"/>
          </a:xfrm>
          <a:prstGeom prst="line">
            <a:avLst/>
          </a:prstGeom>
          <a:ln w="635000">
            <a:solidFill>
              <a:srgbClr val="00A0E3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9" name="2016."/>
          <p:cNvSpPr txBox="1"/>
          <p:nvPr/>
        </p:nvSpPr>
        <p:spPr>
          <a:xfrm>
            <a:off x="4564802" y="2750356"/>
            <a:ext cx="1693731" cy="86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50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r>
              <a:rPr dirty="0">
                <a:latin typeface="Myriad Pro" panose="020B0503030403020204" pitchFamily="34" charset="0"/>
                <a:cs typeface="Arial" panose="020B0604020202020204" pitchFamily="34" charset="0"/>
              </a:rPr>
              <a:t>2016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70" name="2018."/>
          <p:cNvSpPr txBox="1"/>
          <p:nvPr/>
        </p:nvSpPr>
        <p:spPr>
          <a:xfrm>
            <a:off x="10452522" y="2750356"/>
            <a:ext cx="1688922" cy="86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50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r>
              <a:rPr dirty="0">
                <a:latin typeface="Myriad Pro" panose="020B0503030403020204" pitchFamily="34" charset="0"/>
                <a:cs typeface="Arial" panose="020B0604020202020204" pitchFamily="34" charset="0"/>
              </a:rPr>
              <a:t>2018</a:t>
            </a:r>
            <a:r>
              <a:rPr dirty="0"/>
              <a:t>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A59E323-E3DA-CA4B-9956-B40F889D0EB8}"/>
              </a:ext>
            </a:extLst>
          </p:cNvPr>
          <p:cNvGraphicFramePr/>
          <p:nvPr>
            <p:extLst/>
          </p:nvPr>
        </p:nvGraphicFramePr>
        <p:xfrm>
          <a:off x="2088896" y="3568517"/>
          <a:ext cx="7745984" cy="3289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781950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5E13F5E2-65FC-4837-AE6D-5F66D9E26C77}"/>
              </a:ext>
            </a:extLst>
          </p:cNvPr>
          <p:cNvSpPr/>
          <p:nvPr/>
        </p:nvSpPr>
        <p:spPr>
          <a:xfrm>
            <a:off x="0" y="0"/>
            <a:ext cx="6096003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 dirty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4E6BE071-3C7E-4F3C-94E4-A4B0DF2D5EEB}"/>
              </a:ext>
            </a:extLst>
          </p:cNvPr>
          <p:cNvSpPr/>
          <p:nvPr/>
        </p:nvSpPr>
        <p:spPr>
          <a:xfrm>
            <a:off x="6096003" y="0"/>
            <a:ext cx="6096003" cy="68580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86CECD-41AE-48AC-B0A4-665A92D41460}"/>
              </a:ext>
            </a:extLst>
          </p:cNvPr>
          <p:cNvSpPr txBox="1"/>
          <p:nvPr/>
        </p:nvSpPr>
        <p:spPr>
          <a:xfrm>
            <a:off x="520663" y="2367171"/>
            <a:ext cx="52203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SAMOEVALUACIJA DIGITALNE ZRELOSTI ŠKOLA IZVAN PROJEKTA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FBE39B8B-7D66-401A-A6EF-100C7D2A2831}"/>
              </a:ext>
            </a:extLst>
          </p:cNvPr>
          <p:cNvGraphicFramePr/>
          <p:nvPr>
            <p:extLst/>
          </p:nvPr>
        </p:nvGraphicFramePr>
        <p:xfrm>
          <a:off x="6420089" y="405114"/>
          <a:ext cx="6343376" cy="5706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28114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4902C7F-0C17-476F-BBB8-D5160BFFD1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651134"/>
            <a:ext cx="5619750" cy="55557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D184799-82AB-4CD5-AFFC-09932DC22825}"/>
              </a:ext>
            </a:extLst>
          </p:cNvPr>
          <p:cNvSpPr/>
          <p:nvPr/>
        </p:nvSpPr>
        <p:spPr>
          <a:xfrm>
            <a:off x="-1" y="-1"/>
            <a:ext cx="6096001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3ABA71-D87A-4FE1-8AF4-E6A7EA258C47}"/>
              </a:ext>
            </a:extLst>
          </p:cNvPr>
          <p:cNvSpPr txBox="1"/>
          <p:nvPr/>
        </p:nvSpPr>
        <p:spPr>
          <a:xfrm>
            <a:off x="0" y="1720839"/>
            <a:ext cx="581438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E-ŠKOLE: </a:t>
            </a:r>
          </a:p>
          <a:p>
            <a:pPr algn="ctr"/>
            <a:r>
              <a:rPr lang="en-US" sz="5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RAZVOJ SUSTAVA DIGITALNO ZRELIH ŠKOLA (II. FAZA)</a:t>
            </a:r>
          </a:p>
        </p:txBody>
      </p:sp>
    </p:spTree>
    <p:extLst>
      <p:ext uri="{BB962C8B-B14F-4D97-AF65-F5344CB8AC3E}">
        <p14:creationId xmlns:p14="http://schemas.microsoft.com/office/powerpoint/2010/main" val="610792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lendar">
            <a:extLst>
              <a:ext uri="{FF2B5EF4-FFF2-40B4-BE49-F238E27FC236}">
                <a16:creationId xmlns:a16="http://schemas.microsoft.com/office/drawing/2014/main" id="{FA32A5DB-FBD2-475F-BE6A-7540F54CA4E9}"/>
              </a:ext>
            </a:extLst>
          </p:cNvPr>
          <p:cNvSpPr/>
          <p:nvPr/>
        </p:nvSpPr>
        <p:spPr>
          <a:xfrm>
            <a:off x="617967" y="897291"/>
            <a:ext cx="1015131" cy="97608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4289"/>
              <a:gd name="f8" fmla="val 4152"/>
              <a:gd name="f9" fmla="val 4034"/>
              <a:gd name="f10" fmla="val 103"/>
              <a:gd name="f11" fmla="val 233"/>
              <a:gd name="f12" fmla="val 1151"/>
              <a:gd name="f13" fmla="val 2953"/>
              <a:gd name="f14" fmla="val 6428"/>
              <a:gd name="f15" fmla="val 6433"/>
              <a:gd name="f16" fmla="val 109"/>
              <a:gd name="f17" fmla="val 6321"/>
              <a:gd name="f18" fmla="val 6178"/>
              <a:gd name="f19" fmla="val 15422"/>
              <a:gd name="f20" fmla="val 15279"/>
              <a:gd name="f21" fmla="val 15167"/>
              <a:gd name="f22" fmla="val 15172"/>
              <a:gd name="f23" fmla="val 17566"/>
              <a:gd name="f24" fmla="val 17448"/>
              <a:gd name="f25" fmla="val 17311"/>
              <a:gd name="f26" fmla="val 1031"/>
              <a:gd name="f27" fmla="val 2150"/>
              <a:gd name="f28" fmla="val 465"/>
              <a:gd name="f29" fmla="val 2565"/>
              <a:gd name="f30" fmla="val 3083"/>
              <a:gd name="f31" fmla="val 20665"/>
              <a:gd name="f32" fmla="val 21178"/>
              <a:gd name="f33" fmla="val 459"/>
              <a:gd name="f34" fmla="val 20569"/>
              <a:gd name="f35" fmla="val 21135"/>
              <a:gd name="f36" fmla="val 21184"/>
              <a:gd name="f37" fmla="val 2570"/>
              <a:gd name="f38" fmla="val 18329"/>
              <a:gd name="f39" fmla="val 3088"/>
              <a:gd name="f40" fmla="val 3396"/>
              <a:gd name="f41" fmla="val 18049"/>
              <a:gd name="f42" fmla="val 3650"/>
              <a:gd name="f43" fmla="val 17710"/>
              <a:gd name="f44" fmla="val 15018"/>
              <a:gd name="f45" fmla="val 14678"/>
              <a:gd name="f46" fmla="val 14398"/>
              <a:gd name="f47" fmla="val 7202"/>
              <a:gd name="f48" fmla="val 6922"/>
              <a:gd name="f49" fmla="val 6582"/>
              <a:gd name="f50" fmla="val 3890"/>
              <a:gd name="f51" fmla="val 3551"/>
              <a:gd name="f52" fmla="val 3271"/>
              <a:gd name="f53" fmla="val 1508"/>
              <a:gd name="f54" fmla="val 6389"/>
              <a:gd name="f55" fmla="val 20092"/>
              <a:gd name="f56" fmla="val 19565"/>
              <a:gd name="f57" fmla="val 3807"/>
              <a:gd name="f58" fmla="val 8451"/>
              <a:gd name="f59" fmla="val 3777"/>
              <a:gd name="f60" fmla="val 3747"/>
              <a:gd name="f61" fmla="val 8478"/>
              <a:gd name="f62" fmla="val 8505"/>
              <a:gd name="f63" fmla="val 10493"/>
              <a:gd name="f64" fmla="val 10525"/>
              <a:gd name="f65" fmla="val 10547"/>
              <a:gd name="f66" fmla="val 5999"/>
              <a:gd name="f67" fmla="val 6029"/>
              <a:gd name="f68" fmla="val 6059"/>
              <a:gd name="f69" fmla="val 7654"/>
              <a:gd name="f70" fmla="val 7618"/>
              <a:gd name="f71" fmla="val 7595"/>
              <a:gd name="f72" fmla="val 9847"/>
              <a:gd name="f73" fmla="val 9877"/>
              <a:gd name="f74" fmla="val 9907"/>
              <a:gd name="f75" fmla="val 11753"/>
              <a:gd name="f76" fmla="val 11723"/>
              <a:gd name="f77" fmla="val 11693"/>
              <a:gd name="f78" fmla="val 13946"/>
              <a:gd name="f79" fmla="val 13976"/>
              <a:gd name="f80" fmla="val 14005"/>
              <a:gd name="f81" fmla="val 15601"/>
              <a:gd name="f82" fmla="val 15565"/>
              <a:gd name="f83" fmla="val 15541"/>
              <a:gd name="f84" fmla="val 17793"/>
              <a:gd name="f85" fmla="val 17829"/>
              <a:gd name="f86" fmla="val 17853"/>
              <a:gd name="f87" fmla="val 3771"/>
              <a:gd name="f88" fmla="val 12086"/>
              <a:gd name="f89" fmla="val 3736"/>
              <a:gd name="f90" fmla="val 3712"/>
              <a:gd name="f91" fmla="val 12107"/>
              <a:gd name="f92" fmla="val 12140"/>
              <a:gd name="f93" fmla="val 14126"/>
              <a:gd name="f94" fmla="val 14153"/>
              <a:gd name="f95" fmla="val 14180"/>
              <a:gd name="f96" fmla="val 5964"/>
              <a:gd name="f97" fmla="val 5994"/>
              <a:gd name="f98" fmla="val 6024"/>
              <a:gd name="f99" fmla="val 7619"/>
              <a:gd name="f100" fmla="val 7583"/>
              <a:gd name="f101" fmla="val 7559"/>
              <a:gd name="f102" fmla="val 9812"/>
              <a:gd name="f103" fmla="val 9841"/>
              <a:gd name="f104" fmla="val 9871"/>
              <a:gd name="f105" fmla="val 11788"/>
              <a:gd name="f106" fmla="val 11759"/>
              <a:gd name="f107" fmla="val 11729"/>
              <a:gd name="f108" fmla="val 13981"/>
              <a:gd name="f109" fmla="val 14011"/>
              <a:gd name="f110" fmla="val 14041"/>
              <a:gd name="f111" fmla="val 15636"/>
              <a:gd name="f112" fmla="val 15600"/>
              <a:gd name="f113" fmla="val 15576"/>
              <a:gd name="f114" fmla="val 17864"/>
              <a:gd name="f115" fmla="val 17888"/>
              <a:gd name="f116" fmla="val 15866"/>
              <a:gd name="f117" fmla="val 15893"/>
              <a:gd name="f118" fmla="val 15920"/>
              <a:gd name="f119" fmla="val 17906"/>
              <a:gd name="f120" fmla="val 17933"/>
              <a:gd name="f121" fmla="val 17960"/>
              <a:gd name="f122" fmla="+- 0 0 -90"/>
              <a:gd name="f123" fmla="+- 0 0 -180"/>
              <a:gd name="f124" fmla="+- 0 0 -270"/>
              <a:gd name="f125" fmla="+- 0 0 -360"/>
              <a:gd name="f126" fmla="*/ f3 1 21600"/>
              <a:gd name="f127" fmla="*/ f4 1 21600"/>
              <a:gd name="f128" fmla="val f5"/>
              <a:gd name="f129" fmla="val f6"/>
              <a:gd name="f130" fmla="*/ f122 f0 1"/>
              <a:gd name="f131" fmla="*/ f123 f0 1"/>
              <a:gd name="f132" fmla="*/ f124 f0 1"/>
              <a:gd name="f133" fmla="*/ f125 f0 1"/>
              <a:gd name="f134" fmla="+- f129 0 f128"/>
              <a:gd name="f135" fmla="*/ f130 1 f2"/>
              <a:gd name="f136" fmla="*/ f131 1 f2"/>
              <a:gd name="f137" fmla="*/ f132 1 f2"/>
              <a:gd name="f138" fmla="*/ f133 1 f2"/>
              <a:gd name="f139" fmla="*/ f134 1 2"/>
              <a:gd name="f140" fmla="*/ f134 1 21600"/>
              <a:gd name="f141" fmla="+- f135 0 f1"/>
              <a:gd name="f142" fmla="+- f136 0 f1"/>
              <a:gd name="f143" fmla="+- f137 0 f1"/>
              <a:gd name="f144" fmla="+- f138 0 f1"/>
              <a:gd name="f145" fmla="*/ f139 1 f140"/>
              <a:gd name="f146" fmla="*/ 0 1 f140"/>
              <a:gd name="f147" fmla="*/ f129 1 f140"/>
              <a:gd name="f148" fmla="*/ f146 f126 1"/>
              <a:gd name="f149" fmla="*/ f147 f126 1"/>
              <a:gd name="f150" fmla="*/ f147 f127 1"/>
              <a:gd name="f151" fmla="*/ f146 f127 1"/>
              <a:gd name="f152" fmla="*/ f145 f126 1"/>
              <a:gd name="f153" fmla="*/ f145 f1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41">
                <a:pos x="f152" y="f153"/>
              </a:cxn>
              <a:cxn ang="f142">
                <a:pos x="f152" y="f153"/>
              </a:cxn>
              <a:cxn ang="f143">
                <a:pos x="f152" y="f153"/>
              </a:cxn>
              <a:cxn ang="f144">
                <a:pos x="f152" y="f153"/>
              </a:cxn>
            </a:cxnLst>
            <a:rect l="f148" t="f151" r="f149" b="f150"/>
            <a:pathLst>
              <a:path w="21600" h="21600">
                <a:moveTo>
                  <a:pt x="f7" y="f5"/>
                </a:moveTo>
                <a:cubicBezTo>
                  <a:pt x="f8" y="f5"/>
                  <a:pt x="f9" y="f10"/>
                  <a:pt x="f9" y="f11"/>
                </a:cubicBezTo>
                <a:lnTo>
                  <a:pt x="f9" y="f12"/>
                </a:lnTo>
                <a:lnTo>
                  <a:pt x="f9" y="f13"/>
                </a:lnTo>
                <a:lnTo>
                  <a:pt x="f14" y="f13"/>
                </a:lnTo>
                <a:lnTo>
                  <a:pt x="f15" y="f12"/>
                </a:lnTo>
                <a:lnTo>
                  <a:pt x="f15" y="f11"/>
                </a:lnTo>
                <a:cubicBezTo>
                  <a:pt x="f15" y="f16"/>
                  <a:pt x="f17" y="f5"/>
                  <a:pt x="f18" y="f5"/>
                </a:cubicBezTo>
                <a:lnTo>
                  <a:pt x="f7" y="f5"/>
                </a:lnTo>
                <a:close/>
                <a:moveTo>
                  <a:pt x="f19" y="f5"/>
                </a:moveTo>
                <a:cubicBezTo>
                  <a:pt x="f20" y="f5"/>
                  <a:pt x="f21" y="f16"/>
                  <a:pt x="f21" y="f11"/>
                </a:cubicBezTo>
                <a:lnTo>
                  <a:pt x="f21" y="f12"/>
                </a:lnTo>
                <a:lnTo>
                  <a:pt x="f22" y="f13"/>
                </a:lnTo>
                <a:lnTo>
                  <a:pt x="f23" y="f13"/>
                </a:lnTo>
                <a:lnTo>
                  <a:pt x="f23" y="f12"/>
                </a:lnTo>
                <a:lnTo>
                  <a:pt x="f23" y="f11"/>
                </a:lnTo>
                <a:cubicBezTo>
                  <a:pt x="f23" y="f10"/>
                  <a:pt x="f24" y="f5"/>
                  <a:pt x="f25" y="f5"/>
                </a:cubicBezTo>
                <a:lnTo>
                  <a:pt x="f19" y="f5"/>
                </a:lnTo>
                <a:close/>
                <a:moveTo>
                  <a:pt x="f26" y="f27"/>
                </a:moveTo>
                <a:cubicBezTo>
                  <a:pt x="f28" y="f27"/>
                  <a:pt x="f5" y="f29"/>
                  <a:pt x="f5" y="f30"/>
                </a:cubicBezTo>
                <a:lnTo>
                  <a:pt x="f5" y="f31"/>
                </a:lnTo>
                <a:cubicBezTo>
                  <a:pt x="f5" y="f32"/>
                  <a:pt x="f33" y="f6"/>
                  <a:pt x="f26" y="f6"/>
                </a:cubicBezTo>
                <a:lnTo>
                  <a:pt x="f34" y="f6"/>
                </a:lnTo>
                <a:cubicBezTo>
                  <a:pt x="f35" y="f6"/>
                  <a:pt x="f6" y="f36"/>
                  <a:pt x="f6" y="f31"/>
                </a:cubicBezTo>
                <a:lnTo>
                  <a:pt x="f6" y="f30"/>
                </a:lnTo>
                <a:cubicBezTo>
                  <a:pt x="f6" y="f37"/>
                  <a:pt x="f35" y="f27"/>
                  <a:pt x="f34" y="f27"/>
                </a:cubicBezTo>
                <a:lnTo>
                  <a:pt x="f38" y="f27"/>
                </a:lnTo>
                <a:lnTo>
                  <a:pt x="f38" y="f39"/>
                </a:lnTo>
                <a:cubicBezTo>
                  <a:pt x="f38" y="f40"/>
                  <a:pt x="f41" y="f42"/>
                  <a:pt x="f43" y="f42"/>
                </a:cubicBezTo>
                <a:lnTo>
                  <a:pt x="f44" y="f42"/>
                </a:lnTo>
                <a:cubicBezTo>
                  <a:pt x="f45" y="f42"/>
                  <a:pt x="f46" y="f40"/>
                  <a:pt x="f46" y="f39"/>
                </a:cubicBezTo>
                <a:lnTo>
                  <a:pt x="f46" y="f27"/>
                </a:lnTo>
                <a:lnTo>
                  <a:pt x="f47" y="f27"/>
                </a:lnTo>
                <a:lnTo>
                  <a:pt x="f47" y="f39"/>
                </a:lnTo>
                <a:cubicBezTo>
                  <a:pt x="f47" y="f40"/>
                  <a:pt x="f48" y="f42"/>
                  <a:pt x="f49" y="f42"/>
                </a:cubicBezTo>
                <a:lnTo>
                  <a:pt x="f50" y="f42"/>
                </a:lnTo>
                <a:cubicBezTo>
                  <a:pt x="f51" y="f42"/>
                  <a:pt x="f52" y="f40"/>
                  <a:pt x="f52" y="f39"/>
                </a:cubicBezTo>
                <a:lnTo>
                  <a:pt x="f52" y="f27"/>
                </a:lnTo>
                <a:lnTo>
                  <a:pt x="f26" y="f27"/>
                </a:lnTo>
                <a:close/>
                <a:moveTo>
                  <a:pt x="f53" y="f54"/>
                </a:moveTo>
                <a:lnTo>
                  <a:pt x="f55" y="f54"/>
                </a:lnTo>
                <a:lnTo>
                  <a:pt x="f55" y="f56"/>
                </a:lnTo>
                <a:lnTo>
                  <a:pt x="f53" y="f56"/>
                </a:lnTo>
                <a:lnTo>
                  <a:pt x="f53" y="f54"/>
                </a:lnTo>
                <a:close/>
                <a:moveTo>
                  <a:pt x="f57" y="f58"/>
                </a:moveTo>
                <a:cubicBezTo>
                  <a:pt x="f59" y="f58"/>
                  <a:pt x="f60" y="f61"/>
                  <a:pt x="f60" y="f62"/>
                </a:cubicBezTo>
                <a:lnTo>
                  <a:pt x="f60" y="f63"/>
                </a:lnTo>
                <a:cubicBezTo>
                  <a:pt x="f60" y="f64"/>
                  <a:pt x="f59" y="f65"/>
                  <a:pt x="f57" y="f65"/>
                </a:cubicBezTo>
                <a:lnTo>
                  <a:pt x="f66" y="f65"/>
                </a:lnTo>
                <a:cubicBezTo>
                  <a:pt x="f67" y="f65"/>
                  <a:pt x="f68" y="f64"/>
                  <a:pt x="f68" y="f63"/>
                </a:cubicBezTo>
                <a:lnTo>
                  <a:pt x="f68" y="f62"/>
                </a:lnTo>
                <a:cubicBezTo>
                  <a:pt x="f68" y="f61"/>
                  <a:pt x="f67" y="f58"/>
                  <a:pt x="f66" y="f58"/>
                </a:cubicBezTo>
                <a:lnTo>
                  <a:pt x="f57" y="f58"/>
                </a:lnTo>
                <a:close/>
                <a:moveTo>
                  <a:pt x="f69" y="f58"/>
                </a:moveTo>
                <a:cubicBezTo>
                  <a:pt x="f70" y="f58"/>
                  <a:pt x="f71" y="f61"/>
                  <a:pt x="f71" y="f62"/>
                </a:cubicBezTo>
                <a:lnTo>
                  <a:pt x="f71" y="f63"/>
                </a:lnTo>
                <a:cubicBezTo>
                  <a:pt x="f71" y="f64"/>
                  <a:pt x="f70" y="f65"/>
                  <a:pt x="f69" y="f65"/>
                </a:cubicBezTo>
                <a:lnTo>
                  <a:pt x="f72" y="f65"/>
                </a:lnTo>
                <a:cubicBezTo>
                  <a:pt x="f73" y="f65"/>
                  <a:pt x="f74" y="f64"/>
                  <a:pt x="f74" y="f63"/>
                </a:cubicBezTo>
                <a:lnTo>
                  <a:pt x="f74" y="f62"/>
                </a:lnTo>
                <a:cubicBezTo>
                  <a:pt x="f74" y="f61"/>
                  <a:pt x="f73" y="f58"/>
                  <a:pt x="f72" y="f58"/>
                </a:cubicBezTo>
                <a:lnTo>
                  <a:pt x="f69" y="f58"/>
                </a:lnTo>
                <a:close/>
                <a:moveTo>
                  <a:pt x="f75" y="f58"/>
                </a:moveTo>
                <a:cubicBezTo>
                  <a:pt x="f76" y="f58"/>
                  <a:pt x="f77" y="f61"/>
                  <a:pt x="f77" y="f62"/>
                </a:cubicBezTo>
                <a:lnTo>
                  <a:pt x="f77" y="f63"/>
                </a:lnTo>
                <a:cubicBezTo>
                  <a:pt x="f77" y="f64"/>
                  <a:pt x="f76" y="f65"/>
                  <a:pt x="f75" y="f65"/>
                </a:cubicBezTo>
                <a:lnTo>
                  <a:pt x="f78" y="f65"/>
                </a:lnTo>
                <a:cubicBezTo>
                  <a:pt x="f79" y="f65"/>
                  <a:pt x="f80" y="f64"/>
                  <a:pt x="f80" y="f63"/>
                </a:cubicBezTo>
                <a:lnTo>
                  <a:pt x="f80" y="f62"/>
                </a:lnTo>
                <a:cubicBezTo>
                  <a:pt x="f80" y="f61"/>
                  <a:pt x="f79" y="f58"/>
                  <a:pt x="f78" y="f58"/>
                </a:cubicBezTo>
                <a:lnTo>
                  <a:pt x="f75" y="f58"/>
                </a:lnTo>
                <a:close/>
                <a:moveTo>
                  <a:pt x="f81" y="f58"/>
                </a:moveTo>
                <a:cubicBezTo>
                  <a:pt x="f82" y="f58"/>
                  <a:pt x="f83" y="f61"/>
                  <a:pt x="f83" y="f62"/>
                </a:cubicBezTo>
                <a:lnTo>
                  <a:pt x="f83" y="f63"/>
                </a:lnTo>
                <a:cubicBezTo>
                  <a:pt x="f83" y="f64"/>
                  <a:pt x="f82" y="f65"/>
                  <a:pt x="f81" y="f65"/>
                </a:cubicBezTo>
                <a:lnTo>
                  <a:pt x="f84" y="f65"/>
                </a:lnTo>
                <a:cubicBezTo>
                  <a:pt x="f85" y="f65"/>
                  <a:pt x="f86" y="f64"/>
                  <a:pt x="f86" y="f63"/>
                </a:cubicBezTo>
                <a:lnTo>
                  <a:pt x="f86" y="f62"/>
                </a:lnTo>
                <a:cubicBezTo>
                  <a:pt x="f86" y="f61"/>
                  <a:pt x="f85" y="f58"/>
                  <a:pt x="f84" y="f58"/>
                </a:cubicBezTo>
                <a:lnTo>
                  <a:pt x="f81" y="f58"/>
                </a:lnTo>
                <a:close/>
                <a:moveTo>
                  <a:pt x="f87" y="f88"/>
                </a:moveTo>
                <a:cubicBezTo>
                  <a:pt x="f89" y="f88"/>
                  <a:pt x="f90" y="f91"/>
                  <a:pt x="f90" y="f92"/>
                </a:cubicBezTo>
                <a:lnTo>
                  <a:pt x="f90" y="f93"/>
                </a:lnTo>
                <a:cubicBezTo>
                  <a:pt x="f90" y="f94"/>
                  <a:pt x="f89" y="f95"/>
                  <a:pt x="f87" y="f95"/>
                </a:cubicBezTo>
                <a:lnTo>
                  <a:pt x="f96" y="f95"/>
                </a:lnTo>
                <a:cubicBezTo>
                  <a:pt x="f97" y="f95"/>
                  <a:pt x="f98" y="f94"/>
                  <a:pt x="f98" y="f93"/>
                </a:cubicBezTo>
                <a:lnTo>
                  <a:pt x="f98" y="f92"/>
                </a:lnTo>
                <a:cubicBezTo>
                  <a:pt x="f98" y="f91"/>
                  <a:pt x="f97" y="f88"/>
                  <a:pt x="f96" y="f88"/>
                </a:cubicBezTo>
                <a:lnTo>
                  <a:pt x="f87" y="f88"/>
                </a:lnTo>
                <a:close/>
                <a:moveTo>
                  <a:pt x="f99" y="f88"/>
                </a:moveTo>
                <a:cubicBezTo>
                  <a:pt x="f100" y="f88"/>
                  <a:pt x="f101" y="f91"/>
                  <a:pt x="f101" y="f92"/>
                </a:cubicBezTo>
                <a:lnTo>
                  <a:pt x="f101" y="f93"/>
                </a:lnTo>
                <a:cubicBezTo>
                  <a:pt x="f101" y="f94"/>
                  <a:pt x="f100" y="f95"/>
                  <a:pt x="f99" y="f95"/>
                </a:cubicBezTo>
                <a:lnTo>
                  <a:pt x="f102" y="f95"/>
                </a:lnTo>
                <a:cubicBezTo>
                  <a:pt x="f103" y="f95"/>
                  <a:pt x="f104" y="f94"/>
                  <a:pt x="f104" y="f93"/>
                </a:cubicBezTo>
                <a:lnTo>
                  <a:pt x="f104" y="f92"/>
                </a:lnTo>
                <a:cubicBezTo>
                  <a:pt x="f104" y="f91"/>
                  <a:pt x="f103" y="f88"/>
                  <a:pt x="f102" y="f88"/>
                </a:cubicBezTo>
                <a:lnTo>
                  <a:pt x="f99" y="f88"/>
                </a:lnTo>
                <a:close/>
                <a:moveTo>
                  <a:pt x="f105" y="f88"/>
                </a:moveTo>
                <a:cubicBezTo>
                  <a:pt x="f106" y="f88"/>
                  <a:pt x="f107" y="f91"/>
                  <a:pt x="f107" y="f92"/>
                </a:cubicBezTo>
                <a:lnTo>
                  <a:pt x="f107" y="f93"/>
                </a:lnTo>
                <a:cubicBezTo>
                  <a:pt x="f107" y="f94"/>
                  <a:pt x="f106" y="f95"/>
                  <a:pt x="f105" y="f95"/>
                </a:cubicBezTo>
                <a:lnTo>
                  <a:pt x="f108" y="f95"/>
                </a:lnTo>
                <a:cubicBezTo>
                  <a:pt x="f109" y="f95"/>
                  <a:pt x="f110" y="f94"/>
                  <a:pt x="f110" y="f93"/>
                </a:cubicBezTo>
                <a:lnTo>
                  <a:pt x="f110" y="f92"/>
                </a:lnTo>
                <a:cubicBezTo>
                  <a:pt x="f110" y="f91"/>
                  <a:pt x="f109" y="f88"/>
                  <a:pt x="f108" y="f88"/>
                </a:cubicBezTo>
                <a:lnTo>
                  <a:pt x="f105" y="f88"/>
                </a:lnTo>
                <a:close/>
                <a:moveTo>
                  <a:pt x="f111" y="f88"/>
                </a:moveTo>
                <a:cubicBezTo>
                  <a:pt x="f112" y="f88"/>
                  <a:pt x="f113" y="f91"/>
                  <a:pt x="f113" y="f92"/>
                </a:cubicBezTo>
                <a:lnTo>
                  <a:pt x="f113" y="f93"/>
                </a:lnTo>
                <a:cubicBezTo>
                  <a:pt x="f113" y="f94"/>
                  <a:pt x="f112" y="f95"/>
                  <a:pt x="f111" y="f95"/>
                </a:cubicBezTo>
                <a:lnTo>
                  <a:pt x="f85" y="f95"/>
                </a:lnTo>
                <a:cubicBezTo>
                  <a:pt x="f114" y="f95"/>
                  <a:pt x="f115" y="f94"/>
                  <a:pt x="f115" y="f93"/>
                </a:cubicBezTo>
                <a:lnTo>
                  <a:pt x="f115" y="f92"/>
                </a:lnTo>
                <a:cubicBezTo>
                  <a:pt x="f115" y="f91"/>
                  <a:pt x="f114" y="f88"/>
                  <a:pt x="f85" y="f88"/>
                </a:cubicBezTo>
                <a:lnTo>
                  <a:pt x="f111" y="f88"/>
                </a:lnTo>
                <a:close/>
                <a:moveTo>
                  <a:pt x="f87" y="f116"/>
                </a:moveTo>
                <a:cubicBezTo>
                  <a:pt x="f89" y="f116"/>
                  <a:pt x="f90" y="f117"/>
                  <a:pt x="f90" y="f118"/>
                </a:cubicBezTo>
                <a:lnTo>
                  <a:pt x="f90" y="f119"/>
                </a:lnTo>
                <a:cubicBezTo>
                  <a:pt x="f90" y="f120"/>
                  <a:pt x="f89" y="f121"/>
                  <a:pt x="f87" y="f121"/>
                </a:cubicBezTo>
                <a:lnTo>
                  <a:pt x="f96" y="f121"/>
                </a:lnTo>
                <a:cubicBezTo>
                  <a:pt x="f97" y="f121"/>
                  <a:pt x="f98" y="f120"/>
                  <a:pt x="f98" y="f119"/>
                </a:cubicBezTo>
                <a:lnTo>
                  <a:pt x="f98" y="f118"/>
                </a:lnTo>
                <a:cubicBezTo>
                  <a:pt x="f98" y="f117"/>
                  <a:pt x="f97" y="f116"/>
                  <a:pt x="f96" y="f116"/>
                </a:cubicBezTo>
                <a:lnTo>
                  <a:pt x="f87" y="f116"/>
                </a:lnTo>
                <a:close/>
                <a:moveTo>
                  <a:pt x="f99" y="f116"/>
                </a:moveTo>
                <a:cubicBezTo>
                  <a:pt x="f100" y="f116"/>
                  <a:pt x="f101" y="f117"/>
                  <a:pt x="f101" y="f118"/>
                </a:cubicBezTo>
                <a:lnTo>
                  <a:pt x="f101" y="f119"/>
                </a:lnTo>
                <a:cubicBezTo>
                  <a:pt x="f101" y="f120"/>
                  <a:pt x="f100" y="f121"/>
                  <a:pt x="f99" y="f121"/>
                </a:cubicBezTo>
                <a:lnTo>
                  <a:pt x="f102" y="f121"/>
                </a:lnTo>
                <a:cubicBezTo>
                  <a:pt x="f103" y="f121"/>
                  <a:pt x="f104" y="f120"/>
                  <a:pt x="f104" y="f119"/>
                </a:cubicBezTo>
                <a:lnTo>
                  <a:pt x="f104" y="f118"/>
                </a:lnTo>
                <a:cubicBezTo>
                  <a:pt x="f104" y="f117"/>
                  <a:pt x="f103" y="f116"/>
                  <a:pt x="f102" y="f116"/>
                </a:cubicBezTo>
                <a:lnTo>
                  <a:pt x="f99" y="f116"/>
                </a:lnTo>
                <a:close/>
                <a:moveTo>
                  <a:pt x="f105" y="f116"/>
                </a:moveTo>
                <a:cubicBezTo>
                  <a:pt x="f106" y="f116"/>
                  <a:pt x="f107" y="f117"/>
                  <a:pt x="f107" y="f118"/>
                </a:cubicBezTo>
                <a:lnTo>
                  <a:pt x="f107" y="f119"/>
                </a:lnTo>
                <a:cubicBezTo>
                  <a:pt x="f107" y="f120"/>
                  <a:pt x="f106" y="f121"/>
                  <a:pt x="f105" y="f121"/>
                </a:cubicBezTo>
                <a:lnTo>
                  <a:pt x="f108" y="f121"/>
                </a:lnTo>
                <a:cubicBezTo>
                  <a:pt x="f109" y="f121"/>
                  <a:pt x="f110" y="f120"/>
                  <a:pt x="f110" y="f119"/>
                </a:cubicBezTo>
                <a:lnTo>
                  <a:pt x="f110" y="f118"/>
                </a:lnTo>
                <a:cubicBezTo>
                  <a:pt x="f110" y="f117"/>
                  <a:pt x="f109" y="f116"/>
                  <a:pt x="f108" y="f116"/>
                </a:cubicBezTo>
                <a:lnTo>
                  <a:pt x="f105" y="f116"/>
                </a:lnTo>
                <a:close/>
                <a:moveTo>
                  <a:pt x="f111" y="f116"/>
                </a:moveTo>
                <a:cubicBezTo>
                  <a:pt x="f112" y="f116"/>
                  <a:pt x="f113" y="f117"/>
                  <a:pt x="f113" y="f118"/>
                </a:cubicBezTo>
                <a:lnTo>
                  <a:pt x="f113" y="f119"/>
                </a:lnTo>
                <a:cubicBezTo>
                  <a:pt x="f113" y="f120"/>
                  <a:pt x="f112" y="f121"/>
                  <a:pt x="f111" y="f121"/>
                </a:cubicBezTo>
                <a:lnTo>
                  <a:pt x="f85" y="f121"/>
                </a:lnTo>
                <a:cubicBezTo>
                  <a:pt x="f114" y="f121"/>
                  <a:pt x="f115" y="f120"/>
                  <a:pt x="f115" y="f119"/>
                </a:cubicBezTo>
                <a:lnTo>
                  <a:pt x="f115" y="f118"/>
                </a:lnTo>
                <a:cubicBezTo>
                  <a:pt x="f115" y="f117"/>
                  <a:pt x="f114" y="f116"/>
                  <a:pt x="f85" y="f116"/>
                </a:cubicBezTo>
                <a:lnTo>
                  <a:pt x="f111" y="f116"/>
                </a:lnTo>
                <a:close/>
              </a:path>
            </a:pathLst>
          </a:cu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 dirty="0">
              <a:solidFill>
                <a:srgbClr val="00A0E3"/>
              </a:solidFill>
              <a:uFillTx/>
              <a:latin typeface="Myriad Pro" panose="020B0503030403020204" pitchFamily="34" charset="0"/>
              <a:ea typeface="Helvetica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F6E008-4222-4C9E-92AD-7F364890FC8E}"/>
              </a:ext>
            </a:extLst>
          </p:cNvPr>
          <p:cNvSpPr txBox="1"/>
          <p:nvPr/>
        </p:nvSpPr>
        <p:spPr>
          <a:xfrm>
            <a:off x="1846072" y="1062169"/>
            <a:ext cx="2939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A0E3"/>
                </a:solidFill>
                <a:latin typeface="Myriad Pro" panose="020B0503030403020204" pitchFamily="34" charset="0"/>
              </a:rPr>
              <a:t>2019. – 2022. </a:t>
            </a:r>
          </a:p>
        </p:txBody>
      </p:sp>
      <p:sp>
        <p:nvSpPr>
          <p:cNvPr id="8" name="Coins">
            <a:extLst>
              <a:ext uri="{FF2B5EF4-FFF2-40B4-BE49-F238E27FC236}">
                <a16:creationId xmlns:a16="http://schemas.microsoft.com/office/drawing/2014/main" id="{6CE7004B-E8C7-4964-BE08-88F7E9098324}"/>
              </a:ext>
            </a:extLst>
          </p:cNvPr>
          <p:cNvSpPr/>
          <p:nvPr/>
        </p:nvSpPr>
        <p:spPr>
          <a:xfrm>
            <a:off x="510856" y="4612568"/>
            <a:ext cx="1015129" cy="97545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0801"/>
              <a:gd name="f8" fmla="val 7949"/>
              <a:gd name="f9" fmla="val 5266"/>
              <a:gd name="f10" fmla="val 392"/>
              <a:gd name="f11" fmla="val 3255"/>
              <a:gd name="f12" fmla="val 1111"/>
              <a:gd name="f13" fmla="val 1360"/>
              <a:gd name="f14" fmla="val 1787"/>
              <a:gd name="f15" fmla="val 273"/>
              <a:gd name="f16" fmla="val 2685"/>
              <a:gd name="f17" fmla="val 3572"/>
              <a:gd name="f18" fmla="val 4460"/>
              <a:gd name="f19" fmla="val 5360"/>
              <a:gd name="f20" fmla="val 6035"/>
              <a:gd name="f21" fmla="val 6749"/>
              <a:gd name="f22" fmla="val 7147"/>
              <a:gd name="f23" fmla="val 13652"/>
              <a:gd name="f24" fmla="val 16334"/>
              <a:gd name="f25" fmla="val 6754"/>
              <a:gd name="f26" fmla="val 18345"/>
              <a:gd name="f27" fmla="val 20240"/>
              <a:gd name="f28" fmla="val 21327"/>
              <a:gd name="f29" fmla="val 398"/>
              <a:gd name="f30" fmla="val 12"/>
              <a:gd name="f31" fmla="val 4505"/>
              <a:gd name="f32" fmla="val 5914"/>
              <a:gd name="f33" fmla="val 8033"/>
              <a:gd name="f34" fmla="val 4846"/>
              <a:gd name="f35" fmla="val 9754"/>
              <a:gd name="f36" fmla="val 10811"/>
              <a:gd name="f37" fmla="val 16776"/>
              <a:gd name="f38" fmla="val 8039"/>
              <a:gd name="f39" fmla="val 21136"/>
              <a:gd name="f40" fmla="val 5284"/>
              <a:gd name="f41" fmla="val 20088"/>
              <a:gd name="f42" fmla="val 5991"/>
              <a:gd name="f43" fmla="val 18531"/>
              <a:gd name="f44" fmla="val 6541"/>
              <a:gd name="f45" fmla="val 16460"/>
              <a:gd name="f46" fmla="val 7276"/>
              <a:gd name="f47" fmla="val 13718"/>
              <a:gd name="f48" fmla="val 7679"/>
              <a:gd name="f49" fmla="val 10806"/>
              <a:gd name="f50" fmla="val 7894"/>
              <a:gd name="f51" fmla="val 5146"/>
              <a:gd name="f52" fmla="val 3081"/>
              <a:gd name="f53" fmla="val 1524"/>
              <a:gd name="f54" fmla="val 5985"/>
              <a:gd name="f55" fmla="val 476"/>
              <a:gd name="f56" fmla="val 7320"/>
              <a:gd name="f57" fmla="val 8284"/>
              <a:gd name="f58" fmla="val 10402"/>
              <a:gd name="f59" fmla="val 4836"/>
              <a:gd name="f60" fmla="val 12123"/>
              <a:gd name="f61" fmla="val 16766"/>
              <a:gd name="f62" fmla="val 10408"/>
              <a:gd name="f63" fmla="val 21458"/>
              <a:gd name="f64" fmla="val 7495"/>
              <a:gd name="f65" fmla="val 21295"/>
              <a:gd name="f66" fmla="val 7664"/>
              <a:gd name="f67" fmla="val 21098"/>
              <a:gd name="f68" fmla="val 7827"/>
              <a:gd name="f69" fmla="val 20508"/>
              <a:gd name="f70" fmla="val 8329"/>
              <a:gd name="f71" fmla="val 19672"/>
              <a:gd name="f72" fmla="val 8769"/>
              <a:gd name="f73" fmla="val 18618"/>
              <a:gd name="f74" fmla="val 9145"/>
              <a:gd name="f75" fmla="val 16520"/>
              <a:gd name="f76" fmla="val 9891"/>
              <a:gd name="f77" fmla="val 13745"/>
              <a:gd name="f78" fmla="val 10299"/>
              <a:gd name="f79" fmla="val 7856"/>
              <a:gd name="f80" fmla="val 5080"/>
              <a:gd name="f81" fmla="val 2982"/>
              <a:gd name="f82" fmla="val 1928"/>
              <a:gd name="f83" fmla="val 1099"/>
              <a:gd name="f84" fmla="val 504"/>
              <a:gd name="f85" fmla="val 307"/>
              <a:gd name="f86" fmla="val 142"/>
              <a:gd name="f87" fmla="val 9689"/>
              <a:gd name="f88" fmla="val 10653"/>
              <a:gd name="f89" fmla="val 12771"/>
              <a:gd name="f90" fmla="val 14492"/>
              <a:gd name="f91" fmla="val 12777"/>
              <a:gd name="f92" fmla="val 9864"/>
              <a:gd name="f93" fmla="val 10033"/>
              <a:gd name="f94" fmla="val 10197"/>
              <a:gd name="f95" fmla="val 10698"/>
              <a:gd name="f96" fmla="val 11138"/>
              <a:gd name="f97" fmla="val 11514"/>
              <a:gd name="f98" fmla="val 12260"/>
              <a:gd name="f99" fmla="val 12668"/>
              <a:gd name="f100" fmla="val 12059"/>
              <a:gd name="f101" fmla="val 13022"/>
              <a:gd name="f102" fmla="val 15141"/>
              <a:gd name="f103" fmla="val 16862"/>
              <a:gd name="f104" fmla="val 15146"/>
              <a:gd name="f105" fmla="val 12233"/>
              <a:gd name="f106" fmla="val 12402"/>
              <a:gd name="f107" fmla="val 12566"/>
              <a:gd name="f108" fmla="val 13067"/>
              <a:gd name="f109" fmla="val 13507"/>
              <a:gd name="f110" fmla="val 13883"/>
              <a:gd name="f111" fmla="val 14629"/>
              <a:gd name="f112" fmla="val 15037"/>
              <a:gd name="f113" fmla="val 14428"/>
              <a:gd name="f114" fmla="val 15391"/>
              <a:gd name="f115" fmla="val 17510"/>
              <a:gd name="f116" fmla="val 19231"/>
              <a:gd name="f117" fmla="val 17515"/>
              <a:gd name="f118" fmla="val 14602"/>
              <a:gd name="f119" fmla="val 14772"/>
              <a:gd name="f120" fmla="val 14935"/>
              <a:gd name="f121" fmla="val 15436"/>
              <a:gd name="f122" fmla="val 15877"/>
              <a:gd name="f123" fmla="val 16252"/>
              <a:gd name="f124" fmla="val 16998"/>
              <a:gd name="f125" fmla="val 17406"/>
              <a:gd name="f126" fmla="val 16797"/>
              <a:gd name="f127" fmla="val 17760"/>
              <a:gd name="f128" fmla="val 19879"/>
              <a:gd name="f129" fmla="val 16971"/>
              <a:gd name="f130" fmla="val 17141"/>
              <a:gd name="f131" fmla="val 17304"/>
              <a:gd name="f132" fmla="val 17805"/>
              <a:gd name="f133" fmla="val 18246"/>
              <a:gd name="f134" fmla="val 18622"/>
              <a:gd name="f135" fmla="val 19368"/>
              <a:gd name="f136" fmla="val 19775"/>
              <a:gd name="f137" fmla="+- 0 0 -90"/>
              <a:gd name="f138" fmla="+- 0 0 -180"/>
              <a:gd name="f139" fmla="+- 0 0 -270"/>
              <a:gd name="f140" fmla="+- 0 0 -360"/>
              <a:gd name="f141" fmla="*/ f3 1 21600"/>
              <a:gd name="f142" fmla="*/ f4 1 21600"/>
              <a:gd name="f143" fmla="val f5"/>
              <a:gd name="f144" fmla="val f6"/>
              <a:gd name="f145" fmla="*/ f137 f0 1"/>
              <a:gd name="f146" fmla="*/ f138 f0 1"/>
              <a:gd name="f147" fmla="*/ f139 f0 1"/>
              <a:gd name="f148" fmla="*/ f140 f0 1"/>
              <a:gd name="f149" fmla="+- f144 0 f143"/>
              <a:gd name="f150" fmla="*/ f145 1 f2"/>
              <a:gd name="f151" fmla="*/ f146 1 f2"/>
              <a:gd name="f152" fmla="*/ f147 1 f2"/>
              <a:gd name="f153" fmla="*/ f148 1 f2"/>
              <a:gd name="f154" fmla="*/ f149 1 2"/>
              <a:gd name="f155" fmla="*/ f149 1 21600"/>
              <a:gd name="f156" fmla="+- f150 0 f1"/>
              <a:gd name="f157" fmla="+- f151 0 f1"/>
              <a:gd name="f158" fmla="+- f152 0 f1"/>
              <a:gd name="f159" fmla="+- f153 0 f1"/>
              <a:gd name="f160" fmla="*/ f154 1 f155"/>
              <a:gd name="f161" fmla="*/ 0 1 f155"/>
              <a:gd name="f162" fmla="*/ f144 1 f155"/>
              <a:gd name="f163" fmla="*/ f161 f141 1"/>
              <a:gd name="f164" fmla="*/ f162 f141 1"/>
              <a:gd name="f165" fmla="*/ f162 f142 1"/>
              <a:gd name="f166" fmla="*/ f161 f142 1"/>
              <a:gd name="f167" fmla="*/ f160 f141 1"/>
              <a:gd name="f168" fmla="*/ f160 f14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56">
                <a:pos x="f167" y="f168"/>
              </a:cxn>
              <a:cxn ang="f157">
                <a:pos x="f167" y="f168"/>
              </a:cxn>
              <a:cxn ang="f158">
                <a:pos x="f167" y="f168"/>
              </a:cxn>
              <a:cxn ang="f159">
                <a:pos x="f167" y="f168"/>
              </a:cxn>
            </a:cxnLst>
            <a:rect l="f163" t="f166" r="f164" b="f165"/>
            <a:pathLst>
              <a:path w="21600" h="21600">
                <a:moveTo>
                  <a:pt x="f7" y="f5"/>
                </a:moveTo>
                <a:cubicBezTo>
                  <a:pt x="f8" y="f5"/>
                  <a:pt x="f9" y="f10"/>
                  <a:pt x="f11" y="f12"/>
                </a:cubicBezTo>
                <a:cubicBezTo>
                  <a:pt x="f13" y="f14"/>
                  <a:pt x="f15" y="f16"/>
                  <a:pt x="f15" y="f17"/>
                </a:cubicBezTo>
                <a:cubicBezTo>
                  <a:pt x="f15" y="f18"/>
                  <a:pt x="f13" y="f19"/>
                  <a:pt x="f11" y="f20"/>
                </a:cubicBezTo>
                <a:cubicBezTo>
                  <a:pt x="f9" y="f21"/>
                  <a:pt x="f8" y="f22"/>
                  <a:pt x="f7" y="f22"/>
                </a:cubicBezTo>
                <a:cubicBezTo>
                  <a:pt x="f23" y="f22"/>
                  <a:pt x="f24" y="f25"/>
                  <a:pt x="f26" y="f20"/>
                </a:cubicBezTo>
                <a:cubicBezTo>
                  <a:pt x="f27" y="f19"/>
                  <a:pt x="f28" y="f18"/>
                  <a:pt x="f28" y="f17"/>
                </a:cubicBezTo>
                <a:cubicBezTo>
                  <a:pt x="f28" y="f16"/>
                  <a:pt x="f27" y="f14"/>
                  <a:pt x="f26" y="f12"/>
                </a:cubicBezTo>
                <a:cubicBezTo>
                  <a:pt x="f24" y="f29"/>
                  <a:pt x="f23" y="f5"/>
                  <a:pt x="f7" y="f5"/>
                </a:cubicBezTo>
                <a:close/>
                <a:moveTo>
                  <a:pt x="f30" y="f31"/>
                </a:moveTo>
                <a:lnTo>
                  <a:pt x="f30" y="f32"/>
                </a:lnTo>
                <a:cubicBezTo>
                  <a:pt x="f30" y="f33"/>
                  <a:pt x="f34" y="f35"/>
                  <a:pt x="f36" y="f35"/>
                </a:cubicBezTo>
                <a:cubicBezTo>
                  <a:pt x="f37" y="f35"/>
                  <a:pt x="f6" y="f38"/>
                  <a:pt x="f6" y="f32"/>
                </a:cubicBezTo>
                <a:lnTo>
                  <a:pt x="f6" y="f31"/>
                </a:lnTo>
                <a:cubicBezTo>
                  <a:pt x="f39" y="f40"/>
                  <a:pt x="f41" y="f42"/>
                  <a:pt x="f43" y="f44"/>
                </a:cubicBezTo>
                <a:cubicBezTo>
                  <a:pt x="f45" y="f46"/>
                  <a:pt x="f47" y="f48"/>
                  <a:pt x="f49" y="f48"/>
                </a:cubicBezTo>
                <a:cubicBezTo>
                  <a:pt x="f50" y="f48"/>
                  <a:pt x="f51" y="f46"/>
                  <a:pt x="f52" y="f44"/>
                </a:cubicBezTo>
                <a:cubicBezTo>
                  <a:pt x="f53" y="f54"/>
                  <a:pt x="f55" y="f40"/>
                  <a:pt x="f30" y="f31"/>
                </a:cubicBezTo>
                <a:close/>
                <a:moveTo>
                  <a:pt x="f5" y="f56"/>
                </a:moveTo>
                <a:lnTo>
                  <a:pt x="f5" y="f57"/>
                </a:lnTo>
                <a:cubicBezTo>
                  <a:pt x="f5" y="f58"/>
                  <a:pt x="f59" y="f60"/>
                  <a:pt x="f7" y="f60"/>
                </a:cubicBezTo>
                <a:cubicBezTo>
                  <a:pt x="f61" y="f60"/>
                  <a:pt x="f6" y="f62"/>
                  <a:pt x="f6" y="f57"/>
                </a:cubicBezTo>
                <a:lnTo>
                  <a:pt x="f6" y="f56"/>
                </a:lnTo>
                <a:cubicBezTo>
                  <a:pt x="f63" y="f64"/>
                  <a:pt x="f65" y="f66"/>
                  <a:pt x="f67" y="f68"/>
                </a:cubicBezTo>
                <a:cubicBezTo>
                  <a:pt x="f69" y="f70"/>
                  <a:pt x="f71" y="f72"/>
                  <a:pt x="f73" y="f74"/>
                </a:cubicBezTo>
                <a:cubicBezTo>
                  <a:pt x="f75" y="f76"/>
                  <a:pt x="f77" y="f78"/>
                  <a:pt x="f7" y="f78"/>
                </a:cubicBezTo>
                <a:cubicBezTo>
                  <a:pt x="f79" y="f78"/>
                  <a:pt x="f80" y="f76"/>
                  <a:pt x="f81" y="f74"/>
                </a:cubicBezTo>
                <a:cubicBezTo>
                  <a:pt x="f82" y="f72"/>
                  <a:pt x="f83" y="f70"/>
                  <a:pt x="f84" y="f68"/>
                </a:cubicBezTo>
                <a:cubicBezTo>
                  <a:pt x="f85" y="f66"/>
                  <a:pt x="f86" y="f64"/>
                  <a:pt x="f5" y="f56"/>
                </a:cubicBezTo>
                <a:close/>
                <a:moveTo>
                  <a:pt x="f5" y="f87"/>
                </a:moveTo>
                <a:lnTo>
                  <a:pt x="f5" y="f88"/>
                </a:lnTo>
                <a:cubicBezTo>
                  <a:pt x="f5" y="f89"/>
                  <a:pt x="f59" y="f90"/>
                  <a:pt x="f7" y="f90"/>
                </a:cubicBezTo>
                <a:cubicBezTo>
                  <a:pt x="f61" y="f90"/>
                  <a:pt x="f6" y="f91"/>
                  <a:pt x="f6" y="f88"/>
                </a:cubicBezTo>
                <a:lnTo>
                  <a:pt x="f6" y="f87"/>
                </a:lnTo>
                <a:cubicBezTo>
                  <a:pt x="f63" y="f92"/>
                  <a:pt x="f65" y="f93"/>
                  <a:pt x="f67" y="f94"/>
                </a:cubicBezTo>
                <a:cubicBezTo>
                  <a:pt x="f69" y="f95"/>
                  <a:pt x="f71" y="f96"/>
                  <a:pt x="f73" y="f97"/>
                </a:cubicBezTo>
                <a:cubicBezTo>
                  <a:pt x="f75" y="f98"/>
                  <a:pt x="f77" y="f99"/>
                  <a:pt x="f7" y="f99"/>
                </a:cubicBezTo>
                <a:cubicBezTo>
                  <a:pt x="f79" y="f99"/>
                  <a:pt x="f80" y="f98"/>
                  <a:pt x="f81" y="f97"/>
                </a:cubicBezTo>
                <a:cubicBezTo>
                  <a:pt x="f82" y="f96"/>
                  <a:pt x="f83" y="f95"/>
                  <a:pt x="f84" y="f94"/>
                </a:cubicBezTo>
                <a:cubicBezTo>
                  <a:pt x="f85" y="f93"/>
                  <a:pt x="f86" y="f92"/>
                  <a:pt x="f5" y="f87"/>
                </a:cubicBezTo>
                <a:close/>
                <a:moveTo>
                  <a:pt x="f5" y="f100"/>
                </a:moveTo>
                <a:lnTo>
                  <a:pt x="f5" y="f101"/>
                </a:lnTo>
                <a:cubicBezTo>
                  <a:pt x="f5" y="f102"/>
                  <a:pt x="f59" y="f103"/>
                  <a:pt x="f7" y="f103"/>
                </a:cubicBezTo>
                <a:cubicBezTo>
                  <a:pt x="f61" y="f103"/>
                  <a:pt x="f6" y="f104"/>
                  <a:pt x="f6" y="f101"/>
                </a:cubicBezTo>
                <a:lnTo>
                  <a:pt x="f6" y="f100"/>
                </a:lnTo>
                <a:cubicBezTo>
                  <a:pt x="f63" y="f105"/>
                  <a:pt x="f65" y="f106"/>
                  <a:pt x="f67" y="f107"/>
                </a:cubicBezTo>
                <a:cubicBezTo>
                  <a:pt x="f69" y="f108"/>
                  <a:pt x="f71" y="f109"/>
                  <a:pt x="f73" y="f110"/>
                </a:cubicBezTo>
                <a:cubicBezTo>
                  <a:pt x="f75" y="f111"/>
                  <a:pt x="f77" y="f112"/>
                  <a:pt x="f7" y="f112"/>
                </a:cubicBezTo>
                <a:cubicBezTo>
                  <a:pt x="f79" y="f112"/>
                  <a:pt x="f80" y="f111"/>
                  <a:pt x="f81" y="f110"/>
                </a:cubicBezTo>
                <a:cubicBezTo>
                  <a:pt x="f82" y="f109"/>
                  <a:pt x="f83" y="f108"/>
                  <a:pt x="f84" y="f107"/>
                </a:cubicBezTo>
                <a:cubicBezTo>
                  <a:pt x="f85" y="f106"/>
                  <a:pt x="f86" y="f105"/>
                  <a:pt x="f5" y="f100"/>
                </a:cubicBezTo>
                <a:close/>
                <a:moveTo>
                  <a:pt x="f5" y="f113"/>
                </a:moveTo>
                <a:lnTo>
                  <a:pt x="f5" y="f114"/>
                </a:lnTo>
                <a:cubicBezTo>
                  <a:pt x="f5" y="f115"/>
                  <a:pt x="f59" y="f116"/>
                  <a:pt x="f7" y="f116"/>
                </a:cubicBezTo>
                <a:cubicBezTo>
                  <a:pt x="f61" y="f116"/>
                  <a:pt x="f6" y="f117"/>
                  <a:pt x="f6" y="f114"/>
                </a:cubicBezTo>
                <a:lnTo>
                  <a:pt x="f6" y="f113"/>
                </a:lnTo>
                <a:cubicBezTo>
                  <a:pt x="f63" y="f118"/>
                  <a:pt x="f65" y="f119"/>
                  <a:pt x="f67" y="f120"/>
                </a:cubicBezTo>
                <a:cubicBezTo>
                  <a:pt x="f69" y="f121"/>
                  <a:pt x="f71" y="f122"/>
                  <a:pt x="f73" y="f123"/>
                </a:cubicBezTo>
                <a:cubicBezTo>
                  <a:pt x="f75" y="f124"/>
                  <a:pt x="f77" y="f125"/>
                  <a:pt x="f7" y="f125"/>
                </a:cubicBezTo>
                <a:cubicBezTo>
                  <a:pt x="f79" y="f125"/>
                  <a:pt x="f80" y="f124"/>
                  <a:pt x="f81" y="f123"/>
                </a:cubicBezTo>
                <a:cubicBezTo>
                  <a:pt x="f82" y="f122"/>
                  <a:pt x="f83" y="f121"/>
                  <a:pt x="f84" y="f120"/>
                </a:cubicBezTo>
                <a:cubicBezTo>
                  <a:pt x="f85" y="f119"/>
                  <a:pt x="f86" y="f118"/>
                  <a:pt x="f5" y="f113"/>
                </a:cubicBezTo>
                <a:close/>
                <a:moveTo>
                  <a:pt x="f5" y="f126"/>
                </a:moveTo>
                <a:lnTo>
                  <a:pt x="f5" y="f127"/>
                </a:lnTo>
                <a:cubicBezTo>
                  <a:pt x="f5" y="f128"/>
                  <a:pt x="f59" y="f6"/>
                  <a:pt x="f7" y="f6"/>
                </a:cubicBezTo>
                <a:cubicBezTo>
                  <a:pt x="f61" y="f6"/>
                  <a:pt x="f6" y="f128"/>
                  <a:pt x="f6" y="f127"/>
                </a:cubicBezTo>
                <a:lnTo>
                  <a:pt x="f6" y="f126"/>
                </a:lnTo>
                <a:cubicBezTo>
                  <a:pt x="f63" y="f129"/>
                  <a:pt x="f65" y="f130"/>
                  <a:pt x="f67" y="f131"/>
                </a:cubicBezTo>
                <a:cubicBezTo>
                  <a:pt x="f69" y="f132"/>
                  <a:pt x="f71" y="f133"/>
                  <a:pt x="f73" y="f134"/>
                </a:cubicBezTo>
                <a:cubicBezTo>
                  <a:pt x="f75" y="f135"/>
                  <a:pt x="f77" y="f136"/>
                  <a:pt x="f7" y="f136"/>
                </a:cubicBezTo>
                <a:cubicBezTo>
                  <a:pt x="f79" y="f136"/>
                  <a:pt x="f80" y="f135"/>
                  <a:pt x="f81" y="f134"/>
                </a:cubicBezTo>
                <a:cubicBezTo>
                  <a:pt x="f82" y="f133"/>
                  <a:pt x="f83" y="f132"/>
                  <a:pt x="f84" y="f131"/>
                </a:cubicBezTo>
                <a:cubicBezTo>
                  <a:pt x="f85" y="f130"/>
                  <a:pt x="f86" y="f129"/>
                  <a:pt x="f5" y="f126"/>
                </a:cubicBezTo>
                <a:close/>
              </a:path>
            </a:pathLst>
          </a:custGeom>
          <a:solidFill>
            <a:srgbClr val="00A0E3">
              <a:alpha val="70000"/>
            </a:srgbClr>
          </a:solidFill>
          <a:ln>
            <a:solidFill>
              <a:srgbClr val="FFFFFF"/>
            </a:solidFill>
            <a:prstDash val="solid"/>
          </a:ln>
        </p:spPr>
        <p:txBody>
          <a:bodyPr vert="horz" wrap="square" lIns="45720" tIns="45720" rIns="45720" bIns="45720" anchor="ctr" anchorCtr="0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 dirty="0">
              <a:solidFill>
                <a:srgbClr val="000000"/>
              </a:solidFill>
              <a:uFillTx/>
              <a:latin typeface="Myriad Pro" panose="020B0503030403020204" pitchFamily="34" charset="0"/>
              <a:ea typeface="Helvetica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E28C03-B5DD-43DC-9504-79224DEEDC3E}"/>
              </a:ext>
            </a:extLst>
          </p:cNvPr>
          <p:cNvSpPr txBox="1"/>
          <p:nvPr/>
        </p:nvSpPr>
        <p:spPr>
          <a:xfrm>
            <a:off x="1930047" y="4612568"/>
            <a:ext cx="3064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A0E3"/>
                </a:solidFill>
                <a:latin typeface="Myriad Pro" panose="020B0503030403020204" pitchFamily="34" charset="0"/>
              </a:rPr>
              <a:t>1,3 MILIJARDE</a:t>
            </a:r>
          </a:p>
          <a:p>
            <a:r>
              <a:rPr lang="en-US" sz="3200" dirty="0">
                <a:solidFill>
                  <a:srgbClr val="00A0E3"/>
                </a:solidFill>
                <a:latin typeface="Myriad Pro" panose="020B0503030403020204" pitchFamily="34" charset="0"/>
              </a:rPr>
              <a:t>KUNA </a:t>
            </a:r>
            <a:r>
              <a:rPr lang="en-US" sz="2800" dirty="0">
                <a:solidFill>
                  <a:srgbClr val="00A0E3"/>
                </a:solidFill>
                <a:latin typeface="Myriad Pro" panose="020B0503030403020204" pitchFamily="34" charset="0"/>
              </a:rPr>
              <a:t>(ESF+ERDF)</a:t>
            </a:r>
          </a:p>
        </p:txBody>
      </p:sp>
      <p:pic>
        <p:nvPicPr>
          <p:cNvPr id="15" name="Graphic 14" descr="Schoolhouse">
            <a:extLst>
              <a:ext uri="{FF2B5EF4-FFF2-40B4-BE49-F238E27FC236}">
                <a16:creationId xmlns:a16="http://schemas.microsoft.com/office/drawing/2014/main" id="{D8F1BDDB-F272-450E-8B68-99FE983FEA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3453" y="2446077"/>
            <a:ext cx="1449779" cy="144977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72274405-FAE2-4043-AA0C-3487DF426D8E}"/>
              </a:ext>
            </a:extLst>
          </p:cNvPr>
          <p:cNvSpPr/>
          <p:nvPr/>
        </p:nvSpPr>
        <p:spPr>
          <a:xfrm>
            <a:off x="10493468" y="1"/>
            <a:ext cx="1698532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5892B53-436E-4947-A306-FFCF650205D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466" y="1112386"/>
            <a:ext cx="6686678" cy="45003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B6BF45-CE0A-45CE-93AA-3CF2CDF8B23B}"/>
              </a:ext>
            </a:extLst>
          </p:cNvPr>
          <p:cNvSpPr txBox="1"/>
          <p:nvPr/>
        </p:nvSpPr>
        <p:spPr>
          <a:xfrm>
            <a:off x="1793232" y="2776885"/>
            <a:ext cx="292760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A0E3"/>
                </a:solidFill>
                <a:latin typeface="Myriad Pro" panose="020B0503030403020204" pitchFamily="34" charset="0"/>
              </a:rPr>
              <a:t>SVE ŠKOLE U RH </a:t>
            </a:r>
            <a:r>
              <a:rPr lang="en-US" sz="1200" dirty="0">
                <a:solidFill>
                  <a:srgbClr val="00A0E3"/>
                </a:solidFill>
                <a:latin typeface="Myriad Pro" panose="020B0503030403020204" pitchFamily="34" charset="0"/>
              </a:rPr>
              <a:t>FINANCIRANE IZ DRŽAVNOG PRORAČUNA</a:t>
            </a:r>
            <a:endParaRPr lang="en-US" sz="32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1200" dirty="0">
                <a:solidFill>
                  <a:srgbClr val="00A0E3"/>
                </a:solidFill>
                <a:latin typeface="Myriad Pro" panose="020B0503030403020204" pitchFamily="34" charset="0"/>
              </a:rPr>
              <a:t>PREMA ODLUCI MZO-a</a:t>
            </a:r>
          </a:p>
        </p:txBody>
      </p:sp>
    </p:spTree>
    <p:extLst>
      <p:ext uri="{BB962C8B-B14F-4D97-AF65-F5344CB8AC3E}">
        <p14:creationId xmlns:p14="http://schemas.microsoft.com/office/powerpoint/2010/main" val="2032479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14D6F9D-A583-4654-8824-B69EA4C88774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rtlCol="0" anchor="ctr" anchorCtr="1" compatLnSpc="1">
            <a:spAutoFit/>
          </a:bodyPr>
          <a:lstStyle/>
          <a:p>
            <a:pPr marL="0" marR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0" cap="none" spc="0" baseline="0" dirty="0">
              <a:solidFill>
                <a:srgbClr val="FFFFFF"/>
              </a:solidFill>
              <a:uFillTx/>
              <a:latin typeface="Arial" pitchFamily="34"/>
              <a:ea typeface="Helvetica"/>
              <a:cs typeface="Arial" pitchFamily="34"/>
            </a:endParaRP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BB263745-75CE-4974-A6CF-9280F1198F4B}"/>
              </a:ext>
            </a:extLst>
          </p:cNvPr>
          <p:cNvSpPr txBox="1"/>
          <p:nvPr/>
        </p:nvSpPr>
        <p:spPr>
          <a:xfrm>
            <a:off x="6779139" y="480295"/>
            <a:ext cx="4583418" cy="2585323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1" compatLnSpc="1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hr-HR" sz="9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11</a:t>
            </a:r>
            <a:r>
              <a:rPr kumimoji="0" 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66</a:t>
            </a:r>
            <a:endParaRPr kumimoji="0" lang="hr-HR" sz="9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yriad Pro" panose="020B0503030403020204" pitchFamily="34" charset="0"/>
              <a:ea typeface="Helvetica"/>
              <a:cs typeface="Arial" pitchFamily="34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ŠKOLA</a:t>
            </a:r>
            <a:endParaRPr kumimoji="0" lang="hr-HR" sz="6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yriad Pro" panose="020B0503030403020204" pitchFamily="34" charset="0"/>
              <a:ea typeface="Helvetica"/>
              <a:cs typeface="Arial" pitchFamily="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A73CC1-480D-4970-AAB7-CF402552AD93}"/>
              </a:ext>
            </a:extLst>
          </p:cNvPr>
          <p:cNvSpPr txBox="1"/>
          <p:nvPr/>
        </p:nvSpPr>
        <p:spPr>
          <a:xfrm>
            <a:off x="7727364" y="3792383"/>
            <a:ext cx="4872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5400" b="1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8</a:t>
            </a:r>
            <a:r>
              <a:rPr lang="en-US" sz="5400" b="1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0</a:t>
            </a:r>
            <a:r>
              <a:rPr lang="hr-HR" sz="5400" b="1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3</a:t>
            </a:r>
            <a:r>
              <a:rPr lang="en-US" sz="5400" b="1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 </a:t>
            </a:r>
            <a:r>
              <a:rPr lang="en-US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OSNOVNIH ŠKOLA</a:t>
            </a:r>
            <a:endParaRPr lang="hr-HR" kern="0" dirty="0">
              <a:solidFill>
                <a:srgbClr val="FFFFFF"/>
              </a:solidFill>
              <a:latin typeface="Myriad Pro" panose="020B0503030403020204" pitchFamily="34" charset="0"/>
              <a:ea typeface="Helvetica"/>
              <a:cs typeface="Arial" pitchFamily="3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8A0F57-821D-4E80-AAFE-BCA76EBF50C8}"/>
              </a:ext>
            </a:extLst>
          </p:cNvPr>
          <p:cNvSpPr txBox="1"/>
          <p:nvPr/>
        </p:nvSpPr>
        <p:spPr>
          <a:xfrm>
            <a:off x="7727364" y="4721595"/>
            <a:ext cx="34948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5400" b="1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314</a:t>
            </a:r>
            <a:r>
              <a:rPr lang="en-US" sz="5400" b="1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 </a:t>
            </a:r>
            <a:r>
              <a:rPr lang="en-US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SREDNJIH ŠKOLA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CDB819-9F59-4C78-BAF5-C3C6DC3BB50B}"/>
              </a:ext>
            </a:extLst>
          </p:cNvPr>
          <p:cNvSpPr txBox="1"/>
          <p:nvPr/>
        </p:nvSpPr>
        <p:spPr>
          <a:xfrm>
            <a:off x="8102547" y="5716044"/>
            <a:ext cx="4872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5400" b="1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49 </a:t>
            </a:r>
            <a:r>
              <a:rPr lang="en-US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GLAZBENE ŠKOLE I CZOO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F295BF3-6690-4BCE-B4C1-973132FE99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319" y="680291"/>
            <a:ext cx="5445681" cy="549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6627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E5AB13D-A8AF-4940-8183-192019AE6839}"/>
              </a:ext>
            </a:extLst>
          </p:cNvPr>
          <p:cNvSpPr/>
          <p:nvPr/>
        </p:nvSpPr>
        <p:spPr>
          <a:xfrm>
            <a:off x="844487" y="1720840"/>
            <a:ext cx="44766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800"/>
              </a:spcAft>
            </a:pPr>
            <a:r>
              <a:rPr lang="en-US" sz="5400" dirty="0">
                <a:solidFill>
                  <a:srgbClr val="00A0E3"/>
                </a:solidFill>
                <a:latin typeface="Myriad Pro" panose="020B0503030403020204" pitchFamily="34" charset="0"/>
              </a:rPr>
              <a:t>KAKO ĆE SE I  VAŠA ŠKOLA UKLJUČITI U PROJEKT?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89865C-6B5D-4155-B197-4C17204FE320}"/>
              </a:ext>
            </a:extLst>
          </p:cNvPr>
          <p:cNvSpPr/>
          <p:nvPr/>
        </p:nvSpPr>
        <p:spPr>
          <a:xfrm>
            <a:off x="6096000" y="0"/>
            <a:ext cx="6096001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C99983-4CF2-4D7F-B8D7-043199B32178}"/>
              </a:ext>
            </a:extLst>
          </p:cNvPr>
          <p:cNvSpPr txBox="1"/>
          <p:nvPr/>
        </p:nvSpPr>
        <p:spPr>
          <a:xfrm>
            <a:off x="7277525" y="3804199"/>
            <a:ext cx="46402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Myriad Pro" panose="020B0503030403020204" pitchFamily="34" charset="0"/>
              </a:rPr>
              <a:t>CARNET SVIM OSNIVAČIMA DOSTAVLJA NA POTPIS UGOVOR O SUDJELOVANJU U PROJEKTU </a:t>
            </a:r>
          </a:p>
        </p:txBody>
      </p:sp>
      <p:pic>
        <p:nvPicPr>
          <p:cNvPr id="7" name="Graphic 6" descr="Receiver">
            <a:extLst>
              <a:ext uri="{FF2B5EF4-FFF2-40B4-BE49-F238E27FC236}">
                <a16:creationId xmlns:a16="http://schemas.microsoft.com/office/drawing/2014/main" id="{4EB9BD7B-E664-4C50-A69E-1B91B71FFD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33772" y="984923"/>
            <a:ext cx="646331" cy="6463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EC44CA-BE23-4831-90C5-989DB4322230}"/>
              </a:ext>
            </a:extLst>
          </p:cNvPr>
          <p:cNvSpPr txBox="1"/>
          <p:nvPr/>
        </p:nvSpPr>
        <p:spPr>
          <a:xfrm>
            <a:off x="7277526" y="967036"/>
            <a:ext cx="51705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TRAVANJ 2019.  - CARNET KONTAKTIRA RAVNATELJE ŠKOLA</a:t>
            </a:r>
          </a:p>
        </p:txBody>
      </p:sp>
      <p:pic>
        <p:nvPicPr>
          <p:cNvPr id="12" name="Graphic 11" descr="List">
            <a:extLst>
              <a:ext uri="{FF2B5EF4-FFF2-40B4-BE49-F238E27FC236}">
                <a16:creationId xmlns:a16="http://schemas.microsoft.com/office/drawing/2014/main" id="{778AE824-04AE-46B3-9FC1-1C7B6C8BB99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05774" y="2265014"/>
            <a:ext cx="702326" cy="7023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318B882-2CBD-483B-BEF0-D4DBC16A5B1D}"/>
              </a:ext>
            </a:extLst>
          </p:cNvPr>
          <p:cNvSpPr txBox="1"/>
          <p:nvPr/>
        </p:nvSpPr>
        <p:spPr>
          <a:xfrm>
            <a:off x="7274169" y="2265014"/>
            <a:ext cx="4363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RAVNATELJ DAJE ZAHTJEV ZA UKLJUČENJE ŠKOLE U PROJEKT</a:t>
            </a:r>
          </a:p>
        </p:txBody>
      </p:sp>
      <p:pic>
        <p:nvPicPr>
          <p:cNvPr id="15" name="Graphic 14" descr="Contract">
            <a:extLst>
              <a:ext uri="{FF2B5EF4-FFF2-40B4-BE49-F238E27FC236}">
                <a16:creationId xmlns:a16="http://schemas.microsoft.com/office/drawing/2014/main" id="{45969B8B-AAFB-42EA-A726-094A701B266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33772" y="3812301"/>
            <a:ext cx="744917" cy="7449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234C41-3302-4592-ACD2-F3C4D540E31F}"/>
              </a:ext>
            </a:extLst>
          </p:cNvPr>
          <p:cNvSpPr txBox="1"/>
          <p:nvPr/>
        </p:nvSpPr>
        <p:spPr>
          <a:xfrm>
            <a:off x="7274169" y="5381327"/>
            <a:ext cx="464360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  <a:latin typeface="Myriad Pro" panose="020B0503030403020204" pitchFamily="34" charset="0"/>
              </a:rPr>
              <a:t>NAKON POTPISA UGOVORA ŠKOLE SU U PROJEKTU</a:t>
            </a:r>
            <a:endParaRPr lang="pl-PL" sz="2000" b="0" dirty="0">
              <a:solidFill>
                <a:schemeClr val="bg1"/>
              </a:solidFill>
              <a:effectLst/>
              <a:latin typeface="Myriad Pro" panose="020B0503030403020204" pitchFamily="34" charset="0"/>
            </a:endParaRPr>
          </a:p>
          <a:p>
            <a:br>
              <a:rPr lang="pl-PL" dirty="0"/>
            </a:br>
            <a:endParaRPr lang="en-US" dirty="0"/>
          </a:p>
        </p:txBody>
      </p:sp>
      <p:pic>
        <p:nvPicPr>
          <p:cNvPr id="18" name="Graphic 17" descr="Checkmark">
            <a:extLst>
              <a:ext uri="{FF2B5EF4-FFF2-40B4-BE49-F238E27FC236}">
                <a16:creationId xmlns:a16="http://schemas.microsoft.com/office/drawing/2014/main" id="{1FA3941D-C50B-419E-A847-660FA2403F4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53679" y="5443555"/>
            <a:ext cx="566174" cy="56617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DF57B2-FE81-4067-ABB7-A3BB9DCF67A0}"/>
              </a:ext>
            </a:extLst>
          </p:cNvPr>
          <p:cNvCxnSpPr/>
          <p:nvPr/>
        </p:nvCxnSpPr>
        <p:spPr>
          <a:xfrm>
            <a:off x="756947" y="1547436"/>
            <a:ext cx="4765693" cy="0"/>
          </a:xfrm>
          <a:prstGeom prst="line">
            <a:avLst/>
          </a:prstGeom>
          <a:ln w="25400">
            <a:solidFill>
              <a:srgbClr val="00A0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C6372DC-C6D8-489A-97A7-969CCEF37A3A}"/>
              </a:ext>
            </a:extLst>
          </p:cNvPr>
          <p:cNvCxnSpPr/>
          <p:nvPr/>
        </p:nvCxnSpPr>
        <p:spPr>
          <a:xfrm>
            <a:off x="844487" y="5289257"/>
            <a:ext cx="4765693" cy="0"/>
          </a:xfrm>
          <a:prstGeom prst="line">
            <a:avLst/>
          </a:prstGeom>
          <a:ln w="25400">
            <a:solidFill>
              <a:srgbClr val="00A0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066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BFC34305-AD09-44C2-9926-596DF61FADEA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Calibri"/>
              <a:ea typeface="Helvetica"/>
              <a:cs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31F13F-E895-480B-B1F4-CB88F5FA35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96810" y="955066"/>
            <a:ext cx="4813425" cy="4468029"/>
          </a:xfrm>
        </p:spPr>
        <p:txBody>
          <a:bodyPr>
            <a:normAutofit/>
          </a:bodyPr>
          <a:lstStyle/>
          <a:p>
            <a:pPr lvl="0"/>
            <a:br>
              <a:rPr lang="hr-HR" sz="6000" b="1" dirty="0">
                <a:solidFill>
                  <a:srgbClr val="FFFFFF"/>
                </a:solidFill>
                <a:latin typeface="Helvetica"/>
              </a:rPr>
            </a:br>
            <a:endParaRPr lang="hr-HR" sz="6000" b="1" dirty="0">
              <a:solidFill>
                <a:srgbClr val="FFFFFF"/>
              </a:solidFill>
              <a:latin typeface="Helvetic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35D0A3-F1D5-449C-ADA5-FCCE2D1C30B0}"/>
              </a:ext>
            </a:extLst>
          </p:cNvPr>
          <p:cNvSpPr txBox="1"/>
          <p:nvPr/>
        </p:nvSpPr>
        <p:spPr>
          <a:xfrm>
            <a:off x="395102" y="955066"/>
            <a:ext cx="530579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80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E-ŠKOLE PROGRAM</a:t>
            </a:r>
            <a:endParaRPr lang="en-US" sz="8000" dirty="0">
              <a:solidFill>
                <a:schemeClr val="bg1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  <a:p>
            <a:endParaRPr lang="en-US" sz="5400" dirty="0">
              <a:solidFill>
                <a:schemeClr val="bg1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5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2</a:t>
            </a:r>
            <a:r>
              <a:rPr lang="hr-HR" sz="5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015.</a:t>
            </a:r>
            <a:r>
              <a:rPr lang="en-US" sz="5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hr-HR" sz="5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-</a:t>
            </a:r>
            <a:r>
              <a:rPr lang="en-US" sz="5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hr-HR" sz="5400" dirty="0">
                <a:solidFill>
                  <a:schemeClr val="bg1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2022.</a:t>
            </a:r>
            <a:endParaRPr lang="en-US" sz="5400" dirty="0">
              <a:solidFill>
                <a:schemeClr val="bg1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  <a:p>
            <a:pPr algn="ctr"/>
            <a:endParaRPr lang="en-US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D52F5B-1290-4A14-87B1-C08380149F8C}"/>
              </a:ext>
            </a:extLst>
          </p:cNvPr>
          <p:cNvSpPr txBox="1"/>
          <p:nvPr/>
        </p:nvSpPr>
        <p:spPr>
          <a:xfrm>
            <a:off x="6458655" y="1419365"/>
            <a:ext cx="527886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A0E3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"CJELOVITA INFORMATIZACIJA PROCESA POSLOVANJA ŠKOLA I NASTAVNIH PROCESA U SVRHU STVARANJA DIGITALNO ZRELIH ŠKOLA ZA 21. STOLJEĆE”</a:t>
            </a:r>
          </a:p>
        </p:txBody>
      </p:sp>
    </p:spTree>
    <p:extLst>
      <p:ext uri="{BB962C8B-B14F-4D97-AF65-F5344CB8AC3E}">
        <p14:creationId xmlns:p14="http://schemas.microsoft.com/office/powerpoint/2010/main" val="12526710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1DDAC8-D353-45F9-A942-34958F1E6004}"/>
              </a:ext>
            </a:extLst>
          </p:cNvPr>
          <p:cNvSpPr txBox="1"/>
          <p:nvPr/>
        </p:nvSpPr>
        <p:spPr>
          <a:xfrm>
            <a:off x="6694375" y="1443841"/>
            <a:ext cx="524032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BEŽIČNA MREŽA</a:t>
            </a:r>
          </a:p>
          <a:p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UČITELJI/NASTAVNICI/STRUČNI SURADNICI – PRIJENOSNO RAČUNALO</a:t>
            </a:r>
          </a:p>
          <a:p>
            <a:endParaRPr lang="en-US" sz="2000" b="1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OPREMANJE DVIJE UČIONICE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PREZENTACIJSKA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INTERAKTIVNA</a:t>
            </a:r>
          </a:p>
          <a:p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MALE ŠKOLE (LOKACIJE) - OPREMANJE  JEDNE UČIONICE</a:t>
            </a:r>
          </a:p>
          <a:p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DIO ŠKOLA OPREMLJEN I DODATNOM OPREMOM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A5585FA-745C-48C7-9F5E-C9F8C3FB9317}"/>
              </a:ext>
            </a:extLst>
          </p:cNvPr>
          <p:cNvGrpSpPr/>
          <p:nvPr/>
        </p:nvGrpSpPr>
        <p:grpSpPr>
          <a:xfrm>
            <a:off x="0" y="0"/>
            <a:ext cx="6096000" cy="6858000"/>
            <a:chOff x="7984252" y="0"/>
            <a:chExt cx="6096000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EB1D2C3-40B1-42AD-B04E-0333600B8AE2}"/>
                </a:ext>
              </a:extLst>
            </p:cNvPr>
            <p:cNvSpPr/>
            <p:nvPr/>
          </p:nvSpPr>
          <p:spPr>
            <a:xfrm>
              <a:off x="7984252" y="0"/>
              <a:ext cx="6096000" cy="6858000"/>
            </a:xfrm>
            <a:prstGeom prst="rect">
              <a:avLst/>
            </a:prstGeom>
            <a:solidFill>
              <a:srgbClr val="00A0E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7">
              <a:extLst>
                <a:ext uri="{FF2B5EF4-FFF2-40B4-BE49-F238E27FC236}">
                  <a16:creationId xmlns:a16="http://schemas.microsoft.com/office/drawing/2014/main" id="{07440C21-F554-4D9A-A766-B682CA248276}"/>
                </a:ext>
              </a:extLst>
            </p:cNvPr>
            <p:cNvSpPr txBox="1"/>
            <p:nvPr/>
          </p:nvSpPr>
          <p:spPr>
            <a:xfrm>
              <a:off x="8324030" y="2508107"/>
              <a:ext cx="5575028" cy="92333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45720" tIns="45720" rIns="45720" bIns="45720" anchor="t" anchorCtr="1" compatLnSpc="1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Helvetica"/>
                  <a:cs typeface="Arial" pitchFamily="34"/>
                </a:rPr>
                <a:t>INFRASTRUKTURA</a:t>
              </a:r>
              <a:endParaRPr kumimoji="0" lang="hr-HR" sz="5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772BDFF-7CFD-4EB0-A5D0-AD1D76F2744C}"/>
                </a:ext>
              </a:extLst>
            </p:cNvPr>
            <p:cNvSpPr/>
            <p:nvPr/>
          </p:nvSpPr>
          <p:spPr>
            <a:xfrm>
              <a:off x="9103599" y="2435900"/>
              <a:ext cx="497665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endParaRPr lang="en-US" dirty="0">
                <a:solidFill>
                  <a:prstClr val="white"/>
                </a:solidFill>
                <a:latin typeface="Myriad Pro" panose="020B0503030403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7BA959F-8F85-4619-9D5F-97CB4A68EF28}"/>
              </a:ext>
            </a:extLst>
          </p:cNvPr>
          <p:cNvCxnSpPr/>
          <p:nvPr/>
        </p:nvCxnSpPr>
        <p:spPr>
          <a:xfrm>
            <a:off x="744446" y="1831119"/>
            <a:ext cx="476569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241A97-03F5-40D7-9DF0-253AB2A3F40E}"/>
              </a:ext>
            </a:extLst>
          </p:cNvPr>
          <p:cNvCxnSpPr/>
          <p:nvPr/>
        </p:nvCxnSpPr>
        <p:spPr>
          <a:xfrm>
            <a:off x="744446" y="4385424"/>
            <a:ext cx="476569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398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8A9CEE-E883-41F2-9176-77E110498AB1}"/>
              </a:ext>
            </a:extLst>
          </p:cNvPr>
          <p:cNvSpPr txBox="1"/>
          <p:nvPr/>
        </p:nvSpPr>
        <p:spPr>
          <a:xfrm>
            <a:off x="460426" y="474344"/>
            <a:ext cx="55053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NADOGRADNJA POSTOJEĆIH E-USLUGA</a:t>
            </a: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CARNET DELTA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CARNET SIGMA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AERO</a:t>
            </a:r>
          </a:p>
          <a:p>
            <a:endParaRPr lang="en-US" sz="2000" b="1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endParaRPr lang="en-US" sz="2000" b="1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NOVE E-USLUGE:</a:t>
            </a:r>
            <a:b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</a:br>
            <a:endParaRPr lang="en-US" sz="2000" b="1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FI - SUSTAV ZA AUTENTIFIKACIJU KORISNIKA PRILAGOĐEN UZRASTU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GDPR 360 - SUSTAV ZA SIGURNO UPRAVLJANJE MATIČNIM PODACIMA KORISNIKA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APLIKACIJA ZA UPRAVLJANJE ŠKOLSKOM LOKALNOM RAČUNALNOM MREŽOM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EDBDF8-DC4E-48D9-82DA-13D4552D76E4}"/>
              </a:ext>
            </a:extLst>
          </p:cNvPr>
          <p:cNvGrpSpPr/>
          <p:nvPr/>
        </p:nvGrpSpPr>
        <p:grpSpPr>
          <a:xfrm>
            <a:off x="6096000" y="0"/>
            <a:ext cx="6096000" cy="6858000"/>
            <a:chOff x="7984252" y="0"/>
            <a:chExt cx="6096000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44F1D39-9663-44BF-9874-78B1FF11118A}"/>
                </a:ext>
              </a:extLst>
            </p:cNvPr>
            <p:cNvSpPr/>
            <p:nvPr/>
          </p:nvSpPr>
          <p:spPr>
            <a:xfrm>
              <a:off x="7984252" y="0"/>
              <a:ext cx="6096000" cy="6858000"/>
            </a:xfrm>
            <a:prstGeom prst="rect">
              <a:avLst/>
            </a:prstGeom>
            <a:solidFill>
              <a:srgbClr val="00A0E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7">
              <a:extLst>
                <a:ext uri="{FF2B5EF4-FFF2-40B4-BE49-F238E27FC236}">
                  <a16:creationId xmlns:a16="http://schemas.microsoft.com/office/drawing/2014/main" id="{527C5AA5-D80E-4DA0-944B-403DECE26656}"/>
                </a:ext>
              </a:extLst>
            </p:cNvPr>
            <p:cNvSpPr txBox="1"/>
            <p:nvPr/>
          </p:nvSpPr>
          <p:spPr>
            <a:xfrm>
              <a:off x="8244738" y="2921168"/>
              <a:ext cx="557502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45720" tIns="45720" rIns="45720" bIns="45720" anchor="t" anchorCtr="1" compatLnSpc="1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n-US" sz="6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Helvetica"/>
                  <a:cs typeface="Arial" pitchFamily="34"/>
                </a:rPr>
                <a:t>E-USLUGE</a:t>
              </a:r>
              <a:endParaRPr kumimoji="0" lang="hr-HR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D18AECF-BF1B-415E-AD6C-F32817611F55}"/>
                </a:ext>
              </a:extLst>
            </p:cNvPr>
            <p:cNvSpPr/>
            <p:nvPr/>
          </p:nvSpPr>
          <p:spPr>
            <a:xfrm>
              <a:off x="9103599" y="2435900"/>
              <a:ext cx="497665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endParaRPr lang="en-US" dirty="0">
                <a:solidFill>
                  <a:prstClr val="white"/>
                </a:solidFill>
                <a:latin typeface="Myriad Pro" panose="020B0503030403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A46F4A-A227-46CE-AB71-96B62A7815FC}"/>
              </a:ext>
            </a:extLst>
          </p:cNvPr>
          <p:cNvCxnSpPr>
            <a:cxnSpLocks/>
          </p:cNvCxnSpPr>
          <p:nvPr/>
        </p:nvCxnSpPr>
        <p:spPr>
          <a:xfrm>
            <a:off x="7552944" y="2805232"/>
            <a:ext cx="314553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E89793B-7B59-457B-A452-8F198B215924}"/>
              </a:ext>
            </a:extLst>
          </p:cNvPr>
          <p:cNvCxnSpPr>
            <a:cxnSpLocks/>
          </p:cNvCxnSpPr>
          <p:nvPr/>
        </p:nvCxnSpPr>
        <p:spPr>
          <a:xfrm>
            <a:off x="7571232" y="4012240"/>
            <a:ext cx="314553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9241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65F63B-D94E-4148-9EDB-7880AE5A55C6}"/>
              </a:ext>
            </a:extLst>
          </p:cNvPr>
          <p:cNvSpPr txBox="1"/>
          <p:nvPr/>
        </p:nvSpPr>
        <p:spPr>
          <a:xfrm>
            <a:off x="6770811" y="1066443"/>
            <a:ext cx="516070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74 DIGITALNA OBRAZOVNA SADRŽAJA</a:t>
            </a:r>
          </a:p>
          <a:p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SCENARIJI POUČAVANJA</a:t>
            </a:r>
          </a:p>
          <a:p>
            <a:endParaRPr lang="en-US" sz="2000" dirty="0">
              <a:solidFill>
                <a:schemeClr val="bg2">
                  <a:lumMod val="75000"/>
                </a:schemeClr>
              </a:solidFill>
              <a:latin typeface="Myriad Pro" panose="020B0503030403020204" pitchFamily="34" charset="0"/>
            </a:endParaRPr>
          </a:p>
          <a:p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SCENARIJI POUČAVANJA + DOS </a:t>
            </a: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ZA MEĐUPREDMETNE TEME</a:t>
            </a:r>
          </a:p>
          <a:p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pl-PL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ALAT</a:t>
            </a:r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I</a:t>
            </a:r>
            <a:r>
              <a:rPr lang="pl-PL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 S DODATNIM DIGITALNIM MATERIJALIMA</a:t>
            </a:r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E-USLUGE ZA KORIŠTENJE U UČENJU I POUČAVANJU: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EMA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EDUTORIJ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MOODLE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CMS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3F79C42-CA93-4605-8F4A-CB1189452CD2}"/>
              </a:ext>
            </a:extLst>
          </p:cNvPr>
          <p:cNvGrpSpPr/>
          <p:nvPr/>
        </p:nvGrpSpPr>
        <p:grpSpPr>
          <a:xfrm>
            <a:off x="0" y="0"/>
            <a:ext cx="6096000" cy="6858000"/>
            <a:chOff x="7984252" y="0"/>
            <a:chExt cx="6096000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4957BF8-0ECB-4F87-8871-0280FE198EA2}"/>
                </a:ext>
              </a:extLst>
            </p:cNvPr>
            <p:cNvSpPr/>
            <p:nvPr/>
          </p:nvSpPr>
          <p:spPr>
            <a:xfrm>
              <a:off x="7984252" y="0"/>
              <a:ext cx="6096000" cy="6858000"/>
            </a:xfrm>
            <a:prstGeom prst="rect">
              <a:avLst/>
            </a:prstGeom>
            <a:solidFill>
              <a:srgbClr val="00A0E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7">
              <a:extLst>
                <a:ext uri="{FF2B5EF4-FFF2-40B4-BE49-F238E27FC236}">
                  <a16:creationId xmlns:a16="http://schemas.microsoft.com/office/drawing/2014/main" id="{BD62A28F-7D08-4C9C-AB00-2716CF941826}"/>
                </a:ext>
              </a:extLst>
            </p:cNvPr>
            <p:cNvSpPr txBox="1"/>
            <p:nvPr/>
          </p:nvSpPr>
          <p:spPr>
            <a:xfrm>
              <a:off x="8244738" y="2959268"/>
              <a:ext cx="557502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45720" tIns="45720" rIns="45720" bIns="45720" anchor="t" anchorCtr="1" compatLnSpc="1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n-US" sz="6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Helvetica"/>
                  <a:cs typeface="Arial" pitchFamily="34"/>
                </a:rPr>
                <a:t>E-SADRŽAJI</a:t>
              </a:r>
              <a:endParaRPr kumimoji="0" lang="hr-HR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904E2A5-7AC0-4BD8-AE81-1C5356E0CA56}"/>
                </a:ext>
              </a:extLst>
            </p:cNvPr>
            <p:cNvSpPr/>
            <p:nvPr/>
          </p:nvSpPr>
          <p:spPr>
            <a:xfrm>
              <a:off x="9103599" y="2435900"/>
              <a:ext cx="497665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endParaRPr lang="en-US" dirty="0">
                <a:solidFill>
                  <a:prstClr val="white"/>
                </a:solidFill>
                <a:latin typeface="Myriad Pro" panose="020B0503030403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6D6E005-DCD7-4EE8-A030-281B0967EB76}"/>
              </a:ext>
            </a:extLst>
          </p:cNvPr>
          <p:cNvCxnSpPr>
            <a:cxnSpLocks/>
          </p:cNvCxnSpPr>
          <p:nvPr/>
        </p:nvCxnSpPr>
        <p:spPr>
          <a:xfrm>
            <a:off x="1119347" y="2959268"/>
            <a:ext cx="372697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140CAE-3FBA-40C8-AD9C-94C1A5077FFC}"/>
              </a:ext>
            </a:extLst>
          </p:cNvPr>
          <p:cNvCxnSpPr>
            <a:cxnSpLocks/>
          </p:cNvCxnSpPr>
          <p:nvPr/>
        </p:nvCxnSpPr>
        <p:spPr>
          <a:xfrm>
            <a:off x="1119347" y="3980687"/>
            <a:ext cx="372697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0065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483599-55D3-49DB-8D58-48A3448E65E7}"/>
              </a:ext>
            </a:extLst>
          </p:cNvPr>
          <p:cNvSpPr txBox="1"/>
          <p:nvPr/>
        </p:nvSpPr>
        <p:spPr>
          <a:xfrm>
            <a:off x="862103" y="1772492"/>
            <a:ext cx="500986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OBRAZOVANJE</a:t>
            </a:r>
            <a:r>
              <a:rPr lang="pl-PL" sz="2000" dirty="0">
                <a:solidFill>
                  <a:srgbClr val="00A0E3"/>
                </a:solidFill>
                <a:latin typeface="Myriad Pro" panose="020B0503030403020204" pitchFamily="34" charset="0"/>
              </a:rPr>
              <a:t> ZA RAZVOJ DIGITALNIH KOMPETENCIJA</a:t>
            </a:r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PODRŠKA</a:t>
            </a: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 – HELPDESK ZA PODRŠKU OBRAZOVNOM SUSTAVU</a:t>
            </a:r>
          </a:p>
          <a:p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000" b="1" dirty="0">
                <a:solidFill>
                  <a:srgbClr val="00A0E3"/>
                </a:solidFill>
                <a:latin typeface="Myriad Pro" panose="020B0503030403020204" pitchFamily="34" charset="0"/>
              </a:rPr>
              <a:t>ZAJEDNICA PRAKTIČARA: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VIRTUALNA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SUSRETI UŽIVO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A0E3"/>
                </a:solidFill>
                <a:latin typeface="Myriad Pro" panose="020B0503030403020204" pitchFamily="34" charset="0"/>
              </a:rPr>
              <a:t>SPECIJALIZIRANE RADIONICE </a:t>
            </a:r>
          </a:p>
          <a:p>
            <a:endParaRPr lang="en-US" sz="2000" dirty="0">
              <a:solidFill>
                <a:srgbClr val="00A0E3"/>
              </a:solidFill>
              <a:latin typeface="Myriad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1486EA2-3201-4D67-AFB5-FA2B4013AC66}"/>
              </a:ext>
            </a:extLst>
          </p:cNvPr>
          <p:cNvGrpSpPr/>
          <p:nvPr/>
        </p:nvGrpSpPr>
        <p:grpSpPr>
          <a:xfrm>
            <a:off x="6096000" y="0"/>
            <a:ext cx="6096000" cy="6858000"/>
            <a:chOff x="7984252" y="0"/>
            <a:chExt cx="6096000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2659E09-03B4-4875-AC9A-3E2CD5CE4D00}"/>
                </a:ext>
              </a:extLst>
            </p:cNvPr>
            <p:cNvSpPr/>
            <p:nvPr/>
          </p:nvSpPr>
          <p:spPr>
            <a:xfrm>
              <a:off x="7984252" y="0"/>
              <a:ext cx="6096000" cy="6858000"/>
            </a:xfrm>
            <a:prstGeom prst="rect">
              <a:avLst/>
            </a:prstGeom>
            <a:solidFill>
              <a:srgbClr val="00A0E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7">
              <a:extLst>
                <a:ext uri="{FF2B5EF4-FFF2-40B4-BE49-F238E27FC236}">
                  <a16:creationId xmlns:a16="http://schemas.microsoft.com/office/drawing/2014/main" id="{4E11B547-628A-4B8B-A9A0-D7025B09F443}"/>
                </a:ext>
              </a:extLst>
            </p:cNvPr>
            <p:cNvSpPr txBox="1"/>
            <p:nvPr/>
          </p:nvSpPr>
          <p:spPr>
            <a:xfrm>
              <a:off x="8740887" y="2497604"/>
              <a:ext cx="4726042" cy="193899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45720" tIns="45720" rIns="45720" bIns="45720" anchor="t" anchorCtr="1" compatLnSpc="1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6000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EDUKACIJA</a:t>
              </a:r>
            </a:p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6000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I PODRŠKA</a:t>
              </a:r>
              <a:endParaRPr kumimoji="0" lang="hr-HR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512129E-41ED-4D48-8D67-1DB79C77A202}"/>
                </a:ext>
              </a:extLst>
            </p:cNvPr>
            <p:cNvSpPr/>
            <p:nvPr/>
          </p:nvSpPr>
          <p:spPr>
            <a:xfrm>
              <a:off x="9103599" y="2435900"/>
              <a:ext cx="497665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endParaRPr lang="en-US" dirty="0">
                <a:solidFill>
                  <a:prstClr val="white"/>
                </a:solidFill>
                <a:latin typeface="Myriad Pro" panose="020B0503030403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B0E613E-817E-48ED-9A85-53EED3BB7DA9}"/>
              </a:ext>
            </a:extLst>
          </p:cNvPr>
          <p:cNvCxnSpPr>
            <a:cxnSpLocks/>
          </p:cNvCxnSpPr>
          <p:nvPr/>
        </p:nvCxnSpPr>
        <p:spPr>
          <a:xfrm>
            <a:off x="7291547" y="2448496"/>
            <a:ext cx="372697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0428A54-32E1-466F-BC61-B7AF8A4493F9}"/>
              </a:ext>
            </a:extLst>
          </p:cNvPr>
          <p:cNvCxnSpPr>
            <a:cxnSpLocks/>
          </p:cNvCxnSpPr>
          <p:nvPr/>
        </p:nvCxnSpPr>
        <p:spPr>
          <a:xfrm>
            <a:off x="7300691" y="4436596"/>
            <a:ext cx="372697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293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1486EA2-3201-4D67-AFB5-FA2B4013AC66}"/>
              </a:ext>
            </a:extLst>
          </p:cNvPr>
          <p:cNvGrpSpPr/>
          <p:nvPr/>
        </p:nvGrpSpPr>
        <p:grpSpPr>
          <a:xfrm>
            <a:off x="0" y="0"/>
            <a:ext cx="6096000" cy="6858000"/>
            <a:chOff x="7984252" y="0"/>
            <a:chExt cx="6096000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2659E09-03B4-4875-AC9A-3E2CD5CE4D00}"/>
                </a:ext>
              </a:extLst>
            </p:cNvPr>
            <p:cNvSpPr/>
            <p:nvPr/>
          </p:nvSpPr>
          <p:spPr>
            <a:xfrm>
              <a:off x="7984252" y="0"/>
              <a:ext cx="6096000" cy="6858000"/>
            </a:xfrm>
            <a:prstGeom prst="rect">
              <a:avLst/>
            </a:prstGeom>
            <a:solidFill>
              <a:srgbClr val="00A0E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7">
              <a:extLst>
                <a:ext uri="{FF2B5EF4-FFF2-40B4-BE49-F238E27FC236}">
                  <a16:creationId xmlns:a16="http://schemas.microsoft.com/office/drawing/2014/main" id="{4E11B547-628A-4B8B-A9A0-D7025B09F443}"/>
                </a:ext>
              </a:extLst>
            </p:cNvPr>
            <p:cNvSpPr txBox="1"/>
            <p:nvPr/>
          </p:nvSpPr>
          <p:spPr>
            <a:xfrm>
              <a:off x="8614367" y="2620566"/>
              <a:ext cx="469169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45720" tIns="45720" rIns="45720" bIns="45720" anchor="t" anchorCtr="1" compatLnSpc="1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6000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ISTRAŽIVANJA</a:t>
              </a:r>
              <a:endParaRPr kumimoji="0" lang="hr-HR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512129E-41ED-4D48-8D67-1DB79C77A202}"/>
                </a:ext>
              </a:extLst>
            </p:cNvPr>
            <p:cNvSpPr/>
            <p:nvPr/>
          </p:nvSpPr>
          <p:spPr>
            <a:xfrm>
              <a:off x="9103599" y="2435900"/>
              <a:ext cx="497665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endParaRPr lang="en-US" dirty="0">
                <a:solidFill>
                  <a:prstClr val="white"/>
                </a:solidFill>
                <a:latin typeface="Myriad Pro" panose="020B0503030403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CE638EB-985A-4CCA-9B02-C13E9EC6290F}"/>
              </a:ext>
            </a:extLst>
          </p:cNvPr>
          <p:cNvSpPr txBox="1"/>
          <p:nvPr/>
        </p:nvSpPr>
        <p:spPr>
          <a:xfrm>
            <a:off x="7095744" y="1901952"/>
            <a:ext cx="47404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A0E3"/>
                </a:solidFill>
                <a:latin typeface="Myriad Pro" panose="020B0503030403020204" pitchFamily="34" charset="0"/>
              </a:rPr>
              <a:t>ISTRAŽIVANJE O PRIMJENI DIGITALNIH TEHNOLOGIJA</a:t>
            </a:r>
          </a:p>
          <a:p>
            <a:endParaRPr lang="en-US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b="1" dirty="0">
                <a:solidFill>
                  <a:srgbClr val="00A0E3"/>
                </a:solidFill>
                <a:latin typeface="Myriad Pro" panose="020B0503030403020204" pitchFamily="34" charset="0"/>
              </a:rPr>
              <a:t>ZNANSTVENO ISTRAŽIVANJE UČINAKA PROJEKTA</a:t>
            </a:r>
          </a:p>
          <a:p>
            <a:endParaRPr lang="en-US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b="1" dirty="0">
                <a:solidFill>
                  <a:srgbClr val="00A0E3"/>
                </a:solidFill>
                <a:latin typeface="Myriad Pro" panose="020B0503030403020204" pitchFamily="34" charset="0"/>
              </a:rPr>
              <a:t>EVALUACIJA DIGITALNE ZRELOSTI ŠKOLA </a:t>
            </a:r>
          </a:p>
          <a:p>
            <a:r>
              <a:rPr lang="en-US" dirty="0">
                <a:solidFill>
                  <a:srgbClr val="00A0E3"/>
                </a:solidFill>
                <a:latin typeface="Myriad Pro" panose="020B0503030403020204" pitchFamily="34" charset="0"/>
              </a:rPr>
              <a:t>(SAMOEVAUACIJA I VANJSKA EVALUACIJA)</a:t>
            </a:r>
          </a:p>
          <a:p>
            <a:endParaRPr lang="en-US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b="1" dirty="0">
                <a:solidFill>
                  <a:srgbClr val="00A0E3"/>
                </a:solidFill>
                <a:latin typeface="Myriad Pro" panose="020B0503030403020204" pitchFamily="34" charset="0"/>
              </a:rPr>
              <a:t>DOZIMETRIJA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B13B7DF-35CB-4DEA-AE15-5CBF9B2B99AC}"/>
              </a:ext>
            </a:extLst>
          </p:cNvPr>
          <p:cNvCxnSpPr>
            <a:cxnSpLocks/>
          </p:cNvCxnSpPr>
          <p:nvPr/>
        </p:nvCxnSpPr>
        <p:spPr>
          <a:xfrm>
            <a:off x="744443" y="2620566"/>
            <a:ext cx="436705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602D5B8-231C-4820-81DD-2C51A5AA8E01}"/>
              </a:ext>
            </a:extLst>
          </p:cNvPr>
          <p:cNvCxnSpPr>
            <a:cxnSpLocks/>
          </p:cNvCxnSpPr>
          <p:nvPr/>
        </p:nvCxnSpPr>
        <p:spPr>
          <a:xfrm>
            <a:off x="726155" y="3636229"/>
            <a:ext cx="436705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493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64DD611-961A-442B-B996-EB82BDA5A5EE}"/>
              </a:ext>
            </a:extLst>
          </p:cNvPr>
          <p:cNvSpPr/>
          <p:nvPr/>
        </p:nvSpPr>
        <p:spPr>
          <a:xfrm>
            <a:off x="0" y="0"/>
            <a:ext cx="12192000" cy="410827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yriad Pro" panose="020B0503030403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DB4390-4FFF-4D74-8B02-254E9D5B270D}"/>
              </a:ext>
            </a:extLst>
          </p:cNvPr>
          <p:cNvCxnSpPr>
            <a:cxnSpLocks/>
          </p:cNvCxnSpPr>
          <p:nvPr/>
        </p:nvCxnSpPr>
        <p:spPr>
          <a:xfrm flipH="1">
            <a:off x="2892589" y="28580"/>
            <a:ext cx="26027" cy="6829420"/>
          </a:xfrm>
          <a:prstGeom prst="line">
            <a:avLst/>
          </a:prstGeom>
          <a:ln w="28575">
            <a:solidFill>
              <a:srgbClr val="5BD5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1118995-7A34-4106-BF09-B40E0B6AC886}"/>
              </a:ext>
            </a:extLst>
          </p:cNvPr>
          <p:cNvCxnSpPr>
            <a:cxnSpLocks/>
          </p:cNvCxnSpPr>
          <p:nvPr/>
        </p:nvCxnSpPr>
        <p:spPr>
          <a:xfrm>
            <a:off x="6091370" y="-54236"/>
            <a:ext cx="4630" cy="6912236"/>
          </a:xfrm>
          <a:prstGeom prst="line">
            <a:avLst/>
          </a:prstGeom>
          <a:ln w="28575">
            <a:solidFill>
              <a:srgbClr val="5BD5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4B53B65-C8EC-4595-9996-579CA7139FD8}"/>
              </a:ext>
            </a:extLst>
          </p:cNvPr>
          <p:cNvCxnSpPr>
            <a:cxnSpLocks/>
          </p:cNvCxnSpPr>
          <p:nvPr/>
        </p:nvCxnSpPr>
        <p:spPr>
          <a:xfrm>
            <a:off x="9299411" y="28580"/>
            <a:ext cx="19636" cy="6753489"/>
          </a:xfrm>
          <a:prstGeom prst="line">
            <a:avLst/>
          </a:prstGeom>
          <a:ln w="28575">
            <a:solidFill>
              <a:srgbClr val="5BD5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3328AD9-E1EF-466C-A3F0-E2DB258464DE}"/>
              </a:ext>
            </a:extLst>
          </p:cNvPr>
          <p:cNvSpPr txBox="1"/>
          <p:nvPr/>
        </p:nvSpPr>
        <p:spPr>
          <a:xfrm>
            <a:off x="646564" y="28580"/>
            <a:ext cx="1752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  <a:cs typeface="Arial" panose="020B0604020202020204" pitchFamily="34" charset="0"/>
              </a:rPr>
              <a:t>2019.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BF7873-A390-457F-896E-B8F783C3A113}"/>
              </a:ext>
            </a:extLst>
          </p:cNvPr>
          <p:cNvSpPr txBox="1"/>
          <p:nvPr/>
        </p:nvSpPr>
        <p:spPr>
          <a:xfrm>
            <a:off x="3735028" y="8898"/>
            <a:ext cx="1752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  <a:cs typeface="Arial" panose="020B0604020202020204" pitchFamily="34" charset="0"/>
              </a:rPr>
              <a:t>2020.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72694F-5C2E-4CEF-BA0C-C460C4D5F1D0}"/>
              </a:ext>
            </a:extLst>
          </p:cNvPr>
          <p:cNvSpPr txBox="1"/>
          <p:nvPr/>
        </p:nvSpPr>
        <p:spPr>
          <a:xfrm>
            <a:off x="6695113" y="20747"/>
            <a:ext cx="1752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  <a:cs typeface="Arial" panose="020B0604020202020204" pitchFamily="34" charset="0"/>
              </a:rPr>
              <a:t>2021.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8CB6AC-35DB-4249-B7BF-CCADDB6425F1}"/>
              </a:ext>
            </a:extLst>
          </p:cNvPr>
          <p:cNvSpPr txBox="1"/>
          <p:nvPr/>
        </p:nvSpPr>
        <p:spPr>
          <a:xfrm>
            <a:off x="9581337" y="0"/>
            <a:ext cx="1752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  <a:cs typeface="Arial" panose="020B0604020202020204" pitchFamily="34" charset="0"/>
              </a:rPr>
              <a:t>2022.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8C5C70-E3DB-425D-8C73-4DD3CBC9EE2F}"/>
              </a:ext>
            </a:extLst>
          </p:cNvPr>
          <p:cNvSpPr/>
          <p:nvPr/>
        </p:nvSpPr>
        <p:spPr>
          <a:xfrm>
            <a:off x="1177698" y="1156838"/>
            <a:ext cx="405002" cy="289899"/>
          </a:xfrm>
          <a:prstGeom prst="rect">
            <a:avLst/>
          </a:prstGeom>
          <a:solidFill>
            <a:srgbClr val="7FCF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yriad Pro" panose="020B0503030403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3448DF5-B2FA-4132-B35D-B78736D5EBE5}"/>
              </a:ext>
            </a:extLst>
          </p:cNvPr>
          <p:cNvGrpSpPr/>
          <p:nvPr/>
        </p:nvGrpSpPr>
        <p:grpSpPr>
          <a:xfrm>
            <a:off x="1177099" y="705899"/>
            <a:ext cx="870695" cy="369332"/>
            <a:chOff x="881753" y="574408"/>
            <a:chExt cx="5342863" cy="59041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F67C24D-7C11-48C4-B253-1BB3EA51DF15}"/>
                </a:ext>
              </a:extLst>
            </p:cNvPr>
            <p:cNvSpPr/>
            <p:nvPr/>
          </p:nvSpPr>
          <p:spPr>
            <a:xfrm>
              <a:off x="881753" y="574408"/>
              <a:ext cx="2586790" cy="480886"/>
            </a:xfrm>
            <a:prstGeom prst="rect">
              <a:avLst/>
            </a:prstGeom>
            <a:solidFill>
              <a:srgbClr val="7FCF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5BD5D5"/>
                </a:highlight>
                <a:uLnTx/>
                <a:uFillTx/>
                <a:latin typeface="Myriad Pro" panose="020B0503030403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D828D31-0417-4432-8BA2-7434E69C323F}"/>
                </a:ext>
              </a:extLst>
            </p:cNvPr>
            <p:cNvSpPr txBox="1"/>
            <p:nvPr/>
          </p:nvSpPr>
          <p:spPr>
            <a:xfrm>
              <a:off x="3637826" y="574408"/>
              <a:ext cx="2586790" cy="5904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294335F7-F271-416D-81F7-A97D16973472}"/>
              </a:ext>
            </a:extLst>
          </p:cNvPr>
          <p:cNvSpPr/>
          <p:nvPr/>
        </p:nvSpPr>
        <p:spPr>
          <a:xfrm>
            <a:off x="1677226" y="680744"/>
            <a:ext cx="3613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7FCFC4"/>
                </a:solidFill>
                <a:latin typeface="Myriad Pro" panose="020B0503030403020204" pitchFamily="34" charset="0"/>
              </a:rPr>
              <a:t> ZAHTJEV ZA UKLJUČENJE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FCFC4"/>
                </a:solidFill>
                <a:effectLst/>
                <a:uLnTx/>
                <a:uFillTx/>
                <a:latin typeface="Myriad Pro" panose="020B0503030403020204" pitchFamily="34" charset="0"/>
              </a:rPr>
              <a:t>4/2019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E16E82A-F16A-4FEE-92C9-631D5E7607DF}"/>
              </a:ext>
            </a:extLst>
          </p:cNvPr>
          <p:cNvSpPr/>
          <p:nvPr/>
        </p:nvSpPr>
        <p:spPr>
          <a:xfrm>
            <a:off x="1651733" y="1072870"/>
            <a:ext cx="3488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FCFC4"/>
                </a:solidFill>
                <a:effectLst/>
                <a:uLnTx/>
                <a:uFillTx/>
                <a:latin typeface="Myriad Pro" panose="020B0503030403020204" pitchFamily="34" charset="0"/>
              </a:rPr>
              <a:t>UGOVOR S OSNIVAČIMA 4/2019 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DAEC030-7F5C-4811-8320-B029D20C1E72}"/>
              </a:ext>
            </a:extLst>
          </p:cNvPr>
          <p:cNvGrpSpPr/>
          <p:nvPr/>
        </p:nvGrpSpPr>
        <p:grpSpPr>
          <a:xfrm>
            <a:off x="2302413" y="1640467"/>
            <a:ext cx="9889588" cy="373119"/>
            <a:chOff x="2164394" y="1243935"/>
            <a:chExt cx="10027605" cy="37311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AB00222-5453-4C0B-8582-545F711E8D64}"/>
                </a:ext>
              </a:extLst>
            </p:cNvPr>
            <p:cNvSpPr/>
            <p:nvPr/>
          </p:nvSpPr>
          <p:spPr>
            <a:xfrm>
              <a:off x="2189666" y="1247722"/>
              <a:ext cx="10002333" cy="369332"/>
            </a:xfrm>
            <a:prstGeom prst="rect">
              <a:avLst/>
            </a:prstGeom>
            <a:solidFill>
              <a:srgbClr val="A6B7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0771980-3226-4C72-9913-65371B9B202C}"/>
                </a:ext>
              </a:extLst>
            </p:cNvPr>
            <p:cNvSpPr/>
            <p:nvPr/>
          </p:nvSpPr>
          <p:spPr>
            <a:xfrm>
              <a:off x="2164394" y="1243935"/>
              <a:ext cx="74335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yriad Pro" panose="020B0503030403020204" pitchFamily="34" charset="0"/>
                </a:rPr>
                <a:t>EDUKACIJA RAVNATELJA, NASTAVNIKA I UČITELJA  10/2019 – 12/2022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D7845C4-185B-41D7-94A1-F8A82511D441}"/>
              </a:ext>
            </a:extLst>
          </p:cNvPr>
          <p:cNvGrpSpPr/>
          <p:nvPr/>
        </p:nvGrpSpPr>
        <p:grpSpPr>
          <a:xfrm>
            <a:off x="0" y="2254413"/>
            <a:ext cx="8049651" cy="383041"/>
            <a:chOff x="-1" y="1760693"/>
            <a:chExt cx="8310195" cy="38304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35E8AF6-8708-423A-A08D-329C90C79624}"/>
                </a:ext>
              </a:extLst>
            </p:cNvPr>
            <p:cNvSpPr/>
            <p:nvPr/>
          </p:nvSpPr>
          <p:spPr>
            <a:xfrm>
              <a:off x="-1" y="1760693"/>
              <a:ext cx="8310195" cy="369332"/>
            </a:xfrm>
            <a:prstGeom prst="rect">
              <a:avLst/>
            </a:prstGeom>
            <a:solidFill>
              <a:srgbClr val="9DE3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2ECA5A4-BE9E-4DC1-9220-929F4D9A8946}"/>
                </a:ext>
              </a:extLst>
            </p:cNvPr>
            <p:cNvSpPr/>
            <p:nvPr/>
          </p:nvSpPr>
          <p:spPr>
            <a:xfrm>
              <a:off x="1455499" y="1774402"/>
              <a:ext cx="50576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yriad Pro" panose="020B0503030403020204" pitchFamily="34" charset="0"/>
                </a:rPr>
                <a:t>PROJEKTIRANJE MREŽA ŠKOLA 1/2019 – 7/2021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A290BDF-05EF-4226-B84F-B3AE3C30D276}"/>
              </a:ext>
            </a:extLst>
          </p:cNvPr>
          <p:cNvGrpSpPr/>
          <p:nvPr/>
        </p:nvGrpSpPr>
        <p:grpSpPr>
          <a:xfrm>
            <a:off x="1229779" y="2831205"/>
            <a:ext cx="7755028" cy="376420"/>
            <a:chOff x="1353658" y="2224998"/>
            <a:chExt cx="7772400" cy="37642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76BE1B5-7474-4D98-B30A-F3D0CAF67162}"/>
                </a:ext>
              </a:extLst>
            </p:cNvPr>
            <p:cNvSpPr/>
            <p:nvPr/>
          </p:nvSpPr>
          <p:spPr>
            <a:xfrm>
              <a:off x="1353658" y="2224998"/>
              <a:ext cx="7772400" cy="369332"/>
            </a:xfrm>
            <a:prstGeom prst="rect">
              <a:avLst/>
            </a:prstGeom>
            <a:solidFill>
              <a:srgbClr val="9DE3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DE60B49-B00E-4499-A1FF-61D0BEB52B4E}"/>
                </a:ext>
              </a:extLst>
            </p:cNvPr>
            <p:cNvSpPr/>
            <p:nvPr/>
          </p:nvSpPr>
          <p:spPr>
            <a:xfrm>
              <a:off x="1836764" y="2232086"/>
              <a:ext cx="62988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yriad Pro" panose="020B0503030403020204" pitchFamily="34" charset="0"/>
                </a:rPr>
                <a:t>IZGRADNJA LOKALNIH MREŽA – KABLIRANJE 4/2019 – 10/2021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BAD9001-1FA9-4B93-969D-4C499D762B92}"/>
              </a:ext>
            </a:extLst>
          </p:cNvPr>
          <p:cNvGrpSpPr/>
          <p:nvPr/>
        </p:nvGrpSpPr>
        <p:grpSpPr>
          <a:xfrm>
            <a:off x="2954953" y="3346663"/>
            <a:ext cx="6793731" cy="369332"/>
            <a:chOff x="2720500" y="2742211"/>
            <a:chExt cx="10073023" cy="36933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3352368-E7A8-41BD-A6C7-5DA09D483346}"/>
                </a:ext>
              </a:extLst>
            </p:cNvPr>
            <p:cNvSpPr/>
            <p:nvPr/>
          </p:nvSpPr>
          <p:spPr>
            <a:xfrm>
              <a:off x="3322026" y="2742211"/>
              <a:ext cx="8869974" cy="369332"/>
            </a:xfrm>
            <a:prstGeom prst="rect">
              <a:avLst/>
            </a:prstGeom>
            <a:solidFill>
              <a:srgbClr val="9DE3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F821353-80E7-4F10-9C11-2E6D086897E8}"/>
                </a:ext>
              </a:extLst>
            </p:cNvPr>
            <p:cNvSpPr/>
            <p:nvPr/>
          </p:nvSpPr>
          <p:spPr>
            <a:xfrm>
              <a:off x="2720500" y="2761829"/>
              <a:ext cx="1007302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yriad Pro" panose="020B0503030403020204" pitchFamily="34" charset="0"/>
                </a:rPr>
                <a:t>POSTAVLJANJE MREŽNE OPREME ZA ŠK. MREŽE  2/2020– 12/2021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E7AE4E4A-9D97-46E2-93A0-5630C62B4CAE}"/>
              </a:ext>
            </a:extLst>
          </p:cNvPr>
          <p:cNvSpPr/>
          <p:nvPr/>
        </p:nvSpPr>
        <p:spPr>
          <a:xfrm>
            <a:off x="2414784" y="3974727"/>
            <a:ext cx="3388988" cy="369332"/>
          </a:xfrm>
          <a:prstGeom prst="rect">
            <a:avLst/>
          </a:prstGeom>
          <a:solidFill>
            <a:srgbClr val="129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yriad Pro" panose="020B0503030403020204" pitchFamily="34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5B67D6E-F860-46C1-AF64-14E70AFEE59A}"/>
              </a:ext>
            </a:extLst>
          </p:cNvPr>
          <p:cNvGrpSpPr/>
          <p:nvPr/>
        </p:nvGrpSpPr>
        <p:grpSpPr>
          <a:xfrm>
            <a:off x="3336237" y="4496389"/>
            <a:ext cx="6006751" cy="374161"/>
            <a:chOff x="3322026" y="3933989"/>
            <a:chExt cx="5372826" cy="374161"/>
          </a:xfrm>
          <a:solidFill>
            <a:srgbClr val="1299BF"/>
          </a:solidFill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A49EE78-EAC6-460C-8F08-C0BA778F6640}"/>
                </a:ext>
              </a:extLst>
            </p:cNvPr>
            <p:cNvSpPr/>
            <p:nvPr/>
          </p:nvSpPr>
          <p:spPr>
            <a:xfrm>
              <a:off x="3322026" y="3938818"/>
              <a:ext cx="5372826" cy="3693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80A7FE9-B7F5-4726-A882-803C88665299}"/>
                </a:ext>
              </a:extLst>
            </p:cNvPr>
            <p:cNvSpPr/>
            <p:nvPr/>
          </p:nvSpPr>
          <p:spPr>
            <a:xfrm>
              <a:off x="3991946" y="3933989"/>
              <a:ext cx="4013903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yriad Pro" panose="020B0503030403020204" pitchFamily="34" charset="0"/>
                </a:rPr>
                <a:t>OPREMANJE ŠKOLA   2/2020  - 12/2021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ADD145A-4FF0-4AC2-9A81-C0926D835C5C}"/>
              </a:ext>
            </a:extLst>
          </p:cNvPr>
          <p:cNvGrpSpPr/>
          <p:nvPr/>
        </p:nvGrpSpPr>
        <p:grpSpPr>
          <a:xfrm>
            <a:off x="2872953" y="5294707"/>
            <a:ext cx="9287596" cy="371269"/>
            <a:chOff x="1367871" y="5441185"/>
            <a:chExt cx="10838340" cy="371269"/>
          </a:xfrm>
          <a:solidFill>
            <a:srgbClr val="5BD5D5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6D8C925-F63A-409C-BE64-8D8ACCF744CC}"/>
                </a:ext>
              </a:extLst>
            </p:cNvPr>
            <p:cNvSpPr/>
            <p:nvPr/>
          </p:nvSpPr>
          <p:spPr>
            <a:xfrm>
              <a:off x="1367871" y="5443122"/>
              <a:ext cx="10838340" cy="3693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8673C1BD-83C6-4B22-941A-8FDD8414C79B}"/>
                </a:ext>
              </a:extLst>
            </p:cNvPr>
            <p:cNvSpPr/>
            <p:nvPr/>
          </p:nvSpPr>
          <p:spPr>
            <a:xfrm>
              <a:off x="2337184" y="5441185"/>
              <a:ext cx="6581554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yriad Pro" panose="020B0503030403020204" pitchFamily="34" charset="0"/>
                </a:rPr>
                <a:t>REGIONALNA DOGAĐANJA 1/2020  - 12/2022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CD57A0-D6BA-4158-B6C2-AD193EEE109C}"/>
              </a:ext>
            </a:extLst>
          </p:cNvPr>
          <p:cNvGrpSpPr/>
          <p:nvPr/>
        </p:nvGrpSpPr>
        <p:grpSpPr>
          <a:xfrm>
            <a:off x="2331273" y="5898290"/>
            <a:ext cx="9860727" cy="379812"/>
            <a:chOff x="1353658" y="6006224"/>
            <a:chExt cx="10838652" cy="379812"/>
          </a:xfrm>
          <a:solidFill>
            <a:srgbClr val="5BD5D5"/>
          </a:solidFill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C3DF532-BA35-4359-B168-C04908CE5C59}"/>
                </a:ext>
              </a:extLst>
            </p:cNvPr>
            <p:cNvSpPr/>
            <p:nvPr/>
          </p:nvSpPr>
          <p:spPr>
            <a:xfrm>
              <a:off x="1353658" y="6016704"/>
              <a:ext cx="10838652" cy="3693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AD323D5-38D0-475B-8285-B24B702DC55C}"/>
                </a:ext>
              </a:extLst>
            </p:cNvPr>
            <p:cNvSpPr/>
            <p:nvPr/>
          </p:nvSpPr>
          <p:spPr>
            <a:xfrm>
              <a:off x="3467323" y="6006224"/>
              <a:ext cx="5154140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yriad Pro" panose="020B0503030403020204" pitchFamily="34" charset="0"/>
                </a:rPr>
                <a:t>ZAJEDNICA PRAKTIČARA 10/2019  - 12/2022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E6A80F8-EDB9-4AED-8BD3-6CA16FB760BA}"/>
              </a:ext>
            </a:extLst>
          </p:cNvPr>
          <p:cNvSpPr/>
          <p:nvPr/>
        </p:nvSpPr>
        <p:spPr>
          <a:xfrm>
            <a:off x="5877834" y="3974727"/>
            <a:ext cx="4557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b="1" dirty="0">
                <a:solidFill>
                  <a:srgbClr val="00A0E3"/>
                </a:solidFill>
                <a:latin typeface="Myriad Pro" panose="020B0503030403020204" pitchFamily="34" charset="0"/>
              </a:rPr>
              <a:t>OPREMANJE NASTAVNIKA 9/2019  - 9/2020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E2E475A-879E-CC43-B918-EB5CB574171E}"/>
              </a:ext>
            </a:extLst>
          </p:cNvPr>
          <p:cNvGrpSpPr/>
          <p:nvPr/>
        </p:nvGrpSpPr>
        <p:grpSpPr>
          <a:xfrm>
            <a:off x="1" y="6430837"/>
            <a:ext cx="12192000" cy="379812"/>
            <a:chOff x="1353658" y="6006224"/>
            <a:chExt cx="10838652" cy="379812"/>
          </a:xfrm>
          <a:solidFill>
            <a:srgbClr val="5BD5D5"/>
          </a:solidFill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07D7989-AEBF-C34B-9286-37D9145835DC}"/>
                </a:ext>
              </a:extLst>
            </p:cNvPr>
            <p:cNvSpPr/>
            <p:nvPr/>
          </p:nvSpPr>
          <p:spPr>
            <a:xfrm>
              <a:off x="1353658" y="6016704"/>
              <a:ext cx="10838652" cy="3693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Pro" panose="020B0503030403020204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20D48A2-E5C9-2C41-9F3C-FF5018DA9830}"/>
                </a:ext>
              </a:extLst>
            </p:cNvPr>
            <p:cNvSpPr/>
            <p:nvPr/>
          </p:nvSpPr>
          <p:spPr>
            <a:xfrm>
              <a:off x="5511992" y="6006224"/>
              <a:ext cx="1064809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yriad Pro" panose="020B0503030403020204" pitchFamily="34" charset="0"/>
                </a:rPr>
                <a:t>PODRŠKA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07915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56133E4A-8EDB-436E-BB6B-8D17EFC2494C}"/>
              </a:ext>
            </a:extLst>
          </p:cNvPr>
          <p:cNvGrpSpPr/>
          <p:nvPr/>
        </p:nvGrpSpPr>
        <p:grpSpPr>
          <a:xfrm>
            <a:off x="-1" y="0"/>
            <a:ext cx="12192000" cy="6858000"/>
            <a:chOff x="6096002" y="0"/>
            <a:chExt cx="6096003" cy="6858000"/>
          </a:xfrm>
          <a:solidFill>
            <a:srgbClr val="00A0E3">
              <a:alpha val="70000"/>
            </a:srgbClr>
          </a:solidFill>
        </p:grpSpPr>
        <p:sp>
          <p:nvSpPr>
            <p:cNvPr id="3" name="Rectangle 1">
              <a:extLst>
                <a:ext uri="{FF2B5EF4-FFF2-40B4-BE49-F238E27FC236}">
                  <a16:creationId xmlns:a16="http://schemas.microsoft.com/office/drawing/2014/main" id="{E9C6528C-18A1-423A-8A54-D59011896A0B}"/>
                </a:ext>
              </a:extLst>
            </p:cNvPr>
            <p:cNvSpPr/>
            <p:nvPr/>
          </p:nvSpPr>
          <p:spPr>
            <a:xfrm>
              <a:off x="6096002" y="0"/>
              <a:ext cx="6096003" cy="6858000"/>
            </a:xfrm>
            <a:prstGeom prst="rect">
              <a:avLst/>
            </a:prstGeom>
            <a:grpFill/>
            <a:ln>
              <a:noFill/>
              <a:prstDash val="solid"/>
            </a:ln>
          </p:spPr>
          <p:txBody>
            <a:bodyPr vert="horz" wrap="square" lIns="45720" tIns="45720" rIns="45720" bIns="45720" anchor="ctr" anchorCtr="0" compatLnSpc="1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r-H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Helvetica"/>
                <a:cs typeface="Calibri"/>
              </a:endParaRPr>
            </a:p>
          </p:txBody>
        </p:sp>
        <p:sp>
          <p:nvSpPr>
            <p:cNvPr id="4" name="TextBox 2">
              <a:extLst>
                <a:ext uri="{FF2B5EF4-FFF2-40B4-BE49-F238E27FC236}">
                  <a16:creationId xmlns:a16="http://schemas.microsoft.com/office/drawing/2014/main" id="{22067483-94BF-4B86-A464-52B4EF74D998}"/>
                </a:ext>
              </a:extLst>
            </p:cNvPr>
            <p:cNvSpPr txBox="1"/>
            <p:nvPr/>
          </p:nvSpPr>
          <p:spPr>
            <a:xfrm>
              <a:off x="6631275" y="2405271"/>
              <a:ext cx="4803114" cy="313932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45720" tIns="45720" rIns="4572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6600" i="0" u="none" strike="noStrike" kern="0" cap="none" spc="0" baseline="0" dirty="0">
                  <a:solidFill>
                    <a:srgbClr val="FFFFFF"/>
                  </a:solidFill>
                  <a:uFillTx/>
                  <a:latin typeface="Myriad Pro" panose="020B0503030403020204" pitchFamily="34" charset="0"/>
                  <a:ea typeface="Helvetica"/>
                  <a:cs typeface="Arial" pitchFamily="34"/>
                </a:rPr>
                <a:t>KAKO ĆEMO VAS PODRŽATI NA PUTU DO DIGITALNE ZRELOSTI?</a:t>
              </a:r>
              <a:endParaRPr lang="hr-HR" sz="660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28069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84C2DEE-28AE-4F79-A7C1-402773627B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3220" y="284970"/>
            <a:ext cx="3168780" cy="628806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24A4013-7622-42C1-88D8-7EBD29782776}"/>
              </a:ext>
            </a:extLst>
          </p:cNvPr>
          <p:cNvGrpSpPr/>
          <p:nvPr/>
        </p:nvGrpSpPr>
        <p:grpSpPr>
          <a:xfrm>
            <a:off x="4509281" y="0"/>
            <a:ext cx="4513939" cy="6858000"/>
            <a:chOff x="7984252" y="0"/>
            <a:chExt cx="6096000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89E05C1-FEC7-43B5-A1ED-40155CEEDBDF}"/>
                </a:ext>
              </a:extLst>
            </p:cNvPr>
            <p:cNvSpPr/>
            <p:nvPr/>
          </p:nvSpPr>
          <p:spPr>
            <a:xfrm>
              <a:off x="7984252" y="0"/>
              <a:ext cx="6096000" cy="6858000"/>
            </a:xfrm>
            <a:prstGeom prst="rect">
              <a:avLst/>
            </a:prstGeom>
            <a:solidFill>
              <a:srgbClr val="00A0E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7">
              <a:extLst>
                <a:ext uri="{FF2B5EF4-FFF2-40B4-BE49-F238E27FC236}">
                  <a16:creationId xmlns:a16="http://schemas.microsoft.com/office/drawing/2014/main" id="{BB263745-75CE-4974-A6CF-9280F1198F4B}"/>
                </a:ext>
              </a:extLst>
            </p:cNvPr>
            <p:cNvSpPr txBox="1"/>
            <p:nvPr/>
          </p:nvSpPr>
          <p:spPr>
            <a:xfrm>
              <a:off x="8125712" y="1842434"/>
              <a:ext cx="5575028" cy="329320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45720" tIns="45720" rIns="45720" bIns="45720" anchor="t" anchorCtr="1" compatLnSpc="1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hr-HR" sz="6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Helvetica"/>
                  <a:cs typeface="Arial" pitchFamily="34"/>
                </a:rPr>
                <a:t>PODRŠKA OSNIVAČA</a:t>
              </a:r>
              <a:endPara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  <a:p>
              <a:pPr lvl="0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hr-HR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NEOPHODNA</a:t>
              </a:r>
              <a:r>
                <a:rPr lang="en-US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 </a:t>
              </a:r>
              <a:r>
                <a:rPr lang="hr-HR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RADI</a:t>
              </a:r>
              <a:r>
                <a:rPr lang="en-US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 </a:t>
              </a:r>
              <a:r>
                <a:rPr lang="hr-HR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ODRŽIVOSTI PROJEKTA</a:t>
              </a:r>
            </a:p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hr-HR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D23BFCE-C530-433C-9BA7-67E130DE9B1E}"/>
                </a:ext>
              </a:extLst>
            </p:cNvPr>
            <p:cNvSpPr/>
            <p:nvPr/>
          </p:nvSpPr>
          <p:spPr>
            <a:xfrm>
              <a:off x="9103599" y="2435900"/>
              <a:ext cx="497665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endParaRPr lang="en-US" dirty="0">
                <a:solidFill>
                  <a:prstClr val="white"/>
                </a:solidFill>
                <a:latin typeface="Myriad Pro" panose="020B0503030403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A64AA31-7A9B-497B-8F67-DE0884F55FAE}"/>
              </a:ext>
            </a:extLst>
          </p:cNvPr>
          <p:cNvSpPr txBox="1"/>
          <p:nvPr/>
        </p:nvSpPr>
        <p:spPr>
          <a:xfrm>
            <a:off x="280458" y="626421"/>
            <a:ext cx="4435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A0E3"/>
                </a:solidFill>
                <a:latin typeface="Myriad Pro" panose="020B0503030403020204" pitchFamily="34" charset="0"/>
              </a:rPr>
              <a:t>IMENOVATI STRUČNJAKA ZA TEHNIČKU PODRŠKU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55E701-E981-4C10-9BA0-17D142A48682}"/>
              </a:ext>
            </a:extLst>
          </p:cNvPr>
          <p:cNvSpPr txBox="1"/>
          <p:nvPr/>
        </p:nvSpPr>
        <p:spPr>
          <a:xfrm>
            <a:off x="280458" y="1889744"/>
            <a:ext cx="4021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00A0E3"/>
                </a:solidFill>
                <a:latin typeface="Myriad Pro" panose="020B0503030403020204" pitchFamily="34" charset="0"/>
              </a:rPr>
              <a:t>ISHODITI DOZVOLE ZA RAD NA ZGRADI ŠKOLE </a:t>
            </a:r>
            <a:endParaRPr lang="en-US" sz="2400" dirty="0">
              <a:solidFill>
                <a:srgbClr val="00A0E3"/>
              </a:solidFill>
              <a:latin typeface="Myriad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3177C3-D231-42DC-B345-946160BF9C82}"/>
              </a:ext>
            </a:extLst>
          </p:cNvPr>
          <p:cNvSpPr txBox="1"/>
          <p:nvPr/>
        </p:nvSpPr>
        <p:spPr>
          <a:xfrm>
            <a:off x="213883" y="3153067"/>
            <a:ext cx="42454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00A0E3"/>
                </a:solidFill>
                <a:latin typeface="Myriad Pro" panose="020B0503030403020204" pitchFamily="34" charset="0"/>
              </a:rPr>
              <a:t>U SVOM POSLOVNOM SUSTAVU OSIGURATI FUNKCIONALNOST ZA RAZMJENU PODATAKA</a:t>
            </a:r>
            <a:r>
              <a:rPr lang="en-US" sz="2400" dirty="0">
                <a:solidFill>
                  <a:srgbClr val="00A0E3"/>
                </a:solidFill>
                <a:latin typeface="Myriad Pro" panose="020B0503030403020204" pitchFamily="34" charset="0"/>
              </a:rPr>
              <a:t> S CARNET SIGMA SUSTAVOM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0C50DD-A37F-4216-A8F5-1B25980C5BE9}"/>
              </a:ext>
            </a:extLst>
          </p:cNvPr>
          <p:cNvSpPr txBox="1"/>
          <p:nvPr/>
        </p:nvSpPr>
        <p:spPr>
          <a:xfrm>
            <a:off x="280458" y="5031250"/>
            <a:ext cx="41122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4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pl-PL" sz="2400" dirty="0">
                <a:solidFill>
                  <a:srgbClr val="00A0E3"/>
                </a:solidFill>
                <a:latin typeface="Myriad Pro" panose="020B0503030403020204" pitchFamily="34" charset="0"/>
              </a:rPr>
              <a:t>NAKON ZAVRŠETKA PROJEKTA OSIGURATI ODRŽIVOST MREŽE I OPREME</a:t>
            </a:r>
            <a:endParaRPr lang="en-US" sz="2400" dirty="0">
              <a:solidFill>
                <a:srgbClr val="00A0E3"/>
              </a:solidFill>
              <a:latin typeface="Myriad Pro" panose="020B0503030403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077B366-0221-4CE9-A0D1-BAA6BB3F9011}"/>
              </a:ext>
            </a:extLst>
          </p:cNvPr>
          <p:cNvCxnSpPr>
            <a:cxnSpLocks/>
          </p:cNvCxnSpPr>
          <p:nvPr/>
        </p:nvCxnSpPr>
        <p:spPr>
          <a:xfrm>
            <a:off x="4832685" y="1717815"/>
            <a:ext cx="339691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6630A0C-33FE-4AC0-9046-1259D7F66A39}"/>
              </a:ext>
            </a:extLst>
          </p:cNvPr>
          <p:cNvCxnSpPr>
            <a:cxnSpLocks/>
          </p:cNvCxnSpPr>
          <p:nvPr/>
        </p:nvCxnSpPr>
        <p:spPr>
          <a:xfrm>
            <a:off x="4832685" y="4703594"/>
            <a:ext cx="350379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6026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56133E4A-8EDB-436E-BB6B-8D17EFC2494C}"/>
              </a:ext>
            </a:extLst>
          </p:cNvPr>
          <p:cNvGrpSpPr/>
          <p:nvPr/>
        </p:nvGrpSpPr>
        <p:grpSpPr>
          <a:xfrm>
            <a:off x="6095997" y="0"/>
            <a:ext cx="6096003" cy="6858000"/>
            <a:chOff x="6096003" y="0"/>
            <a:chExt cx="6096003" cy="6858000"/>
          </a:xfrm>
          <a:solidFill>
            <a:srgbClr val="00A0E3">
              <a:alpha val="70000"/>
            </a:srgbClr>
          </a:solidFill>
        </p:grpSpPr>
        <p:sp>
          <p:nvSpPr>
            <p:cNvPr id="3" name="Rectangle 1">
              <a:extLst>
                <a:ext uri="{FF2B5EF4-FFF2-40B4-BE49-F238E27FC236}">
                  <a16:creationId xmlns:a16="http://schemas.microsoft.com/office/drawing/2014/main" id="{E9C6528C-18A1-423A-8A54-D59011896A0B}"/>
                </a:ext>
              </a:extLst>
            </p:cNvPr>
            <p:cNvSpPr/>
            <p:nvPr/>
          </p:nvSpPr>
          <p:spPr>
            <a:xfrm>
              <a:off x="6096003" y="0"/>
              <a:ext cx="6096003" cy="6858000"/>
            </a:xfrm>
            <a:prstGeom prst="rect">
              <a:avLst/>
            </a:prstGeom>
            <a:grpFill/>
            <a:ln>
              <a:noFill/>
              <a:prstDash val="solid"/>
            </a:ln>
          </p:spPr>
          <p:txBody>
            <a:bodyPr vert="horz" wrap="square" lIns="45720" tIns="45720" rIns="45720" bIns="45720" anchor="ctr" anchorCtr="0" compatLnSpc="1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r-H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Helvetica"/>
                <a:cs typeface="Calibri"/>
              </a:endParaRPr>
            </a:p>
          </p:txBody>
        </p:sp>
        <p:sp>
          <p:nvSpPr>
            <p:cNvPr id="4" name="TextBox 2">
              <a:extLst>
                <a:ext uri="{FF2B5EF4-FFF2-40B4-BE49-F238E27FC236}">
                  <a16:creationId xmlns:a16="http://schemas.microsoft.com/office/drawing/2014/main" id="{22067483-94BF-4B86-A464-52B4EF74D998}"/>
                </a:ext>
              </a:extLst>
            </p:cNvPr>
            <p:cNvSpPr txBox="1"/>
            <p:nvPr/>
          </p:nvSpPr>
          <p:spPr>
            <a:xfrm>
              <a:off x="6742447" y="1859339"/>
              <a:ext cx="4803114" cy="313932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45720" tIns="45720" rIns="45720" bIns="45720" anchor="t" anchorCtr="1" compatLnSpc="1">
              <a:spAutoFit/>
            </a:bodyPr>
            <a:lstStyle/>
            <a:p>
              <a:pPr lvl="0" algn="ctr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6600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CARNET-</a:t>
              </a:r>
              <a:r>
                <a:rPr lang="en-US" sz="6600" kern="0" dirty="0" err="1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ovi</a:t>
              </a:r>
              <a:r>
                <a:rPr lang="en-US" sz="6600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 MOBILNI TIMOVI</a:t>
              </a:r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9AB37A-AD8B-42F2-AADE-9932DFF4FC24}"/>
              </a:ext>
            </a:extLst>
          </p:cNvPr>
          <p:cNvCxnSpPr>
            <a:cxnSpLocks/>
          </p:cNvCxnSpPr>
          <p:nvPr/>
        </p:nvCxnSpPr>
        <p:spPr>
          <a:xfrm>
            <a:off x="7643387" y="1741252"/>
            <a:ext cx="284235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B14AEA-EE6E-46C7-AA7A-3D2D94BDB58C}"/>
              </a:ext>
            </a:extLst>
          </p:cNvPr>
          <p:cNvCxnSpPr>
            <a:cxnSpLocks/>
          </p:cNvCxnSpPr>
          <p:nvPr/>
        </p:nvCxnSpPr>
        <p:spPr>
          <a:xfrm>
            <a:off x="7760645" y="4998660"/>
            <a:ext cx="284235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AAE0205-D09D-4487-8E17-F45C936DFA9A}"/>
              </a:ext>
            </a:extLst>
          </p:cNvPr>
          <p:cNvSpPr txBox="1"/>
          <p:nvPr/>
        </p:nvSpPr>
        <p:spPr>
          <a:xfrm>
            <a:off x="476165" y="1228397"/>
            <a:ext cx="529068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A0E3"/>
                </a:solidFill>
                <a:latin typeface="Myriad Pro" panose="020B0503030403020204" pitchFamily="34" charset="0"/>
              </a:rPr>
              <a:t>TIM CARNET-</a:t>
            </a:r>
            <a:r>
              <a:rPr lang="en-US" sz="2800" dirty="0" err="1">
                <a:solidFill>
                  <a:srgbClr val="00A0E3"/>
                </a:solidFill>
                <a:latin typeface="Myriad Pro" panose="020B0503030403020204" pitchFamily="34" charset="0"/>
              </a:rPr>
              <a:t>ovih</a:t>
            </a:r>
            <a:r>
              <a:rPr lang="en-US" sz="2800" dirty="0">
                <a:solidFill>
                  <a:srgbClr val="00A0E3"/>
                </a:solidFill>
                <a:latin typeface="Myriad Pro" panose="020B0503030403020204" pitchFamily="34" charset="0"/>
              </a:rPr>
              <a:t> ZAPOSLENIKA DOSTUPNIH I NA TERENU </a:t>
            </a:r>
          </a:p>
          <a:p>
            <a:endParaRPr lang="en-US" sz="28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800" dirty="0">
                <a:solidFill>
                  <a:srgbClr val="00A0E3"/>
                </a:solidFill>
                <a:latin typeface="Myriad Pro" panose="020B0503030403020204" pitchFamily="34" charset="0"/>
              </a:rPr>
              <a:t>RASPOREĐENI REGIONALNO PO ČVORIŠTIMA U HRVATSKOJ (ZAGREB, OSIJEK, RIJEKA I SPLIT)</a:t>
            </a:r>
          </a:p>
          <a:p>
            <a:endParaRPr lang="en-US" sz="28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800" dirty="0">
                <a:solidFill>
                  <a:srgbClr val="00A0E3"/>
                </a:solidFill>
                <a:latin typeface="Myriad Pro" panose="020B0503030403020204" pitchFamily="34" charset="0"/>
              </a:rPr>
              <a:t>OBILAZIT ĆE LOKACIJE ŠKOLA I NA LICU MJESTA PRUŽATI PODRŠKU ZA KORIŠTENJE MREŽE I RAČUNALNE OPREME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BD2989-6092-984E-8759-4A830F572E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" y="2401270"/>
            <a:ext cx="6066875" cy="404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1658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205E353-C376-4A04-8730-EC683CB17299}"/>
              </a:ext>
            </a:extLst>
          </p:cNvPr>
          <p:cNvSpPr/>
          <p:nvPr/>
        </p:nvSpPr>
        <p:spPr>
          <a:xfrm>
            <a:off x="0" y="0"/>
            <a:ext cx="6096003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8E9A31-1FE2-43DF-8D87-A4C040B916B4}"/>
              </a:ext>
            </a:extLst>
          </p:cNvPr>
          <p:cNvSpPr txBox="1"/>
          <p:nvPr/>
        </p:nvSpPr>
        <p:spPr>
          <a:xfrm>
            <a:off x="617622" y="2459504"/>
            <a:ext cx="51334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Myriad Pro" panose="020B0503030403020204" pitchFamily="34" charset="0"/>
              </a:rPr>
              <a:t>ŠKOLE IZ PILOT PROJEKTA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82F032-5874-4A09-B3BF-13E5403C2529}"/>
              </a:ext>
            </a:extLst>
          </p:cNvPr>
          <p:cNvSpPr txBox="1"/>
          <p:nvPr/>
        </p:nvSpPr>
        <p:spPr>
          <a:xfrm>
            <a:off x="6368717" y="808119"/>
            <a:ext cx="561473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400" dirty="0">
                <a:solidFill>
                  <a:srgbClr val="00A0E3"/>
                </a:solidFill>
                <a:latin typeface="Myriad Pro" panose="020B0503030403020204" pitchFamily="34" charset="0"/>
              </a:rPr>
              <a:t>EDUKACIJE</a:t>
            </a:r>
          </a:p>
          <a:p>
            <a:endParaRPr lang="en-US" sz="24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400" dirty="0">
                <a:solidFill>
                  <a:srgbClr val="00A0E3"/>
                </a:solidFill>
                <a:latin typeface="Myriad Pro" panose="020B0503030403020204" pitchFamily="34" charset="0"/>
              </a:rPr>
              <a:t>SADRŽAJI I USLUGE</a:t>
            </a:r>
          </a:p>
          <a:p>
            <a:endParaRPr lang="en-US" sz="24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400" dirty="0">
                <a:solidFill>
                  <a:srgbClr val="00A0E3"/>
                </a:solidFill>
                <a:latin typeface="Myriad Pro" panose="020B0503030403020204" pitchFamily="34" charset="0"/>
              </a:rPr>
              <a:t>PODRŠKA I MOBILNI TIMOVI</a:t>
            </a:r>
          </a:p>
          <a:p>
            <a:endParaRPr lang="en-US" sz="24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400" dirty="0">
                <a:solidFill>
                  <a:srgbClr val="00A0E3"/>
                </a:solidFill>
                <a:latin typeface="Myriad Pro" panose="020B0503030403020204" pitchFamily="34" charset="0"/>
              </a:rPr>
              <a:t>DOGAĐANJA KOJA ĆE BITI ORGANIZIRANA ZA ŠKOLE</a:t>
            </a:r>
          </a:p>
          <a:p>
            <a:endParaRPr lang="en-US" sz="2400" dirty="0">
              <a:solidFill>
                <a:srgbClr val="00A0E3"/>
              </a:solidFill>
              <a:latin typeface="Myriad Pro" panose="020B0503030403020204" pitchFamily="34" charset="0"/>
            </a:endParaRPr>
          </a:p>
          <a:p>
            <a:r>
              <a:rPr lang="en-US" sz="2400" dirty="0">
                <a:solidFill>
                  <a:srgbClr val="00A0E3"/>
                </a:solidFill>
                <a:latin typeface="Myriad Pro" panose="020B0503030403020204" pitchFamily="34" charset="0"/>
              </a:rPr>
              <a:t>UČITELJIMA I NASTAVNICIMA, KOJI SU</a:t>
            </a:r>
          </a:p>
          <a:p>
            <a:r>
              <a:rPr lang="en-US" sz="2400" dirty="0">
                <a:solidFill>
                  <a:srgbClr val="00A0E3"/>
                </a:solidFill>
                <a:latin typeface="Myriad Pro" panose="020B0503030403020204" pitchFamily="34" charset="0"/>
              </a:rPr>
              <a:t>U PILOT-PROJEKTU DOBILI TABLETE</a:t>
            </a:r>
          </a:p>
          <a:p>
            <a:r>
              <a:rPr lang="en-US" sz="2400" dirty="0">
                <a:solidFill>
                  <a:srgbClr val="00A0E3"/>
                </a:solidFill>
                <a:latin typeface="Myriad Pro" panose="020B0503030403020204" pitchFamily="34" charset="0"/>
              </a:rPr>
              <a:t>BIT ĆE ISPORUČENI LAPTOPI</a:t>
            </a:r>
          </a:p>
          <a:p>
            <a:endParaRPr lang="en-US" dirty="0">
              <a:solidFill>
                <a:srgbClr val="00A0E3"/>
              </a:solidFill>
              <a:latin typeface="Myriad Pro" panose="020B0503030403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83EDB1E-2232-4024-89F2-AE1A0800CD80}"/>
              </a:ext>
            </a:extLst>
          </p:cNvPr>
          <p:cNvCxnSpPr>
            <a:cxnSpLocks/>
          </p:cNvCxnSpPr>
          <p:nvPr/>
        </p:nvCxnSpPr>
        <p:spPr>
          <a:xfrm>
            <a:off x="830701" y="2275955"/>
            <a:ext cx="457257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245ACE-DEE8-4697-9993-643AF158EFE9}"/>
              </a:ext>
            </a:extLst>
          </p:cNvPr>
          <p:cNvCxnSpPr>
            <a:cxnSpLocks/>
          </p:cNvCxnSpPr>
          <p:nvPr/>
        </p:nvCxnSpPr>
        <p:spPr>
          <a:xfrm>
            <a:off x="747574" y="4398496"/>
            <a:ext cx="46556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272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AAA85F-AE0C-40C5-9446-37F05FF9039A}"/>
              </a:ext>
            </a:extLst>
          </p:cNvPr>
          <p:cNvSpPr/>
          <p:nvPr/>
        </p:nvSpPr>
        <p:spPr>
          <a:xfrm>
            <a:off x="6096000" y="0"/>
            <a:ext cx="6096000" cy="6942221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rtlCol="0" anchor="ctr" anchorCtr="0" compatLnSpc="1">
            <a:spAutoFit/>
          </a:bodyPr>
          <a:lstStyle/>
          <a:p>
            <a:pPr marL="0" marR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0" cap="none" spc="0" baseline="0" dirty="0">
              <a:solidFill>
                <a:srgbClr val="000000"/>
              </a:solidFill>
              <a:uFillTx/>
              <a:latin typeface="Calibri"/>
              <a:ea typeface="Helvetica"/>
              <a:cs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E297C6C-CE65-4AA2-BFFD-48AB82F68A26}"/>
              </a:ext>
            </a:extLst>
          </p:cNvPr>
          <p:cNvGrpSpPr/>
          <p:nvPr/>
        </p:nvGrpSpPr>
        <p:grpSpPr>
          <a:xfrm>
            <a:off x="97536" y="0"/>
            <a:ext cx="12191996" cy="6858000"/>
            <a:chOff x="0" y="0"/>
            <a:chExt cx="12191996" cy="68580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0399EA-BD24-4E3A-962B-C42E7BD14BB1}"/>
                </a:ext>
              </a:extLst>
            </p:cNvPr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square" lIns="45720" tIns="45720" rIns="45720" bIns="45720" anchor="ctr" anchorCtr="0" compatLnSpc="1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r-HR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7" name="TextBox 15">
              <a:extLst>
                <a:ext uri="{FF2B5EF4-FFF2-40B4-BE49-F238E27FC236}">
                  <a16:creationId xmlns:a16="http://schemas.microsoft.com/office/drawing/2014/main" id="{14FB68FD-19B2-4F78-AC49-18F455F687D6}"/>
                </a:ext>
              </a:extLst>
            </p:cNvPr>
            <p:cNvSpPr txBox="1"/>
            <p:nvPr/>
          </p:nvSpPr>
          <p:spPr>
            <a:xfrm>
              <a:off x="6494383" y="1681660"/>
              <a:ext cx="5259950" cy="304698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45720" tIns="45720" rIns="45720" bIns="45720" anchor="t" anchorCtr="0" compatLnSpc="1">
              <a:spAutoFit/>
            </a:bodyPr>
            <a:lstStyle/>
            <a:p>
              <a:pPr marL="0" marR="0" lvl="0" indent="0" algn="ctr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4800" i="0" u="none" strike="noStrike" kern="0" cap="none" spc="0" baseline="0" dirty="0">
                  <a:solidFill>
                    <a:srgbClr val="FFFFFF"/>
                  </a:solidFill>
                  <a:uFillTx/>
                  <a:latin typeface="Myriad Pro" panose="020B0503030403020204" pitchFamily="34" charset="0"/>
                  <a:ea typeface="Helvetica"/>
                  <a:cs typeface="Arial" pitchFamily="34"/>
                </a:rPr>
                <a:t>CILJ </a:t>
              </a:r>
            </a:p>
            <a:p>
              <a:pPr marL="0" marR="0" lvl="0" indent="0" algn="ctr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7200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DIGITALNO ZRELE ŠKOLE</a:t>
              </a:r>
              <a:endParaRPr lang="hr-HR" sz="440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784822A-46EA-4B7B-B2DF-A342CB57A7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050" y="993086"/>
            <a:ext cx="5755869" cy="495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1046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F25E96B-D6ED-4B59-B11E-425BC2C760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6096000" y="800100"/>
            <a:ext cx="5571629" cy="52578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B0CBBA5-2350-4028-A5F7-D6EF6DC4F904}"/>
              </a:ext>
            </a:extLst>
          </p:cNvPr>
          <p:cNvGrpSpPr/>
          <p:nvPr/>
        </p:nvGrpSpPr>
        <p:grpSpPr>
          <a:xfrm>
            <a:off x="0" y="0"/>
            <a:ext cx="6096000" cy="6858000"/>
            <a:chOff x="7984252" y="0"/>
            <a:chExt cx="6096000" cy="68580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7271409-C408-4F69-B6B9-216B934BA449}"/>
                </a:ext>
              </a:extLst>
            </p:cNvPr>
            <p:cNvSpPr/>
            <p:nvPr/>
          </p:nvSpPr>
          <p:spPr>
            <a:xfrm>
              <a:off x="7984252" y="0"/>
              <a:ext cx="6096000" cy="6858000"/>
            </a:xfrm>
            <a:prstGeom prst="rect">
              <a:avLst/>
            </a:prstGeom>
            <a:solidFill>
              <a:srgbClr val="00A0E3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TextBox 7">
              <a:extLst>
                <a:ext uri="{FF2B5EF4-FFF2-40B4-BE49-F238E27FC236}">
                  <a16:creationId xmlns:a16="http://schemas.microsoft.com/office/drawing/2014/main" id="{06101E01-F1D4-4167-8FA5-6A98AB0A7735}"/>
                </a:ext>
              </a:extLst>
            </p:cNvPr>
            <p:cNvSpPr txBox="1"/>
            <p:nvPr/>
          </p:nvSpPr>
          <p:spPr>
            <a:xfrm>
              <a:off x="8124422" y="1720840"/>
              <a:ext cx="5575028" cy="34163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45720" tIns="45720" rIns="45720" bIns="45720" anchor="t" anchorCtr="1" compatLnSpc="1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n-US" sz="7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Helvetica"/>
                  <a:cs typeface="Arial" pitchFamily="34"/>
                </a:rPr>
                <a:t>KOJE SU OBAVEZE ŠKOLA?</a:t>
              </a:r>
              <a:endParaRPr kumimoji="0" lang="hr-HR" sz="7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79D52F1-2422-464F-9FBE-AD42F21AB9FF}"/>
                </a:ext>
              </a:extLst>
            </p:cNvPr>
            <p:cNvSpPr/>
            <p:nvPr/>
          </p:nvSpPr>
          <p:spPr>
            <a:xfrm>
              <a:off x="9103599" y="2435900"/>
              <a:ext cx="497665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endParaRPr lang="en-US" dirty="0">
                <a:solidFill>
                  <a:prstClr val="white"/>
                </a:solidFill>
                <a:latin typeface="Myriad Pro" panose="020B0503030403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F61600-3FC6-4441-AC74-60D15B77D015}"/>
              </a:ext>
            </a:extLst>
          </p:cNvPr>
          <p:cNvCxnSpPr/>
          <p:nvPr/>
        </p:nvCxnSpPr>
        <p:spPr>
          <a:xfrm>
            <a:off x="708820" y="1607594"/>
            <a:ext cx="476569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DA75E0-8B04-46D3-8B3F-9A69F3EB5A03}"/>
              </a:ext>
            </a:extLst>
          </p:cNvPr>
          <p:cNvCxnSpPr/>
          <p:nvPr/>
        </p:nvCxnSpPr>
        <p:spPr>
          <a:xfrm>
            <a:off x="672725" y="5144554"/>
            <a:ext cx="476569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4948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>
            <a:extLst>
              <a:ext uri="{FF2B5EF4-FFF2-40B4-BE49-F238E27FC236}">
                <a16:creationId xmlns:a16="http://schemas.microsoft.com/office/drawing/2014/main" id="{417271E1-071A-49DF-978A-98BC286AA3CB}"/>
              </a:ext>
            </a:extLst>
          </p:cNvPr>
          <p:cNvGrpSpPr/>
          <p:nvPr/>
        </p:nvGrpSpPr>
        <p:grpSpPr>
          <a:xfrm>
            <a:off x="523609" y="583787"/>
            <a:ext cx="11668391" cy="5690425"/>
            <a:chOff x="439286" y="529201"/>
            <a:chExt cx="11668391" cy="5690425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28850C8-6FC2-4D98-9221-2090FB35B9A0}"/>
                </a:ext>
              </a:extLst>
            </p:cNvPr>
            <p:cNvSpPr/>
            <p:nvPr/>
          </p:nvSpPr>
          <p:spPr>
            <a:xfrm>
              <a:off x="6436463" y="4752014"/>
              <a:ext cx="5671214" cy="777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FAECF31-668C-44CE-8871-40EBF334AFFB}"/>
                </a:ext>
              </a:extLst>
            </p:cNvPr>
            <p:cNvGrpSpPr/>
            <p:nvPr/>
          </p:nvGrpSpPr>
          <p:grpSpPr>
            <a:xfrm>
              <a:off x="439286" y="529201"/>
              <a:ext cx="11381499" cy="5690425"/>
              <a:chOff x="6071895" y="516645"/>
              <a:chExt cx="11579481" cy="5690425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511CC6E-CBC9-49B7-8F4F-F4EB37D8480F}"/>
                  </a:ext>
                </a:extLst>
              </p:cNvPr>
              <p:cNvSpPr/>
              <p:nvPr/>
            </p:nvSpPr>
            <p:spPr>
              <a:xfrm>
                <a:off x="6190488" y="516645"/>
                <a:ext cx="5769864" cy="777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F1B7E03-EB73-4FF1-86B3-48828074A320}"/>
                  </a:ext>
                </a:extLst>
              </p:cNvPr>
              <p:cNvSpPr/>
              <p:nvPr/>
            </p:nvSpPr>
            <p:spPr>
              <a:xfrm>
                <a:off x="6190488" y="1526139"/>
                <a:ext cx="5769864" cy="777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4C50EB2-3D86-4588-87E9-DD478CC62480}"/>
                  </a:ext>
                </a:extLst>
              </p:cNvPr>
              <p:cNvSpPr/>
              <p:nvPr/>
            </p:nvSpPr>
            <p:spPr>
              <a:xfrm>
                <a:off x="6173902" y="2636121"/>
                <a:ext cx="5769864" cy="777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B67680B-78F7-4FD6-B1C8-B829E3C98CAE}"/>
                  </a:ext>
                </a:extLst>
              </p:cNvPr>
              <p:cNvSpPr/>
              <p:nvPr/>
            </p:nvSpPr>
            <p:spPr>
              <a:xfrm>
                <a:off x="6190488" y="3545127"/>
                <a:ext cx="5769864" cy="777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3704EB2-A1B5-461C-9340-5AC4527B8D54}"/>
                  </a:ext>
                </a:extLst>
              </p:cNvPr>
              <p:cNvSpPr/>
              <p:nvPr/>
            </p:nvSpPr>
            <p:spPr>
              <a:xfrm>
                <a:off x="6190488" y="4489935"/>
                <a:ext cx="5769864" cy="777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85013F9-427E-46B2-B279-8AE12EBE268A}"/>
                  </a:ext>
                </a:extLst>
              </p:cNvPr>
              <p:cNvSpPr/>
              <p:nvPr/>
            </p:nvSpPr>
            <p:spPr>
              <a:xfrm>
                <a:off x="6190488" y="5429830"/>
                <a:ext cx="5769864" cy="777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9E57DDB-B1CE-48FD-8B93-6287E615B053}"/>
                  </a:ext>
                </a:extLst>
              </p:cNvPr>
              <p:cNvSpPr/>
              <p:nvPr/>
            </p:nvSpPr>
            <p:spPr>
              <a:xfrm>
                <a:off x="6198232" y="550965"/>
                <a:ext cx="713232" cy="77724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84B662ED-C811-414F-9133-C8A3E640F06B}"/>
                  </a:ext>
                </a:extLst>
              </p:cNvPr>
              <p:cNvSpPr/>
              <p:nvPr/>
            </p:nvSpPr>
            <p:spPr>
              <a:xfrm>
                <a:off x="6181247" y="1644974"/>
                <a:ext cx="713232" cy="77724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0BBEFA9-5F87-4607-9E58-8247724F3FAD}"/>
                  </a:ext>
                </a:extLst>
              </p:cNvPr>
              <p:cNvSpPr/>
              <p:nvPr/>
            </p:nvSpPr>
            <p:spPr>
              <a:xfrm>
                <a:off x="6181248" y="2781302"/>
                <a:ext cx="713232" cy="77724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6CC5F0-7434-4290-82B1-309A635C8FE3}"/>
                  </a:ext>
                </a:extLst>
              </p:cNvPr>
              <p:cNvSpPr/>
              <p:nvPr/>
            </p:nvSpPr>
            <p:spPr>
              <a:xfrm>
                <a:off x="6173902" y="3910647"/>
                <a:ext cx="713232" cy="7846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9592B47-6505-4F65-9DE4-D3D795348E58}"/>
                  </a:ext>
                </a:extLst>
              </p:cNvPr>
              <p:cNvSpPr/>
              <p:nvPr/>
            </p:nvSpPr>
            <p:spPr>
              <a:xfrm>
                <a:off x="6228983" y="5123097"/>
                <a:ext cx="713232" cy="78071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4834B15-CC3D-4C04-A042-D212D1DCCC42}"/>
                  </a:ext>
                </a:extLst>
              </p:cNvPr>
              <p:cNvSpPr/>
              <p:nvPr/>
            </p:nvSpPr>
            <p:spPr>
              <a:xfrm>
                <a:off x="12101696" y="5022711"/>
                <a:ext cx="713232" cy="77326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EF9F71F-AAE7-435B-A69D-234209DD7AA7}"/>
                  </a:ext>
                </a:extLst>
              </p:cNvPr>
              <p:cNvSpPr txBox="1"/>
              <p:nvPr/>
            </p:nvSpPr>
            <p:spPr>
              <a:xfrm>
                <a:off x="7095744" y="728202"/>
                <a:ext cx="45445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A0E3"/>
                    </a:solidFill>
                    <a:latin typeface="Myriad Pro" panose="020B0503030403020204" pitchFamily="34" charset="0"/>
                  </a:rPr>
                  <a:t>OSIGURATI ADEKVATNE STRUJNE INSTALACIJE 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25A7158-4802-4C61-9A7A-CE4512FE397B}"/>
                  </a:ext>
                </a:extLst>
              </p:cNvPr>
              <p:cNvSpPr txBox="1"/>
              <p:nvPr/>
            </p:nvSpPr>
            <p:spPr>
              <a:xfrm>
                <a:off x="7126579" y="1839266"/>
                <a:ext cx="45445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A0E3"/>
                    </a:solidFill>
                    <a:latin typeface="Myriad Pro" panose="020B0503030403020204" pitchFamily="34" charset="0"/>
                  </a:rPr>
                  <a:t>OMOGUĆITI IZVOĐENJE RADOVA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D7476FE-0E58-4A83-8BAE-634FDFC4807F}"/>
                  </a:ext>
                </a:extLst>
              </p:cNvPr>
              <p:cNvSpPr txBox="1"/>
              <p:nvPr/>
            </p:nvSpPr>
            <p:spPr>
              <a:xfrm>
                <a:off x="7045063" y="2852809"/>
                <a:ext cx="4544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A0E3"/>
                    </a:solidFill>
                    <a:latin typeface="Myriad Pro" panose="020B0503030403020204" pitchFamily="34" charset="0"/>
                  </a:rPr>
                  <a:t>OMOGUĆITI UČENICIMA I NASTAVNICIMA SPAJANJE NA ŠKOLSKU MREŽU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9B1744C-5251-476E-A2E8-5AC38C4FA878}"/>
                  </a:ext>
                </a:extLst>
              </p:cNvPr>
              <p:cNvSpPr txBox="1"/>
              <p:nvPr/>
            </p:nvSpPr>
            <p:spPr>
              <a:xfrm>
                <a:off x="7028477" y="3979798"/>
                <a:ext cx="4544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A0E3"/>
                    </a:solidFill>
                    <a:latin typeface="Myriad Pro" panose="020B0503030403020204" pitchFamily="34" charset="0"/>
                  </a:rPr>
                  <a:t>KORISTITI UREĐAJE I RAČUNALNU OPREMU KUPLJENU KROZ PROJEKT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893655F-8782-4D69-9E95-4652669FF565}"/>
                  </a:ext>
                </a:extLst>
              </p:cNvPr>
              <p:cNvSpPr txBox="1"/>
              <p:nvPr/>
            </p:nvSpPr>
            <p:spPr>
              <a:xfrm>
                <a:off x="7135212" y="5197577"/>
                <a:ext cx="454456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A0E3"/>
                    </a:solidFill>
                    <a:latin typeface="Myriad Pro" panose="020B0503030403020204" pitchFamily="34" charset="0"/>
                  </a:rPr>
                  <a:t>ORGANIZIRATI RASPORED KORIŠTENJA RAČUNALNE UČIONICE</a:t>
                </a:r>
              </a:p>
              <a:p>
                <a:endParaRPr lang="en-US" dirty="0">
                  <a:solidFill>
                    <a:srgbClr val="00A0E3"/>
                  </a:solidFill>
                  <a:latin typeface="Myriad Pro" panose="020B0503030403020204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D5310DD-2701-46E0-8521-5853EDBFD930}"/>
                  </a:ext>
                </a:extLst>
              </p:cNvPr>
              <p:cNvSpPr txBox="1"/>
              <p:nvPr/>
            </p:nvSpPr>
            <p:spPr>
              <a:xfrm>
                <a:off x="13106808" y="5208818"/>
                <a:ext cx="4544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A0E3"/>
                    </a:solidFill>
                    <a:latin typeface="Myriad Pro" panose="020B0503030403020204" pitchFamily="34" charset="0"/>
                  </a:rPr>
                  <a:t>ČUVATI I ODRŽAVATI OPREMU</a:t>
                </a:r>
              </a:p>
              <a:p>
                <a:endParaRPr lang="en-US" dirty="0">
                  <a:solidFill>
                    <a:srgbClr val="00A0E3"/>
                  </a:solidFill>
                  <a:latin typeface="Myriad Pro" panose="020B0503030403020204" pitchFamily="34" charset="0"/>
                </a:endParaRPr>
              </a:p>
            </p:txBody>
          </p:sp>
          <p:pic>
            <p:nvPicPr>
              <p:cNvPr id="33" name="Graphic 32" descr="Tools">
                <a:extLst>
                  <a:ext uri="{FF2B5EF4-FFF2-40B4-BE49-F238E27FC236}">
                    <a16:creationId xmlns:a16="http://schemas.microsoft.com/office/drawing/2014/main" id="{1AD34D5A-90F6-42C9-B0BD-68CADB4A97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190488" y="1661386"/>
                <a:ext cx="680059" cy="680059"/>
              </a:xfrm>
              <a:prstGeom prst="rect">
                <a:avLst/>
              </a:prstGeom>
            </p:spPr>
          </p:pic>
          <p:pic>
            <p:nvPicPr>
              <p:cNvPr id="37" name="Graphic 36" descr="Laptop">
                <a:extLst>
                  <a:ext uri="{FF2B5EF4-FFF2-40B4-BE49-F238E27FC236}">
                    <a16:creationId xmlns:a16="http://schemas.microsoft.com/office/drawing/2014/main" id="{4DFA846F-62A7-49C1-AA1F-85721C14BC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177576" y="3951443"/>
                <a:ext cx="703039" cy="703040"/>
              </a:xfrm>
              <a:prstGeom prst="rect">
                <a:avLst/>
              </a:prstGeom>
            </p:spPr>
          </p:pic>
          <p:pic>
            <p:nvPicPr>
              <p:cNvPr id="39" name="Graphic 38" descr="Daily calendar">
                <a:extLst>
                  <a:ext uri="{FF2B5EF4-FFF2-40B4-BE49-F238E27FC236}">
                    <a16:creationId xmlns:a16="http://schemas.microsoft.com/office/drawing/2014/main" id="{C6EA2BBA-8E2D-41A7-8D66-4F54E2A020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6208953" y="5155337"/>
                <a:ext cx="753295" cy="753295"/>
              </a:xfrm>
              <a:prstGeom prst="rect">
                <a:avLst/>
              </a:prstGeom>
            </p:spPr>
          </p:pic>
          <p:pic>
            <p:nvPicPr>
              <p:cNvPr id="41" name="Graphic 40" descr="Wi-Fi">
                <a:extLst>
                  <a:ext uri="{FF2B5EF4-FFF2-40B4-BE49-F238E27FC236}">
                    <a16:creationId xmlns:a16="http://schemas.microsoft.com/office/drawing/2014/main" id="{302D8ABC-263E-47C8-979E-735C96E68F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6071895" y="2697809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43" name="Graphic 42" descr="Thumbs up sign">
                <a:extLst>
                  <a:ext uri="{FF2B5EF4-FFF2-40B4-BE49-F238E27FC236}">
                    <a16:creationId xmlns:a16="http://schemas.microsoft.com/office/drawing/2014/main" id="{0137FC9C-D031-47AD-A76B-666F193C85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12206773" y="5088404"/>
                <a:ext cx="586665" cy="586665"/>
              </a:xfrm>
              <a:prstGeom prst="rect">
                <a:avLst/>
              </a:prstGeom>
            </p:spPr>
          </p:pic>
          <p:pic>
            <p:nvPicPr>
              <p:cNvPr id="45" name="Graphic 44" descr="USB">
                <a:extLst>
                  <a:ext uri="{FF2B5EF4-FFF2-40B4-BE49-F238E27FC236}">
                    <a16:creationId xmlns:a16="http://schemas.microsoft.com/office/drawing/2014/main" id="{08433D4C-8B96-4AEA-A14F-BB12B2BE5D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6126479" y="578149"/>
                <a:ext cx="777240" cy="777240"/>
              </a:xfrm>
              <a:prstGeom prst="rect">
                <a:avLst/>
              </a:prstGeom>
            </p:spPr>
          </p:pic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CF75E75-1B16-4566-8B70-83636EC33A6B}"/>
                </a:ext>
              </a:extLst>
            </p:cNvPr>
            <p:cNvSpPr/>
            <p:nvPr/>
          </p:nvSpPr>
          <p:spPr>
            <a:xfrm>
              <a:off x="6365991" y="638374"/>
              <a:ext cx="5671214" cy="777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18D64DF-B842-4411-BEEB-771B06CB871D}"/>
                </a:ext>
              </a:extLst>
            </p:cNvPr>
            <p:cNvSpPr/>
            <p:nvPr/>
          </p:nvSpPr>
          <p:spPr>
            <a:xfrm>
              <a:off x="6365991" y="1647868"/>
              <a:ext cx="5671214" cy="777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6B6648B-1DE3-45C8-9100-8C5BF0D1FB9E}"/>
                </a:ext>
              </a:extLst>
            </p:cNvPr>
            <p:cNvSpPr/>
            <p:nvPr/>
          </p:nvSpPr>
          <p:spPr>
            <a:xfrm>
              <a:off x="6365991" y="2657362"/>
              <a:ext cx="5671214" cy="777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59C1F15-D139-49FE-BE3A-EA43AFC64FDE}"/>
                </a:ext>
              </a:extLst>
            </p:cNvPr>
            <p:cNvSpPr/>
            <p:nvPr/>
          </p:nvSpPr>
          <p:spPr>
            <a:xfrm>
              <a:off x="6365991" y="3666856"/>
              <a:ext cx="5671214" cy="777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EA4F0DA-3E45-4CC3-82C6-44E3A681EC8D}"/>
                </a:ext>
              </a:extLst>
            </p:cNvPr>
            <p:cNvSpPr/>
            <p:nvPr/>
          </p:nvSpPr>
          <p:spPr>
            <a:xfrm>
              <a:off x="6365991" y="584988"/>
              <a:ext cx="701038" cy="77724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2703753-C9A4-46E3-8A2B-FE2B2CF85D7D}"/>
                </a:ext>
              </a:extLst>
            </p:cNvPr>
            <p:cNvSpPr/>
            <p:nvPr/>
          </p:nvSpPr>
          <p:spPr>
            <a:xfrm>
              <a:off x="6342469" y="1621175"/>
              <a:ext cx="701038" cy="77724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7C3BB79-8F2C-4EE2-BA02-83652E24AA2F}"/>
                </a:ext>
              </a:extLst>
            </p:cNvPr>
            <p:cNvSpPr/>
            <p:nvPr/>
          </p:nvSpPr>
          <p:spPr>
            <a:xfrm>
              <a:off x="6344868" y="2794913"/>
              <a:ext cx="701038" cy="77724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26A33FD-F950-4C85-8219-5AF61665CF5C}"/>
                </a:ext>
              </a:extLst>
            </p:cNvPr>
            <p:cNvSpPr/>
            <p:nvPr/>
          </p:nvSpPr>
          <p:spPr>
            <a:xfrm>
              <a:off x="6377007" y="3899638"/>
              <a:ext cx="701038" cy="7846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7CAD1E6-F356-42BF-A303-F44504499EAF}"/>
                </a:ext>
              </a:extLst>
            </p:cNvPr>
            <p:cNvSpPr txBox="1"/>
            <p:nvPr/>
          </p:nvSpPr>
          <p:spPr>
            <a:xfrm>
              <a:off x="7213908" y="638374"/>
              <a:ext cx="44668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A0E3"/>
                  </a:solidFill>
                  <a:latin typeface="Myriad Pro" panose="020B0503030403020204" pitchFamily="34" charset="0"/>
                </a:rPr>
                <a:t>KORISTITI E-DNEVNIK I OSTALE E-USLUGE</a:t>
              </a:r>
            </a:p>
            <a:p>
              <a:r>
                <a:rPr lang="en-US" dirty="0">
                  <a:solidFill>
                    <a:srgbClr val="00A0E3"/>
                  </a:solidFill>
                  <a:latin typeface="Myriad Pro" panose="020B0503030403020204" pitchFamily="34" charset="0"/>
                </a:rPr>
                <a:t>I E-SADRŽAJE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A86C815-0C19-4D54-93BD-E713BBFC70ED}"/>
                </a:ext>
              </a:extLst>
            </p:cNvPr>
            <p:cNvSpPr txBox="1"/>
            <p:nvPr/>
          </p:nvSpPr>
          <p:spPr>
            <a:xfrm>
              <a:off x="7267559" y="1825129"/>
              <a:ext cx="4466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A0E3"/>
                  </a:solidFill>
                  <a:latin typeface="Myriad Pro" panose="020B0503030403020204" pitchFamily="34" charset="0"/>
                </a:rPr>
                <a:t>SUDJELOVATI U PROCESU EVALUACIJE</a:t>
              </a:r>
              <a:endParaRPr lang="en-US" dirty="0">
                <a:solidFill>
                  <a:schemeClr val="bg2">
                    <a:lumMod val="75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B5872A8-8576-4C80-BA30-8894C2D3BFE4}"/>
                </a:ext>
              </a:extLst>
            </p:cNvPr>
            <p:cNvSpPr txBox="1"/>
            <p:nvPr/>
          </p:nvSpPr>
          <p:spPr>
            <a:xfrm>
              <a:off x="7267559" y="2989606"/>
              <a:ext cx="44668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A0E3"/>
                  </a:solidFill>
                  <a:latin typeface="Myriad Pro" panose="020B0503030403020204" pitchFamily="34" charset="0"/>
                </a:rPr>
                <a:t>DOSTAVITI CARNET-u INFORMACIJE POTREBNE ZA IZVJEŠTAVANJE PREMA EK</a:t>
              </a:r>
              <a:endParaRPr lang="en-US" dirty="0">
                <a:solidFill>
                  <a:schemeClr val="bg2">
                    <a:lumMod val="75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7CB8B62-7255-4ADA-8B3D-7F3FAE7AC1B4}"/>
                </a:ext>
              </a:extLst>
            </p:cNvPr>
            <p:cNvSpPr txBox="1"/>
            <p:nvPr/>
          </p:nvSpPr>
          <p:spPr>
            <a:xfrm>
              <a:off x="7292767" y="3957984"/>
              <a:ext cx="44668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A0E3"/>
                  </a:solidFill>
                  <a:latin typeface="Myriad Pro" panose="020B0503030403020204" pitchFamily="34" charset="0"/>
                </a:rPr>
                <a:t>SUDJELOVATI U DISEMINACIJI INFORMACIJA O PROJEKTU</a:t>
              </a:r>
            </a:p>
          </p:txBody>
        </p:sp>
        <p:pic>
          <p:nvPicPr>
            <p:cNvPr id="76" name="Graphic 75" descr="Teacher">
              <a:extLst>
                <a:ext uri="{FF2B5EF4-FFF2-40B4-BE49-F238E27FC236}">
                  <a16:creationId xmlns:a16="http://schemas.microsoft.com/office/drawing/2014/main" id="{A38205DD-7230-4499-9875-C31D025A4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395787" y="680667"/>
              <a:ext cx="616991" cy="616991"/>
            </a:xfrm>
            <a:prstGeom prst="rect">
              <a:avLst/>
            </a:prstGeom>
          </p:spPr>
        </p:pic>
        <p:pic>
          <p:nvPicPr>
            <p:cNvPr id="78" name="Graphic 77" descr="Checklist">
              <a:extLst>
                <a:ext uri="{FF2B5EF4-FFF2-40B4-BE49-F238E27FC236}">
                  <a16:creationId xmlns:a16="http://schemas.microsoft.com/office/drawing/2014/main" id="{0E9AE27B-1446-4FE5-B61E-20D314F4C2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342469" y="1695258"/>
              <a:ext cx="682459" cy="682459"/>
            </a:xfrm>
            <a:prstGeom prst="rect">
              <a:avLst/>
            </a:prstGeom>
          </p:spPr>
        </p:pic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69018407-B9E8-470C-9BD2-8570021D3069}"/>
                </a:ext>
              </a:extLst>
            </p:cNvPr>
            <p:cNvSpPr/>
            <p:nvPr/>
          </p:nvSpPr>
          <p:spPr>
            <a:xfrm>
              <a:off x="6465440" y="2935933"/>
              <a:ext cx="502140" cy="484696"/>
            </a:xfrm>
            <a:prstGeom prst="ellipse">
              <a:avLst/>
            </a:prstGeom>
            <a:solidFill>
              <a:srgbClr val="00A0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i</a:t>
              </a:r>
            </a:p>
          </p:txBody>
        </p:sp>
        <p:pic>
          <p:nvPicPr>
            <p:cNvPr id="81" name="Graphic 80" descr="Megaphone">
              <a:extLst>
                <a:ext uri="{FF2B5EF4-FFF2-40B4-BE49-F238E27FC236}">
                  <a16:creationId xmlns:a16="http://schemas.microsoft.com/office/drawing/2014/main" id="{8DA14838-7E5F-4A35-AFF1-B242ABC832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355895" y="3947959"/>
              <a:ext cx="690726" cy="6907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709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82C519A-6881-47D1-97A6-1B82F3FCB4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969920"/>
            <a:ext cx="5507495" cy="489698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61B8DCA-ADF9-4A5E-B2D7-E3A6A3DE98B3}"/>
              </a:ext>
            </a:extLst>
          </p:cNvPr>
          <p:cNvSpPr/>
          <p:nvPr/>
        </p:nvSpPr>
        <p:spPr>
          <a:xfrm>
            <a:off x="0" y="-10587"/>
            <a:ext cx="6096000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83516A-734F-488A-A101-DBBCDDBCF6D7}"/>
              </a:ext>
            </a:extLst>
          </p:cNvPr>
          <p:cNvSpPr txBox="1"/>
          <p:nvPr/>
        </p:nvSpPr>
        <p:spPr>
          <a:xfrm>
            <a:off x="642514" y="1129699"/>
            <a:ext cx="52096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Myriad Pro" panose="020B0503030403020204" pitchFamily="34" charset="0"/>
              </a:rPr>
              <a:t>ŠTO JE </a:t>
            </a:r>
            <a:r>
              <a:rPr lang="pl-PL" sz="4800" dirty="0">
                <a:solidFill>
                  <a:schemeClr val="bg1"/>
                </a:solidFill>
                <a:latin typeface="Myriad Pro" panose="020B0503030403020204" pitchFamily="34" charset="0"/>
              </a:rPr>
              <a:t>KVALIFICIRANI ELEKTRONIČKI POTPIS</a:t>
            </a:r>
            <a:r>
              <a:rPr lang="en-US" sz="4800" dirty="0">
                <a:solidFill>
                  <a:schemeClr val="bg1"/>
                </a:solidFill>
                <a:latin typeface="Myriad Pro" panose="020B0503030403020204" pitchFamily="34" charset="0"/>
              </a:rPr>
              <a:t>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804AF0-85C5-47EA-9A06-7056E85EE008}"/>
              </a:ext>
            </a:extLst>
          </p:cNvPr>
          <p:cNvSpPr/>
          <p:nvPr/>
        </p:nvSpPr>
        <p:spPr>
          <a:xfrm>
            <a:off x="588505" y="4336465"/>
            <a:ext cx="45005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SUKLADNO EIDAS UREDBI EUROPSKOG PARLAMENTA I VIJEĆA (EU 910/2014)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F4AF66E-82A0-4410-900D-27A8B1C19736}"/>
              </a:ext>
            </a:extLst>
          </p:cNvPr>
          <p:cNvSpPr/>
          <p:nvPr/>
        </p:nvSpPr>
        <p:spPr>
          <a:xfrm>
            <a:off x="588505" y="5178231"/>
            <a:ext cx="52096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DIGITALNA TRANSFORMACIJA POSLOVNIH PROCESA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1A6D645-E801-4A77-9257-7D5CE6519908}"/>
              </a:ext>
            </a:extLst>
          </p:cNvPr>
          <p:cNvCxnSpPr/>
          <p:nvPr/>
        </p:nvCxnSpPr>
        <p:spPr>
          <a:xfrm>
            <a:off x="588505" y="969920"/>
            <a:ext cx="476569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4D4550-858B-4D77-BBE3-8F310D9F43E5}"/>
              </a:ext>
            </a:extLst>
          </p:cNvPr>
          <p:cNvCxnSpPr/>
          <p:nvPr/>
        </p:nvCxnSpPr>
        <p:spPr>
          <a:xfrm>
            <a:off x="753547" y="4176687"/>
            <a:ext cx="476569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11866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3397D6-3DE0-4EF7-8C4E-4D9A051B5FB0}"/>
              </a:ext>
            </a:extLst>
          </p:cNvPr>
          <p:cNvSpPr/>
          <p:nvPr/>
        </p:nvSpPr>
        <p:spPr>
          <a:xfrm>
            <a:off x="6096000" y="0"/>
            <a:ext cx="6096001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AA5E9D-96FB-4C31-AE40-1947EBF6194D}"/>
              </a:ext>
            </a:extLst>
          </p:cNvPr>
          <p:cNvSpPr txBox="1"/>
          <p:nvPr/>
        </p:nvSpPr>
        <p:spPr>
          <a:xfrm>
            <a:off x="6713666" y="667227"/>
            <a:ext cx="557318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pl-PL" sz="2400" dirty="0">
                <a:solidFill>
                  <a:schemeClr val="bg1"/>
                </a:solidFill>
                <a:latin typeface="Myriad Pro" panose="020B0503030403020204" pitchFamily="34" charset="0"/>
              </a:rPr>
              <a:t>JEDNAK PRAVNI UČINAK KAO VLASTORUČNI POTPIS</a:t>
            </a:r>
            <a:endParaRPr lang="en-US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endParaRPr lang="en-US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</a:rPr>
              <a:t>VRIJEDI ZA SVE OBRASCE I DOPISE </a:t>
            </a:r>
          </a:p>
          <a:p>
            <a:endParaRPr lang="en-US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</a:rPr>
              <a:t>IDENTIFIKACIJA POTPISNIKA</a:t>
            </a:r>
          </a:p>
          <a:p>
            <a:endParaRPr lang="en-US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</a:rPr>
              <a:t>RAVNATELJIMA ĆE BITI ISPORUČENI: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</a:rPr>
              <a:t>ČITAČI KARTICA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</a:rPr>
              <a:t>KARTICE ZA DIGITALNI POTPIS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Myriad Pro" panose="020B0503030403020204" pitchFamily="34" charset="0"/>
              </a:rPr>
              <a:t>PINOVI</a:t>
            </a:r>
            <a:endParaRPr lang="en-US" sz="2400" b="0" dirty="0">
              <a:solidFill>
                <a:schemeClr val="bg1"/>
              </a:solidFill>
              <a:effectLst/>
              <a:latin typeface="Myriad Pro" panose="020B0503030403020204" pitchFamily="34" charset="0"/>
            </a:endParaRPr>
          </a:p>
          <a:p>
            <a:br>
              <a:rPr lang="en-US" sz="2800" dirty="0"/>
            </a:br>
            <a:endParaRPr lang="en-US" sz="28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8994C6D-E595-450B-BCB9-CEBAF8173127}"/>
              </a:ext>
            </a:extLst>
          </p:cNvPr>
          <p:cNvSpPr/>
          <p:nvPr/>
        </p:nvSpPr>
        <p:spPr>
          <a:xfrm>
            <a:off x="261407" y="385524"/>
            <a:ext cx="2511845" cy="2269475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4779CFC-CDDA-454E-902A-4923E24B41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25" y="857232"/>
            <a:ext cx="4614867" cy="490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0789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5BAA5FB-3E3A-4119-8A36-6835AC92D24A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7030A0">
              <a:alpha val="6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rtlCol="0" anchor="ctr" anchorCtr="0" compatLnSpc="1">
            <a:spAutoFit/>
          </a:bodyPr>
          <a:lstStyle/>
          <a:p>
            <a:pPr marL="0" marR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0" cap="none" spc="0" baseline="0" dirty="0">
              <a:solidFill>
                <a:srgbClr val="000000"/>
              </a:solidFill>
              <a:uFillTx/>
              <a:latin typeface="Calibri"/>
              <a:ea typeface="Helvetica"/>
              <a:cs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030C21-4E6E-4CB3-9FFF-91B900EA3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105" y="1348805"/>
            <a:ext cx="3567545" cy="1325563"/>
          </a:xfrm>
        </p:spPr>
        <p:txBody>
          <a:bodyPr>
            <a:norm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Myriad Pro" panose="020B0503030403020204" pitchFamily="34" charset="0"/>
              </a:rPr>
              <a:t>E-UPISI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62222D-362D-4F94-A541-AE9C3E050243}"/>
              </a:ext>
            </a:extLst>
          </p:cNvPr>
          <p:cNvSpPr txBox="1"/>
          <p:nvPr/>
        </p:nvSpPr>
        <p:spPr>
          <a:xfrm>
            <a:off x="6741226" y="1764747"/>
            <a:ext cx="49480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7030A0"/>
                </a:solidFill>
                <a:latin typeface="Myriad Pro" panose="020B0503030403020204" pitchFamily="34" charset="0"/>
              </a:rPr>
              <a:t>ELEKTRONIČK</a:t>
            </a:r>
            <a:r>
              <a:rPr lang="en-US" sz="2400" dirty="0">
                <a:solidFill>
                  <a:srgbClr val="7030A0"/>
                </a:solidFill>
                <a:latin typeface="Myriad Pro" panose="020B0503030403020204" pitchFamily="34" charset="0"/>
              </a:rPr>
              <a:t>A</a:t>
            </a:r>
            <a:r>
              <a:rPr lang="pl-PL" sz="2400" dirty="0">
                <a:solidFill>
                  <a:srgbClr val="7030A0"/>
                </a:solidFill>
                <a:latin typeface="Myriad Pro" panose="020B0503030403020204" pitchFamily="34" charset="0"/>
              </a:rPr>
              <a:t> USLUG</a:t>
            </a:r>
            <a:r>
              <a:rPr lang="en-US" sz="2400" dirty="0">
                <a:solidFill>
                  <a:srgbClr val="7030A0"/>
                </a:solidFill>
                <a:latin typeface="Myriad Pro" panose="020B0503030403020204" pitchFamily="34" charset="0"/>
              </a:rPr>
              <a:t>A</a:t>
            </a:r>
            <a:r>
              <a:rPr lang="pl-PL" sz="2400" dirty="0">
                <a:solidFill>
                  <a:srgbClr val="7030A0"/>
                </a:solidFill>
                <a:latin typeface="Myriad Pro" panose="020B0503030403020204" pitchFamily="34" charset="0"/>
              </a:rPr>
              <a:t> UPISA U ODGOJNE I OBRAZOVNE USTANOVE</a:t>
            </a:r>
            <a:endParaRPr lang="en-US" sz="2400" dirty="0">
              <a:solidFill>
                <a:srgbClr val="7030A0"/>
              </a:solidFill>
              <a:latin typeface="Myriad Pro" panose="020B0503030403020204" pitchFamily="34" charset="0"/>
            </a:endParaRPr>
          </a:p>
          <a:p>
            <a:endParaRPr lang="en-US" sz="2400" dirty="0">
              <a:solidFill>
                <a:srgbClr val="7030A0"/>
              </a:solidFill>
              <a:latin typeface="Myriad Pro" panose="020B0503030403020204" pitchFamily="34" charset="0"/>
            </a:endParaRPr>
          </a:p>
          <a:p>
            <a:r>
              <a:rPr lang="en-US" sz="2400" dirty="0">
                <a:solidFill>
                  <a:srgbClr val="7030A0"/>
                </a:solidFill>
                <a:latin typeface="Myriad Pro" panose="020B0503030403020204" pitchFamily="34" charset="0"/>
              </a:rPr>
              <a:t>JEDNOSTAVAN I BRZ UPIS U ŽELJENU USTANOVU BEZ DODATNIH ADMINISTRATIVNIH POSLOVA </a:t>
            </a:r>
          </a:p>
          <a:p>
            <a:endParaRPr lang="en-US" sz="2400" dirty="0">
              <a:solidFill>
                <a:srgbClr val="7030A0"/>
              </a:solidFill>
              <a:latin typeface="Myriad Pro" panose="020B0503030403020204" pitchFamily="34" charset="0"/>
            </a:endParaRPr>
          </a:p>
          <a:p>
            <a:r>
              <a:rPr lang="hr-HR" sz="2400" dirty="0">
                <a:solidFill>
                  <a:srgbClr val="7030A0"/>
                </a:solidFill>
                <a:latin typeface="Myriad Pro" panose="020B0503030403020204" pitchFamily="34" charset="0"/>
              </a:rPr>
              <a:t>PRA</a:t>
            </a:r>
            <a:r>
              <a:rPr lang="en-US" sz="2400" dirty="0">
                <a:solidFill>
                  <a:srgbClr val="7030A0"/>
                </a:solidFill>
                <a:latin typeface="Myriad Pro" panose="020B0503030403020204" pitchFamily="34" charset="0"/>
              </a:rPr>
              <a:t>ĆENJE</a:t>
            </a:r>
            <a:r>
              <a:rPr lang="hr-HR" sz="2400" dirty="0">
                <a:solidFill>
                  <a:srgbClr val="7030A0"/>
                </a:solidFill>
                <a:latin typeface="Myriad Pro" panose="020B0503030403020204" pitchFamily="34" charset="0"/>
              </a:rPr>
              <a:t> POLAZNIKA KROZ SVE</a:t>
            </a:r>
            <a:endParaRPr lang="en-US" sz="2400" dirty="0">
              <a:solidFill>
                <a:srgbClr val="7030A0"/>
              </a:solidFill>
              <a:latin typeface="Myriad Pro" panose="020B0503030403020204" pitchFamily="34" charset="0"/>
            </a:endParaRPr>
          </a:p>
          <a:p>
            <a:r>
              <a:rPr lang="hr-HR" sz="2400" dirty="0">
                <a:solidFill>
                  <a:srgbClr val="7030A0"/>
                </a:solidFill>
                <a:latin typeface="Myriad Pro" panose="020B0503030403020204" pitchFamily="34" charset="0"/>
              </a:rPr>
              <a:t>DIJELOVE PROCESA OBRAZOVANJA</a:t>
            </a:r>
            <a:endParaRPr lang="en-US" sz="2400" dirty="0">
              <a:solidFill>
                <a:srgbClr val="7030A0"/>
              </a:solidFill>
              <a:latin typeface="Myriad Pro" panose="020B0503030403020204" pitchFamily="34" charset="0"/>
            </a:endParaRPr>
          </a:p>
          <a:p>
            <a:endParaRPr lang="en-US" sz="2400" dirty="0">
              <a:solidFill>
                <a:srgbClr val="7030A0"/>
              </a:solidFill>
              <a:latin typeface="Myriad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BD459B-AEA1-4DB8-8525-BC29E301ADED}"/>
              </a:ext>
            </a:extLst>
          </p:cNvPr>
          <p:cNvSpPr txBox="1"/>
          <p:nvPr/>
        </p:nvSpPr>
        <p:spPr>
          <a:xfrm>
            <a:off x="513112" y="3275692"/>
            <a:ext cx="44255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yriad Pro" panose="020B0503030403020204" pitchFamily="34" charset="0"/>
              </a:rPr>
              <a:t>MINISTARSTVO UPRAVE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Myriad Pro" panose="020B0503030403020204" pitchFamily="34" charset="0"/>
              </a:rPr>
              <a:t>CARNET, MZO</a:t>
            </a:r>
          </a:p>
          <a:p>
            <a:pPr algn="ctr"/>
            <a:endParaRPr lang="en-US" sz="28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Myriad Pro" panose="020B0503030403020204" pitchFamily="34" charset="0"/>
              </a:rPr>
              <a:t>40 MILIJUNA KUNA (ESF)</a:t>
            </a:r>
          </a:p>
          <a:p>
            <a:pPr algn="ctr"/>
            <a:endParaRPr lang="en-US" sz="28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Myriad Pro" panose="020B0503030403020204" pitchFamily="34" charset="0"/>
              </a:rPr>
              <a:t>36 MJESECI</a:t>
            </a:r>
          </a:p>
        </p:txBody>
      </p:sp>
    </p:spTree>
    <p:extLst>
      <p:ext uri="{BB962C8B-B14F-4D97-AF65-F5344CB8AC3E}">
        <p14:creationId xmlns:p14="http://schemas.microsoft.com/office/powerpoint/2010/main" val="26610310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1644C1A-B397-4F12-8750-DE499B6F34B2}"/>
              </a:ext>
            </a:extLst>
          </p:cNvPr>
          <p:cNvSpPr/>
          <p:nvPr/>
        </p:nvSpPr>
        <p:spPr>
          <a:xfrm>
            <a:off x="6096000" y="-1"/>
            <a:ext cx="6096000" cy="6858000"/>
          </a:xfrm>
          <a:prstGeom prst="rect">
            <a:avLst/>
          </a:prstGeom>
          <a:solidFill>
            <a:srgbClr val="7030A0">
              <a:alpha val="6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rtlCol="0" anchor="ctr" anchorCtr="0" compatLnSpc="1">
            <a:spAutoFit/>
          </a:bodyPr>
          <a:lstStyle/>
          <a:p>
            <a:pPr marL="0" marR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0" cap="none" spc="0" baseline="0" dirty="0">
              <a:solidFill>
                <a:srgbClr val="000000"/>
              </a:solidFill>
              <a:uFillTx/>
              <a:latin typeface="Calibri"/>
              <a:ea typeface="Helvetica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0E37D5-FD41-48C5-829B-48595656AA24}"/>
              </a:ext>
            </a:extLst>
          </p:cNvPr>
          <p:cNvSpPr txBox="1"/>
          <p:nvPr/>
        </p:nvSpPr>
        <p:spPr>
          <a:xfrm>
            <a:off x="6588203" y="1189900"/>
            <a:ext cx="53766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chemeClr val="bg1"/>
                </a:solidFill>
                <a:latin typeface="Myriad Pro" panose="020B0503030403020204" pitchFamily="34" charset="0"/>
              </a:rPr>
              <a:t>E-MATICA</a:t>
            </a:r>
          </a:p>
          <a:p>
            <a:endParaRPr lang="hr-HR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hr-HR" sz="2000" dirty="0">
                <a:solidFill>
                  <a:schemeClr val="bg1"/>
                </a:solidFill>
                <a:latin typeface="Myriad Pro" panose="020B0503030403020204" pitchFamily="34" charset="0"/>
              </a:rPr>
              <a:t>UPIS U VRTIĆE</a:t>
            </a:r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hr-HR" sz="2000" dirty="0">
                <a:solidFill>
                  <a:schemeClr val="bg1"/>
                </a:solidFill>
                <a:latin typeface="Myriad Pro" panose="020B0503030403020204" pitchFamily="34" charset="0"/>
              </a:rPr>
              <a:t>UPIS U OSNOVNE I SREDNJE ŠKOLE</a:t>
            </a:r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hr-HR" sz="2000" dirty="0">
                <a:solidFill>
                  <a:schemeClr val="bg1"/>
                </a:solidFill>
                <a:latin typeface="Myriad Pro" panose="020B0503030403020204" pitchFamily="34" charset="0"/>
              </a:rPr>
              <a:t>PRIJAM U UČENIČKE DOMOVE</a:t>
            </a:r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hr-HR" sz="2000" dirty="0">
                <a:solidFill>
                  <a:schemeClr val="bg1"/>
                </a:solidFill>
                <a:latin typeface="Myriad Pro" panose="020B0503030403020204" pitchFamily="34" charset="0"/>
              </a:rPr>
              <a:t>PRIJAV</a:t>
            </a:r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A</a:t>
            </a:r>
            <a:r>
              <a:rPr lang="hr-HR" sz="2000" dirty="0">
                <a:solidFill>
                  <a:schemeClr val="bg1"/>
                </a:solidFill>
                <a:latin typeface="Myriad Pro" panose="020B0503030403020204" pitchFamily="34" charset="0"/>
              </a:rPr>
              <a:t> I PROVEDB</a:t>
            </a:r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A</a:t>
            </a:r>
            <a:r>
              <a:rPr lang="hr-HR" sz="2000" dirty="0">
                <a:solidFill>
                  <a:schemeClr val="bg1"/>
                </a:solidFill>
                <a:latin typeface="Myriad Pro" panose="020B0503030403020204" pitchFamily="34" charset="0"/>
              </a:rPr>
              <a:t> ISPITA DRŽAVNE MATURE</a:t>
            </a:r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hr-HR" sz="2000" dirty="0">
                <a:solidFill>
                  <a:schemeClr val="bg1"/>
                </a:solidFill>
                <a:latin typeface="Myriad Pro" panose="020B0503030403020204" pitchFamily="34" charset="0"/>
              </a:rPr>
              <a:t>PRIJAV</a:t>
            </a:r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A</a:t>
            </a:r>
            <a:r>
              <a:rPr lang="hr-HR" sz="2000" dirty="0">
                <a:solidFill>
                  <a:schemeClr val="bg1"/>
                </a:solidFill>
                <a:latin typeface="Myriad Pro" panose="020B0503030403020204" pitchFamily="34" charset="0"/>
              </a:rPr>
              <a:t> NA VISOKOŠKOLSKE USTANOV</a:t>
            </a:r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E</a:t>
            </a:r>
          </a:p>
          <a:p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hr-HR" sz="2000" dirty="0">
                <a:solidFill>
                  <a:schemeClr val="bg1"/>
                </a:solidFill>
                <a:latin typeface="Myriad Pro" panose="020B0503030403020204" pitchFamily="34" charset="0"/>
              </a:rPr>
              <a:t>PRAĆENJE OBRAZOVANJA ODRASLIH I EVIDENCIJ</a:t>
            </a:r>
            <a:r>
              <a:rPr lang="en-US" sz="2000" dirty="0">
                <a:solidFill>
                  <a:schemeClr val="bg1"/>
                </a:solidFill>
                <a:latin typeface="Myriad Pro" panose="020B0503030403020204" pitchFamily="34" charset="0"/>
              </a:rPr>
              <a:t>A </a:t>
            </a:r>
            <a:r>
              <a:rPr lang="hr-HR" sz="2000" dirty="0">
                <a:solidFill>
                  <a:schemeClr val="bg1"/>
                </a:solidFill>
                <a:latin typeface="Myriad Pro" panose="020B0503030403020204" pitchFamily="34" charset="0"/>
              </a:rPr>
              <a:t>POPRATNIH PODATAKA</a:t>
            </a:r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endParaRPr lang="en-US" sz="20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DA4166-095D-4571-A78A-6F505F03E2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91"/>
          <a:stretch/>
        </p:blipFill>
        <p:spPr>
          <a:xfrm>
            <a:off x="810813" y="467105"/>
            <a:ext cx="5285187" cy="592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9115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38B2CA-C6C8-4FC4-9A61-1D4708C9E7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14"/>
          <a:stretch/>
        </p:blipFill>
        <p:spPr>
          <a:xfrm>
            <a:off x="6537158" y="628919"/>
            <a:ext cx="5423194" cy="404502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210F647-E64E-405D-8561-7773EFDA6E1D}"/>
              </a:ext>
            </a:extLst>
          </p:cNvPr>
          <p:cNvSpPr/>
          <p:nvPr/>
        </p:nvSpPr>
        <p:spPr>
          <a:xfrm>
            <a:off x="0" y="0"/>
            <a:ext cx="6096000" cy="6942221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rtlCol="0" anchor="ctr" anchorCtr="0" compatLnSpc="1">
            <a:spAutoFit/>
          </a:bodyPr>
          <a:lstStyle/>
          <a:p>
            <a:pPr marL="0" marR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0" cap="none" spc="0" baseline="0" dirty="0">
              <a:solidFill>
                <a:srgbClr val="000000"/>
              </a:solidFill>
              <a:uFillTx/>
              <a:latin typeface="Calibri"/>
              <a:ea typeface="Helvetica"/>
              <a:cs typeface="Calibri"/>
            </a:endParaRPr>
          </a:p>
        </p:txBody>
      </p:sp>
      <p:pic>
        <p:nvPicPr>
          <p:cNvPr id="5" name="Graphic 4" descr="Email">
            <a:extLst>
              <a:ext uri="{FF2B5EF4-FFF2-40B4-BE49-F238E27FC236}">
                <a16:creationId xmlns:a16="http://schemas.microsoft.com/office/drawing/2014/main" id="{112506AE-9715-4DC5-99DF-3637C527BC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1158" y="4496008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73EB9E8-65EB-427C-8F53-58DDD3FB6D1A}"/>
              </a:ext>
            </a:extLst>
          </p:cNvPr>
          <p:cNvSpPr txBox="1"/>
          <p:nvPr/>
        </p:nvSpPr>
        <p:spPr>
          <a:xfrm>
            <a:off x="553452" y="730413"/>
            <a:ext cx="51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Myriad Pro" panose="020B0503030403020204" pitchFamily="34" charset="0"/>
              </a:rPr>
              <a:t>KONTAKTIRAJTE NAS</a:t>
            </a:r>
            <a:endParaRPr lang="en-US" sz="4400" dirty="0">
              <a:solidFill>
                <a:schemeClr val="bg1"/>
              </a:solidFill>
              <a:effectLst/>
              <a:latin typeface="Myriad Pro" panose="020B0503030403020204" pitchFamily="34" charset="0"/>
            </a:endParaRPr>
          </a:p>
        </p:txBody>
      </p:sp>
      <p:pic>
        <p:nvPicPr>
          <p:cNvPr id="8" name="Graphic 7" descr="Telephone">
            <a:extLst>
              <a:ext uri="{FF2B5EF4-FFF2-40B4-BE49-F238E27FC236}">
                <a16:creationId xmlns:a16="http://schemas.microsoft.com/office/drawing/2014/main" id="{80186E3D-00D7-416F-A76B-556BD75BFC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1158" y="2556710"/>
            <a:ext cx="914400" cy="914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14500A-5553-4937-BFE8-F0D08B2EC304}"/>
              </a:ext>
            </a:extLst>
          </p:cNvPr>
          <p:cNvSpPr txBox="1"/>
          <p:nvPr/>
        </p:nvSpPr>
        <p:spPr>
          <a:xfrm>
            <a:off x="1426754" y="2674379"/>
            <a:ext cx="393833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yriad Pro" panose="020B0503030403020204" pitchFamily="34" charset="0"/>
              </a:rPr>
              <a:t>+385 1 6661 500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EF447A-666B-4A65-A9CF-A59D7C934532}"/>
              </a:ext>
            </a:extLst>
          </p:cNvPr>
          <p:cNvSpPr txBox="1"/>
          <p:nvPr/>
        </p:nvSpPr>
        <p:spPr>
          <a:xfrm>
            <a:off x="1426754" y="4673941"/>
            <a:ext cx="42357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yriad Pro" panose="020B0503030403020204" pitchFamily="34" charset="0"/>
              </a:rPr>
              <a:t>helpdesk@skole.hr</a:t>
            </a:r>
            <a:br>
              <a:rPr lang="en-US" dirty="0"/>
            </a:b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93FFDF-3268-684E-804F-A92B0D3483F6}"/>
              </a:ext>
            </a:extLst>
          </p:cNvPr>
          <p:cNvSpPr txBox="1"/>
          <p:nvPr/>
        </p:nvSpPr>
        <p:spPr>
          <a:xfrm>
            <a:off x="7015321" y="4496008"/>
            <a:ext cx="4466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A0E3"/>
                </a:solidFill>
                <a:latin typeface="Myriad Pro" panose="020B0503030403020204" pitchFamily="34" charset="0"/>
              </a:rPr>
              <a:t>WWW.E-SKOLE.HR</a:t>
            </a:r>
          </a:p>
        </p:txBody>
      </p:sp>
    </p:spTree>
    <p:extLst>
      <p:ext uri="{BB962C8B-B14F-4D97-AF65-F5344CB8AC3E}">
        <p14:creationId xmlns:p14="http://schemas.microsoft.com/office/powerpoint/2010/main" val="174035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7D07BB3-FFA8-4ADF-A999-41D62E38ECD1}"/>
              </a:ext>
            </a:extLst>
          </p:cNvPr>
          <p:cNvSpPr/>
          <p:nvPr/>
        </p:nvSpPr>
        <p:spPr>
          <a:xfrm>
            <a:off x="0" y="0"/>
            <a:ext cx="6096003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66321A41-256D-4C2B-A1AF-A9E0D5A4FA80}"/>
              </a:ext>
            </a:extLst>
          </p:cNvPr>
          <p:cNvSpPr txBox="1"/>
          <p:nvPr/>
        </p:nvSpPr>
        <p:spPr>
          <a:xfrm>
            <a:off x="1294028" y="2458416"/>
            <a:ext cx="4903598" cy="2123658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 b="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PILOT PROJEKT</a:t>
            </a:r>
            <a:endParaRPr lang="hr-HR" sz="6600" b="0" i="0" u="none" strike="noStrike" kern="0" cap="none" spc="0" baseline="0" dirty="0">
              <a:solidFill>
                <a:srgbClr val="FFFFFF"/>
              </a:solidFill>
              <a:uFillTx/>
              <a:latin typeface="Myriad Pro" panose="020B0503030403020204" pitchFamily="34" charset="0"/>
              <a:ea typeface="Helvetica"/>
              <a:cs typeface="Arial" pitchFamily="34"/>
            </a:endParaRPr>
          </a:p>
        </p:txBody>
      </p:sp>
      <p:pic>
        <p:nvPicPr>
          <p:cNvPr id="4" name="Picture 3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7F6BDFA0-9790-4F88-B0DC-A0FEB95B73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697" y="634995"/>
            <a:ext cx="5308604" cy="5308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0857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A09E18F-18A2-49CF-8CD4-2B0EAE9639FC}"/>
              </a:ext>
            </a:extLst>
          </p:cNvPr>
          <p:cNvSpPr/>
          <p:nvPr/>
        </p:nvSpPr>
        <p:spPr>
          <a:xfrm>
            <a:off x="0" y="0"/>
            <a:ext cx="6096003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E4F40A2F-1FAF-4A20-84BD-DD8D6234E6D6}"/>
              </a:ext>
            </a:extLst>
          </p:cNvPr>
          <p:cNvSpPr txBox="1"/>
          <p:nvPr/>
        </p:nvSpPr>
        <p:spPr>
          <a:xfrm>
            <a:off x="1214688" y="868177"/>
            <a:ext cx="3244848" cy="2000542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1" compatLnSpc="1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9600" b="1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307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2800" b="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MILIJUNA KUNA</a:t>
            </a:r>
          </a:p>
        </p:txBody>
      </p:sp>
      <p:pic>
        <p:nvPicPr>
          <p:cNvPr id="4" name="Graphic 2" descr="Coins">
            <a:extLst>
              <a:ext uri="{FF2B5EF4-FFF2-40B4-BE49-F238E27FC236}">
                <a16:creationId xmlns:a16="http://schemas.microsoft.com/office/drawing/2014/main" id="{14942F46-998F-403D-B90E-2B062E2E99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3809" y="4097856"/>
            <a:ext cx="2006605" cy="20066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59029F2-E0B7-4F27-825D-B8C6D8401AD4}"/>
              </a:ext>
            </a:extLst>
          </p:cNvPr>
          <p:cNvSpPr/>
          <p:nvPr/>
        </p:nvSpPr>
        <p:spPr>
          <a:xfrm>
            <a:off x="5925312" y="868171"/>
            <a:ext cx="6096000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9600" b="1" kern="0" dirty="0">
                <a:solidFill>
                  <a:srgbClr val="00A0E3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15 %</a:t>
            </a:r>
          </a:p>
          <a:p>
            <a:pPr lvl="0" algn="ctr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2800" kern="0" dirty="0">
                <a:solidFill>
                  <a:srgbClr val="00A0E3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DRŽAVNI PRORAČUN</a:t>
            </a:r>
            <a:endParaRPr lang="en-US" sz="2800" dirty="0">
              <a:solidFill>
                <a:srgbClr val="00A0E3"/>
              </a:solidFill>
              <a:latin typeface="Myriad Pro" panose="020B0503030403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BA366B-2813-459C-8CAD-D9A27F9E968C}"/>
              </a:ext>
            </a:extLst>
          </p:cNvPr>
          <p:cNvSpPr/>
          <p:nvPr/>
        </p:nvSpPr>
        <p:spPr>
          <a:xfrm>
            <a:off x="5925312" y="4097856"/>
            <a:ext cx="6096000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9600" b="1" kern="0" dirty="0">
                <a:solidFill>
                  <a:srgbClr val="00A0E3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85 % </a:t>
            </a:r>
          </a:p>
          <a:p>
            <a:pPr lvl="0" algn="ctr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2800" kern="0" dirty="0">
                <a:solidFill>
                  <a:srgbClr val="00A0E3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ESF+ERDF</a:t>
            </a:r>
            <a:endParaRPr lang="en-US" sz="2800" dirty="0">
              <a:solidFill>
                <a:srgbClr val="00A0E3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780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>
            <a:extLst>
              <a:ext uri="{FF2B5EF4-FFF2-40B4-BE49-F238E27FC236}">
                <a16:creationId xmlns:a16="http://schemas.microsoft.com/office/drawing/2014/main" id="{6CD793FD-30DB-42EF-9006-FE82686BE4B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220A41-38FC-4C90-861C-C7C787336D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"/>
          <a:stretch/>
        </p:blipFill>
        <p:spPr>
          <a:xfrm>
            <a:off x="6096000" y="472774"/>
            <a:ext cx="5268420" cy="5798969"/>
          </a:xfrm>
          <a:prstGeom prst="rect">
            <a:avLst/>
          </a:prstGeom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BB263745-75CE-4974-A6CF-9280F1198F4B}"/>
              </a:ext>
            </a:extLst>
          </p:cNvPr>
          <p:cNvSpPr txBox="1"/>
          <p:nvPr/>
        </p:nvSpPr>
        <p:spPr>
          <a:xfrm>
            <a:off x="-1697354" y="472774"/>
            <a:ext cx="8246946" cy="2554545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1" compatLnSpc="1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8000" b="1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151</a:t>
            </a:r>
            <a:r>
              <a:rPr lang="en-US" sz="6600" b="1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 </a:t>
            </a:r>
            <a:r>
              <a:rPr lang="hr-HR" sz="4400" b="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ŠKOLA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 b="1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	  </a:t>
            </a:r>
            <a:r>
              <a:rPr lang="hr-HR" sz="8000" b="1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40</a:t>
            </a:r>
            <a:r>
              <a:rPr lang="hr-HR" sz="6600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 </a:t>
            </a:r>
            <a:r>
              <a:rPr lang="hr-HR" sz="4400" kern="0" dirty="0">
                <a:solidFill>
                  <a:srgbClr val="FFFFFF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OSNIVAČA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86738D-EB8F-4302-B50A-81FA41E85A12}"/>
              </a:ext>
            </a:extLst>
          </p:cNvPr>
          <p:cNvSpPr txBox="1"/>
          <p:nvPr/>
        </p:nvSpPr>
        <p:spPr>
          <a:xfrm>
            <a:off x="573296" y="4188701"/>
            <a:ext cx="37056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5400" b="1" kern="0" dirty="0">
                <a:solidFill>
                  <a:srgbClr val="00A0E3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101</a:t>
            </a:r>
            <a:r>
              <a:rPr lang="hr-HR" kern="0" dirty="0">
                <a:solidFill>
                  <a:srgbClr val="00A0E3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 </a:t>
            </a:r>
            <a:r>
              <a:rPr lang="hr-HR" sz="2000" kern="0" dirty="0">
                <a:solidFill>
                  <a:srgbClr val="00A0E3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OSNOVNA ŠKOLA</a:t>
            </a:r>
            <a:endParaRPr lang="hr-HR" kern="0" dirty="0">
              <a:solidFill>
                <a:srgbClr val="00A0E3"/>
              </a:solidFill>
              <a:latin typeface="Myriad Pro" panose="020B0503030403020204" pitchFamily="34" charset="0"/>
              <a:ea typeface="Helvetica"/>
              <a:cs typeface="Arial" pitchFamily="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527E12-72D9-406B-BB81-92E750A4D9C4}"/>
              </a:ext>
            </a:extLst>
          </p:cNvPr>
          <p:cNvSpPr txBox="1"/>
          <p:nvPr/>
        </p:nvSpPr>
        <p:spPr>
          <a:xfrm>
            <a:off x="1932069" y="5461896"/>
            <a:ext cx="3566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5400" b="1" kern="0" dirty="0">
                <a:solidFill>
                  <a:srgbClr val="00A0E3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50</a:t>
            </a:r>
            <a:r>
              <a:rPr lang="hr-HR" sz="5400" kern="0" dirty="0">
                <a:solidFill>
                  <a:srgbClr val="00A0E3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 </a:t>
            </a:r>
            <a:r>
              <a:rPr lang="hr-HR" sz="2000" kern="0" dirty="0">
                <a:solidFill>
                  <a:srgbClr val="00A0E3"/>
                </a:solidFill>
                <a:latin typeface="Myriad Pro" panose="020B0503030403020204" pitchFamily="34" charset="0"/>
                <a:ea typeface="Helvetica"/>
                <a:cs typeface="Arial" pitchFamily="34"/>
              </a:rPr>
              <a:t>SREDNJIH ŠKOLA</a:t>
            </a:r>
            <a:endParaRPr lang="hr-HR" kern="0" dirty="0">
              <a:solidFill>
                <a:srgbClr val="00A0E3"/>
              </a:solidFill>
              <a:latin typeface="Myriad Pro" panose="020B0503030403020204" pitchFamily="34" charset="0"/>
              <a:ea typeface="Helvetica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703308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238D9C0-9FCA-4BA5-A7D5-69E0E9DAA8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019" y="746340"/>
            <a:ext cx="5710981" cy="5365319"/>
          </a:xfrm>
          <a:prstGeom prst="rect">
            <a:avLst/>
          </a:prstGeom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EF0868EB-82FF-4802-AEA5-A740DD94AF95}"/>
              </a:ext>
            </a:extLst>
          </p:cNvPr>
          <p:cNvSpPr/>
          <p:nvPr/>
        </p:nvSpPr>
        <p:spPr>
          <a:xfrm>
            <a:off x="6096000" y="0"/>
            <a:ext cx="6096003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grpSp>
        <p:nvGrpSpPr>
          <p:cNvPr id="3" name="Group 13">
            <a:extLst>
              <a:ext uri="{FF2B5EF4-FFF2-40B4-BE49-F238E27FC236}">
                <a16:creationId xmlns:a16="http://schemas.microsoft.com/office/drawing/2014/main" id="{F2403DD5-8146-4C59-8ACB-0F3F7B30230A}"/>
              </a:ext>
            </a:extLst>
          </p:cNvPr>
          <p:cNvGrpSpPr/>
          <p:nvPr/>
        </p:nvGrpSpPr>
        <p:grpSpPr>
          <a:xfrm>
            <a:off x="6705735" y="927197"/>
            <a:ext cx="4876531" cy="5003605"/>
            <a:chOff x="609732" y="927198"/>
            <a:chExt cx="4876531" cy="5003605"/>
          </a:xfrm>
        </p:grpSpPr>
        <p:sp>
          <p:nvSpPr>
            <p:cNvPr id="4" name="TextBox 16">
              <a:extLst>
                <a:ext uri="{FF2B5EF4-FFF2-40B4-BE49-F238E27FC236}">
                  <a16:creationId xmlns:a16="http://schemas.microsoft.com/office/drawing/2014/main" id="{4FEEBCCB-7FE8-4F4B-8388-8EE9C28F2DDC}"/>
                </a:ext>
              </a:extLst>
            </p:cNvPr>
            <p:cNvSpPr txBox="1"/>
            <p:nvPr/>
          </p:nvSpPr>
          <p:spPr>
            <a:xfrm>
              <a:off x="609732" y="927198"/>
              <a:ext cx="4876531" cy="187743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l-PL" sz="8000" b="1" i="0" u="none" strike="noStrike" kern="0" cap="none" spc="0" baseline="0" dirty="0">
                  <a:solidFill>
                    <a:srgbClr val="FFFFFF"/>
                  </a:solidFill>
                  <a:uFillTx/>
                  <a:latin typeface="Myriad Pro" panose="020B0503030403020204" pitchFamily="34" charset="0"/>
                  <a:ea typeface="Open Sans" pitchFamily="34"/>
                  <a:cs typeface="Arial" pitchFamily="34"/>
                </a:rPr>
                <a:t>7000</a:t>
              </a:r>
            </a:p>
            <a:p>
              <a:pPr marL="0" marR="0" lvl="0" indent="0" algn="ctr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l-PL" sz="3600" b="0" i="0" u="none" strike="noStrike" kern="0" cap="none" spc="0" baseline="0" dirty="0">
                  <a:solidFill>
                    <a:srgbClr val="FFFFFF"/>
                  </a:solidFill>
                  <a:uFillTx/>
                  <a:latin typeface="Myriad Pro" panose="020B0503030403020204" pitchFamily="34" charset="0"/>
                  <a:ea typeface="Open Sans" pitchFamily="34"/>
                  <a:cs typeface="Arial" pitchFamily="34"/>
                </a:rPr>
                <a:t>NASTAVNIKA</a:t>
              </a:r>
              <a:endParaRPr lang="hr-HR" sz="3600" b="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</p:txBody>
        </p:sp>
        <p:sp>
          <p:nvSpPr>
            <p:cNvPr id="5" name="TextBox 17">
              <a:extLst>
                <a:ext uri="{FF2B5EF4-FFF2-40B4-BE49-F238E27FC236}">
                  <a16:creationId xmlns:a16="http://schemas.microsoft.com/office/drawing/2014/main" id="{E025A711-85B4-44F5-A18E-A4B6F6A83C2C}"/>
                </a:ext>
              </a:extLst>
            </p:cNvPr>
            <p:cNvSpPr txBox="1"/>
            <p:nvPr/>
          </p:nvSpPr>
          <p:spPr>
            <a:xfrm>
              <a:off x="769276" y="4053367"/>
              <a:ext cx="4557442" cy="187743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hr-HR" sz="8000" b="1" i="0" u="none" strike="noStrike" kern="0" cap="none" spc="0" baseline="0" dirty="0">
                  <a:solidFill>
                    <a:srgbClr val="FFFFFF"/>
                  </a:solidFill>
                  <a:uFillTx/>
                  <a:latin typeface="Myriad Pro" panose="020B0503030403020204" pitchFamily="34" charset="0"/>
                  <a:ea typeface="Helvetica"/>
                  <a:cs typeface="Arial" pitchFamily="34"/>
                </a:rPr>
                <a:t>23 000 </a:t>
              </a:r>
              <a:r>
                <a:rPr lang="hr-HR" sz="3600" b="0" i="0" u="none" strike="noStrike" kern="0" cap="none" spc="0" baseline="0" dirty="0">
                  <a:solidFill>
                    <a:srgbClr val="FFFFFF"/>
                  </a:solidFill>
                  <a:uFillTx/>
                  <a:latin typeface="Myriad Pro" panose="020B0503030403020204" pitchFamily="34" charset="0"/>
                  <a:ea typeface="Helvetica"/>
                  <a:cs typeface="Arial" pitchFamily="34"/>
                </a:rPr>
                <a:t>UČENIKA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753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>
            <a:extLst>
              <a:ext uri="{FF2B5EF4-FFF2-40B4-BE49-F238E27FC236}">
                <a16:creationId xmlns:a16="http://schemas.microsoft.com/office/drawing/2014/main" id="{35F438D4-A926-4BB9-8775-724D355D1B23}"/>
              </a:ext>
            </a:extLst>
          </p:cNvPr>
          <p:cNvSpPr/>
          <p:nvPr/>
        </p:nvSpPr>
        <p:spPr>
          <a:xfrm>
            <a:off x="6096000" y="0"/>
            <a:ext cx="6096003" cy="6858000"/>
          </a:xfrm>
          <a:prstGeom prst="rect">
            <a:avLst/>
          </a:prstGeom>
          <a:solidFill>
            <a:srgbClr val="00A0E3">
              <a:alpha val="70000"/>
            </a:srgbClr>
          </a:solidFill>
          <a:ln>
            <a:noFill/>
            <a:prstDash val="solid"/>
          </a:ln>
        </p:spPr>
        <p:txBody>
          <a:bodyPr vert="horz" wrap="square" lIns="45720" tIns="45720" rIns="4572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628BCB00-DCE5-4CD5-B56D-2927203CF9C6}"/>
              </a:ext>
            </a:extLst>
          </p:cNvPr>
          <p:cNvSpPr txBox="1"/>
          <p:nvPr/>
        </p:nvSpPr>
        <p:spPr>
          <a:xfrm>
            <a:off x="678446" y="2767281"/>
            <a:ext cx="5271250" cy="1323438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8000" b="0" i="0" u="none" strike="noStrike" kern="0" cap="none" spc="0" baseline="0" dirty="0">
                <a:solidFill>
                  <a:srgbClr val="00A0E3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PARTNERI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50D98635-0CAE-4B06-81D2-D02B531793F0}"/>
              </a:ext>
            </a:extLst>
          </p:cNvPr>
          <p:cNvSpPr txBox="1"/>
          <p:nvPr/>
        </p:nvSpPr>
        <p:spPr>
          <a:xfrm>
            <a:off x="6687661" y="659328"/>
            <a:ext cx="5226311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3600" b="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FAKULTET ORGANIZACIJE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3600" b="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I INFORMATIKE</a:t>
            </a: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57D24B5B-B9A2-4A0A-BA32-1B25BF631D39}"/>
              </a:ext>
            </a:extLst>
          </p:cNvPr>
          <p:cNvSpPr txBox="1"/>
          <p:nvPr/>
        </p:nvSpPr>
        <p:spPr>
          <a:xfrm>
            <a:off x="6643165" y="2518985"/>
            <a:ext cx="5502800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3600" b="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AGENCIJA ZA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3600" b="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ODGOJ I OBRAZOVANJE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A9357A69-AEA9-46EB-AA6F-5998EAA73333}"/>
              </a:ext>
            </a:extLst>
          </p:cNvPr>
          <p:cNvSpPr txBox="1"/>
          <p:nvPr/>
        </p:nvSpPr>
        <p:spPr>
          <a:xfrm>
            <a:off x="6643165" y="4505989"/>
            <a:ext cx="5594869" cy="1754326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3600" b="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rPr>
              <a:t>AGENCIJA ZA STRUKOVNO OBRAZOVANJE I OBRAZOVANJE ODRASLIH</a:t>
            </a:r>
          </a:p>
        </p:txBody>
      </p:sp>
      <p:cxnSp>
        <p:nvCxnSpPr>
          <p:cNvPr id="8" name="Straight Connector 8">
            <a:extLst>
              <a:ext uri="{FF2B5EF4-FFF2-40B4-BE49-F238E27FC236}">
                <a16:creationId xmlns:a16="http://schemas.microsoft.com/office/drawing/2014/main" id="{F3F07F63-20F6-4467-BC01-ED378CFD5E75}"/>
              </a:ext>
            </a:extLst>
          </p:cNvPr>
          <p:cNvCxnSpPr/>
          <p:nvPr/>
        </p:nvCxnSpPr>
        <p:spPr>
          <a:xfrm>
            <a:off x="6096003" y="62755"/>
            <a:ext cx="0" cy="6795245"/>
          </a:xfrm>
          <a:prstGeom prst="straightConnector1">
            <a:avLst/>
          </a:prstGeom>
          <a:noFill/>
          <a:ln w="12701" cap="flat">
            <a:solidFill>
              <a:srgbClr val="5B9BD5"/>
            </a:solidFill>
            <a:prstDash val="solid"/>
            <a:miter/>
          </a:ln>
        </p:spPr>
      </p:cxnSp>
      <p:cxnSp>
        <p:nvCxnSpPr>
          <p:cNvPr id="10" name="Straight Connector 12">
            <a:extLst>
              <a:ext uri="{FF2B5EF4-FFF2-40B4-BE49-F238E27FC236}">
                <a16:creationId xmlns:a16="http://schemas.microsoft.com/office/drawing/2014/main" id="{3D6ED449-FC09-42EC-A808-8F577D169C57}"/>
              </a:ext>
            </a:extLst>
          </p:cNvPr>
          <p:cNvCxnSpPr/>
          <p:nvPr/>
        </p:nvCxnSpPr>
        <p:spPr>
          <a:xfrm>
            <a:off x="6096003" y="62755"/>
            <a:ext cx="0" cy="7037286"/>
          </a:xfrm>
          <a:prstGeom prst="straightConnector1">
            <a:avLst/>
          </a:prstGeom>
          <a:noFill/>
          <a:ln w="12701" cap="flat">
            <a:solidFill>
              <a:srgbClr val="FFFFFF"/>
            </a:solidFill>
            <a:prstDash val="solid"/>
            <a:miter/>
          </a:ln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8F90A32-D02B-42BE-B71F-E168B9F93337}"/>
              </a:ext>
            </a:extLst>
          </p:cNvPr>
          <p:cNvCxnSpPr/>
          <p:nvPr/>
        </p:nvCxnSpPr>
        <p:spPr>
          <a:xfrm>
            <a:off x="783772" y="2567902"/>
            <a:ext cx="4132613" cy="0"/>
          </a:xfrm>
          <a:prstGeom prst="line">
            <a:avLst/>
          </a:prstGeom>
          <a:ln w="22225">
            <a:solidFill>
              <a:srgbClr val="00A0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516FD44-6218-45BD-B237-B312A5BCB59D}"/>
              </a:ext>
            </a:extLst>
          </p:cNvPr>
          <p:cNvCxnSpPr/>
          <p:nvPr/>
        </p:nvCxnSpPr>
        <p:spPr>
          <a:xfrm>
            <a:off x="678446" y="4105426"/>
            <a:ext cx="4132613" cy="0"/>
          </a:xfrm>
          <a:prstGeom prst="line">
            <a:avLst/>
          </a:prstGeom>
          <a:ln w="22225">
            <a:solidFill>
              <a:srgbClr val="00A0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49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CAE5002A-38D0-4343-AA3B-1FFD0024F2A4}"/>
              </a:ext>
            </a:extLst>
          </p:cNvPr>
          <p:cNvGrpSpPr/>
          <p:nvPr/>
        </p:nvGrpSpPr>
        <p:grpSpPr>
          <a:xfrm>
            <a:off x="-1" y="0"/>
            <a:ext cx="12192000" cy="6858000"/>
            <a:chOff x="6096002" y="0"/>
            <a:chExt cx="6096003" cy="6858000"/>
          </a:xfrm>
          <a:solidFill>
            <a:srgbClr val="00A0E3">
              <a:alpha val="70000"/>
            </a:srgbClr>
          </a:solidFill>
        </p:grpSpPr>
        <p:sp>
          <p:nvSpPr>
            <p:cNvPr id="3" name="Rectangle 1">
              <a:extLst>
                <a:ext uri="{FF2B5EF4-FFF2-40B4-BE49-F238E27FC236}">
                  <a16:creationId xmlns:a16="http://schemas.microsoft.com/office/drawing/2014/main" id="{26658B64-7CB8-4031-A325-00FB0214C346}"/>
                </a:ext>
              </a:extLst>
            </p:cNvPr>
            <p:cNvSpPr/>
            <p:nvPr/>
          </p:nvSpPr>
          <p:spPr>
            <a:xfrm>
              <a:off x="6096002" y="0"/>
              <a:ext cx="6096003" cy="6858000"/>
            </a:xfrm>
            <a:prstGeom prst="rect">
              <a:avLst/>
            </a:prstGeom>
            <a:grpFill/>
            <a:ln>
              <a:noFill/>
              <a:prstDash val="solid"/>
            </a:ln>
          </p:spPr>
          <p:txBody>
            <a:bodyPr vert="horz" wrap="square" lIns="45720" tIns="45720" rIns="45720" bIns="45720" anchor="ctr" anchorCtr="0" compatLnSpc="1">
              <a:sp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r-H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Helvetica"/>
                <a:cs typeface="Calibri"/>
              </a:endParaRPr>
            </a:p>
          </p:txBody>
        </p:sp>
        <p:sp>
          <p:nvSpPr>
            <p:cNvPr id="4" name="TextBox 2">
              <a:extLst>
                <a:ext uri="{FF2B5EF4-FFF2-40B4-BE49-F238E27FC236}">
                  <a16:creationId xmlns:a16="http://schemas.microsoft.com/office/drawing/2014/main" id="{DE6BADBE-677E-40A9-BB2F-16C4C56F3405}"/>
                </a:ext>
              </a:extLst>
            </p:cNvPr>
            <p:cNvSpPr txBox="1"/>
            <p:nvPr/>
          </p:nvSpPr>
          <p:spPr>
            <a:xfrm>
              <a:off x="6612987" y="2490374"/>
              <a:ext cx="4803114" cy="212365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45720" tIns="45720" rIns="4572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6600" kern="0" dirty="0">
                  <a:solidFill>
                    <a:srgbClr val="FFFFFF"/>
                  </a:solidFill>
                  <a:latin typeface="Myriad Pro" panose="020B0503030403020204" pitchFamily="34" charset="0"/>
                  <a:ea typeface="Helvetica"/>
                  <a:cs typeface="Arial" pitchFamily="34"/>
                </a:rPr>
                <a:t>AKTIVNOSTI U PILOT PROJEKTU</a:t>
              </a:r>
              <a:endParaRPr lang="hr-HR" sz="6600" i="0" u="none" strike="noStrike" kern="0" cap="none" spc="0" baseline="0" dirty="0">
                <a:solidFill>
                  <a:srgbClr val="FFFFFF"/>
                </a:solidFill>
                <a:uFillTx/>
                <a:latin typeface="Myriad Pro" panose="020B0503030403020204" pitchFamily="34" charset="0"/>
                <a:ea typeface="Helvetica"/>
                <a:cs typeface="Arial" pitchFamily="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3706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299BF">
            <a:alpha val="60000"/>
          </a:srgbClr>
        </a:solidFill>
        <a:ln>
          <a:noFill/>
          <a:prstDash val="solid"/>
        </a:ln>
      </a:spPr>
      <a:bodyPr vert="horz" wrap="square" lIns="45720" tIns="45720" rIns="45720" bIns="45720" anchor="ctr" anchorCtr="0" compatLnSpc="1">
        <a:spAutoFit/>
      </a:bodyPr>
      <a:lstStyle>
        <a:defPPr marL="0" marR="0" indent="0" algn="l" defTabSz="914400" rtl="0" fontAlgn="auto" hangingPunct="0">
          <a:lnSpc>
            <a:spcPct val="100000"/>
          </a:lnSpc>
          <a:spcBef>
            <a:spcPts val="0"/>
          </a:spcBef>
          <a:spcAft>
            <a:spcPts val="0"/>
          </a:spcAft>
          <a:buNone/>
          <a:tabLst/>
          <a:defRPr sz="1800" b="0" i="0" u="none" strike="noStrike" kern="0" cap="none" spc="0" baseline="0" dirty="0">
            <a:solidFill>
              <a:srgbClr val="000000"/>
            </a:solidFill>
            <a:uFillTx/>
            <a:latin typeface="Calibri"/>
            <a:ea typeface="Helvetica"/>
            <a:cs typeface="Calibri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299BF">
            <a:alpha val="60000"/>
          </a:srgbClr>
        </a:solidFill>
        <a:ln>
          <a:noFill/>
          <a:prstDash val="solid"/>
        </a:ln>
      </a:spPr>
      <a:bodyPr vert="horz" wrap="square" lIns="45720" tIns="45720" rIns="45720" bIns="45720" anchor="ctr" anchorCtr="1" compatLnSpc="1">
        <a:spAutoFit/>
      </a:bodyPr>
      <a:lstStyle>
        <a:defPPr marL="0" marR="0" indent="0" algn="ctr" defTabSz="914400" rtl="0" fontAlgn="auto" hangingPunct="0">
          <a:lnSpc>
            <a:spcPct val="100000"/>
          </a:lnSpc>
          <a:spcBef>
            <a:spcPts val="0"/>
          </a:spcBef>
          <a:spcAft>
            <a:spcPts val="0"/>
          </a:spcAft>
          <a:buNone/>
          <a:tabLst/>
          <a:defRPr sz="1800" b="0" i="0" u="none" strike="noStrike" kern="0" cap="none" spc="0" baseline="0" dirty="0" smtClean="0">
            <a:solidFill>
              <a:srgbClr val="FFFFFF"/>
            </a:solidFill>
            <a:uFillTx/>
            <a:latin typeface="Arial" pitchFamily="34"/>
            <a:ea typeface="Helvetica"/>
            <a:cs typeface="Arial" pitchFamily="34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2220</TotalTime>
  <Words>976</Words>
  <Application>Microsoft Macintosh PowerPoint</Application>
  <PresentationFormat>Widescreen</PresentationFormat>
  <Paragraphs>258</Paragraphs>
  <Slides>36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Calibri</vt:lpstr>
      <vt:lpstr>Calibri Light</vt:lpstr>
      <vt:lpstr>Helvetica</vt:lpstr>
      <vt:lpstr>Myriad Pro</vt:lpstr>
      <vt:lpstr>Open Sans</vt:lpstr>
      <vt:lpstr>Office Theme</vt:lpstr>
      <vt:lpstr>2_Office Theme</vt:lpstr>
      <vt:lpstr>1_Office Theme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E-UPISI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Anja Korda</dc:creator>
  <cp:lastModifiedBy>Andrijana Prskalo</cp:lastModifiedBy>
  <cp:revision>172</cp:revision>
  <dcterms:created xsi:type="dcterms:W3CDTF">2019-03-07T17:31:16Z</dcterms:created>
  <dcterms:modified xsi:type="dcterms:W3CDTF">2019-03-12T09:50:15Z</dcterms:modified>
</cp:coreProperties>
</file>