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2"/>
  </p:notesMasterIdLst>
  <p:handoutMasterIdLst>
    <p:handoutMasterId r:id="rId43"/>
  </p:handoutMasterIdLst>
  <p:sldIdLst>
    <p:sldId id="257" r:id="rId5"/>
    <p:sldId id="318" r:id="rId6"/>
    <p:sldId id="271" r:id="rId7"/>
    <p:sldId id="301" r:id="rId8"/>
    <p:sldId id="302" r:id="rId9"/>
    <p:sldId id="297" r:id="rId10"/>
    <p:sldId id="299" r:id="rId11"/>
    <p:sldId id="289" r:id="rId12"/>
    <p:sldId id="291" r:id="rId13"/>
    <p:sldId id="292" r:id="rId14"/>
    <p:sldId id="294" r:id="rId15"/>
    <p:sldId id="325" r:id="rId16"/>
    <p:sldId id="326" r:id="rId17"/>
    <p:sldId id="327" r:id="rId18"/>
    <p:sldId id="272" r:id="rId19"/>
    <p:sldId id="312" r:id="rId20"/>
    <p:sldId id="287" r:id="rId21"/>
    <p:sldId id="280" r:id="rId22"/>
    <p:sldId id="288" r:id="rId23"/>
    <p:sldId id="281" r:id="rId24"/>
    <p:sldId id="310" r:id="rId25"/>
    <p:sldId id="304" r:id="rId26"/>
    <p:sldId id="319" r:id="rId27"/>
    <p:sldId id="275" r:id="rId28"/>
    <p:sldId id="313" r:id="rId29"/>
    <p:sldId id="314" r:id="rId30"/>
    <p:sldId id="315" r:id="rId31"/>
    <p:sldId id="276" r:id="rId32"/>
    <p:sldId id="277" r:id="rId33"/>
    <p:sldId id="316" r:id="rId34"/>
    <p:sldId id="307" r:id="rId35"/>
    <p:sldId id="320" r:id="rId36"/>
    <p:sldId id="321" r:id="rId37"/>
    <p:sldId id="322" r:id="rId38"/>
    <p:sldId id="323" r:id="rId39"/>
    <p:sldId id="308" r:id="rId40"/>
    <p:sldId id="274" r:id="rId41"/>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280" autoAdjust="0"/>
  </p:normalViewPr>
  <p:slideViewPr>
    <p:cSldViewPr>
      <p:cViewPr varScale="1">
        <p:scale>
          <a:sx n="74" d="100"/>
          <a:sy n="74" d="100"/>
        </p:scale>
        <p:origin x="582" y="54"/>
      </p:cViewPr>
      <p:guideLst>
        <p:guide pos="3839"/>
        <p:guide orient="horz" pos="2160"/>
      </p:guideLst>
    </p:cSldViewPr>
  </p:slideViewPr>
  <p:notesTextViewPr>
    <p:cViewPr>
      <p:scale>
        <a:sx n="1" d="1"/>
        <a:sy n="1" d="1"/>
      </p:scale>
      <p:origin x="0" y="0"/>
    </p:cViewPr>
  </p:notesTextViewPr>
  <p:notesViewPr>
    <p:cSldViewPr>
      <p:cViewPr varScale="1">
        <p:scale>
          <a:sx n="63" d="100"/>
          <a:sy n="63" d="100"/>
        </p:scale>
        <p:origin x="198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A5A207F-0F91-42F2-96D0-049C6003623B}" type="datetimeFigureOut">
              <a:rPr lang="en-US"/>
              <a:t>3/12/2019</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C567D4A-04CB-4EDF-8FB1-342A02FC8EC5}" type="slidenum">
              <a:rPr/>
              <a:t>‹#›</a:t>
            </a:fld>
            <a:endParaRPr/>
          </a:p>
        </p:txBody>
      </p:sp>
    </p:spTree>
    <p:extLst>
      <p:ext uri="{BB962C8B-B14F-4D97-AF65-F5344CB8AC3E}">
        <p14:creationId xmlns:p14="http://schemas.microsoft.com/office/powerpoint/2010/main" val="15801253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CC13F5-F2B1-464B-BE8F-27ABFBD2FBDE}" type="datetimeFigureOut">
              <a:rPr lang="en-US"/>
              <a:t>3/12/2019</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61351F-DBB1-4664-ADA9-83BC7CB8848D}" type="slidenum">
              <a:rPr/>
              <a:t>‹#›</a:t>
            </a:fld>
            <a:endParaRPr/>
          </a:p>
        </p:txBody>
      </p:sp>
    </p:spTree>
    <p:extLst>
      <p:ext uri="{BB962C8B-B14F-4D97-AF65-F5344CB8AC3E}">
        <p14:creationId xmlns:p14="http://schemas.microsoft.com/office/powerpoint/2010/main" val="36423620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93814" y="990600"/>
            <a:ext cx="8458200" cy="3200400"/>
          </a:xfrm>
        </p:spPr>
        <p:txBody>
          <a:bodyPr>
            <a:normAutofit/>
          </a:bodyPr>
          <a:lstStyle>
            <a:lvl1pPr>
              <a:defRPr sz="6000"/>
            </a:lvl1pPr>
          </a:lstStyle>
          <a:p>
            <a:r>
              <a:rPr lang="en-US"/>
              <a:t>Click to edit Master title style</a:t>
            </a:r>
            <a:endParaRPr/>
          </a:p>
        </p:txBody>
      </p:sp>
      <p:sp>
        <p:nvSpPr>
          <p:cNvPr id="3" name="Subtitle 2"/>
          <p:cNvSpPr>
            <a:spLocks noGrp="1"/>
          </p:cNvSpPr>
          <p:nvPr>
            <p:ph type="subTitle" idx="1"/>
          </p:nvPr>
        </p:nvSpPr>
        <p:spPr>
          <a:xfrm>
            <a:off x="1293813" y="4267200"/>
            <a:ext cx="8458200" cy="1371600"/>
          </a:xfrm>
        </p:spPr>
        <p:txBody>
          <a:bodyPr>
            <a:normAutofit/>
          </a:bodyPr>
          <a:lstStyle>
            <a:lvl1pPr marL="0" indent="0" algn="l">
              <a:spcBef>
                <a:spcPts val="0"/>
              </a:spcBef>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lvl1pPr>
              <a:defRPr sz="1100"/>
            </a:lvl1pPr>
          </a:lstStyle>
          <a:p>
            <a:fld id="{3CD9712D-992A-4AB1-A5C2-575F75921AA2}" type="datetimeFigureOut">
              <a:rPr lang="en-US" smtClean="0"/>
              <a:pPr/>
              <a:t>3/12/2019</a:t>
            </a:fld>
            <a:endParaRPr lang="en-US" dirty="0"/>
          </a:p>
        </p:txBody>
      </p:sp>
      <p:sp>
        <p:nvSpPr>
          <p:cNvPr id="5" name="Footer Placeholder 4"/>
          <p:cNvSpPr>
            <a:spLocks noGrp="1"/>
          </p:cNvSpPr>
          <p:nvPr>
            <p:ph type="ftr" sz="quarter" idx="11"/>
          </p:nvPr>
        </p:nvSpPr>
        <p:spPr/>
        <p:txBody>
          <a:bodyPr/>
          <a:lstStyle>
            <a:lvl1pPr>
              <a:defRPr sz="1100"/>
            </a:lvl1pPr>
          </a:lstStyle>
          <a:p>
            <a:endParaRPr lang="en-US"/>
          </a:p>
        </p:txBody>
      </p:sp>
      <p:sp>
        <p:nvSpPr>
          <p:cNvPr id="6" name="Slide Number Placeholder 5"/>
          <p:cNvSpPr>
            <a:spLocks noGrp="1"/>
          </p:cNvSpPr>
          <p:nvPr>
            <p:ph type="sldNum" sz="quarter" idx="12"/>
          </p:nvPr>
        </p:nvSpPr>
        <p:spPr/>
        <p:txBody>
          <a:bodyPr/>
          <a:lstStyle>
            <a:lvl1pPr>
              <a:defRPr sz="1100"/>
            </a:lvl1pPr>
          </a:lstStyle>
          <a:p>
            <a:fld id="{81FEFA0A-2F20-4B60-98C6-5FFDA469AA1C}" type="slidenum">
              <a:rPr lang="en-US" smtClean="0"/>
              <a:pPr/>
              <a:t>‹#›</a:t>
            </a:fld>
            <a:endParaRPr lang="en-US"/>
          </a:p>
        </p:txBody>
      </p:sp>
    </p:spTree>
    <p:extLst>
      <p:ext uri="{BB962C8B-B14F-4D97-AF65-F5344CB8AC3E}">
        <p14:creationId xmlns:p14="http://schemas.microsoft.com/office/powerpoint/2010/main" val="2413538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600200">
              <a:defRPr/>
            </a:lvl6pPr>
            <a:lvl7pPr marL="1874520">
              <a:defRPr/>
            </a:lvl7pPr>
            <a:lvl8pPr marL="2148840">
              <a:defRPr/>
            </a:lvl8pPr>
            <a:lvl9pPr marL="2423160">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lvl1pPr>
              <a:defRPr sz="1100"/>
            </a:lvl1pPr>
          </a:lstStyle>
          <a:p>
            <a:fld id="{3CD9712D-992A-4AB1-A5C2-575F75921AA2}" type="datetimeFigureOut">
              <a:rPr lang="en-US" smtClean="0"/>
              <a:pPr/>
              <a:t>3/12/2019</a:t>
            </a:fld>
            <a:endParaRPr lang="en-US"/>
          </a:p>
        </p:txBody>
      </p:sp>
      <p:sp>
        <p:nvSpPr>
          <p:cNvPr id="5" name="Footer Placeholder 4"/>
          <p:cNvSpPr>
            <a:spLocks noGrp="1"/>
          </p:cNvSpPr>
          <p:nvPr>
            <p:ph type="ftr" sz="quarter" idx="11"/>
          </p:nvPr>
        </p:nvSpPr>
        <p:spPr/>
        <p:txBody>
          <a:bodyPr/>
          <a:lstStyle>
            <a:lvl1pPr>
              <a:defRPr sz="1100"/>
            </a:lvl1pPr>
          </a:lstStyle>
          <a:p>
            <a:endParaRPr lang="en-US"/>
          </a:p>
        </p:txBody>
      </p:sp>
      <p:sp>
        <p:nvSpPr>
          <p:cNvPr id="6" name="Slide Number Placeholder 5"/>
          <p:cNvSpPr>
            <a:spLocks noGrp="1"/>
          </p:cNvSpPr>
          <p:nvPr>
            <p:ph type="sldNum" sz="quarter" idx="12"/>
          </p:nvPr>
        </p:nvSpPr>
        <p:spPr/>
        <p:txBody>
          <a:bodyPr/>
          <a:lstStyle>
            <a:lvl1pPr>
              <a:defRPr sz="1100"/>
            </a:lvl1pPr>
          </a:lstStyle>
          <a:p>
            <a:fld id="{81FEFA0A-2F20-4B60-98C6-5FFDA469AA1C}" type="slidenum">
              <a:rPr lang="en-US" smtClean="0"/>
              <a:pPr/>
              <a:t>‹#›</a:t>
            </a:fld>
            <a:endParaRPr lang="en-US"/>
          </a:p>
        </p:txBody>
      </p:sp>
    </p:spTree>
    <p:extLst>
      <p:ext uri="{BB962C8B-B14F-4D97-AF65-F5344CB8AC3E}">
        <p14:creationId xmlns:p14="http://schemas.microsoft.com/office/powerpoint/2010/main" val="2857575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52014" y="381000"/>
            <a:ext cx="1904998" cy="57912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93814" y="381000"/>
            <a:ext cx="8305800" cy="5791200"/>
          </a:xfrm>
        </p:spPr>
        <p:txBody>
          <a:bodyPr vert="eaVert"/>
          <a:lstStyle>
            <a:lvl5pPr>
              <a:defRPr/>
            </a:lvl5pPr>
            <a:lvl6pPr>
              <a:defRPr/>
            </a:lvl6pPr>
            <a:lvl7pPr>
              <a:defRPr/>
            </a:lvl7pPr>
            <a:lvl8pPr>
              <a:defRPr/>
            </a:lvl8pPr>
            <a:lvl9pPr>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lvl1pPr>
              <a:defRPr sz="1100"/>
            </a:lvl1pPr>
          </a:lstStyle>
          <a:p>
            <a:fld id="{3CD9712D-992A-4AB1-A5C2-575F75921AA2}" type="datetimeFigureOut">
              <a:rPr lang="en-US" smtClean="0"/>
              <a:pPr/>
              <a:t>3/12/2019</a:t>
            </a:fld>
            <a:endParaRPr lang="en-US"/>
          </a:p>
        </p:txBody>
      </p:sp>
      <p:sp>
        <p:nvSpPr>
          <p:cNvPr id="5" name="Footer Placeholder 4"/>
          <p:cNvSpPr>
            <a:spLocks noGrp="1"/>
          </p:cNvSpPr>
          <p:nvPr>
            <p:ph type="ftr" sz="quarter" idx="11"/>
          </p:nvPr>
        </p:nvSpPr>
        <p:spPr/>
        <p:txBody>
          <a:bodyPr/>
          <a:lstStyle>
            <a:lvl1pPr>
              <a:defRPr sz="1100"/>
            </a:lvl1pPr>
          </a:lstStyle>
          <a:p>
            <a:endParaRPr lang="en-US"/>
          </a:p>
        </p:txBody>
      </p:sp>
      <p:sp>
        <p:nvSpPr>
          <p:cNvPr id="6" name="Slide Number Placeholder 5"/>
          <p:cNvSpPr>
            <a:spLocks noGrp="1"/>
          </p:cNvSpPr>
          <p:nvPr>
            <p:ph type="sldNum" sz="quarter" idx="12"/>
          </p:nvPr>
        </p:nvSpPr>
        <p:spPr/>
        <p:txBody>
          <a:bodyPr/>
          <a:lstStyle>
            <a:lvl1pPr>
              <a:defRPr sz="1100"/>
            </a:lvl1pPr>
          </a:lstStyle>
          <a:p>
            <a:fld id="{81FEFA0A-2F20-4B60-98C6-5FFDA469AA1C}" type="slidenum">
              <a:rPr lang="en-US" smtClean="0"/>
              <a:pPr/>
              <a:t>‹#›</a:t>
            </a:fld>
            <a:endParaRPr lang="en-US"/>
          </a:p>
        </p:txBody>
      </p:sp>
    </p:spTree>
    <p:extLst>
      <p:ext uri="{BB962C8B-B14F-4D97-AF65-F5344CB8AC3E}">
        <p14:creationId xmlns:p14="http://schemas.microsoft.com/office/powerpoint/2010/main" val="2132264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lvl1pPr>
              <a:defRPr sz="1100"/>
            </a:lvl1pPr>
          </a:lstStyle>
          <a:p>
            <a:fld id="{3CD9712D-992A-4AB1-A5C2-575F75921AA2}" type="datetimeFigureOut">
              <a:rPr lang="en-US" smtClean="0"/>
              <a:pPr/>
              <a:t>3/12/2019</a:t>
            </a:fld>
            <a:endParaRPr lang="en-US" dirty="0"/>
          </a:p>
        </p:txBody>
      </p:sp>
      <p:sp>
        <p:nvSpPr>
          <p:cNvPr id="5" name="Footer Placeholder 4"/>
          <p:cNvSpPr>
            <a:spLocks noGrp="1"/>
          </p:cNvSpPr>
          <p:nvPr>
            <p:ph type="ftr" sz="quarter" idx="11"/>
          </p:nvPr>
        </p:nvSpPr>
        <p:spPr/>
        <p:txBody>
          <a:bodyPr/>
          <a:lstStyle>
            <a:lvl1pPr>
              <a:defRPr sz="1100"/>
            </a:lvl1pPr>
          </a:lstStyle>
          <a:p>
            <a:endParaRPr lang="en-US"/>
          </a:p>
        </p:txBody>
      </p:sp>
      <p:sp>
        <p:nvSpPr>
          <p:cNvPr id="6" name="Slide Number Placeholder 5"/>
          <p:cNvSpPr>
            <a:spLocks noGrp="1"/>
          </p:cNvSpPr>
          <p:nvPr>
            <p:ph type="sldNum" sz="quarter" idx="12"/>
          </p:nvPr>
        </p:nvSpPr>
        <p:spPr/>
        <p:txBody>
          <a:bodyPr/>
          <a:lstStyle>
            <a:lvl1pPr>
              <a:defRPr sz="1100"/>
            </a:lvl1pPr>
          </a:lstStyle>
          <a:p>
            <a:fld id="{81FEFA0A-2F20-4B60-98C6-5FFDA469AA1C}" type="slidenum">
              <a:rPr lang="en-US" smtClean="0"/>
              <a:pPr/>
              <a:t>‹#›</a:t>
            </a:fld>
            <a:endParaRPr lang="en-US"/>
          </a:p>
        </p:txBody>
      </p:sp>
    </p:spTree>
    <p:extLst>
      <p:ext uri="{BB962C8B-B14F-4D97-AF65-F5344CB8AC3E}">
        <p14:creationId xmlns:p14="http://schemas.microsoft.com/office/powerpoint/2010/main" val="1594768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3813" y="2057400"/>
            <a:ext cx="8458201" cy="2666999"/>
          </a:xfrm>
        </p:spPr>
        <p:txBody>
          <a:bodyPr anchor="b">
            <a:normAutofit/>
          </a:bodyPr>
          <a:lstStyle>
            <a:lvl1pPr algn="l">
              <a:defRPr sz="4800" b="0" i="0" cap="none" baseline="0"/>
            </a:lvl1pPr>
          </a:lstStyle>
          <a:p>
            <a:r>
              <a:rPr lang="en-US"/>
              <a:t>Click to edit Master title style</a:t>
            </a:r>
            <a:endParaRPr/>
          </a:p>
        </p:txBody>
      </p:sp>
      <p:sp>
        <p:nvSpPr>
          <p:cNvPr id="3" name="Text Placeholder 2"/>
          <p:cNvSpPr>
            <a:spLocks noGrp="1"/>
          </p:cNvSpPr>
          <p:nvPr>
            <p:ph type="body" idx="1"/>
          </p:nvPr>
        </p:nvSpPr>
        <p:spPr>
          <a:xfrm>
            <a:off x="1293813" y="4876800"/>
            <a:ext cx="8458201" cy="1143000"/>
          </a:xfrm>
        </p:spPr>
        <p:txBody>
          <a:bodyPr anchor="t">
            <a:normAutofit/>
          </a:bodyPr>
          <a:lstStyle>
            <a:lvl1pPr marL="0" indent="0">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sz="1100"/>
            </a:lvl1pPr>
          </a:lstStyle>
          <a:p>
            <a:fld id="{3CD9712D-992A-4AB1-A5C2-575F75921AA2}" type="datetimeFigureOut">
              <a:rPr lang="en-US" smtClean="0"/>
              <a:pPr/>
              <a:t>3/12/2019</a:t>
            </a:fld>
            <a:endParaRPr lang="en-US"/>
          </a:p>
        </p:txBody>
      </p:sp>
      <p:sp>
        <p:nvSpPr>
          <p:cNvPr id="5" name="Footer Placeholder 4"/>
          <p:cNvSpPr>
            <a:spLocks noGrp="1"/>
          </p:cNvSpPr>
          <p:nvPr>
            <p:ph type="ftr" sz="quarter" idx="11"/>
          </p:nvPr>
        </p:nvSpPr>
        <p:spPr/>
        <p:txBody>
          <a:bodyPr/>
          <a:lstStyle>
            <a:lvl1pPr>
              <a:defRPr sz="1100"/>
            </a:lvl1pPr>
          </a:lstStyle>
          <a:p>
            <a:endParaRPr lang="en-US"/>
          </a:p>
        </p:txBody>
      </p:sp>
      <p:sp>
        <p:nvSpPr>
          <p:cNvPr id="6" name="Slide Number Placeholder 5"/>
          <p:cNvSpPr>
            <a:spLocks noGrp="1"/>
          </p:cNvSpPr>
          <p:nvPr>
            <p:ph type="sldNum" sz="quarter" idx="12"/>
          </p:nvPr>
        </p:nvSpPr>
        <p:spPr/>
        <p:txBody>
          <a:bodyPr/>
          <a:lstStyle>
            <a:lvl1pPr>
              <a:defRPr sz="1100"/>
            </a:lvl1pPr>
          </a:lstStyle>
          <a:p>
            <a:fld id="{81FEFA0A-2F20-4B60-98C6-5FFDA469AA1C}" type="slidenum">
              <a:rPr lang="en-US" smtClean="0"/>
              <a:pPr/>
              <a:t>‹#›</a:t>
            </a:fld>
            <a:endParaRPr lang="en-US"/>
          </a:p>
        </p:txBody>
      </p:sp>
    </p:spTree>
    <p:extLst>
      <p:ext uri="{BB962C8B-B14F-4D97-AF65-F5344CB8AC3E}">
        <p14:creationId xmlns:p14="http://schemas.microsoft.com/office/powerpoint/2010/main" val="3378620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293812" y="1676400"/>
            <a:ext cx="4700016" cy="4495800"/>
          </a:xfrm>
        </p:spPr>
        <p:txBody>
          <a:bodyPr>
            <a:normAutofit/>
          </a:bodyPr>
          <a:lstStyle>
            <a:lvl1pPr>
              <a:defRPr sz="2400"/>
            </a:lvl1pPr>
            <a:lvl2pPr>
              <a:defRPr sz="2000"/>
            </a:lvl2pPr>
            <a:lvl3pPr>
              <a:defRPr sz="1800"/>
            </a:lvl3pPr>
            <a:lvl4pPr>
              <a:defRPr sz="1600"/>
            </a:lvl4pPr>
            <a:lvl5pPr>
              <a:defRPr sz="1600"/>
            </a:lvl5pPr>
            <a:lvl6pPr marL="1600200">
              <a:defRPr sz="1600"/>
            </a:lvl6pPr>
            <a:lvl7pPr marL="1874520">
              <a:defRPr sz="1600"/>
            </a:lvl7pPr>
            <a:lvl8pPr marL="2148840">
              <a:defRPr sz="1600"/>
            </a:lvl8pPr>
            <a:lvl9pPr marL="2423160">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02035" y="1676401"/>
            <a:ext cx="4700016" cy="4495800"/>
          </a:xfrm>
        </p:spPr>
        <p:txBody>
          <a:bodyPr>
            <a:normAutofit/>
          </a:bodyPr>
          <a:lstStyle>
            <a:lvl1pPr>
              <a:defRPr sz="2400"/>
            </a:lvl1pPr>
            <a:lvl2pPr>
              <a:defRPr sz="2000"/>
            </a:lvl2pPr>
            <a:lvl3pPr>
              <a:defRPr sz="1800"/>
            </a:lvl3pPr>
            <a:lvl4pPr>
              <a:defRPr sz="1600"/>
            </a:lvl4pPr>
            <a:lvl5pPr>
              <a:defRPr sz="1600"/>
            </a:lvl5pPr>
            <a:lvl6pPr marL="1600200">
              <a:defRPr sz="1600"/>
            </a:lvl6pPr>
            <a:lvl7pPr marL="1874520">
              <a:defRPr sz="1600"/>
            </a:lvl7pPr>
            <a:lvl8pPr marL="2148840">
              <a:defRPr sz="1600"/>
            </a:lvl8pPr>
            <a:lvl9pPr marL="2423160">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lvl1pPr>
              <a:defRPr sz="1100"/>
            </a:lvl1pPr>
          </a:lstStyle>
          <a:p>
            <a:fld id="{3CD9712D-992A-4AB1-A5C2-575F75921AA2}" type="datetimeFigureOut">
              <a:rPr lang="en-US" smtClean="0"/>
              <a:pPr/>
              <a:t>3/12/2019</a:t>
            </a:fld>
            <a:endParaRPr lang="en-US" dirty="0"/>
          </a:p>
        </p:txBody>
      </p:sp>
      <p:sp>
        <p:nvSpPr>
          <p:cNvPr id="6" name="Footer Placeholder 5"/>
          <p:cNvSpPr>
            <a:spLocks noGrp="1"/>
          </p:cNvSpPr>
          <p:nvPr>
            <p:ph type="ftr" sz="quarter" idx="11"/>
          </p:nvPr>
        </p:nvSpPr>
        <p:spPr/>
        <p:txBody>
          <a:bodyPr/>
          <a:lstStyle>
            <a:lvl1pPr>
              <a:defRPr sz="1100"/>
            </a:lvl1pPr>
          </a:lstStyle>
          <a:p>
            <a:endParaRPr lang="en-US"/>
          </a:p>
        </p:txBody>
      </p:sp>
      <p:sp>
        <p:nvSpPr>
          <p:cNvPr id="7" name="Slide Number Placeholder 6"/>
          <p:cNvSpPr>
            <a:spLocks noGrp="1"/>
          </p:cNvSpPr>
          <p:nvPr>
            <p:ph type="sldNum" sz="quarter" idx="12"/>
          </p:nvPr>
        </p:nvSpPr>
        <p:spPr/>
        <p:txBody>
          <a:bodyPr/>
          <a:lstStyle>
            <a:lvl1pPr>
              <a:defRPr sz="1100"/>
            </a:lvl1pPr>
          </a:lstStyle>
          <a:p>
            <a:fld id="{81FEFA0A-2F20-4B60-98C6-5FFDA469AA1C}" type="slidenum">
              <a:rPr lang="en-US" smtClean="0"/>
              <a:pPr/>
              <a:t>‹#›</a:t>
            </a:fld>
            <a:endParaRPr lang="en-US"/>
          </a:p>
        </p:txBody>
      </p:sp>
    </p:spTree>
    <p:extLst>
      <p:ext uri="{BB962C8B-B14F-4D97-AF65-F5344CB8AC3E}">
        <p14:creationId xmlns:p14="http://schemas.microsoft.com/office/powerpoint/2010/main" val="3107462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293813" y="1676399"/>
            <a:ext cx="4701142" cy="762001"/>
          </a:xfrm>
        </p:spPr>
        <p:txBody>
          <a:bodyPr anchor="ctr">
            <a:noAutofit/>
          </a:bodyP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93813" y="2516457"/>
            <a:ext cx="4701142" cy="3655743"/>
          </a:xfrm>
        </p:spPr>
        <p:txBody>
          <a:bodyPr/>
          <a:lstStyle>
            <a:lvl1pPr>
              <a:defRPr sz="2200"/>
            </a:lvl1pPr>
            <a:lvl2pPr>
              <a:defRPr sz="2000"/>
            </a:lvl2pPr>
            <a:lvl3pPr>
              <a:defRPr sz="1800"/>
            </a:lvl3pPr>
            <a:lvl4pPr>
              <a:defRPr sz="1600"/>
            </a:lvl4pPr>
            <a:lvl5pPr>
              <a:defRPr sz="1600"/>
            </a:lvl5pPr>
            <a:lvl6pPr marL="1600200">
              <a:defRPr sz="1600"/>
            </a:lvl6pPr>
            <a:lvl7pPr marL="1874520">
              <a:defRPr sz="1600"/>
            </a:lvl7pPr>
            <a:lvl8pPr marL="2148840">
              <a:defRPr sz="1600"/>
            </a:lvl8pPr>
            <a:lvl9pPr marL="2423160">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191754" y="1676399"/>
            <a:ext cx="4703259" cy="762001"/>
          </a:xfrm>
        </p:spPr>
        <p:txBody>
          <a:bodyPr anchor="ctr">
            <a:noAutofit/>
          </a:bodyP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1754" y="2516457"/>
            <a:ext cx="4703259" cy="3655743"/>
          </a:xfrm>
        </p:spPr>
        <p:txBody>
          <a:bodyPr/>
          <a:lstStyle>
            <a:lvl1pPr>
              <a:defRPr sz="2200"/>
            </a:lvl1pPr>
            <a:lvl2pPr>
              <a:defRPr sz="2000"/>
            </a:lvl2pPr>
            <a:lvl3pPr>
              <a:defRPr sz="1800"/>
            </a:lvl3pPr>
            <a:lvl4pPr>
              <a:defRPr sz="1600"/>
            </a:lvl4pPr>
            <a:lvl5pPr>
              <a:defRPr sz="1600"/>
            </a:lvl5pPr>
            <a:lvl6pPr marL="1600200">
              <a:defRPr sz="1600"/>
            </a:lvl6pPr>
            <a:lvl7pPr marL="1874520">
              <a:defRPr sz="1600"/>
            </a:lvl7pPr>
            <a:lvl8pPr marL="2148840">
              <a:defRPr sz="1600"/>
            </a:lvl8pPr>
            <a:lvl9pPr marL="2423160">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lvl1pPr>
              <a:defRPr sz="1100"/>
            </a:lvl1pPr>
          </a:lstStyle>
          <a:p>
            <a:fld id="{3CD9712D-992A-4AB1-A5C2-575F75921AA2}" type="datetimeFigureOut">
              <a:rPr lang="en-US" smtClean="0"/>
              <a:pPr/>
              <a:t>3/12/2019</a:t>
            </a:fld>
            <a:endParaRPr lang="en-US" dirty="0"/>
          </a:p>
        </p:txBody>
      </p:sp>
      <p:sp>
        <p:nvSpPr>
          <p:cNvPr id="8" name="Footer Placeholder 7"/>
          <p:cNvSpPr>
            <a:spLocks noGrp="1"/>
          </p:cNvSpPr>
          <p:nvPr>
            <p:ph type="ftr" sz="quarter" idx="11"/>
          </p:nvPr>
        </p:nvSpPr>
        <p:spPr/>
        <p:txBody>
          <a:bodyPr/>
          <a:lstStyle>
            <a:lvl1pPr>
              <a:defRPr sz="1100"/>
            </a:lvl1pPr>
          </a:lstStyle>
          <a:p>
            <a:endParaRPr lang="en-US"/>
          </a:p>
        </p:txBody>
      </p:sp>
      <p:sp>
        <p:nvSpPr>
          <p:cNvPr id="9" name="Slide Number Placeholder 8"/>
          <p:cNvSpPr>
            <a:spLocks noGrp="1"/>
          </p:cNvSpPr>
          <p:nvPr>
            <p:ph type="sldNum" sz="quarter" idx="12"/>
          </p:nvPr>
        </p:nvSpPr>
        <p:spPr/>
        <p:txBody>
          <a:bodyPr/>
          <a:lstStyle>
            <a:lvl1pPr>
              <a:defRPr sz="1100"/>
            </a:lvl1pPr>
          </a:lstStyle>
          <a:p>
            <a:fld id="{81FEFA0A-2F20-4B60-98C6-5FFDA469AA1C}" type="slidenum">
              <a:rPr lang="en-US" smtClean="0"/>
              <a:pPr/>
              <a:t>‹#›</a:t>
            </a:fld>
            <a:endParaRPr lang="en-US"/>
          </a:p>
        </p:txBody>
      </p:sp>
    </p:spTree>
    <p:extLst>
      <p:ext uri="{BB962C8B-B14F-4D97-AF65-F5344CB8AC3E}">
        <p14:creationId xmlns:p14="http://schemas.microsoft.com/office/powerpoint/2010/main" val="1688552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lvl1pPr>
              <a:defRPr sz="1100"/>
            </a:lvl1pPr>
          </a:lstStyle>
          <a:p>
            <a:fld id="{3CD9712D-992A-4AB1-A5C2-575F75921AA2}" type="datetimeFigureOut">
              <a:rPr lang="en-US" smtClean="0"/>
              <a:pPr/>
              <a:t>3/12/2019</a:t>
            </a:fld>
            <a:endParaRPr lang="en-US" dirty="0"/>
          </a:p>
        </p:txBody>
      </p:sp>
      <p:sp>
        <p:nvSpPr>
          <p:cNvPr id="4" name="Footer Placeholder 3"/>
          <p:cNvSpPr>
            <a:spLocks noGrp="1"/>
          </p:cNvSpPr>
          <p:nvPr>
            <p:ph type="ftr" sz="quarter" idx="11"/>
          </p:nvPr>
        </p:nvSpPr>
        <p:spPr/>
        <p:txBody>
          <a:bodyPr/>
          <a:lstStyle>
            <a:lvl1pPr>
              <a:defRPr sz="1100"/>
            </a:lvl1pPr>
          </a:lstStyle>
          <a:p>
            <a:endParaRPr lang="en-US"/>
          </a:p>
        </p:txBody>
      </p:sp>
      <p:sp>
        <p:nvSpPr>
          <p:cNvPr id="5" name="Slide Number Placeholder 4"/>
          <p:cNvSpPr>
            <a:spLocks noGrp="1"/>
          </p:cNvSpPr>
          <p:nvPr>
            <p:ph type="sldNum" sz="quarter" idx="12"/>
          </p:nvPr>
        </p:nvSpPr>
        <p:spPr/>
        <p:txBody>
          <a:bodyPr/>
          <a:lstStyle>
            <a:lvl1pPr>
              <a:defRPr sz="1100"/>
            </a:lvl1pPr>
          </a:lstStyle>
          <a:p>
            <a:fld id="{81FEFA0A-2F20-4B60-98C6-5FFDA469AA1C}" type="slidenum">
              <a:rPr lang="en-US" smtClean="0"/>
              <a:pPr/>
              <a:t>‹#›</a:t>
            </a:fld>
            <a:endParaRPr lang="en-US"/>
          </a:p>
        </p:txBody>
      </p:sp>
    </p:spTree>
    <p:extLst>
      <p:ext uri="{BB962C8B-B14F-4D97-AF65-F5344CB8AC3E}">
        <p14:creationId xmlns:p14="http://schemas.microsoft.com/office/powerpoint/2010/main" val="3261595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sz="1100"/>
            </a:lvl1pPr>
          </a:lstStyle>
          <a:p>
            <a:fld id="{3CD9712D-992A-4AB1-A5C2-575F75921AA2}" type="datetimeFigureOut">
              <a:rPr lang="en-US" smtClean="0"/>
              <a:pPr/>
              <a:t>3/12/2019</a:t>
            </a:fld>
            <a:endParaRPr lang="en-US" dirty="0"/>
          </a:p>
        </p:txBody>
      </p:sp>
      <p:sp>
        <p:nvSpPr>
          <p:cNvPr id="3" name="Footer Placeholder 2"/>
          <p:cNvSpPr>
            <a:spLocks noGrp="1"/>
          </p:cNvSpPr>
          <p:nvPr>
            <p:ph type="ftr" sz="quarter" idx="11"/>
          </p:nvPr>
        </p:nvSpPr>
        <p:spPr/>
        <p:txBody>
          <a:bodyPr/>
          <a:lstStyle>
            <a:lvl1pPr>
              <a:defRPr sz="1100"/>
            </a:lvl1pPr>
          </a:lstStyle>
          <a:p>
            <a:endParaRPr lang="en-US"/>
          </a:p>
        </p:txBody>
      </p:sp>
      <p:sp>
        <p:nvSpPr>
          <p:cNvPr id="4" name="Slide Number Placeholder 3"/>
          <p:cNvSpPr>
            <a:spLocks noGrp="1"/>
          </p:cNvSpPr>
          <p:nvPr>
            <p:ph type="sldNum" sz="quarter" idx="12"/>
          </p:nvPr>
        </p:nvSpPr>
        <p:spPr/>
        <p:txBody>
          <a:bodyPr/>
          <a:lstStyle>
            <a:lvl1pPr>
              <a:defRPr sz="1100"/>
            </a:lvl1pPr>
          </a:lstStyle>
          <a:p>
            <a:fld id="{81FEFA0A-2F20-4B60-98C6-5FFDA469AA1C}" type="slidenum">
              <a:rPr lang="en-US" smtClean="0"/>
              <a:pPr/>
              <a:t>‹#›</a:t>
            </a:fld>
            <a:endParaRPr lang="en-US"/>
          </a:p>
        </p:txBody>
      </p:sp>
    </p:spTree>
    <p:extLst>
      <p:ext uri="{BB962C8B-B14F-4D97-AF65-F5344CB8AC3E}">
        <p14:creationId xmlns:p14="http://schemas.microsoft.com/office/powerpoint/2010/main" val="743399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0811" y="1676400"/>
            <a:ext cx="3810000" cy="2438400"/>
          </a:xfrm>
        </p:spPr>
        <p:txBody>
          <a:bodyPr anchor="b">
            <a:normAutofit/>
          </a:bodyPr>
          <a:lstStyle>
            <a:lvl1pPr algn="l">
              <a:defRPr sz="3200" b="0"/>
            </a:lvl1pPr>
          </a:lstStyle>
          <a:p>
            <a:r>
              <a:rPr lang="en-US"/>
              <a:t>Click to edit Master title style</a:t>
            </a:r>
            <a:endParaRPr dirty="0"/>
          </a:p>
        </p:txBody>
      </p:sp>
      <p:sp>
        <p:nvSpPr>
          <p:cNvPr id="3" name="Content Placeholder 2"/>
          <p:cNvSpPr>
            <a:spLocks noGrp="1"/>
          </p:cNvSpPr>
          <p:nvPr>
            <p:ph idx="1"/>
          </p:nvPr>
        </p:nvSpPr>
        <p:spPr>
          <a:xfrm>
            <a:off x="1293813" y="685800"/>
            <a:ext cx="6172200"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7770811" y="4191000"/>
            <a:ext cx="3810000" cy="1524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sz="1100"/>
            </a:lvl1pPr>
          </a:lstStyle>
          <a:p>
            <a:fld id="{3CD9712D-992A-4AB1-A5C2-575F75921AA2}" type="datetimeFigureOut">
              <a:rPr lang="en-US" smtClean="0"/>
              <a:pPr/>
              <a:t>3/12/2019</a:t>
            </a:fld>
            <a:endParaRPr lang="en-US"/>
          </a:p>
        </p:txBody>
      </p:sp>
      <p:sp>
        <p:nvSpPr>
          <p:cNvPr id="6" name="Footer Placeholder 5"/>
          <p:cNvSpPr>
            <a:spLocks noGrp="1"/>
          </p:cNvSpPr>
          <p:nvPr>
            <p:ph type="ftr" sz="quarter" idx="11"/>
          </p:nvPr>
        </p:nvSpPr>
        <p:spPr/>
        <p:txBody>
          <a:bodyPr/>
          <a:lstStyle>
            <a:lvl1pPr>
              <a:defRPr sz="1100"/>
            </a:lvl1pPr>
          </a:lstStyle>
          <a:p>
            <a:endParaRPr lang="en-US"/>
          </a:p>
        </p:txBody>
      </p:sp>
      <p:sp>
        <p:nvSpPr>
          <p:cNvPr id="7" name="Slide Number Placeholder 6"/>
          <p:cNvSpPr>
            <a:spLocks noGrp="1"/>
          </p:cNvSpPr>
          <p:nvPr>
            <p:ph type="sldNum" sz="quarter" idx="12"/>
          </p:nvPr>
        </p:nvSpPr>
        <p:spPr/>
        <p:txBody>
          <a:bodyPr/>
          <a:lstStyle>
            <a:lvl1pPr>
              <a:defRPr sz="1100"/>
            </a:lvl1pPr>
          </a:lstStyle>
          <a:p>
            <a:fld id="{81FEFA0A-2F20-4B60-98C6-5FFDA469AA1C}" type="slidenum">
              <a:rPr lang="en-US" smtClean="0"/>
              <a:pPr/>
              <a:t>‹#›</a:t>
            </a:fld>
            <a:endParaRPr lang="en-US"/>
          </a:p>
        </p:txBody>
      </p:sp>
    </p:spTree>
    <p:extLst>
      <p:ext uri="{BB962C8B-B14F-4D97-AF65-F5344CB8AC3E}">
        <p14:creationId xmlns:p14="http://schemas.microsoft.com/office/powerpoint/2010/main" val="828858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0812" y="1676400"/>
            <a:ext cx="3810000" cy="2438400"/>
          </a:xfrm>
        </p:spPr>
        <p:txBody>
          <a:bodyPr anchor="b">
            <a:noAutofit/>
          </a:bodyPr>
          <a:lstStyle>
            <a:lvl1pPr algn="l">
              <a:defRPr sz="32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522412" y="0"/>
            <a:ext cx="5943601" cy="6858000"/>
          </a:xfrm>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7770812" y="4191000"/>
            <a:ext cx="3810000" cy="1524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Tree>
    <p:extLst>
      <p:ext uri="{BB962C8B-B14F-4D97-AF65-F5344CB8AC3E}">
        <p14:creationId xmlns:p14="http://schemas.microsoft.com/office/powerpoint/2010/main" val="3839490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7" name="Rectangle 6"/>
          <p:cNvSpPr/>
          <p:nvPr/>
        </p:nvSpPr>
        <p:spPr>
          <a:xfrm>
            <a:off x="836614" y="0"/>
            <a:ext cx="11352212" cy="6858000"/>
          </a:xfrm>
          <a:prstGeom prst="rect">
            <a:avLst/>
          </a:prstGeom>
          <a:gradFill>
            <a:gsLst>
              <a:gs pos="0">
                <a:schemeClr val="bg1">
                  <a:alpha val="60000"/>
                </a:scheme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293813" y="381000"/>
            <a:ext cx="9601200" cy="1143000"/>
          </a:xfrm>
          <a:prstGeom prst="rect">
            <a:avLst/>
          </a:prstGeom>
        </p:spPr>
        <p:txBody>
          <a:bodyPr vert="horz" lIns="91440" tIns="45720" rIns="91440" bIns="45720" rtlCol="0" anchor="b">
            <a:normAutofit/>
          </a:bodyPr>
          <a:lstStyle/>
          <a:p>
            <a:r>
              <a:rPr lang="en-US"/>
              <a:t>Click to edit Master title style</a:t>
            </a:r>
            <a:endParaRPr dirty="0"/>
          </a:p>
        </p:txBody>
      </p:sp>
      <p:sp>
        <p:nvSpPr>
          <p:cNvPr id="3" name="Text Placeholder 2"/>
          <p:cNvSpPr>
            <a:spLocks noGrp="1"/>
          </p:cNvSpPr>
          <p:nvPr>
            <p:ph type="body" idx="1"/>
          </p:nvPr>
        </p:nvSpPr>
        <p:spPr>
          <a:xfrm>
            <a:off x="1293813" y="1676400"/>
            <a:ext cx="9601200" cy="44958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1271781" y="6356351"/>
            <a:ext cx="2844059" cy="365125"/>
          </a:xfrm>
          <a:prstGeom prst="rect">
            <a:avLst/>
          </a:prstGeom>
        </p:spPr>
        <p:txBody>
          <a:bodyPr vert="horz" lIns="91440" tIns="45720" rIns="91440" bIns="45720" rtlCol="0" anchor="ctr"/>
          <a:lstStyle>
            <a:lvl1pPr algn="l">
              <a:defRPr sz="1100">
                <a:solidFill>
                  <a:schemeClr val="tx1">
                    <a:lumMod val="90000"/>
                    <a:lumOff val="10000"/>
                  </a:schemeClr>
                </a:solidFill>
              </a:defRPr>
            </a:lvl1pPr>
          </a:lstStyle>
          <a:p>
            <a:fld id="{3CD9712D-992A-4AB1-A5C2-575F75921AA2}" type="datetimeFigureOut">
              <a:rPr lang="en-US" smtClean="0"/>
              <a:pPr/>
              <a:t>3/12/2019</a:t>
            </a:fld>
            <a:endParaRPr lang="en-US" dirty="0"/>
          </a:p>
        </p:txBody>
      </p:sp>
      <p:sp>
        <p:nvSpPr>
          <p:cNvPr id="5" name="Footer Placeholder 4"/>
          <p:cNvSpPr>
            <a:spLocks noGrp="1"/>
          </p:cNvSpPr>
          <p:nvPr>
            <p:ph type="ftr" sz="quarter" idx="3"/>
          </p:nvPr>
        </p:nvSpPr>
        <p:spPr>
          <a:xfrm>
            <a:off x="4164515" y="6356351"/>
            <a:ext cx="3859795" cy="365125"/>
          </a:xfrm>
          <a:prstGeom prst="rect">
            <a:avLst/>
          </a:prstGeom>
        </p:spPr>
        <p:txBody>
          <a:bodyPr vert="horz" lIns="91440" tIns="45720" rIns="91440" bIns="45720" rtlCol="0" anchor="ctr"/>
          <a:lstStyle>
            <a:lvl1pPr algn="ctr">
              <a:defRPr sz="1100">
                <a:solidFill>
                  <a:schemeClr val="tx1">
                    <a:lumMod val="90000"/>
                    <a:lumOff val="10000"/>
                  </a:schemeClr>
                </a:solidFill>
              </a:defRPr>
            </a:lvl1pPr>
          </a:lstStyle>
          <a:p>
            <a:endParaRPr lang="en-US"/>
          </a:p>
        </p:txBody>
      </p:sp>
      <p:sp>
        <p:nvSpPr>
          <p:cNvPr id="6" name="Slide Number Placeholder 5"/>
          <p:cNvSpPr>
            <a:spLocks noGrp="1"/>
          </p:cNvSpPr>
          <p:nvPr>
            <p:ph type="sldNum" sz="quarter" idx="4"/>
          </p:nvPr>
        </p:nvSpPr>
        <p:spPr>
          <a:xfrm>
            <a:off x="8051225" y="6356351"/>
            <a:ext cx="2844059" cy="365125"/>
          </a:xfrm>
          <a:prstGeom prst="rect">
            <a:avLst/>
          </a:prstGeom>
        </p:spPr>
        <p:txBody>
          <a:bodyPr vert="horz" lIns="91440" tIns="45720" rIns="91440" bIns="45720" rtlCol="0" anchor="ctr"/>
          <a:lstStyle>
            <a:lvl1pPr algn="r">
              <a:defRPr sz="1100">
                <a:solidFill>
                  <a:schemeClr val="tx1">
                    <a:lumMod val="90000"/>
                    <a:lumOff val="10000"/>
                  </a:schemeClr>
                </a:solidFill>
              </a:defRPr>
            </a:lvl1pPr>
          </a:lstStyle>
          <a:p>
            <a:fld id="{81FEFA0A-2F20-4B60-98C6-5FFDA469AA1C}" type="slidenum">
              <a:rPr lang="en-US" smtClean="0"/>
              <a:pPr/>
              <a:t>‹#›</a:t>
            </a:fld>
            <a:endParaRPr lang="en-US"/>
          </a:p>
        </p:txBody>
      </p:sp>
    </p:spTree>
    <p:extLst>
      <p:ext uri="{BB962C8B-B14F-4D97-AF65-F5344CB8AC3E}">
        <p14:creationId xmlns:p14="http://schemas.microsoft.com/office/powerpoint/2010/main" val="35287214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3838" indent="-228600" algn="l" defTabSz="914400" rtl="0" eaLnBrk="1" latinLnBrk="0" hangingPunct="1">
        <a:lnSpc>
          <a:spcPct val="90000"/>
        </a:lnSpc>
        <a:spcBef>
          <a:spcPts val="1600"/>
        </a:spcBef>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3pPr>
      <a:lvl4pPr marL="1051560" indent="-228600" algn="l" defTabSz="914400" rtl="0" eaLnBrk="1" latinLnBrk="0" hangingPunct="1">
        <a:lnSpc>
          <a:spcPct val="90000"/>
        </a:lnSpc>
        <a:spcBef>
          <a:spcPts val="600"/>
        </a:spcBef>
        <a:buFont typeface="Euphemia" pitchFamily="34" charset="0"/>
        <a:buChar char="–"/>
        <a:defRPr sz="1600" kern="1200">
          <a:solidFill>
            <a:schemeClr val="tx1"/>
          </a:solidFill>
          <a:latin typeface="+mn-lt"/>
          <a:ea typeface="+mn-ea"/>
          <a:cs typeface="+mn-cs"/>
        </a:defRPr>
      </a:lvl4pPr>
      <a:lvl5pPr marL="1325880" indent="-228600" algn="l" defTabSz="914400" rtl="0" eaLnBrk="1" latinLnBrk="0" hangingPunct="1">
        <a:lnSpc>
          <a:spcPct val="90000"/>
        </a:lnSpc>
        <a:spcBef>
          <a:spcPts val="600"/>
        </a:spcBef>
        <a:buFont typeface="Euphemia" pitchFamily="34" charset="0"/>
        <a:buChar char="–"/>
        <a:defRPr sz="1600" kern="1200">
          <a:solidFill>
            <a:schemeClr val="tx1"/>
          </a:solidFill>
          <a:latin typeface="+mn-lt"/>
          <a:ea typeface="+mn-ea"/>
          <a:cs typeface="+mn-cs"/>
        </a:defRPr>
      </a:lvl5pPr>
      <a:lvl6pPr marL="160020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6pPr>
      <a:lvl7pPr marL="187452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7pPr>
      <a:lvl8pPr marL="214884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8pPr>
      <a:lvl9pPr marL="242316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endParaRPr lang="en-US" sz="2000" dirty="0"/>
          </a:p>
        </p:txBody>
      </p:sp>
      <p:sp>
        <p:nvSpPr>
          <p:cNvPr id="3" name="Subtitle 2"/>
          <p:cNvSpPr>
            <a:spLocks noGrp="1"/>
          </p:cNvSpPr>
          <p:nvPr>
            <p:ph type="subTitle" idx="1"/>
          </p:nvPr>
        </p:nvSpPr>
        <p:spPr>
          <a:xfrm>
            <a:off x="1293813" y="1340768"/>
            <a:ext cx="8458200" cy="4298032"/>
          </a:xfrm>
        </p:spPr>
        <p:txBody>
          <a:bodyPr>
            <a:normAutofit/>
          </a:bodyPr>
          <a:lstStyle/>
          <a:p>
            <a:pPr algn="ctr"/>
            <a:endParaRPr lang="hr-HR" sz="3200" b="1" dirty="0" smtClean="0"/>
          </a:p>
          <a:p>
            <a:pPr algn="ctr"/>
            <a:endParaRPr lang="hr-HR" sz="3200" b="1" dirty="0"/>
          </a:p>
          <a:p>
            <a:pPr algn="ctr"/>
            <a:r>
              <a:rPr lang="hr-HR" sz="3200" b="1" dirty="0" smtClean="0"/>
              <a:t>   </a:t>
            </a:r>
          </a:p>
          <a:p>
            <a:pPr algn="ctr"/>
            <a:r>
              <a:rPr lang="hr-HR" sz="3200" b="1" dirty="0"/>
              <a:t> </a:t>
            </a:r>
            <a:r>
              <a:rPr lang="hr-HR" sz="3200" b="1" dirty="0" smtClean="0"/>
              <a:t>        NOVINE </a:t>
            </a:r>
            <a:r>
              <a:rPr lang="hr-HR" sz="3200" b="1" dirty="0"/>
              <a:t>U PROPISIMA</a:t>
            </a:r>
            <a:br>
              <a:rPr lang="hr-HR" sz="3200" b="1" dirty="0"/>
            </a:br>
            <a:endParaRPr lang="hr-HR" sz="3200" b="1" dirty="0" smtClean="0"/>
          </a:p>
          <a:p>
            <a:pPr algn="ctr"/>
            <a:r>
              <a:rPr lang="hr-HR" sz="3200" b="1" dirty="0" smtClean="0"/>
              <a:t>		                          </a:t>
            </a:r>
          </a:p>
          <a:p>
            <a:pPr algn="ctr"/>
            <a:endParaRPr lang="hr-HR" sz="3200" b="1" dirty="0"/>
          </a:p>
          <a:p>
            <a:pPr algn="ctr"/>
            <a:r>
              <a:rPr lang="hr-HR" sz="3200" b="1" dirty="0" smtClean="0"/>
              <a:t>	                              </a:t>
            </a:r>
            <a:r>
              <a:rPr lang="hr-HR" dirty="0" smtClean="0"/>
              <a:t>Šibenik</a:t>
            </a:r>
            <a:r>
              <a:rPr lang="hr-HR" dirty="0"/>
              <a:t>, </a:t>
            </a:r>
            <a:r>
              <a:rPr lang="hr-HR" dirty="0" smtClean="0"/>
              <a:t>Solaris, 12.03.2019</a:t>
            </a:r>
            <a:r>
              <a:rPr lang="hr-HR" dirty="0"/>
              <a:t>.</a:t>
            </a:r>
            <a:br>
              <a:rPr lang="hr-HR" dirty="0"/>
            </a:br>
            <a:r>
              <a:rPr lang="hr-HR" dirty="0"/>
              <a:t>              </a:t>
            </a:r>
            <a:r>
              <a:rPr lang="hr-HR" dirty="0" smtClean="0"/>
              <a:t>                                                    </a:t>
            </a:r>
          </a:p>
          <a:p>
            <a:pPr algn="ctr"/>
            <a:r>
              <a:rPr lang="hr-HR" sz="1600" dirty="0"/>
              <a:t> </a:t>
            </a:r>
            <a:r>
              <a:rPr lang="hr-HR" sz="1600" dirty="0" smtClean="0"/>
              <a:t>                                                                                               Olivera </a:t>
            </a:r>
            <a:r>
              <a:rPr lang="hr-HR" sz="1600" dirty="0"/>
              <a:t>Marinković, dipl.iur.</a:t>
            </a:r>
            <a:endParaRPr lang="en-US" dirty="0"/>
          </a:p>
        </p:txBody>
      </p:sp>
    </p:spTree>
    <p:extLst>
      <p:ext uri="{BB962C8B-B14F-4D97-AF65-F5344CB8AC3E}">
        <p14:creationId xmlns:p14="http://schemas.microsoft.com/office/powerpoint/2010/main" val="3198176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fontAlgn="base"/>
            <a:r>
              <a:rPr lang="hr-HR" sz="2000" b="1" dirty="0"/>
              <a:t>PRAVILNIK O SADRŽAJU I NAČINU VOĐENJA OČEVIDNIKA ZAPOSLENIH OSOBA S INVALIDITETOM </a:t>
            </a:r>
            <a:r>
              <a:rPr lang="hr-HR" sz="1600" dirty="0"/>
              <a:t>(Narodne novine 75/18) </a:t>
            </a:r>
            <a:r>
              <a:rPr lang="hr-HR" sz="2000" b="1" dirty="0"/>
              <a:t/>
            </a:r>
            <a:br>
              <a:rPr lang="hr-HR" sz="2000" b="1" dirty="0"/>
            </a:br>
            <a:endParaRPr lang="hr-HR" sz="2000" dirty="0"/>
          </a:p>
        </p:txBody>
      </p:sp>
      <p:sp>
        <p:nvSpPr>
          <p:cNvPr id="3" name="Content Placeholder 2"/>
          <p:cNvSpPr>
            <a:spLocks noGrp="1"/>
          </p:cNvSpPr>
          <p:nvPr>
            <p:ph idx="1"/>
          </p:nvPr>
        </p:nvSpPr>
        <p:spPr/>
        <p:txBody>
          <a:bodyPr>
            <a:normAutofit/>
          </a:bodyPr>
          <a:lstStyle/>
          <a:p>
            <a:pPr marL="0" indent="0" fontAlgn="base">
              <a:buNone/>
            </a:pPr>
            <a:r>
              <a:rPr lang="hr-HR" sz="1500" dirty="0"/>
              <a:t>Na dan stupanja na snagu ovoga Pravilnika </a:t>
            </a:r>
            <a:r>
              <a:rPr lang="hr-HR" sz="1500" dirty="0" smtClean="0"/>
              <a:t>( 8. kolovoz 2018.) prestaje </a:t>
            </a:r>
            <a:r>
              <a:rPr lang="hr-HR" sz="1500" dirty="0"/>
              <a:t>važiti Pravilnik o sadržaju i načinu vođenja očevidnika zaposlenih osoba s invaliditetom (»Narodne novine«, broj 44/14, 97/14 i 02/15).</a:t>
            </a:r>
            <a:endParaRPr lang="hr-HR" sz="1500" dirty="0" smtClean="0"/>
          </a:p>
          <a:p>
            <a:pPr fontAlgn="base"/>
            <a:r>
              <a:rPr lang="hr-HR" sz="1600" dirty="0" smtClean="0"/>
              <a:t>Zašto </a:t>
            </a:r>
            <a:r>
              <a:rPr lang="hr-HR" sz="1600" dirty="0"/>
              <a:t>je važan?</a:t>
            </a:r>
          </a:p>
          <a:p>
            <a:pPr fontAlgn="base"/>
            <a:r>
              <a:rPr lang="hr-HR" sz="1600" dirty="0"/>
              <a:t>Članak 9. </a:t>
            </a:r>
            <a:r>
              <a:rPr lang="hr-HR" sz="1600" dirty="0" smtClean="0"/>
              <a:t>stavci 2.i </a:t>
            </a:r>
            <a:r>
              <a:rPr lang="hr-HR" sz="1600" dirty="0"/>
              <a:t>3. Zakona o profesionalnoj rehabilitaciji i zapošljavanju osoba s </a:t>
            </a:r>
            <a:r>
              <a:rPr lang="hr-HR" sz="1600" dirty="0" smtClean="0"/>
              <a:t>invaliditetom </a:t>
            </a:r>
          </a:p>
          <a:p>
            <a:pPr fontAlgn="base"/>
            <a:r>
              <a:rPr lang="hr-HR" sz="1700" b="1" dirty="0" smtClean="0"/>
              <a:t>Da bi ostvarila pravo prednosti pri zapošljavanju, osoba s invaliditetom, </a:t>
            </a:r>
            <a:r>
              <a:rPr lang="hr-HR" sz="1700" dirty="0" smtClean="0"/>
              <a:t>dužna je u prijavi , odnosno ponudi na javni natječaj odnosno oglas pozvati se na to pravo te </a:t>
            </a:r>
            <a:r>
              <a:rPr lang="hr-HR" sz="1700" b="1" dirty="0" smtClean="0"/>
              <a:t>priložiti sve dokaze o </a:t>
            </a:r>
            <a:r>
              <a:rPr lang="hr-HR" sz="1700" dirty="0" smtClean="0"/>
              <a:t>ispunjavanju traženih uvjeta </a:t>
            </a:r>
            <a:r>
              <a:rPr lang="hr-HR" sz="1700" b="1" dirty="0" smtClean="0"/>
              <a:t>te dokaz o invaliditetu. (st. 2) </a:t>
            </a:r>
          </a:p>
          <a:p>
            <a:pPr fontAlgn="base"/>
            <a:r>
              <a:rPr lang="hr-HR" sz="1800" b="1" dirty="0" smtClean="0"/>
              <a:t>Dokazom </a:t>
            </a:r>
            <a:r>
              <a:rPr lang="hr-HR" sz="1800" b="1" dirty="0"/>
              <a:t>o invaliditetu, u smislu ovoga Zakona, smatraju se javne isprave o invaliditetu na temelju kojih se osoba može upisati u očevidnik zaposlenih osoba s invaliditetom iz članka 13. ovoga Zakona</a:t>
            </a:r>
            <a:r>
              <a:rPr lang="hr-HR" sz="1800" b="1" dirty="0" smtClean="0"/>
              <a:t>. (st. 3) </a:t>
            </a:r>
          </a:p>
          <a:p>
            <a:pPr fontAlgn="base"/>
            <a:r>
              <a:rPr lang="hr-HR" sz="1600" dirty="0" smtClean="0"/>
              <a:t>II. SADRŽAJ OČEVIDNIKA – članak . 4. </a:t>
            </a:r>
          </a:p>
          <a:p>
            <a:pPr fontAlgn="base"/>
            <a:r>
              <a:rPr lang="hr-HR" sz="1600" dirty="0" smtClean="0"/>
              <a:t>(1) U očevidnik se upisuju osobe s invaliditetom koje su prijavljene na mirovinsko osiguranje na temelju radnog odnosa, odnosno samostalnog obavljanja djelatnosti, a kojima je priznat statut /pravo prema točkama 1.-13. stavka 1. te stavka 2. </a:t>
            </a:r>
          </a:p>
        </p:txBody>
      </p:sp>
    </p:spTree>
    <p:extLst>
      <p:ext uri="{BB962C8B-B14F-4D97-AF65-F5344CB8AC3E}">
        <p14:creationId xmlns:p14="http://schemas.microsoft.com/office/powerpoint/2010/main" val="555399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a:p>
        </p:txBody>
      </p:sp>
      <p:sp>
        <p:nvSpPr>
          <p:cNvPr id="3" name="Content Placeholder 2"/>
          <p:cNvSpPr>
            <a:spLocks noGrp="1"/>
          </p:cNvSpPr>
          <p:nvPr>
            <p:ph idx="1"/>
          </p:nvPr>
        </p:nvSpPr>
        <p:spPr/>
        <p:txBody>
          <a:bodyPr>
            <a:normAutofit/>
          </a:bodyPr>
          <a:lstStyle/>
          <a:p>
            <a:pPr fontAlgn="base"/>
            <a:endParaRPr lang="hr-HR" sz="1600" dirty="0"/>
          </a:p>
          <a:p>
            <a:pPr fontAlgn="base"/>
            <a:r>
              <a:rPr lang="hr-HR" sz="1600" b="1" dirty="0"/>
              <a:t>Stavak 3. članka 4.  </a:t>
            </a:r>
          </a:p>
          <a:p>
            <a:pPr fontAlgn="base"/>
            <a:r>
              <a:rPr lang="hr-HR" sz="1600" dirty="0"/>
              <a:t>U očevidnik se kao osoba s invaliditetom iz stavka 1. točke 4. ovoga članka upisuje osoba koja ima utvrđeno najmanje:</a:t>
            </a:r>
          </a:p>
          <a:p>
            <a:pPr fontAlgn="base"/>
            <a:r>
              <a:rPr lang="hr-HR" sz="1600" dirty="0"/>
              <a:t>– 60% tjelesnog oštećenja donjeg ekstremiteta </a:t>
            </a:r>
            <a:r>
              <a:rPr lang="hr-HR" sz="1600" b="1" dirty="0"/>
              <a:t>koje je posljedica gubitka ili funkcionalnog poremećaja donjeg ekstremiteta ili oštećenja središnjeg živčanog sustava</a:t>
            </a:r>
            <a:r>
              <a:rPr lang="hr-HR" sz="1600" dirty="0"/>
              <a:t>,</a:t>
            </a:r>
          </a:p>
          <a:p>
            <a:pPr fontAlgn="base"/>
            <a:r>
              <a:rPr lang="hr-HR" sz="1600" dirty="0"/>
              <a:t>– 70% tjelesnog oštećenja gornjeg ekstremiteta </a:t>
            </a:r>
            <a:r>
              <a:rPr lang="hr-HR" sz="1600" b="1" dirty="0"/>
              <a:t>koje je posljedica gubitka ili funkcionalnog poremećaja gornjeg ekstremiteta ili oštećenja središnjeg živčanog sustava</a:t>
            </a:r>
            <a:r>
              <a:rPr lang="hr-HR" sz="1600" dirty="0"/>
              <a:t>,</a:t>
            </a:r>
          </a:p>
          <a:p>
            <a:pPr fontAlgn="base"/>
            <a:r>
              <a:rPr lang="hr-HR" sz="1600" dirty="0"/>
              <a:t>– 70% tjelesnog oštećenja radi gubitka sluha,</a:t>
            </a:r>
          </a:p>
          <a:p>
            <a:pPr fontAlgn="base"/>
            <a:r>
              <a:rPr lang="hr-HR" sz="1600" dirty="0"/>
              <a:t>– 80% jednog tjelesnog oštećenja bilo koje druge vrste,</a:t>
            </a:r>
          </a:p>
          <a:p>
            <a:pPr fontAlgn="base"/>
            <a:r>
              <a:rPr lang="hr-HR" sz="1600" dirty="0"/>
              <a:t>– 90% ukupnog tjelesnog oštećenja, u slučaju više različitih tjelesnih oštećenja, s tim da najmanje jedno tjelesno oštećenje koje se zbraja iznosi 60% oštećenja donjeg ekstremiteta ili 70% oštećenja gornjeg ekstremiteta ili 70% oštećenja bilo koje druge vrste.</a:t>
            </a:r>
          </a:p>
          <a:p>
            <a:endParaRPr lang="hr-HR" sz="1100" dirty="0"/>
          </a:p>
          <a:p>
            <a:endParaRPr lang="hr-HR" sz="1600" dirty="0"/>
          </a:p>
        </p:txBody>
      </p:sp>
    </p:spTree>
    <p:extLst>
      <p:ext uri="{BB962C8B-B14F-4D97-AF65-F5344CB8AC3E}">
        <p14:creationId xmlns:p14="http://schemas.microsoft.com/office/powerpoint/2010/main" val="167960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l-PL" sz="1800" b="1" dirty="0"/>
              <a:t>PRAVILNIK O POMOĆNICIMA U NASTAVI I STRUČNIM KOMUNIKACIJSKIM POSREDNICIMA </a:t>
            </a:r>
            <a:r>
              <a:rPr lang="pl-PL" sz="1600" dirty="0"/>
              <a:t>(Narodne novine broj 102/2018 )</a:t>
            </a:r>
            <a:r>
              <a:rPr lang="pl-PL" sz="1600" b="1" dirty="0"/>
              <a:t/>
            </a:r>
            <a:br>
              <a:rPr lang="pl-PL" sz="1600" b="1" dirty="0"/>
            </a:br>
            <a:endParaRPr lang="hr-HR" sz="1600" dirty="0"/>
          </a:p>
        </p:txBody>
      </p:sp>
      <p:sp>
        <p:nvSpPr>
          <p:cNvPr id="3" name="Content Placeholder 2"/>
          <p:cNvSpPr>
            <a:spLocks noGrp="1"/>
          </p:cNvSpPr>
          <p:nvPr>
            <p:ph idx="1"/>
          </p:nvPr>
        </p:nvSpPr>
        <p:spPr/>
        <p:txBody>
          <a:bodyPr>
            <a:normAutofit lnSpcReduction="10000"/>
          </a:bodyPr>
          <a:lstStyle/>
          <a:p>
            <a:r>
              <a:rPr lang="hr-HR" sz="2000" dirty="0" smtClean="0"/>
              <a:t>POSTUPAK RADI OSTVARIVANJA PRAVA NA POTPORU POMOĆNIKA U NASTAVI ILI STRUČNOGA KOMUNIKACIJSKOG POSREDNIKA članak 6. </a:t>
            </a:r>
          </a:p>
          <a:p>
            <a:r>
              <a:rPr lang="hr-HR" sz="2000" dirty="0" smtClean="0"/>
              <a:t>PRIJEDLOG stručnog povjerenstva osnovne škole za osiguravanje potpore pomoćnika u nastavi ili stručnog komunikacijskog posrednika ----uredu državne uprave u županiji nadležnom za poslove obrazovanja odnosno Gradskom uredu Grada Zagreba nadležnom za poslove obrazovanja-----Stručno povjerenstvo Ureda------Ured-----osnivač -----Ministarstvo </a:t>
            </a:r>
          </a:p>
          <a:p>
            <a:r>
              <a:rPr lang="hr-HR" sz="2000" dirty="0" smtClean="0"/>
              <a:t>Nakon dobivene suglasnosti MZO osnivač donosi odluku o uključivanju pomoćnika u nastavi ili stručnoga komunikacijskog posrednika u kojoj se navodi razdoblje i dostavlja odluku Uredu i školi</a:t>
            </a:r>
          </a:p>
          <a:p>
            <a:r>
              <a:rPr lang="hr-HR" sz="2000" dirty="0" smtClean="0"/>
              <a:t>ROK  za učenike 1. razreda do 15. lipnja tekuće godine , za ostale učenike do 1.ožujka tekuće godine za sljedeću kalendarsku godinu , iznimno i tijekom cijele godine u slučaju pogoršanja psihofizičkog stanja učenika </a:t>
            </a:r>
          </a:p>
          <a:p>
            <a:r>
              <a:rPr lang="hr-HR" sz="2000" dirty="0" smtClean="0"/>
              <a:t>DOKUMENTACIJA – stavak 5. članka 6. </a:t>
            </a:r>
            <a:r>
              <a:rPr lang="hr-HR" sz="1600" dirty="0" smtClean="0"/>
              <a:t> </a:t>
            </a:r>
          </a:p>
        </p:txBody>
      </p:sp>
      <p:cxnSp>
        <p:nvCxnSpPr>
          <p:cNvPr id="5" name="Straight Arrow Connector 4"/>
          <p:cNvCxnSpPr/>
          <p:nvPr/>
        </p:nvCxnSpPr>
        <p:spPr>
          <a:xfrm flipH="1" flipV="1">
            <a:off x="7662930" y="4056845"/>
            <a:ext cx="15658" cy="2022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8509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a:p>
        </p:txBody>
      </p:sp>
      <p:sp>
        <p:nvSpPr>
          <p:cNvPr id="3" name="Content Placeholder 2"/>
          <p:cNvSpPr>
            <a:spLocks noGrp="1"/>
          </p:cNvSpPr>
          <p:nvPr>
            <p:ph idx="1"/>
          </p:nvPr>
        </p:nvSpPr>
        <p:spPr/>
        <p:txBody>
          <a:bodyPr>
            <a:normAutofit fontScale="92500" lnSpcReduction="20000"/>
          </a:bodyPr>
          <a:lstStyle/>
          <a:p>
            <a:r>
              <a:rPr lang="hr-HR" dirty="0"/>
              <a:t>NAČIN UKLJUČIVANJA  članak 7. </a:t>
            </a:r>
          </a:p>
          <a:p>
            <a:r>
              <a:rPr lang="hr-HR" dirty="0"/>
              <a:t>Ovisno o potrebama školske </a:t>
            </a:r>
            <a:r>
              <a:rPr lang="hr-HR" dirty="0" smtClean="0"/>
              <a:t>ustanove </a:t>
            </a:r>
            <a:r>
              <a:rPr lang="hr-HR" dirty="0"/>
              <a:t>i načinu osiguravanja sredstava za plaću/naknade, s pomoćnicima u nastavi sklapa </a:t>
            </a:r>
            <a:r>
              <a:rPr lang="hr-HR" dirty="0" smtClean="0"/>
              <a:t>se: </a:t>
            </a:r>
          </a:p>
          <a:p>
            <a:r>
              <a:rPr lang="hr-HR" dirty="0" smtClean="0"/>
              <a:t>ugovor </a:t>
            </a:r>
            <a:r>
              <a:rPr lang="hr-HR" dirty="0"/>
              <a:t>o </a:t>
            </a:r>
            <a:r>
              <a:rPr lang="hr-HR" dirty="0" smtClean="0"/>
              <a:t>radu</a:t>
            </a:r>
          </a:p>
          <a:p>
            <a:r>
              <a:rPr lang="hr-HR" dirty="0" smtClean="0"/>
              <a:t> </a:t>
            </a:r>
            <a:r>
              <a:rPr lang="hr-HR" dirty="0"/>
              <a:t>ugovor o </a:t>
            </a:r>
            <a:r>
              <a:rPr lang="hr-HR" dirty="0" smtClean="0"/>
              <a:t>djelu</a:t>
            </a:r>
          </a:p>
          <a:p>
            <a:r>
              <a:rPr lang="hr-HR" dirty="0" smtClean="0"/>
              <a:t> </a:t>
            </a:r>
            <a:r>
              <a:rPr lang="hr-HR" dirty="0"/>
              <a:t>ugovor o </a:t>
            </a:r>
            <a:r>
              <a:rPr lang="hr-HR" dirty="0" smtClean="0"/>
              <a:t>obavljanju </a:t>
            </a:r>
            <a:r>
              <a:rPr lang="hr-HR" dirty="0"/>
              <a:t>studentskih </a:t>
            </a:r>
            <a:r>
              <a:rPr lang="hr-HR" dirty="0" smtClean="0"/>
              <a:t>poslova</a:t>
            </a:r>
          </a:p>
          <a:p>
            <a:r>
              <a:rPr lang="hr-HR" dirty="0" smtClean="0"/>
              <a:t> ugovor o volontiranju </a:t>
            </a:r>
          </a:p>
          <a:p>
            <a:pPr marL="0" indent="0">
              <a:buNone/>
            </a:pPr>
            <a:r>
              <a:rPr lang="hr-HR" dirty="0" smtClean="0"/>
              <a:t>na određeno vrijeme najdulje do kraja nastavne godine</a:t>
            </a:r>
          </a:p>
          <a:p>
            <a:pPr marL="0" indent="0">
              <a:buNone/>
            </a:pPr>
            <a:r>
              <a:rPr lang="hr-HR" dirty="0" smtClean="0"/>
              <a:t>Iznimno , ustanove iz nadležnosti sustava socijalne skrbi koje obavljaju djelatnost odgoja i obrazovanja ugovaraju s udrugama pružanje usluga s pomoćnicima i stručno komunikacijskim posrednicima  u skladu s odlukom osnivača ustanove </a:t>
            </a:r>
            <a:endParaRPr lang="hr-HR" dirty="0"/>
          </a:p>
          <a:p>
            <a:endParaRPr lang="hr-HR" dirty="0"/>
          </a:p>
        </p:txBody>
      </p:sp>
    </p:spTree>
    <p:extLst>
      <p:ext uri="{BB962C8B-B14F-4D97-AF65-F5344CB8AC3E}">
        <p14:creationId xmlns:p14="http://schemas.microsoft.com/office/powerpoint/2010/main" val="3522634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a:p>
        </p:txBody>
      </p:sp>
      <p:sp>
        <p:nvSpPr>
          <p:cNvPr id="3" name="Content Placeholder 2"/>
          <p:cNvSpPr>
            <a:spLocks noGrp="1"/>
          </p:cNvSpPr>
          <p:nvPr>
            <p:ph idx="1"/>
          </p:nvPr>
        </p:nvSpPr>
        <p:spPr/>
        <p:txBody>
          <a:bodyPr>
            <a:normAutofit/>
          </a:bodyPr>
          <a:lstStyle/>
          <a:p>
            <a:r>
              <a:rPr lang="hr-HR" sz="1800" dirty="0" smtClean="0"/>
              <a:t>UVJETI – članak 8.</a:t>
            </a:r>
          </a:p>
          <a:p>
            <a:r>
              <a:rPr lang="hr-HR" sz="1800" dirty="0" smtClean="0"/>
              <a:t>Pomoćnici u nastavi i stručno komunikacijski posrednici</a:t>
            </a:r>
          </a:p>
          <a:p>
            <a:r>
              <a:rPr lang="hr-HR" sz="1800" dirty="0" smtClean="0"/>
              <a:t>Četverogodišnje srednjoškolsko obrazovanje </a:t>
            </a:r>
          </a:p>
          <a:p>
            <a:r>
              <a:rPr lang="hr-HR" sz="1800" dirty="0" smtClean="0"/>
              <a:t>Završeno osposobljavanje i stečene djelomične kvalifikacije </a:t>
            </a:r>
          </a:p>
          <a:p>
            <a:r>
              <a:rPr lang="hr-HR" sz="1800" dirty="0" smtClean="0"/>
              <a:t>Ne smije biti roditelj/skrbnik ni član uže obitelji učenika </a:t>
            </a:r>
          </a:p>
          <a:p>
            <a:r>
              <a:rPr lang="hr-HR" sz="1800" dirty="0" smtClean="0"/>
              <a:t>Ne smije biti osoba protiv koje se vodi kazneni postupak ili je pravomoćno osuđena za kazneno djelo </a:t>
            </a:r>
          </a:p>
          <a:p>
            <a:pPr marL="0" indent="0">
              <a:buNone/>
            </a:pPr>
            <a:r>
              <a:rPr lang="hr-HR" sz="1800" dirty="0" smtClean="0"/>
              <a:t>Ministarstvo izrađuje programe za stjecanje kvalifikacija</a:t>
            </a:r>
            <a:endParaRPr lang="hr-HR" sz="1800" dirty="0"/>
          </a:p>
        </p:txBody>
      </p:sp>
    </p:spTree>
    <p:extLst>
      <p:ext uri="{BB962C8B-B14F-4D97-AF65-F5344CB8AC3E}">
        <p14:creationId xmlns:p14="http://schemas.microsoft.com/office/powerpoint/2010/main" val="1208770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HR" sz="2200" b="1" dirty="0"/>
              <a:t>ZAKON O IZMJENAMA I DOPUNAMA ZAKONA O MIROVINSKOM OSIGURANJU </a:t>
            </a:r>
            <a:r>
              <a:rPr lang="hr-HR" sz="2000" dirty="0"/>
              <a:t>(Narodne novine broj 115/2018 ) </a:t>
            </a:r>
            <a:r>
              <a:rPr lang="hr-HR" sz="1600" dirty="0"/>
              <a:t>stupio na snagu 1. siječnja 2019., osim članka 88</a:t>
            </a:r>
            <a:r>
              <a:rPr lang="hr-HR" sz="1600" dirty="0" smtClean="0"/>
              <a:t>. </a:t>
            </a:r>
            <a:r>
              <a:rPr lang="hr-HR" sz="1600" dirty="0"/>
              <a:t>i članka 90. stavka 2. </a:t>
            </a:r>
            <a:r>
              <a:rPr lang="hr-HR" sz="1600" dirty="0" smtClean="0"/>
              <a:t>koji </a:t>
            </a:r>
            <a:r>
              <a:rPr lang="hr-HR" sz="1600" dirty="0"/>
              <a:t>stupaju na snagu 1. srpnja 2019.</a:t>
            </a:r>
            <a:br>
              <a:rPr lang="hr-HR" sz="1600" dirty="0"/>
            </a:br>
            <a:endParaRPr lang="hr-HR" sz="1600" dirty="0"/>
          </a:p>
        </p:txBody>
      </p:sp>
      <p:sp>
        <p:nvSpPr>
          <p:cNvPr id="3" name="Content Placeholder 2"/>
          <p:cNvSpPr>
            <a:spLocks noGrp="1"/>
          </p:cNvSpPr>
          <p:nvPr>
            <p:ph idx="1"/>
          </p:nvPr>
        </p:nvSpPr>
        <p:spPr>
          <a:xfrm>
            <a:off x="981844" y="1628800"/>
            <a:ext cx="9601200" cy="4495800"/>
          </a:xfrm>
        </p:spPr>
        <p:txBody>
          <a:bodyPr>
            <a:normAutofit/>
          </a:bodyPr>
          <a:lstStyle/>
          <a:p>
            <a:pPr marL="285750" indent="-285750" fontAlgn="base"/>
            <a:r>
              <a:rPr lang="hr-HR" sz="1600" b="1" dirty="0"/>
              <a:t>Zakonom </a:t>
            </a:r>
            <a:r>
              <a:rPr lang="hr-HR" sz="1600" b="1" dirty="0" smtClean="0"/>
              <a:t>se uređuje i </a:t>
            </a:r>
            <a:r>
              <a:rPr lang="hr-HR" sz="1600" b="1" dirty="0"/>
              <a:t>provedba isplate mirovina na temelju ukupnog iznosa kapitaliziranih uplata doprinosa iz obveznog i dobrovoljnog mirovinskog osiguranja individualne kapitalizirane štednje. </a:t>
            </a:r>
          </a:p>
          <a:p>
            <a:pPr marL="285750" indent="-285750" fontAlgn="base"/>
            <a:r>
              <a:rPr lang="hr-HR" sz="1600" b="1" dirty="0"/>
              <a:t>IZJAVA osiguranika </a:t>
            </a:r>
            <a:r>
              <a:rPr lang="hr-HR" sz="1600" b="1" dirty="0" smtClean="0"/>
              <a:t>koji </a:t>
            </a:r>
            <a:r>
              <a:rPr lang="hr-HR" sz="1600" b="1" dirty="0"/>
              <a:t>je obvezno osiguran u obveznom mirovinskom osiguranju na temelju individualne kapitalizirane štednje </a:t>
            </a:r>
            <a:r>
              <a:rPr lang="hr-HR" sz="1600" b="1" u="sng" dirty="0"/>
              <a:t>u postupku ostvarivanja prava </a:t>
            </a:r>
            <a:r>
              <a:rPr lang="hr-HR" sz="1600" b="1" dirty="0"/>
              <a:t>na starosnu ili prijevremenu starosnu mirovinu </a:t>
            </a:r>
            <a:endParaRPr lang="hr-HR" sz="1600" b="1" dirty="0" smtClean="0"/>
          </a:p>
          <a:p>
            <a:pPr marL="285750" indent="-285750" fontAlgn="base"/>
            <a:r>
              <a:rPr lang="hr-HR" sz="1400" b="1" dirty="0" smtClean="0"/>
              <a:t>DODANI STAŽ - </a:t>
            </a:r>
            <a:r>
              <a:rPr lang="hr-HR" sz="1500" dirty="0"/>
              <a:t>majci ili posvojiteljici, na način da se ukupno navršenom mirovinskom stažu dodaje šest mjeseci za svako rođeno ili posvojeno dijete, odnosno iznimno roditelju – ocu ili posvojitelju ako je koristio pretežni dio rodiljnog dopusta. Navedeni staž dodaje se nakon ispunjenja uvjeta mirovinskog staža za mirovinu</a:t>
            </a:r>
            <a:r>
              <a:rPr lang="hr-HR" dirty="0"/>
              <a:t>. </a:t>
            </a:r>
            <a:endParaRPr lang="hr-HR" sz="1400" b="1" dirty="0"/>
          </a:p>
          <a:p>
            <a:pPr marL="285750" indent="-285750" fontAlgn="base"/>
            <a:r>
              <a:rPr lang="hr-HR" sz="1600" b="1" dirty="0"/>
              <a:t>PRAVO NA STAROSNU MIROVINU</a:t>
            </a:r>
          </a:p>
          <a:p>
            <a:pPr marL="285750" indent="-285750" fontAlgn="base"/>
            <a:r>
              <a:rPr lang="hr-HR" sz="1600" b="1" dirty="0"/>
              <a:t>PRAVO NA PRIJEVREMENU STAROSNU MIROVINU</a:t>
            </a:r>
          </a:p>
          <a:p>
            <a:pPr marL="285750" indent="-285750" fontAlgn="base"/>
            <a:r>
              <a:rPr lang="hr-HR" sz="1600" b="1" dirty="0"/>
              <a:t>PRAVO NA STAROSNU MIROVINU ZA DUGOGODIŠNJEG OSIGURANIKA</a:t>
            </a:r>
          </a:p>
          <a:p>
            <a:endParaRPr lang="hr-HR" sz="1600" dirty="0"/>
          </a:p>
        </p:txBody>
      </p:sp>
    </p:spTree>
    <p:extLst>
      <p:ext uri="{BB962C8B-B14F-4D97-AF65-F5344CB8AC3E}">
        <p14:creationId xmlns:p14="http://schemas.microsoft.com/office/powerpoint/2010/main" val="3669182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a:p>
        </p:txBody>
      </p:sp>
      <p:sp>
        <p:nvSpPr>
          <p:cNvPr id="3" name="Content Placeholder 2"/>
          <p:cNvSpPr>
            <a:spLocks noGrp="1"/>
          </p:cNvSpPr>
          <p:nvPr>
            <p:ph idx="1"/>
          </p:nvPr>
        </p:nvSpPr>
        <p:spPr/>
        <p:txBody>
          <a:bodyPr>
            <a:normAutofit/>
          </a:bodyPr>
          <a:lstStyle/>
          <a:p>
            <a:pPr marL="0" indent="0" fontAlgn="base">
              <a:buNone/>
            </a:pPr>
            <a:r>
              <a:rPr lang="hr-HR" sz="1400" dirty="0"/>
              <a:t>Članak 33. </a:t>
            </a:r>
            <a:r>
              <a:rPr lang="hr-HR" sz="1500" b="1" dirty="0"/>
              <a:t>PRAVO NA STAROSNU MIROVINU </a:t>
            </a:r>
          </a:p>
          <a:p>
            <a:pPr marL="0" indent="0" fontAlgn="base">
              <a:buNone/>
            </a:pPr>
            <a:r>
              <a:rPr lang="hr-HR" sz="1400" b="1" dirty="0"/>
              <a:t>(1)  Pravo na starosnu mirovinu u razdoblju od 1. siječnja 2019. do 31. prosinca 2027. ima osiguranik kada navrši 65 godina života i 15 godina mirovinskog staža.</a:t>
            </a:r>
          </a:p>
          <a:p>
            <a:pPr marL="0" indent="0" fontAlgn="base">
              <a:buNone/>
            </a:pPr>
            <a:r>
              <a:rPr lang="hr-HR" sz="1400" b="1" dirty="0"/>
              <a:t>(2) Pravo na starosnu mirovinu osiguranik ima s navršenih 15 godina mirovinskog staža i:</a:t>
            </a:r>
          </a:p>
          <a:p>
            <a:pPr marL="0" indent="0" fontAlgn="base">
              <a:buNone/>
            </a:pPr>
            <a:r>
              <a:rPr lang="hr-HR" sz="1400" dirty="0"/>
              <a:t>– u 2028. godini – 65 godina i 4 mjeseca života</a:t>
            </a:r>
          </a:p>
          <a:p>
            <a:pPr marL="0" indent="0" fontAlgn="base">
              <a:buNone/>
            </a:pPr>
            <a:r>
              <a:rPr lang="hr-HR" sz="1400" dirty="0"/>
              <a:t>– u 2029. godini – 65 godina i 8 mjeseci života</a:t>
            </a:r>
          </a:p>
          <a:p>
            <a:pPr marL="0" indent="0" fontAlgn="base">
              <a:buNone/>
            </a:pPr>
            <a:r>
              <a:rPr lang="hr-HR" sz="1400" dirty="0"/>
              <a:t>– u 2030. godini – 66 godina života</a:t>
            </a:r>
          </a:p>
          <a:p>
            <a:pPr marL="0" indent="0" fontAlgn="base">
              <a:buNone/>
            </a:pPr>
            <a:r>
              <a:rPr lang="hr-HR" sz="1400" dirty="0"/>
              <a:t>– u 2031. godini – 66 godina i 4 mjeseca života</a:t>
            </a:r>
          </a:p>
          <a:p>
            <a:pPr marL="0" indent="0" fontAlgn="base">
              <a:buNone/>
            </a:pPr>
            <a:r>
              <a:rPr lang="hr-HR" sz="1400" dirty="0"/>
              <a:t>– u 2032. godini – 66 godina i 8 mjeseci života.</a:t>
            </a:r>
          </a:p>
          <a:p>
            <a:pPr marL="0" indent="0" fontAlgn="base">
              <a:buNone/>
            </a:pPr>
            <a:r>
              <a:rPr lang="hr-HR" sz="1400" b="1" dirty="0"/>
              <a:t>(3) Pravo na starosnu mirovinu od 1. siječnja 2033. ima osiguranik kada navrši 67 godina života i 15 godina mirovinskog staža.</a:t>
            </a:r>
          </a:p>
          <a:p>
            <a:endParaRPr lang="hr-HR" sz="1400" dirty="0"/>
          </a:p>
        </p:txBody>
      </p:sp>
    </p:spTree>
    <p:extLst>
      <p:ext uri="{BB962C8B-B14F-4D97-AF65-F5344CB8AC3E}">
        <p14:creationId xmlns:p14="http://schemas.microsoft.com/office/powerpoint/2010/main" val="714524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3813" y="404664"/>
            <a:ext cx="9601200" cy="1143000"/>
          </a:xfrm>
        </p:spPr>
        <p:txBody>
          <a:bodyPr>
            <a:normAutofit/>
          </a:bodyPr>
          <a:lstStyle/>
          <a:p>
            <a:r>
              <a:rPr lang="hr-HR" sz="1600" b="1" dirty="0"/>
              <a:t>PRAVO NA STAROSNU MIROVINU - ŽENE</a:t>
            </a:r>
          </a:p>
        </p:txBody>
      </p:sp>
      <p:sp>
        <p:nvSpPr>
          <p:cNvPr id="3" name="Content Placeholder 2"/>
          <p:cNvSpPr>
            <a:spLocks noGrp="1"/>
          </p:cNvSpPr>
          <p:nvPr>
            <p:ph idx="1"/>
          </p:nvPr>
        </p:nvSpPr>
        <p:spPr/>
        <p:txBody>
          <a:bodyPr>
            <a:normAutofit/>
          </a:bodyPr>
          <a:lstStyle/>
          <a:p>
            <a:pPr fontAlgn="base"/>
            <a:r>
              <a:rPr lang="hr-HR" sz="1600" dirty="0"/>
              <a:t>Članak 180.  </a:t>
            </a:r>
            <a:r>
              <a:rPr lang="hr-HR" sz="1600" b="1" dirty="0"/>
              <a:t>Iznimno od članka 33. stavka 1.</a:t>
            </a:r>
            <a:r>
              <a:rPr lang="hr-HR" sz="1600" dirty="0"/>
              <a:t> ovoga Zakona, pravo na starosnu mirovinu stječe osiguranik – žena kada navrši 15 godina mirovinskog staža i:</a:t>
            </a:r>
          </a:p>
          <a:p>
            <a:pPr fontAlgn="base"/>
            <a:r>
              <a:rPr lang="hr-HR" sz="1600" dirty="0"/>
              <a:t>– u 2019. godini – 62 godine i 4 mjeseca života</a:t>
            </a:r>
          </a:p>
          <a:p>
            <a:pPr fontAlgn="base"/>
            <a:r>
              <a:rPr lang="hr-HR" sz="1600" dirty="0"/>
              <a:t>– u 2020. godini – 62 godine i 8 mjeseci života</a:t>
            </a:r>
          </a:p>
          <a:p>
            <a:pPr fontAlgn="base"/>
            <a:r>
              <a:rPr lang="hr-HR" sz="1600" dirty="0"/>
              <a:t>– u 2021. godini – 63 godine života</a:t>
            </a:r>
          </a:p>
          <a:p>
            <a:pPr fontAlgn="base"/>
            <a:r>
              <a:rPr lang="hr-HR" sz="1600" dirty="0"/>
              <a:t>– u 2022. godini – 63 godine i 4 mjeseca života</a:t>
            </a:r>
          </a:p>
          <a:p>
            <a:pPr fontAlgn="base"/>
            <a:r>
              <a:rPr lang="hr-HR" sz="1600" dirty="0"/>
              <a:t>– u 2023. godini – 63 godine i 8 mjeseci života</a:t>
            </a:r>
          </a:p>
          <a:p>
            <a:pPr fontAlgn="base"/>
            <a:r>
              <a:rPr lang="hr-HR" sz="1600" dirty="0"/>
              <a:t>– u 2024. godini – 64 godine života</a:t>
            </a:r>
          </a:p>
          <a:p>
            <a:pPr fontAlgn="base"/>
            <a:r>
              <a:rPr lang="hr-HR" sz="1600" dirty="0"/>
              <a:t>– u 2025. godini – 64 godine i 4 mjeseca života</a:t>
            </a:r>
          </a:p>
          <a:p>
            <a:pPr fontAlgn="base"/>
            <a:r>
              <a:rPr lang="hr-HR" sz="1600" dirty="0"/>
              <a:t>– u 2026. godini – 64 godine i 8 mjeseci života.</a:t>
            </a:r>
          </a:p>
          <a:p>
            <a:endParaRPr lang="hr-HR" sz="1600" dirty="0"/>
          </a:p>
        </p:txBody>
      </p:sp>
    </p:spTree>
    <p:extLst>
      <p:ext uri="{BB962C8B-B14F-4D97-AF65-F5344CB8AC3E}">
        <p14:creationId xmlns:p14="http://schemas.microsoft.com/office/powerpoint/2010/main" val="2381681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HR" sz="1600" b="1" dirty="0"/>
              <a:t>PRAVO NA PRIJEVREMENU STAROSNU MIROVINU </a:t>
            </a:r>
          </a:p>
        </p:txBody>
      </p:sp>
      <p:sp>
        <p:nvSpPr>
          <p:cNvPr id="3" name="Content Placeholder 2"/>
          <p:cNvSpPr>
            <a:spLocks noGrp="1"/>
          </p:cNvSpPr>
          <p:nvPr>
            <p:ph idx="1"/>
          </p:nvPr>
        </p:nvSpPr>
        <p:spPr/>
        <p:txBody>
          <a:bodyPr>
            <a:normAutofit/>
          </a:bodyPr>
          <a:lstStyle/>
          <a:p>
            <a:pPr marL="0" indent="0" fontAlgn="base">
              <a:buNone/>
            </a:pPr>
            <a:r>
              <a:rPr lang="hr-HR" sz="1600" dirty="0"/>
              <a:t>Članak 34. (1) </a:t>
            </a:r>
            <a:r>
              <a:rPr lang="hr-HR" sz="1600" b="1" dirty="0"/>
              <a:t>Pravo na prijevremenu starosnu mirovinu u razdoblju od 1. siječnja 2019. do 31. prosinca 2027. ima osiguranik kada navrši 60 godina života i 35 godina mirovinskog staža.</a:t>
            </a:r>
          </a:p>
          <a:p>
            <a:pPr marL="0" indent="0" fontAlgn="base">
              <a:buNone/>
            </a:pPr>
            <a:r>
              <a:rPr lang="hr-HR" sz="1600" dirty="0"/>
              <a:t>(2) </a:t>
            </a:r>
            <a:r>
              <a:rPr lang="hr-HR" sz="1600" b="1" dirty="0"/>
              <a:t>Pravo na prijevremenu starosnu mirovinu osiguranik ima s navršenih 35 godina mirovinskog staža </a:t>
            </a:r>
            <a:r>
              <a:rPr lang="hr-HR" sz="1600" dirty="0"/>
              <a:t>i:</a:t>
            </a:r>
          </a:p>
          <a:p>
            <a:pPr marL="0" indent="0" fontAlgn="base">
              <a:buNone/>
            </a:pPr>
            <a:r>
              <a:rPr lang="hr-HR" sz="1600" dirty="0"/>
              <a:t>– u 2028. godini – 60 godina i 4 mjeseca života</a:t>
            </a:r>
          </a:p>
          <a:p>
            <a:pPr marL="0" indent="0" fontAlgn="base">
              <a:buNone/>
            </a:pPr>
            <a:r>
              <a:rPr lang="hr-HR" sz="1600" dirty="0"/>
              <a:t>– u 2029. godini – 60 godina i 8 mjeseci života</a:t>
            </a:r>
          </a:p>
          <a:p>
            <a:pPr marL="0" indent="0" fontAlgn="base">
              <a:buNone/>
            </a:pPr>
            <a:r>
              <a:rPr lang="hr-HR" sz="1600" dirty="0"/>
              <a:t>– u 2030. godini – 61 godinu života</a:t>
            </a:r>
          </a:p>
          <a:p>
            <a:pPr marL="0" indent="0" fontAlgn="base">
              <a:buNone/>
            </a:pPr>
            <a:r>
              <a:rPr lang="hr-HR" sz="1600" dirty="0"/>
              <a:t>– u 2031. godini – 61 godinu i 4 mjeseca života</a:t>
            </a:r>
          </a:p>
          <a:p>
            <a:pPr marL="0" indent="0" fontAlgn="base">
              <a:buNone/>
            </a:pPr>
            <a:r>
              <a:rPr lang="hr-HR" sz="1600" dirty="0"/>
              <a:t>– u 2032. godini – 61 godinu i 8 mjeseci života.</a:t>
            </a:r>
          </a:p>
          <a:p>
            <a:pPr marL="0" indent="0" fontAlgn="base">
              <a:buNone/>
            </a:pPr>
            <a:r>
              <a:rPr lang="hr-HR" sz="1600" dirty="0"/>
              <a:t>(3) </a:t>
            </a:r>
            <a:r>
              <a:rPr lang="hr-HR" sz="1600" b="1" dirty="0"/>
              <a:t>Pravo na prijevremenu starosnu mirovinu od 1. siječnja 2033. ima osiguranik kada navrši 62 godine života i 35 godina mirovinskog staža.</a:t>
            </a:r>
          </a:p>
          <a:p>
            <a:endParaRPr lang="hr-HR" b="1" dirty="0"/>
          </a:p>
        </p:txBody>
      </p:sp>
    </p:spTree>
    <p:extLst>
      <p:ext uri="{BB962C8B-B14F-4D97-AF65-F5344CB8AC3E}">
        <p14:creationId xmlns:p14="http://schemas.microsoft.com/office/powerpoint/2010/main" val="1283027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HR" sz="1600" b="1" dirty="0"/>
              <a:t>PRAVO NA PRIJEVREMENU STAROSNU MIROVINU - ŽENE</a:t>
            </a:r>
          </a:p>
        </p:txBody>
      </p:sp>
      <p:sp>
        <p:nvSpPr>
          <p:cNvPr id="3" name="Content Placeholder 2"/>
          <p:cNvSpPr>
            <a:spLocks noGrp="1"/>
          </p:cNvSpPr>
          <p:nvPr>
            <p:ph idx="1"/>
          </p:nvPr>
        </p:nvSpPr>
        <p:spPr/>
        <p:txBody>
          <a:bodyPr>
            <a:normAutofit fontScale="70000" lnSpcReduction="20000"/>
          </a:bodyPr>
          <a:lstStyle/>
          <a:p>
            <a:pPr marL="0" indent="0" fontAlgn="base">
              <a:buNone/>
            </a:pPr>
            <a:endParaRPr lang="hr-HR" dirty="0"/>
          </a:p>
          <a:p>
            <a:pPr fontAlgn="base"/>
            <a:r>
              <a:rPr lang="hr-HR" dirty="0"/>
              <a:t>Članak 182. </a:t>
            </a:r>
            <a:r>
              <a:rPr lang="hr-HR" b="1" dirty="0"/>
              <a:t>Iznimno od članka 34</a:t>
            </a:r>
            <a:r>
              <a:rPr lang="hr-HR" dirty="0"/>
              <a:t>. </a:t>
            </a:r>
            <a:r>
              <a:rPr lang="hr-HR" b="1" dirty="0"/>
              <a:t>stavka 1.</a:t>
            </a:r>
            <a:r>
              <a:rPr lang="hr-HR" dirty="0"/>
              <a:t> ovoga Zakona, </a:t>
            </a:r>
            <a:r>
              <a:rPr lang="hr-HR" b="1" dirty="0"/>
              <a:t>pravo na prijevremenu starosnu </a:t>
            </a:r>
            <a:r>
              <a:rPr lang="hr-HR" dirty="0"/>
              <a:t>mirovinu stječe osiguranik – </a:t>
            </a:r>
            <a:r>
              <a:rPr lang="hr-HR" b="1" dirty="0"/>
              <a:t>žena kada navrši</a:t>
            </a:r>
            <a:r>
              <a:rPr lang="hr-HR" dirty="0"/>
              <a:t>:</a:t>
            </a:r>
          </a:p>
          <a:p>
            <a:pPr fontAlgn="base"/>
            <a:r>
              <a:rPr lang="hr-HR" dirty="0"/>
              <a:t>– u 2019. godini – 57 godina i 4 mjeseca života i 32 godine i 4 mjeseca mirovinskog staža</a:t>
            </a:r>
          </a:p>
          <a:p>
            <a:pPr fontAlgn="base"/>
            <a:r>
              <a:rPr lang="hr-HR" dirty="0"/>
              <a:t>– u 2020. godini – 57 godina i 8 mjeseci života i 32 godine i 8 mjeseci mirovinskog staža</a:t>
            </a:r>
          </a:p>
          <a:p>
            <a:pPr fontAlgn="base"/>
            <a:r>
              <a:rPr lang="hr-HR" dirty="0"/>
              <a:t>– u 2021. godini – 58 godina života i 33 godine mirovinskog staža</a:t>
            </a:r>
          </a:p>
          <a:p>
            <a:pPr fontAlgn="base"/>
            <a:r>
              <a:rPr lang="hr-HR" dirty="0"/>
              <a:t>– u 2022. godini – 58 godina i 4 mjeseca života i 33 godine i 4 mjeseca mirovinskog staža</a:t>
            </a:r>
          </a:p>
          <a:p>
            <a:pPr fontAlgn="base"/>
            <a:r>
              <a:rPr lang="hr-HR" dirty="0"/>
              <a:t>– u 2023. godini – 58 godina i 8 mjeseci života i 33 godine i 8 mjeseci mirovinskog staža</a:t>
            </a:r>
          </a:p>
          <a:p>
            <a:pPr fontAlgn="base"/>
            <a:r>
              <a:rPr lang="hr-HR" dirty="0"/>
              <a:t>– u 2024. godini – 59 godina života i 34 godine mirovinskog staža</a:t>
            </a:r>
          </a:p>
          <a:p>
            <a:pPr fontAlgn="base"/>
            <a:r>
              <a:rPr lang="hr-HR" dirty="0"/>
              <a:t>– u 2025. godini – 59 godina i 4 mjeseca života i 34 godine i 4 mjeseca mirovinskog staža</a:t>
            </a:r>
          </a:p>
          <a:p>
            <a:pPr fontAlgn="base"/>
            <a:r>
              <a:rPr lang="hr-HR" dirty="0"/>
              <a:t>– u 2026. godini – 59 godina i 8 mjeseci života i 34 godine i 8 mjeseci mirovinskog staža.«.</a:t>
            </a:r>
          </a:p>
          <a:p>
            <a:endParaRPr lang="hr-HR" sz="1600" dirty="0"/>
          </a:p>
        </p:txBody>
      </p:sp>
    </p:spTree>
    <p:extLst>
      <p:ext uri="{BB962C8B-B14F-4D97-AF65-F5344CB8AC3E}">
        <p14:creationId xmlns:p14="http://schemas.microsoft.com/office/powerpoint/2010/main" val="1048380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285750" indent="-285750">
              <a:buFont typeface="Arial" panose="020B0604020202020204" pitchFamily="34" charset="0"/>
              <a:buChar char="•"/>
            </a:pPr>
            <a:r>
              <a:rPr lang="hr-HR" sz="1200" b="1" dirty="0"/>
              <a:t>ZAKON O IZMJENAMA I DOPUNAMA ZAKONA O ODGOJU I OBRAZOVANJU U OSNOVNOJ I SREDNJOJ ŠKOLI </a:t>
            </a:r>
            <a:r>
              <a:rPr lang="hr-HR" sz="1200" dirty="0"/>
              <a:t>( Narodne novine broj 68/18 )</a:t>
            </a:r>
            <a:br>
              <a:rPr lang="hr-HR" sz="1200" dirty="0"/>
            </a:br>
            <a:r>
              <a:rPr lang="hr-HR" sz="1200" dirty="0"/>
              <a:t/>
            </a:r>
            <a:br>
              <a:rPr lang="hr-HR" sz="1200" dirty="0"/>
            </a:br>
            <a:endParaRPr lang="hr-HR" sz="1200" dirty="0"/>
          </a:p>
        </p:txBody>
      </p:sp>
      <p:sp>
        <p:nvSpPr>
          <p:cNvPr id="3" name="Content Placeholder 2"/>
          <p:cNvSpPr>
            <a:spLocks noGrp="1"/>
          </p:cNvSpPr>
          <p:nvPr>
            <p:ph idx="1"/>
          </p:nvPr>
        </p:nvSpPr>
        <p:spPr/>
        <p:txBody>
          <a:bodyPr>
            <a:normAutofit fontScale="25000" lnSpcReduction="20000"/>
          </a:bodyPr>
          <a:lstStyle/>
          <a:p>
            <a:r>
              <a:rPr lang="hr-HR" sz="4800" b="1" dirty="0"/>
              <a:t>KOLEKTIVNI UGOVOR ZA ZAPOSLENIKE U OSNOVNOŠKOLSKIM USTANOVAMA </a:t>
            </a:r>
            <a:r>
              <a:rPr lang="hr-HR" sz="4800" dirty="0"/>
              <a:t>(Narodne novine broj 51/18 )</a:t>
            </a:r>
            <a:br>
              <a:rPr lang="hr-HR" sz="4800" dirty="0"/>
            </a:br>
            <a:endParaRPr lang="hr-HR" sz="4800" dirty="0"/>
          </a:p>
          <a:p>
            <a:r>
              <a:rPr lang="hr-HR" sz="4800" dirty="0"/>
              <a:t>PRAVILNIK O ODGOVARAJUĆOJ VRSTI OBRAZOVANJA UČITELJA I STRUČNIH SURADNIKA U OSNOVNOJ ŠKOLI (Narodne </a:t>
            </a:r>
            <a:r>
              <a:rPr lang="hr-HR" sz="4800" dirty="0" smtClean="0"/>
              <a:t>novine </a:t>
            </a:r>
            <a:r>
              <a:rPr lang="hr-HR" sz="4800" dirty="0"/>
              <a:t>broj 6/2019)</a:t>
            </a:r>
          </a:p>
          <a:p>
            <a:r>
              <a:rPr lang="pl-PL" sz="4800" b="1" dirty="0"/>
              <a:t>PRAVILNIK O POMOĆNICIMA U NASTAVI I STRUČNIM KOMUNIKACIJSKIM POSREDNICIMA </a:t>
            </a:r>
            <a:r>
              <a:rPr lang="pl-PL" sz="4800" dirty="0"/>
              <a:t>(Narodne novine broj 102/2018 )</a:t>
            </a:r>
            <a:endParaRPr lang="pl-PL" sz="4800" b="1" dirty="0"/>
          </a:p>
          <a:p>
            <a:r>
              <a:rPr lang="hr-HR" sz="4800" b="1" dirty="0" smtClean="0"/>
              <a:t>ZAKON </a:t>
            </a:r>
            <a:r>
              <a:rPr lang="hr-HR" sz="4800" b="1" dirty="0"/>
              <a:t>O IZMJENAMA I DOPUNAMA ZAKONA O PROFESIONALNOJ REHABILITACIJI I ZAPOŠLJAVANJU OSOBA S </a:t>
            </a:r>
          </a:p>
          <a:p>
            <a:pPr marL="0" indent="0">
              <a:buNone/>
            </a:pPr>
            <a:r>
              <a:rPr lang="hr-HR" sz="4800" b="1" dirty="0" smtClean="0"/>
              <a:t>      INVALIDITETOM   </a:t>
            </a:r>
            <a:r>
              <a:rPr lang="hr-HR" sz="4800" dirty="0"/>
              <a:t>(„Narodne novine” broj 39/18 ) </a:t>
            </a:r>
          </a:p>
          <a:p>
            <a:r>
              <a:rPr lang="hr-HR" sz="4800" b="1" dirty="0"/>
              <a:t>PRAVILNIK O SADRŽAJU I NAČINU VOĐENJA OČEVIDNIKA ZAPOSLENIH OSOBA S INVALIDITETOM </a:t>
            </a:r>
            <a:r>
              <a:rPr lang="hr-HR" sz="4800" dirty="0"/>
              <a:t>(Narodne novine 75/18) </a:t>
            </a:r>
          </a:p>
          <a:p>
            <a:r>
              <a:rPr lang="hr-HR" sz="4800" b="1" dirty="0"/>
              <a:t>ZAKON O IZMJENAMA I DOPUNAMA ZAKONA O MIROVINSKOM OSIGURANJU </a:t>
            </a:r>
            <a:r>
              <a:rPr lang="hr-HR" sz="4800" dirty="0"/>
              <a:t>(Narodne novine broj 115/2018 )</a:t>
            </a:r>
          </a:p>
          <a:p>
            <a:r>
              <a:rPr lang="hr-HR" sz="4800" b="1" dirty="0"/>
              <a:t>ZAKON O IZMJENAMA I DOPUNAMA ZAKONA O ZAŠTITI NA RADU </a:t>
            </a:r>
            <a:r>
              <a:rPr lang="hr-HR" sz="4800" dirty="0"/>
              <a:t>(Narodne novine broj 94/18 i 96/18 - Ispravak)</a:t>
            </a:r>
          </a:p>
          <a:p>
            <a:r>
              <a:rPr lang="hr-HR" sz="4800" b="1" dirty="0"/>
              <a:t>PROTOKOL O POSTUPANJU U SLUČAJU SEKSUALNOG NASILJA </a:t>
            </a:r>
            <a:r>
              <a:rPr lang="hr-HR" sz="4800" dirty="0"/>
              <a:t>( Narodne novine broj 70/2018) </a:t>
            </a:r>
          </a:p>
          <a:p>
            <a:r>
              <a:rPr lang="hr-HR" sz="4800" b="1" dirty="0"/>
              <a:t>ZAKON O ARHIVSKOM GRADIVU I ARHIVIMA </a:t>
            </a:r>
            <a:r>
              <a:rPr lang="hr-HR" sz="4800" dirty="0"/>
              <a:t>("Narodne novine", broj 61/18)</a:t>
            </a:r>
          </a:p>
          <a:p>
            <a:r>
              <a:rPr lang="hr-HR" sz="4800" b="1" dirty="0"/>
              <a:t>ZAKON O KNJIŽNICAMA I KNJIŽNIČNOJ DJELATNOSTI  </a:t>
            </a:r>
            <a:r>
              <a:rPr lang="hr-HR" sz="4800" dirty="0"/>
              <a:t>(Narodne novine broj 17/2019 </a:t>
            </a:r>
            <a:r>
              <a:rPr lang="hr-HR" sz="4800" dirty="0" smtClean="0"/>
              <a:t>)</a:t>
            </a:r>
          </a:p>
          <a:p>
            <a:r>
              <a:rPr lang="hr-HR" sz="4800" dirty="0"/>
              <a:t>OPĆA UREDBA O ZAŠTITI </a:t>
            </a:r>
            <a:r>
              <a:rPr lang="hr-HR" sz="4800" dirty="0" smtClean="0"/>
              <a:t>PODATAKA na snazi od 25. 5. 2018. , ZAKON O PROVEDBI OPĆE UREDBE O ZAŠTITI PODATAKA Narodne novine broj 42/18 )</a:t>
            </a:r>
            <a:endParaRPr lang="hr-HR" sz="4800" dirty="0"/>
          </a:p>
          <a:p>
            <a:r>
              <a:rPr lang="hr-HR" sz="4800" b="1" dirty="0" smtClean="0"/>
              <a:t>ZAKON </a:t>
            </a:r>
            <a:r>
              <a:rPr lang="hr-HR" sz="4800" b="1" dirty="0"/>
              <a:t>O TRŽIŠTU RADA </a:t>
            </a:r>
            <a:r>
              <a:rPr lang="hr-HR" sz="4800" dirty="0"/>
              <a:t>(Narodne novine broj 118/2018 )</a:t>
            </a:r>
          </a:p>
          <a:p>
            <a:r>
              <a:rPr lang="hr-HR" sz="4800" b="1" dirty="0"/>
              <a:t>ZAKON O PRESTANKU VAŽENJA ZAKONA O POTICANJU ZAPOŠLJAVANJA </a:t>
            </a:r>
            <a:r>
              <a:rPr lang="hr-HR" sz="4800" dirty="0"/>
              <a:t>(Narodne novine broj 118/2018 )</a:t>
            </a:r>
          </a:p>
          <a:p>
            <a:pPr marL="0" indent="0" fontAlgn="base">
              <a:buNone/>
            </a:pPr>
            <a:r>
              <a:rPr lang="hr-HR" sz="5600" dirty="0"/>
              <a:t/>
            </a:r>
            <a:br>
              <a:rPr lang="hr-HR" sz="5600" dirty="0"/>
            </a:br>
            <a:endParaRPr lang="hr-HR" sz="5600" dirty="0"/>
          </a:p>
          <a:p>
            <a:endParaRPr lang="hr-HR" sz="1600" dirty="0"/>
          </a:p>
        </p:txBody>
      </p:sp>
    </p:spTree>
    <p:extLst>
      <p:ext uri="{BB962C8B-B14F-4D97-AF65-F5344CB8AC3E}">
        <p14:creationId xmlns:p14="http://schemas.microsoft.com/office/powerpoint/2010/main" val="149248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3813" y="526516"/>
            <a:ext cx="9601200" cy="1143000"/>
          </a:xfrm>
        </p:spPr>
        <p:txBody>
          <a:bodyPr>
            <a:normAutofit/>
          </a:bodyPr>
          <a:lstStyle/>
          <a:p>
            <a:r>
              <a:rPr lang="hr-HR" sz="1600" b="1" dirty="0"/>
              <a:t>PRAVO NA STAROSNU MIROVINU ZA DUGOGODIŠNJEG OSIGURANIKA </a:t>
            </a:r>
          </a:p>
        </p:txBody>
      </p:sp>
      <p:sp>
        <p:nvSpPr>
          <p:cNvPr id="3" name="Content Placeholder 2"/>
          <p:cNvSpPr>
            <a:spLocks noGrp="1"/>
          </p:cNvSpPr>
          <p:nvPr>
            <p:ph idx="1"/>
          </p:nvPr>
        </p:nvSpPr>
        <p:spPr/>
        <p:txBody>
          <a:bodyPr>
            <a:normAutofit/>
          </a:bodyPr>
          <a:lstStyle/>
          <a:p>
            <a:pPr marL="0" indent="0" fontAlgn="base">
              <a:buNone/>
            </a:pPr>
            <a:r>
              <a:rPr lang="hr-HR" sz="1600" dirty="0"/>
              <a:t>Članak 35. </a:t>
            </a:r>
          </a:p>
          <a:p>
            <a:pPr marL="0" indent="0" fontAlgn="base">
              <a:buNone/>
            </a:pPr>
            <a:r>
              <a:rPr lang="hr-HR" sz="1600" dirty="0"/>
              <a:t>(1)  Pravo na starosnu mirovinu za </a:t>
            </a:r>
            <a:r>
              <a:rPr lang="hr-HR" sz="1600" b="1" dirty="0"/>
              <a:t>dugogodišnjeg osiguranika </a:t>
            </a:r>
            <a:r>
              <a:rPr lang="hr-HR" sz="1600" dirty="0"/>
              <a:t>ima osiguranik kada navrši </a:t>
            </a:r>
            <a:r>
              <a:rPr lang="hr-HR" sz="1600" b="1" dirty="0"/>
              <a:t>60 godina života i 41 godinu staža osiguranja u efektivnom trajanju.</a:t>
            </a:r>
          </a:p>
          <a:p>
            <a:pPr marL="0" indent="0" fontAlgn="base">
              <a:buNone/>
            </a:pPr>
            <a:r>
              <a:rPr lang="hr-HR" sz="1600" dirty="0"/>
              <a:t>(2) </a:t>
            </a:r>
            <a:r>
              <a:rPr lang="hr-HR" sz="1600" b="1" dirty="0"/>
              <a:t>Od 1. siječnja 2027</a:t>
            </a:r>
            <a:r>
              <a:rPr lang="hr-HR" sz="1600" dirty="0"/>
              <a:t>. pravo na starosnu mirovinu za dugogodišnjeg osiguranika ima osiguranik kada navrši </a:t>
            </a:r>
            <a:r>
              <a:rPr lang="hr-HR" sz="1600" b="1" dirty="0"/>
              <a:t>61 godinu života i 41 godinu staža osiguranja u efektivnom trajanju.</a:t>
            </a:r>
          </a:p>
          <a:p>
            <a:pPr marL="0" indent="0" fontAlgn="base">
              <a:buNone/>
            </a:pPr>
            <a:r>
              <a:rPr lang="hr-HR" sz="1600" dirty="0"/>
              <a:t>(3) Pravo na starosnu mirovinu za dugogodišnjeg osiguranika ne može steći osiguranik koji je navršio životnu dob iz članka 33., odnosno članka 180. ovoga Zakona, kao ni osiguranik koji je navršio životnu dob iz članka 33., odnosno 180. ovoga Zakona uz sniženje starosne granice prema članku 181. ovoga Zakona.</a:t>
            </a:r>
          </a:p>
          <a:p>
            <a:endParaRPr lang="hr-HR" sz="1600" dirty="0"/>
          </a:p>
        </p:txBody>
      </p:sp>
    </p:spTree>
    <p:extLst>
      <p:ext uri="{BB962C8B-B14F-4D97-AF65-F5344CB8AC3E}">
        <p14:creationId xmlns:p14="http://schemas.microsoft.com/office/powerpoint/2010/main" val="1983220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sr-Latn-RS" altLang="sr-Latn-RS" sz="1600" b="1" dirty="0">
                <a:solidFill>
                  <a:srgbClr val="000000"/>
                </a:solidFill>
                <a:cs typeface="Times New Roman" panose="02020603050405020304" pitchFamily="18" charset="0"/>
              </a:rPr>
              <a:t>PRAVO NA RAD UMIROVLJENIKA </a:t>
            </a:r>
            <a:br>
              <a:rPr lang="sr-Latn-RS" altLang="sr-Latn-RS" sz="1600" b="1" dirty="0">
                <a:solidFill>
                  <a:srgbClr val="000000"/>
                </a:solidFill>
                <a:cs typeface="Times New Roman" panose="02020603050405020304" pitchFamily="18" charset="0"/>
              </a:rPr>
            </a:br>
            <a:r>
              <a:rPr lang="sr-Latn-RS" altLang="sr-Latn-RS" sz="1600" b="1" dirty="0">
                <a:solidFill>
                  <a:srgbClr val="000000"/>
                </a:solidFill>
                <a:cs typeface="Times New Roman" panose="02020603050405020304" pitchFamily="18" charset="0"/>
              </a:rPr>
              <a:t>Članak 99. stavak 3. Zakona o mirovinskom osiguranju </a:t>
            </a:r>
            <a:br>
              <a:rPr lang="sr-Latn-RS" altLang="sr-Latn-RS" sz="1600" b="1" dirty="0">
                <a:solidFill>
                  <a:srgbClr val="000000"/>
                </a:solidFill>
                <a:cs typeface="Times New Roman" panose="02020603050405020304" pitchFamily="18" charset="0"/>
              </a:rPr>
            </a:br>
            <a:r>
              <a:rPr lang="sr-Latn-RS" altLang="sr-Latn-RS" sz="1600" dirty="0">
                <a:solidFill>
                  <a:srgbClr val="000000"/>
                </a:solidFill>
                <a:cs typeface="Times New Roman" panose="02020603050405020304" pitchFamily="18" charset="0"/>
              </a:rPr>
              <a:t> Iznimno od stavka 1.</a:t>
            </a:r>
            <a:r>
              <a:rPr lang="sr-Latn-RS" altLang="sr-Latn-RS" sz="1600" b="1" dirty="0">
                <a:solidFill>
                  <a:srgbClr val="000000"/>
                </a:solidFill>
                <a:cs typeface="Times New Roman" panose="02020603050405020304" pitchFamily="18" charset="0"/>
              </a:rPr>
              <a:t>i 2. </a:t>
            </a:r>
            <a:r>
              <a:rPr lang="sr-Latn-RS" altLang="sr-Latn-RS" sz="1600" dirty="0">
                <a:solidFill>
                  <a:srgbClr val="000000"/>
                </a:solidFill>
                <a:cs typeface="Times New Roman" panose="02020603050405020304" pitchFamily="18" charset="0"/>
              </a:rPr>
              <a:t>ovoga članka, mirovina se ne obustavlja:</a:t>
            </a:r>
            <a:r>
              <a:rPr lang="sr-Latn-RS" altLang="sr-Latn-RS" sz="1600" dirty="0"/>
              <a:t/>
            </a:r>
            <a:br>
              <a:rPr lang="sr-Latn-RS" altLang="sr-Latn-RS" sz="1600" dirty="0"/>
            </a:br>
            <a:endParaRPr lang="hr-HR" sz="1600" dirty="0"/>
          </a:p>
        </p:txBody>
      </p:sp>
      <p:sp>
        <p:nvSpPr>
          <p:cNvPr id="3" name="Content Placeholder 2"/>
          <p:cNvSpPr>
            <a:spLocks noGrp="1"/>
          </p:cNvSpPr>
          <p:nvPr>
            <p:ph idx="1"/>
          </p:nvPr>
        </p:nvSpPr>
        <p:spPr/>
        <p:txBody>
          <a:bodyPr>
            <a:noAutofit/>
          </a:bodyPr>
          <a:lstStyle/>
          <a:p>
            <a:pPr marL="0" lvl="0" indent="0" eaLnBrk="0" fontAlgn="base" hangingPunct="0">
              <a:lnSpc>
                <a:spcPct val="100000"/>
              </a:lnSpc>
              <a:spcBef>
                <a:spcPct val="0"/>
              </a:spcBef>
              <a:spcAft>
                <a:spcPct val="0"/>
              </a:spcAft>
              <a:buNone/>
            </a:pPr>
            <a:r>
              <a:rPr lang="sr-Latn-RS" altLang="sr-Latn-RS" sz="1600" dirty="0">
                <a:solidFill>
                  <a:srgbClr val="000000"/>
                </a:solidFill>
                <a:cs typeface="Times New Roman" panose="02020603050405020304" pitchFamily="18" charset="0"/>
              </a:rPr>
              <a:t>1. </a:t>
            </a:r>
            <a:r>
              <a:rPr lang="sr-Latn-RS" altLang="sr-Latn-RS" sz="1600" u="sng" dirty="0">
                <a:solidFill>
                  <a:srgbClr val="000000"/>
                </a:solidFill>
                <a:cs typeface="Times New Roman" panose="02020603050405020304" pitchFamily="18" charset="0"/>
              </a:rPr>
              <a:t>korisniku starosne mirovine koji je ostvario starosnu mirovinu prema člancima 33. i 180. ovoga Zakona i nastavi raditi do polovice punog radnog vremena uz izmijenjeni ugovor o radu</a:t>
            </a:r>
            <a:endParaRPr lang="sr-Latn-RS" altLang="sr-Latn-RS" sz="1600" u="sng" dirty="0"/>
          </a:p>
          <a:p>
            <a:pPr marL="0" lvl="0" indent="0" eaLnBrk="0" fontAlgn="base" hangingPunct="0">
              <a:lnSpc>
                <a:spcPct val="100000"/>
              </a:lnSpc>
              <a:spcBef>
                <a:spcPct val="0"/>
              </a:spcBef>
              <a:spcAft>
                <a:spcPct val="0"/>
              </a:spcAft>
              <a:buNone/>
            </a:pPr>
            <a:r>
              <a:rPr lang="sr-Latn-RS" altLang="sr-Latn-RS" sz="1600" u="sng" dirty="0">
                <a:solidFill>
                  <a:srgbClr val="000000"/>
                </a:solidFill>
                <a:cs typeface="Times New Roman" panose="02020603050405020304" pitchFamily="18" charset="0"/>
              </a:rPr>
              <a:t>2. korisniku starosne mirovine koji je ostvario starosnu mirovinu prema člancima 33. i 180. ovoga Zakona i korisniku starosne mirovine koji je tu mirovinu ostvario do stupanja na snagu ovoga Zakona koji se tijekom korištenja prava zaposli do polovice punog radnog vremena</a:t>
            </a:r>
            <a:br>
              <a:rPr lang="sr-Latn-RS" altLang="sr-Latn-RS" sz="1600" u="sng" dirty="0">
                <a:solidFill>
                  <a:srgbClr val="000000"/>
                </a:solidFill>
                <a:cs typeface="Times New Roman" panose="02020603050405020304" pitchFamily="18" charset="0"/>
              </a:rPr>
            </a:br>
            <a:r>
              <a:rPr lang="sr-Latn-RS" altLang="sr-Latn-RS" sz="1600" b="1" u="sng" dirty="0">
                <a:solidFill>
                  <a:srgbClr val="000000"/>
                </a:solidFill>
                <a:cs typeface="Times New Roman" panose="02020603050405020304" pitchFamily="18" charset="0"/>
              </a:rPr>
              <a:t>3. korisniku mirovine koji je ostvario starosnu mirovinu za dugogodišnjeg osiguranika prema članku 35. ovoga Zakona i nastavio raditi do polovice punog radnog vremena uz izmijenjeni ugovor o radu</a:t>
            </a:r>
            <a:br>
              <a:rPr lang="sr-Latn-RS" altLang="sr-Latn-RS" sz="1600" b="1" u="sng" dirty="0">
                <a:solidFill>
                  <a:srgbClr val="000000"/>
                </a:solidFill>
                <a:cs typeface="Times New Roman" panose="02020603050405020304" pitchFamily="18" charset="0"/>
              </a:rPr>
            </a:br>
            <a:r>
              <a:rPr lang="sr-Latn-RS" altLang="sr-Latn-RS" sz="1600" b="1" u="sng" dirty="0">
                <a:solidFill>
                  <a:srgbClr val="000000"/>
                </a:solidFill>
                <a:cs typeface="Times New Roman" panose="02020603050405020304" pitchFamily="18" charset="0"/>
              </a:rPr>
              <a:t>4. korisniku starosne mirovine za dugogodišnjeg osiguranika koji se tijekom korištenja prava zaposli do polovice punog radnog vremena</a:t>
            </a:r>
            <a:r>
              <a:rPr lang="sr-Latn-RS" altLang="sr-Latn-RS" sz="1600" u="sng" dirty="0">
                <a:solidFill>
                  <a:srgbClr val="000000"/>
                </a:solidFill>
                <a:cs typeface="Times New Roman" panose="02020603050405020304" pitchFamily="18" charset="0"/>
              </a:rPr>
              <a:t/>
            </a:r>
            <a:br>
              <a:rPr lang="sr-Latn-RS" altLang="sr-Latn-RS" sz="1600" u="sng" dirty="0">
                <a:solidFill>
                  <a:srgbClr val="000000"/>
                </a:solidFill>
                <a:cs typeface="Times New Roman" panose="02020603050405020304" pitchFamily="18" charset="0"/>
              </a:rPr>
            </a:br>
            <a:r>
              <a:rPr lang="sr-Latn-RS" altLang="sr-Latn-RS" sz="1600" b="1" dirty="0">
                <a:solidFill>
                  <a:srgbClr val="000000"/>
                </a:solidFill>
                <a:cs typeface="Times New Roman" panose="02020603050405020304" pitchFamily="18" charset="0"/>
              </a:rPr>
              <a:t>5. </a:t>
            </a:r>
            <a:r>
              <a:rPr lang="sr-Latn-RS" altLang="sr-Latn-RS" sz="1600" dirty="0">
                <a:solidFill>
                  <a:srgbClr val="000000"/>
                </a:solidFill>
                <a:cs typeface="Times New Roman" panose="02020603050405020304" pitchFamily="18" charset="0"/>
              </a:rPr>
              <a:t>korisniku invalidske mirovine zbog profesionalne nesposobnosti za rad, ostvarene do stupanja na snagu ovoga Zakona</a:t>
            </a:r>
            <a:endParaRPr lang="sr-Latn-RS" altLang="sr-Latn-RS" sz="1600" dirty="0"/>
          </a:p>
          <a:p>
            <a:pPr marL="0" lvl="0" indent="0" eaLnBrk="0" fontAlgn="base" hangingPunct="0">
              <a:lnSpc>
                <a:spcPct val="100000"/>
              </a:lnSpc>
              <a:spcBef>
                <a:spcPct val="0"/>
              </a:spcBef>
              <a:spcAft>
                <a:spcPct val="0"/>
              </a:spcAft>
              <a:buNone/>
            </a:pPr>
            <a:r>
              <a:rPr lang="sr-Latn-RS" altLang="sr-Latn-RS" sz="1600" b="1" dirty="0">
                <a:solidFill>
                  <a:srgbClr val="000000"/>
                </a:solidFill>
                <a:cs typeface="Times New Roman" panose="02020603050405020304" pitchFamily="18" charset="0"/>
              </a:rPr>
              <a:t>6.</a:t>
            </a:r>
            <a:r>
              <a:rPr lang="sr-Latn-RS" altLang="sr-Latn-RS" sz="1600" dirty="0">
                <a:solidFill>
                  <a:srgbClr val="000000"/>
                </a:solidFill>
                <a:cs typeface="Times New Roman" panose="02020603050405020304" pitchFamily="18" charset="0"/>
              </a:rPr>
              <a:t> korisniku invalidske mirovine zbog djelomičnog gubitka radne sposobnosti ostvarene prema ovome Zakonu</a:t>
            </a:r>
            <a:endParaRPr lang="sr-Latn-RS" altLang="sr-Latn-RS" sz="1600" dirty="0"/>
          </a:p>
          <a:p>
            <a:pPr marL="0" lvl="0" indent="0" eaLnBrk="0" fontAlgn="base" hangingPunct="0">
              <a:lnSpc>
                <a:spcPct val="100000"/>
              </a:lnSpc>
              <a:spcBef>
                <a:spcPct val="0"/>
              </a:spcBef>
              <a:spcAft>
                <a:spcPct val="0"/>
              </a:spcAft>
              <a:buNone/>
            </a:pPr>
            <a:r>
              <a:rPr lang="sr-Latn-RS" altLang="sr-Latn-RS" sz="1600" b="1" dirty="0">
                <a:solidFill>
                  <a:srgbClr val="000000"/>
                </a:solidFill>
                <a:cs typeface="Times New Roman" panose="02020603050405020304" pitchFamily="18" charset="0"/>
              </a:rPr>
              <a:t>7.</a:t>
            </a:r>
            <a:r>
              <a:rPr lang="sr-Latn-RS" altLang="sr-Latn-RS" sz="1600" dirty="0">
                <a:solidFill>
                  <a:srgbClr val="000000"/>
                </a:solidFill>
                <a:cs typeface="Times New Roman" panose="02020603050405020304" pitchFamily="18" charset="0"/>
              </a:rPr>
              <a:t> korisniku koji obavlja sezonske poslove u poljoprivredi prema propisima o poticanju zapošljavanja i drugim propisima kojima je ovo pitanje uređeno na drugačiji način, odnosno izričito propisano da se ne obustavlja isplata mirovine</a:t>
            </a:r>
            <a:endParaRPr lang="sr-Latn-RS" altLang="sr-Latn-RS" sz="1600" dirty="0"/>
          </a:p>
          <a:p>
            <a:pPr marL="0" lvl="0" indent="0" eaLnBrk="0" fontAlgn="base" hangingPunct="0">
              <a:lnSpc>
                <a:spcPct val="100000"/>
              </a:lnSpc>
              <a:spcBef>
                <a:spcPct val="0"/>
              </a:spcBef>
              <a:spcAft>
                <a:spcPct val="0"/>
              </a:spcAft>
              <a:buNone/>
            </a:pPr>
            <a:r>
              <a:rPr lang="sr-Latn-RS" altLang="sr-Latn-RS" sz="1600" b="1" dirty="0">
                <a:solidFill>
                  <a:srgbClr val="000000"/>
                </a:solidFill>
                <a:cs typeface="Times New Roman" panose="02020603050405020304" pitchFamily="18" charset="0"/>
              </a:rPr>
              <a:t>8.</a:t>
            </a:r>
            <a:r>
              <a:rPr lang="sr-Latn-RS" altLang="sr-Latn-RS" sz="1600" dirty="0">
                <a:solidFill>
                  <a:srgbClr val="000000"/>
                </a:solidFill>
                <a:cs typeface="Times New Roman" panose="02020603050405020304" pitchFamily="18" charset="0"/>
              </a:rPr>
              <a:t> korisniku koji ostvaruje drugi dohodak, odnosno obavlja drugu djelatnost (članak 17. ovoga Zakona).</a:t>
            </a:r>
            <a:br>
              <a:rPr lang="sr-Latn-RS" altLang="sr-Latn-RS" sz="1600" dirty="0">
                <a:solidFill>
                  <a:srgbClr val="000000"/>
                </a:solidFill>
                <a:cs typeface="Times New Roman" panose="02020603050405020304" pitchFamily="18" charset="0"/>
              </a:rPr>
            </a:br>
            <a:endParaRPr lang="hr-HR" sz="1600" dirty="0"/>
          </a:p>
        </p:txBody>
      </p:sp>
    </p:spTree>
    <p:extLst>
      <p:ext uri="{BB962C8B-B14F-4D97-AF65-F5344CB8AC3E}">
        <p14:creationId xmlns:p14="http://schemas.microsoft.com/office/powerpoint/2010/main" val="1482853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a:p>
        </p:txBody>
      </p:sp>
      <p:sp>
        <p:nvSpPr>
          <p:cNvPr id="3" name="Content Placeholder 2"/>
          <p:cNvSpPr>
            <a:spLocks noGrp="1"/>
          </p:cNvSpPr>
          <p:nvPr>
            <p:ph idx="1"/>
          </p:nvPr>
        </p:nvSpPr>
        <p:spPr/>
        <p:txBody>
          <a:bodyPr>
            <a:normAutofit fontScale="85000" lnSpcReduction="10000"/>
          </a:bodyPr>
          <a:lstStyle/>
          <a:p>
            <a:pPr marL="0" lvl="0" indent="0" fontAlgn="base">
              <a:buNone/>
            </a:pPr>
            <a:r>
              <a:rPr lang="sr-Latn-RS" altLang="sr-Latn-RS" sz="1900" b="1" dirty="0">
                <a:solidFill>
                  <a:srgbClr val="000000"/>
                </a:solidFill>
                <a:cs typeface="Times New Roman" panose="02020603050405020304" pitchFamily="18" charset="0"/>
              </a:rPr>
              <a:t>9. korisniku starosne mirovine ostvarene prema posebnim propisima o pravima iz mirovinskog osiguranja djelatnih vojnih osoba, policijskih službenika i ovlaštenih službenih osoba ili propisu o posebnim pravima iz mirovinskog osiguranja zaposlenika na poslovima razminiranja koji se tijekom korištenja prava zaposli do polovice punog radnog vremena</a:t>
            </a:r>
            <a:br>
              <a:rPr lang="sr-Latn-RS" altLang="sr-Latn-RS" sz="1900" b="1" dirty="0">
                <a:solidFill>
                  <a:srgbClr val="000000"/>
                </a:solidFill>
                <a:cs typeface="Times New Roman" panose="02020603050405020304" pitchFamily="18" charset="0"/>
              </a:rPr>
            </a:br>
            <a:r>
              <a:rPr lang="sr-Latn-RS" altLang="sr-Latn-RS" sz="1900" b="1" dirty="0">
                <a:solidFill>
                  <a:srgbClr val="000000"/>
                </a:solidFill>
                <a:cs typeface="Times New Roman" panose="02020603050405020304" pitchFamily="18" charset="0"/>
              </a:rPr>
              <a:t>10. korisniku starosne mirovine ostvarene prema posebnim propisima o pravima iz mirovinskog osiguranja djelatnih vojnih osoba, policijskih službenika i ovlaštenih službenih osoba ili propisu o posebnim pravima iz mirovinskog osiguranja zaposlenika na poslovima razminiranja koji se tijekom korištenja prava zaposli s punim radnim vremenom</a:t>
            </a:r>
            <a:br>
              <a:rPr lang="sr-Latn-RS" altLang="sr-Latn-RS" sz="1900" b="1" dirty="0">
                <a:solidFill>
                  <a:srgbClr val="000000"/>
                </a:solidFill>
                <a:cs typeface="Times New Roman" panose="02020603050405020304" pitchFamily="18" charset="0"/>
              </a:rPr>
            </a:br>
            <a:r>
              <a:rPr lang="sr-Latn-RS" altLang="sr-Latn-RS" sz="1900" b="1" u="sng" dirty="0">
                <a:solidFill>
                  <a:srgbClr val="000000"/>
                </a:solidFill>
                <a:cs typeface="Times New Roman" panose="02020603050405020304" pitchFamily="18" charset="0"/>
              </a:rPr>
              <a:t>11. korisniku prijevremene starosne mirovine koji se tijekom korištenja prava zaposli do polovice punog radnog vremena</a:t>
            </a:r>
            <a:r>
              <a:rPr lang="sr-Latn-RS" altLang="sr-Latn-RS" sz="1900" b="1" dirty="0">
                <a:solidFill>
                  <a:srgbClr val="000000"/>
                </a:solidFill>
                <a:cs typeface="Times New Roman" panose="02020603050405020304" pitchFamily="18" charset="0"/>
              </a:rPr>
              <a:t>.</a:t>
            </a:r>
          </a:p>
          <a:p>
            <a:pPr marL="0" lvl="0" indent="0" fontAlgn="base">
              <a:buNone/>
            </a:pPr>
            <a:r>
              <a:rPr lang="sr-Latn-RS" altLang="sr-Latn-RS" sz="1900" b="1" dirty="0">
                <a:solidFill>
                  <a:srgbClr val="000000"/>
                </a:solidFill>
                <a:cs typeface="Times New Roman" panose="02020603050405020304" pitchFamily="18" charset="0"/>
              </a:rPr>
              <a:t>UZ ODREDBE ZAKONA O MIROVINSKOM OSIGURANJU GLEDE RADA I ZAPOŠLJAVANJA OSOBA KOJE KORISTE MIROVINU I RADE PRIMJENJUJU SE I ODREDBE ZAKONA O ODGOJU I OBRAZOVANJU U OSNOVNOJ I SREDNJOJ ŠKOLI – </a:t>
            </a:r>
            <a:r>
              <a:rPr lang="sr-Latn-RS" altLang="sr-Latn-RS" sz="1900" b="1" dirty="0" smtClean="0">
                <a:solidFill>
                  <a:srgbClr val="000000"/>
                </a:solidFill>
                <a:cs typeface="Times New Roman" panose="02020603050405020304" pitchFamily="18" charset="0"/>
              </a:rPr>
              <a:t>članka </a:t>
            </a:r>
            <a:r>
              <a:rPr lang="sr-Latn-RS" altLang="sr-Latn-RS" sz="1900" b="1" dirty="0">
                <a:solidFill>
                  <a:srgbClr val="000000"/>
                </a:solidFill>
                <a:cs typeface="Times New Roman" panose="02020603050405020304" pitchFamily="18" charset="0"/>
              </a:rPr>
              <a:t>112. stavci 1.-3. </a:t>
            </a:r>
          </a:p>
          <a:p>
            <a:pPr marL="0" lvl="0" indent="0" fontAlgn="base">
              <a:buNone/>
            </a:pPr>
            <a:r>
              <a:rPr lang="hr-HR" sz="1900" dirty="0">
                <a:solidFill>
                  <a:schemeClr val="tx2"/>
                </a:solidFill>
              </a:rPr>
              <a:t>(1)Radniku školske ustanove ugovor o radu prestaje sukladno općim propisima o radu.</a:t>
            </a:r>
            <a:br>
              <a:rPr lang="hr-HR" sz="1900" dirty="0">
                <a:solidFill>
                  <a:schemeClr val="tx2"/>
                </a:solidFill>
              </a:rPr>
            </a:br>
            <a:r>
              <a:rPr lang="hr-HR" sz="1900" dirty="0">
                <a:solidFill>
                  <a:schemeClr val="tx2"/>
                </a:solidFill>
              </a:rPr>
              <a:t>(2) Iznimno od stavka 1. ovoga članka radniku školske ustanove ugovor o radu prestaje s navršenih 65 godina života i 15 godina mirovinskog staža.</a:t>
            </a:r>
            <a:br>
              <a:rPr lang="hr-HR" sz="1900" dirty="0">
                <a:solidFill>
                  <a:schemeClr val="tx2"/>
                </a:solidFill>
              </a:rPr>
            </a:br>
            <a:r>
              <a:rPr lang="hr-HR" sz="1900" dirty="0">
                <a:solidFill>
                  <a:schemeClr val="tx2"/>
                </a:solidFill>
              </a:rPr>
              <a:t>(3) Iznimno od stavka 1. ovog članka, radnicima školske ustanove iz članka 100. ovog Zakona, ugovor o radu prestaje istekom školske godine u kojoj su navršili 65 godina života i 15 godina mirovinskog staža.</a:t>
            </a:r>
            <a:br>
              <a:rPr lang="hr-HR" sz="1900" dirty="0">
                <a:solidFill>
                  <a:schemeClr val="tx2"/>
                </a:solidFill>
              </a:rPr>
            </a:br>
            <a:endParaRPr lang="sr-Latn-RS" altLang="sr-Latn-RS" sz="1900" dirty="0">
              <a:solidFill>
                <a:schemeClr val="tx2"/>
              </a:solidFill>
            </a:endParaRPr>
          </a:p>
          <a:p>
            <a:pPr marL="0" indent="0" fontAlgn="base">
              <a:buNone/>
            </a:pPr>
            <a:endParaRPr lang="hr-HR" sz="1700" dirty="0"/>
          </a:p>
          <a:p>
            <a:endParaRPr lang="hr-HR" dirty="0"/>
          </a:p>
          <a:p>
            <a:endParaRPr lang="hr-HR" dirty="0"/>
          </a:p>
        </p:txBody>
      </p:sp>
    </p:spTree>
    <p:extLst>
      <p:ext uri="{BB962C8B-B14F-4D97-AF65-F5344CB8AC3E}">
        <p14:creationId xmlns:p14="http://schemas.microsoft.com/office/powerpoint/2010/main" val="2214974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a:p>
        </p:txBody>
      </p:sp>
      <p:sp>
        <p:nvSpPr>
          <p:cNvPr id="3" name="Content Placeholder 2"/>
          <p:cNvSpPr>
            <a:spLocks noGrp="1"/>
          </p:cNvSpPr>
          <p:nvPr>
            <p:ph idx="1"/>
          </p:nvPr>
        </p:nvSpPr>
        <p:spPr/>
        <p:txBody>
          <a:bodyPr>
            <a:normAutofit/>
          </a:bodyPr>
          <a:lstStyle/>
          <a:p>
            <a:pPr fontAlgn="base"/>
            <a:r>
              <a:rPr lang="hr-HR" sz="1700" b="1" dirty="0">
                <a:solidFill>
                  <a:schemeClr val="tx2"/>
                </a:solidFill>
              </a:rPr>
              <a:t>PONOVNI IZRAČUN MIROVINE- NOVA MIROVINA</a:t>
            </a:r>
          </a:p>
          <a:p>
            <a:pPr marL="0" indent="0" fontAlgn="base">
              <a:buNone/>
            </a:pPr>
            <a:r>
              <a:rPr lang="hr-HR" sz="1700" b="1" dirty="0">
                <a:solidFill>
                  <a:schemeClr val="tx2"/>
                </a:solidFill>
              </a:rPr>
              <a:t>Korisnik prijevremene starosne mirovine ili starosne mirovine za dugogodišnjeg osiguranika koji je nakon stjecanja prava na mirovinu navršio najmanje jednu godinu staža osiguranja može nakon prestanka zaposlenja, odnosno obavljanja djelatnosti ostvariti PRAVO NA NOVU STAROSNU, PRIJEVREMENU ILI  MIROVINU ZA DUGOGODIŠNJEG OSIGURANIKA</a:t>
            </a:r>
            <a:r>
              <a:rPr lang="hr-HR" sz="1700" dirty="0">
                <a:solidFill>
                  <a:schemeClr val="tx2"/>
                </a:solidFill>
              </a:rPr>
              <a:t> u skladu s člankom 100. stavkom 1. Zakona o mirovinskom osiguranju </a:t>
            </a:r>
            <a:endParaRPr lang="hr-HR" sz="1700" b="1" dirty="0">
              <a:solidFill>
                <a:schemeClr val="tx2"/>
              </a:solidFill>
            </a:endParaRPr>
          </a:p>
          <a:p>
            <a:pPr fontAlgn="base"/>
            <a:r>
              <a:rPr lang="hr-HR" sz="1700" b="1" dirty="0">
                <a:solidFill>
                  <a:schemeClr val="tx2"/>
                </a:solidFill>
              </a:rPr>
              <a:t>Rok poslodavcima za dostavu podataka HZMO</a:t>
            </a:r>
          </a:p>
          <a:p>
            <a:pPr marL="0" indent="0" fontAlgn="base">
              <a:buNone/>
            </a:pPr>
            <a:r>
              <a:rPr lang="hr-HR" sz="1700" dirty="0">
                <a:solidFill>
                  <a:schemeClr val="tx2"/>
                </a:solidFill>
              </a:rPr>
              <a:t>U postupku ostvarivanja prava iz mirovinskog osiguranja obveznik doprinosa obvezan je na zahtjev Zavoda, u roku od 15 dana od dana zaprimanja zahtjeva dostaviti </a:t>
            </a:r>
            <a:r>
              <a:rPr lang="hr-HR" sz="1700" b="1" dirty="0">
                <a:solidFill>
                  <a:schemeClr val="tx2"/>
                </a:solidFill>
              </a:rPr>
              <a:t>podatke o stažu osiguranja </a:t>
            </a:r>
            <a:r>
              <a:rPr lang="hr-HR" sz="1700" dirty="0">
                <a:solidFill>
                  <a:schemeClr val="tx2"/>
                </a:solidFill>
              </a:rPr>
              <a:t>i </a:t>
            </a:r>
            <a:r>
              <a:rPr lang="hr-HR" sz="1700" b="1" dirty="0">
                <a:solidFill>
                  <a:schemeClr val="tx2"/>
                </a:solidFill>
              </a:rPr>
              <a:t>osnovici</a:t>
            </a:r>
            <a:r>
              <a:rPr lang="hr-HR" sz="1700" dirty="0">
                <a:solidFill>
                  <a:schemeClr val="tx2"/>
                </a:solidFill>
              </a:rPr>
              <a:t> na propisanoj prijavi. (članak 108. stavak 5.) – PREKRŠAJNE ODREDBE – članak 172. stavak 2. točka 3. </a:t>
            </a:r>
          </a:p>
          <a:p>
            <a:endParaRPr lang="hr-HR" dirty="0"/>
          </a:p>
        </p:txBody>
      </p:sp>
    </p:spTree>
    <p:extLst>
      <p:ext uri="{BB962C8B-B14F-4D97-AF65-F5344CB8AC3E}">
        <p14:creationId xmlns:p14="http://schemas.microsoft.com/office/powerpoint/2010/main" val="1993119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3813" y="622838"/>
            <a:ext cx="9601200" cy="1143000"/>
          </a:xfrm>
        </p:spPr>
        <p:txBody>
          <a:bodyPr>
            <a:normAutofit/>
          </a:bodyPr>
          <a:lstStyle/>
          <a:p>
            <a:r>
              <a:rPr lang="hr-HR" sz="2000" b="1" dirty="0"/>
              <a:t>ZAKON O IZMJENAMA I DOPUNAMA ZAKONA O ZAŠTITI NA RADU </a:t>
            </a:r>
            <a:r>
              <a:rPr lang="hr-HR" sz="2000" dirty="0"/>
              <a:t/>
            </a:r>
            <a:br>
              <a:rPr lang="hr-HR" sz="2000" dirty="0"/>
            </a:br>
            <a:r>
              <a:rPr lang="hr-HR" sz="2000" dirty="0"/>
              <a:t>(</a:t>
            </a:r>
            <a:r>
              <a:rPr lang="hr-HR" sz="1400" dirty="0"/>
              <a:t>Narodne novine broj 94/18 i 96/18 - Ispravak) stupio na snagu 1.11. 2018.</a:t>
            </a:r>
            <a:r>
              <a:rPr lang="hr-HR" dirty="0"/>
              <a:t> </a:t>
            </a:r>
            <a:r>
              <a:rPr lang="hr-HR" sz="1300" dirty="0" smtClean="0"/>
              <a:t>osim odredbi </a:t>
            </a:r>
            <a:r>
              <a:rPr lang="hr-HR" sz="1300" dirty="0"/>
              <a:t>članka 5., 23. i 24. ovoga Zakona koji su stupili  na snagu dana 1. siječnja 2019.</a:t>
            </a:r>
          </a:p>
        </p:txBody>
      </p:sp>
      <p:sp>
        <p:nvSpPr>
          <p:cNvPr id="3" name="Content Placeholder 2"/>
          <p:cNvSpPr>
            <a:spLocks noGrp="1"/>
          </p:cNvSpPr>
          <p:nvPr>
            <p:ph idx="1"/>
          </p:nvPr>
        </p:nvSpPr>
        <p:spPr>
          <a:xfrm>
            <a:off x="1293813" y="1772816"/>
            <a:ext cx="9601200" cy="4495800"/>
          </a:xfrm>
        </p:spPr>
        <p:txBody>
          <a:bodyPr>
            <a:normAutofit/>
          </a:bodyPr>
          <a:lstStyle/>
          <a:p>
            <a:pPr fontAlgn="base"/>
            <a:r>
              <a:rPr lang="hr-HR" sz="1900" dirty="0"/>
              <a:t>Poslodavac je obvezan </a:t>
            </a:r>
            <a:r>
              <a:rPr lang="hr-HR" sz="1900" dirty="0">
                <a:solidFill>
                  <a:srgbClr val="FF0000"/>
                </a:solidFill>
              </a:rPr>
              <a:t>radnike odnosno njihove predstavnike uključiti u postupak procjene rizika </a:t>
            </a:r>
            <a:r>
              <a:rPr lang="hr-HR" sz="1900" b="1" dirty="0"/>
              <a:t>i o tome imati dokumentirane informacije</a:t>
            </a:r>
            <a:r>
              <a:rPr lang="hr-HR" sz="1900" dirty="0"/>
              <a:t>. (članak 18. stavak 5. )</a:t>
            </a:r>
          </a:p>
          <a:p>
            <a:r>
              <a:rPr lang="hr-HR" sz="1900" b="1" dirty="0"/>
              <a:t>Odbor za zaštitu na radu </a:t>
            </a:r>
            <a:r>
              <a:rPr lang="hr-HR" sz="1900" dirty="0"/>
              <a:t>sastaje se </a:t>
            </a:r>
            <a:r>
              <a:rPr lang="hr-HR" sz="1900" b="1" dirty="0">
                <a:solidFill>
                  <a:srgbClr val="FF0000"/>
                </a:solidFill>
              </a:rPr>
              <a:t>najmanje jednom u šest mjeseci </a:t>
            </a:r>
            <a:r>
              <a:rPr lang="hr-HR" sz="1900" dirty="0"/>
              <a:t>( ne tri </a:t>
            </a:r>
            <a:r>
              <a:rPr lang="hr-HR" sz="1900" dirty="0" smtClean="0"/>
              <a:t>mjeseca kao prema </a:t>
            </a:r>
            <a:r>
              <a:rPr lang="hr-HR" sz="1900" dirty="0"/>
              <a:t>ranijem Zakonu ) – članak 34. stavak 1. – za škole koje imaju  50 i više zaposlenih </a:t>
            </a:r>
          </a:p>
          <a:p>
            <a:r>
              <a:rPr lang="hr-HR" sz="1900" dirty="0"/>
              <a:t>......u  slučaju događaja iz članka 65. stavka 1. i 2. ovoga Zakona </a:t>
            </a:r>
            <a:r>
              <a:rPr lang="hr-HR" sz="1600" b="1" dirty="0"/>
              <a:t>(smrtna ozljeda </a:t>
            </a:r>
            <a:r>
              <a:rPr lang="hr-HR" sz="1600" b="1" dirty="0" smtClean="0"/>
              <a:t>nastala </a:t>
            </a:r>
            <a:r>
              <a:rPr lang="hr-HR" sz="1600" b="1" dirty="0"/>
              <a:t>u prostoriji ili na prostoru u kojem poslodavac obavlja rad i ozljeda zbog koje je radniku ili osobi na radu pružena hitna medicinska pomoć i zbog koje je ozlijeđena osoba zadržana na liječenju u stacionarnoj zdravstvenoj ustanovi ili dnevnoj bolnici </a:t>
            </a:r>
            <a:r>
              <a:rPr lang="hr-HR" sz="2000" dirty="0"/>
              <a:t>) </a:t>
            </a:r>
            <a:r>
              <a:rPr lang="hr-HR" sz="1900" dirty="0"/>
              <a:t> utvrđenog slučaja profesionalne bolesti ili nalaza nadležnog inspektora kojim je utvrđen nedostatak u provedbi zaštite na radu </a:t>
            </a:r>
            <a:r>
              <a:rPr lang="hr-HR" sz="1900" b="1" dirty="0"/>
              <a:t>poslodavac je obvezan sazvati sjednicu</a:t>
            </a:r>
            <a:r>
              <a:rPr lang="hr-HR" sz="1900" dirty="0"/>
              <a:t> u roku od </a:t>
            </a:r>
            <a:r>
              <a:rPr lang="hr-HR" sz="1900" dirty="0">
                <a:solidFill>
                  <a:srgbClr val="FF0000"/>
                </a:solidFill>
              </a:rPr>
              <a:t>dva radna dana </a:t>
            </a:r>
            <a:r>
              <a:rPr lang="hr-HR" sz="1900" dirty="0"/>
              <a:t>od nastanka ozljede. (članak 34. stavak 8. ) </a:t>
            </a:r>
          </a:p>
          <a:p>
            <a:pPr fontAlgn="base"/>
            <a:endParaRPr lang="hr-HR" dirty="0"/>
          </a:p>
          <a:p>
            <a:endParaRPr lang="hr-HR" sz="1900" dirty="0"/>
          </a:p>
        </p:txBody>
      </p:sp>
    </p:spTree>
    <p:extLst>
      <p:ext uri="{BB962C8B-B14F-4D97-AF65-F5344CB8AC3E}">
        <p14:creationId xmlns:p14="http://schemas.microsoft.com/office/powerpoint/2010/main" val="3492755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a:p>
        </p:txBody>
      </p:sp>
      <p:sp>
        <p:nvSpPr>
          <p:cNvPr id="3" name="Content Placeholder 2"/>
          <p:cNvSpPr>
            <a:spLocks noGrp="1"/>
          </p:cNvSpPr>
          <p:nvPr>
            <p:ph idx="1"/>
          </p:nvPr>
        </p:nvSpPr>
        <p:spPr/>
        <p:txBody>
          <a:bodyPr/>
          <a:lstStyle/>
          <a:p>
            <a:r>
              <a:rPr lang="hr-HR" sz="2000" dirty="0"/>
              <a:t>..i u radnim prostorijama gdje istodobno radi dva do </a:t>
            </a:r>
            <a:r>
              <a:rPr lang="hr-HR" sz="2000" b="1" dirty="0">
                <a:solidFill>
                  <a:srgbClr val="FF0000"/>
                </a:solidFill>
              </a:rPr>
              <a:t>50</a:t>
            </a:r>
            <a:r>
              <a:rPr lang="hr-HR" sz="2000" dirty="0"/>
              <a:t> radnika ( ne 20 kao ranije)  najmanje jedan radnik, te još po jedan do svakih sljedećih 50 radnika, mora biti osposobljen za pružanje prve pomoći u skladu s pravilima zaštite na radu. (članak 56. stavak 4. )</a:t>
            </a:r>
          </a:p>
          <a:p>
            <a:r>
              <a:rPr lang="hr-HR" sz="2000" dirty="0"/>
              <a:t>Poslodavac je </a:t>
            </a:r>
            <a:r>
              <a:rPr lang="hr-HR" sz="2000" b="1" dirty="0"/>
              <a:t>radnicima osposobljenim za pružanje prve pomoći dužan uručiti pisanu odluku o imenovanju za pružanje prve pomoći </a:t>
            </a:r>
            <a:r>
              <a:rPr lang="hr-HR" sz="2000" dirty="0"/>
              <a:t>te </a:t>
            </a:r>
            <a:r>
              <a:rPr lang="hr-HR" sz="2000" u="sng" dirty="0"/>
              <a:t>obavijestiti sve ostale radnike o radnicima koji su osposobljeni i imenovani za pružanje prve pomoći. </a:t>
            </a:r>
            <a:r>
              <a:rPr lang="hr-HR" sz="2000" dirty="0"/>
              <a:t>(članak 56. stavak 4. </a:t>
            </a:r>
            <a:r>
              <a:rPr lang="hr-HR" sz="2000" dirty="0" smtClean="0"/>
              <a:t>)</a:t>
            </a:r>
            <a:endParaRPr lang="hr-HR" sz="1800" dirty="0"/>
          </a:p>
          <a:p>
            <a:r>
              <a:rPr lang="hr-HR" sz="2000" dirty="0"/>
              <a:t>RAVNATELJ DONOSI PISANU ODLUKU O IMENOVANJU RADNIKA OSPOSOBLJENOG ZA PRUŽANJE PRVE POMOĆI I PUTEM OGLASNE PLOČE IZVJEŠĆUJE SVE RADNIKE O ODLUCI</a:t>
            </a:r>
          </a:p>
          <a:p>
            <a:endParaRPr lang="hr-HR" sz="2000" dirty="0"/>
          </a:p>
          <a:p>
            <a:endParaRPr lang="hr-HR" dirty="0"/>
          </a:p>
        </p:txBody>
      </p:sp>
    </p:spTree>
    <p:extLst>
      <p:ext uri="{BB962C8B-B14F-4D97-AF65-F5344CB8AC3E}">
        <p14:creationId xmlns:p14="http://schemas.microsoft.com/office/powerpoint/2010/main" val="2839917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dirty="0"/>
          </a:p>
        </p:txBody>
      </p:sp>
      <p:sp>
        <p:nvSpPr>
          <p:cNvPr id="3" name="Content Placeholder 2"/>
          <p:cNvSpPr>
            <a:spLocks noGrp="1"/>
          </p:cNvSpPr>
          <p:nvPr>
            <p:ph idx="1"/>
          </p:nvPr>
        </p:nvSpPr>
        <p:spPr>
          <a:xfrm>
            <a:off x="1293813" y="1700808"/>
            <a:ext cx="9601200" cy="4495800"/>
          </a:xfrm>
        </p:spPr>
        <p:txBody>
          <a:bodyPr>
            <a:normAutofit fontScale="77500" lnSpcReduction="20000"/>
          </a:bodyPr>
          <a:lstStyle/>
          <a:p>
            <a:pPr fontAlgn="base"/>
            <a:r>
              <a:rPr lang="hr-HR" b="1" dirty="0"/>
              <a:t>OBVEZA IZVJEŠĆIVANJA TIJELA NADZORA </a:t>
            </a:r>
            <a:r>
              <a:rPr lang="hr-HR" dirty="0"/>
              <a:t>– članak 65. </a:t>
            </a:r>
          </a:p>
          <a:p>
            <a:pPr fontAlgn="base"/>
            <a:r>
              <a:rPr lang="hr-HR" dirty="0"/>
              <a:t>(1) Poslodavac je obvezan obavijestiti tijelo nadležno za inspekcijski nadzor o smrtnoj ozljedi nastaloj u prostoriji ili na prostoru u kojem poslodavac obavlja rad.</a:t>
            </a:r>
          </a:p>
          <a:p>
            <a:pPr fontAlgn="base"/>
            <a:r>
              <a:rPr lang="hr-HR" dirty="0"/>
              <a:t>(2) Poslodavac je obvezan obavijestiti tijelo nadležno za inspekcijski nadzor o ozljedi nastaloj u prostoriji ili na prostoru u kojem poslodavac obavlja rad zbog koje je radniku ili osobi na radu pružena hitna medicinska pomoć i zbog koje je ozlijeđena osoba zadržana na liječenju u stacionarnoj zdravstvenoj ustanovi ili dnevnoj bolnici.</a:t>
            </a:r>
          </a:p>
          <a:p>
            <a:pPr fontAlgn="base"/>
            <a:r>
              <a:rPr lang="hr-HR" dirty="0"/>
              <a:t>(3) Obavijest iz stavka 1. i 2. ovoga članka poslodavac je obvezan dostaviti </a:t>
            </a:r>
            <a:r>
              <a:rPr lang="hr-HR" b="1" dirty="0">
                <a:solidFill>
                  <a:srgbClr val="FF0000"/>
                </a:solidFill>
              </a:rPr>
              <a:t>odmah po nastanku ozljede.</a:t>
            </a:r>
          </a:p>
          <a:p>
            <a:pPr fontAlgn="base"/>
            <a:r>
              <a:rPr lang="hr-HR" dirty="0"/>
              <a:t>(4) Smatra se da je poslodavac ispunio obvezu iz stavka 3. ovoga članka </a:t>
            </a:r>
            <a:r>
              <a:rPr lang="hr-HR" u="sng" dirty="0"/>
              <a:t>ako je nakon isključenja izvora ozljede, pružanja prve pomoći ozlijeđenoj osobi te pozivanja hitne medicinske pomoći ili zbrinjavanja ozlijeđene osobe u stacionarnu zdravstvenu ustanovu ili dnevnu bolnicu</a:t>
            </a:r>
            <a:r>
              <a:rPr lang="hr-HR" dirty="0"/>
              <a:t>, </a:t>
            </a:r>
            <a:r>
              <a:rPr lang="hr-HR" dirty="0">
                <a:solidFill>
                  <a:srgbClr val="FF0000"/>
                </a:solidFill>
              </a:rPr>
              <a:t>bez odgađanja obavijestio mjesno nadležni ured tijela nadležnog za inspekcijski nadzor </a:t>
            </a:r>
            <a:r>
              <a:rPr lang="hr-HR" dirty="0"/>
              <a:t>na broj telefona objavljen na službenim stranicama toga tijela </a:t>
            </a:r>
            <a:r>
              <a:rPr lang="hr-HR" b="1" dirty="0">
                <a:solidFill>
                  <a:srgbClr val="FF0000"/>
                </a:solidFill>
              </a:rPr>
              <a:t>ili na jedinstveni telefonski broj za hitne službe 112</a:t>
            </a:r>
            <a:r>
              <a:rPr lang="hr-HR" dirty="0"/>
              <a:t>.</a:t>
            </a:r>
          </a:p>
          <a:p>
            <a:endParaRPr lang="hr-HR" dirty="0"/>
          </a:p>
          <a:p>
            <a:pPr fontAlgn="base"/>
            <a:endParaRPr lang="hr-HR" dirty="0"/>
          </a:p>
          <a:p>
            <a:endParaRPr lang="hr-HR" sz="1600" dirty="0"/>
          </a:p>
        </p:txBody>
      </p:sp>
    </p:spTree>
    <p:extLst>
      <p:ext uri="{BB962C8B-B14F-4D97-AF65-F5344CB8AC3E}">
        <p14:creationId xmlns:p14="http://schemas.microsoft.com/office/powerpoint/2010/main" val="67374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a:p>
        </p:txBody>
      </p:sp>
      <p:sp>
        <p:nvSpPr>
          <p:cNvPr id="3" name="Content Placeholder 2"/>
          <p:cNvSpPr>
            <a:spLocks noGrp="1"/>
          </p:cNvSpPr>
          <p:nvPr>
            <p:ph idx="1"/>
          </p:nvPr>
        </p:nvSpPr>
        <p:spPr/>
        <p:txBody>
          <a:bodyPr>
            <a:normAutofit lnSpcReduction="10000"/>
          </a:bodyPr>
          <a:lstStyle/>
          <a:p>
            <a:r>
              <a:rPr lang="hr-HR" sz="1800" b="1" dirty="0"/>
              <a:t>ZAŠTITA NEPUŠAČA </a:t>
            </a:r>
          </a:p>
          <a:p>
            <a:r>
              <a:rPr lang="hr-HR" sz="1800" dirty="0"/>
              <a:t>Poslodavac je obvezan provoditi zaštitu nepušača od djelovanja </a:t>
            </a:r>
            <a:r>
              <a:rPr lang="hr-HR" sz="1800" b="1" dirty="0"/>
              <a:t>dima duhanskih i srodnih proizvoda, biljnih proizvoda za pušenje te para elektroničkih cigareta </a:t>
            </a:r>
            <a:r>
              <a:rPr lang="hr-HR" sz="1800" dirty="0"/>
              <a:t>na mjestima rada i radnim sastancima</a:t>
            </a:r>
            <a:r>
              <a:rPr lang="hr-HR" sz="1800" b="1" dirty="0"/>
              <a:t>. </a:t>
            </a:r>
            <a:r>
              <a:rPr lang="hr-HR" sz="1800" dirty="0"/>
              <a:t>(Članak 57.stavci 1.-3. )</a:t>
            </a:r>
          </a:p>
          <a:p>
            <a:r>
              <a:rPr lang="hr-HR" sz="1700" dirty="0"/>
              <a:t> OTKAZIVANJE POVJERENIKU ZA ZAŠTITU NA RADU </a:t>
            </a:r>
          </a:p>
          <a:p>
            <a:r>
              <a:rPr lang="hr-HR" sz="1700" dirty="0"/>
              <a:t>Poslodavac ne smije povjereniku radnika za zaštitu na radu, tijekom obnašanja dužnosti, bez suglasnosti radničkog vijeća ili sindikalnog povjerenika koji ima prava i obveze radničkog vijeća, otkazati ugovor o radu, niti ga na drugi način staviti u nepovoljniji položaj u odnosu na njegove dotadašnje uvjete rada i u odnosu na ostale radnike.</a:t>
            </a:r>
            <a:br>
              <a:rPr lang="hr-HR" sz="1700" dirty="0"/>
            </a:br>
            <a:r>
              <a:rPr lang="hr-HR" sz="1700" dirty="0"/>
              <a:t>(3) Ako radničko vijeće ili sindikalni povjerenik koji ima prava i obveze radničkog vijeća uskrati suglasnost na otkaz, uskrata mora biti pisano obrazložena, a poslodavac može u roku od 15 dana od dana dostave tog očitovanja zatražiti da suglasnost nadomjesti sudska odluka. (članak 72. stavci 2.i 3. ) </a:t>
            </a:r>
          </a:p>
          <a:p>
            <a:r>
              <a:rPr lang="hr-HR" sz="1800" dirty="0"/>
              <a:t>1. siječnja 2019. prestao je s radom Zavod za unapređivanje zaštite na radu - </a:t>
            </a:r>
            <a:r>
              <a:rPr lang="hr-HR" sz="1700" dirty="0"/>
              <a:t>Ministarstvo rada i mirovinskoga sustava </a:t>
            </a:r>
            <a:r>
              <a:rPr lang="hr-HR" sz="1700" dirty="0" smtClean="0"/>
              <a:t>preuzelo je </a:t>
            </a:r>
            <a:r>
              <a:rPr lang="hr-HR" sz="1700" dirty="0"/>
              <a:t>poslove, imovinu, opremu, pismohranu i drugu dokumentaciju, sredstva za rad, financijska sredstva te prava i obveze Zavoda za unapređivanje zaštite na radu.</a:t>
            </a:r>
          </a:p>
        </p:txBody>
      </p:sp>
    </p:spTree>
    <p:extLst>
      <p:ext uri="{BB962C8B-B14F-4D97-AF65-F5344CB8AC3E}">
        <p14:creationId xmlns:p14="http://schemas.microsoft.com/office/powerpoint/2010/main" val="587981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HR" sz="2000" b="1" dirty="0"/>
              <a:t>ZAKON O ARHIVSKOM GRADIVU I ARHIVIMA</a:t>
            </a:r>
            <a:r>
              <a:rPr lang="hr-HR" sz="2000" dirty="0"/>
              <a:t/>
            </a:r>
            <a:br>
              <a:rPr lang="hr-HR" sz="2000" dirty="0"/>
            </a:br>
            <a:r>
              <a:rPr lang="hr-HR" sz="2000" dirty="0"/>
              <a:t/>
            </a:r>
            <a:br>
              <a:rPr lang="hr-HR" sz="2000" dirty="0"/>
            </a:br>
            <a:r>
              <a:rPr lang="hr-HR" sz="2000" dirty="0"/>
              <a:t>("Narodne novine", broj 61/18</a:t>
            </a:r>
            <a:r>
              <a:rPr lang="hr-HR" sz="2000" dirty="0" smtClean="0"/>
              <a:t>) </a:t>
            </a:r>
            <a:r>
              <a:rPr lang="hr-HR" sz="1800" dirty="0" smtClean="0"/>
              <a:t>stupio na snagu 19. srpnja 2018.</a:t>
            </a:r>
            <a:endParaRPr lang="hr-HR" sz="2000" dirty="0"/>
          </a:p>
        </p:txBody>
      </p:sp>
      <p:sp>
        <p:nvSpPr>
          <p:cNvPr id="3" name="Content Placeholder 2"/>
          <p:cNvSpPr>
            <a:spLocks noGrp="1"/>
          </p:cNvSpPr>
          <p:nvPr>
            <p:ph idx="1"/>
          </p:nvPr>
        </p:nvSpPr>
        <p:spPr/>
        <p:txBody>
          <a:bodyPr>
            <a:normAutofit fontScale="70000" lnSpcReduction="20000"/>
          </a:bodyPr>
          <a:lstStyle/>
          <a:p>
            <a:r>
              <a:rPr lang="hr-HR" b="1" dirty="0"/>
              <a:t>USKLAĐIVANJE AKATA </a:t>
            </a:r>
          </a:p>
          <a:p>
            <a:pPr marL="0" indent="0">
              <a:buNone/>
            </a:pPr>
            <a:r>
              <a:rPr lang="hr-HR" sz="2600" dirty="0"/>
              <a:t>Tijela javne vlasti dužna su opće akte, kojima se uređuju pitanja od značenja za upravljanje javnim dokumentarnim i arhivskim gradivom, uskladiti s odredbama ovoga Zakona </a:t>
            </a:r>
            <a:r>
              <a:rPr lang="hr-HR" sz="2600" b="1" dirty="0"/>
              <a:t>u roku od 90 dana od stupanja na snagu pravilnika iz članka 6. stavka 2. ovoga Zakona.</a:t>
            </a:r>
            <a:r>
              <a:rPr lang="hr-HR" sz="2600" dirty="0"/>
              <a:t> (članak 52. stavak 2. ) </a:t>
            </a:r>
          </a:p>
          <a:p>
            <a:r>
              <a:rPr lang="hr-HR" sz="2600" b="1" dirty="0"/>
              <a:t>DONOŠENJE PROVEDBENIH PROPISA </a:t>
            </a:r>
          </a:p>
          <a:p>
            <a:r>
              <a:rPr lang="hr-HR" dirty="0"/>
              <a:t>Članak 53. stavak  1. Ministar nadležan za kulturu donijet će u roku od dvanaest mjeseci od dana stupanja na snagu ovoga Zakona pravilnike: </a:t>
            </a:r>
          </a:p>
          <a:p>
            <a:r>
              <a:rPr lang="hr-HR" sz="2600" b="1" dirty="0"/>
              <a:t>Pravilnik o upravljanju dokumentarnim gradivom izvan arhiva kojim se propisuju uvjeti i način stvaranja, čuvanja, obrade, vrednovanja, pretvorbe u digitalni oblik, izlučivanja i predaje dokumentarnoga gradiva te način provjere stručne osposobljenosti za obavljanje poslova u upravljanju dokumentarnim gradivom, kao i uvjete predaje gradiva iz članka 16. ovoga Zakona </a:t>
            </a:r>
            <a:r>
              <a:rPr lang="hr-HR" sz="2600" dirty="0"/>
              <a:t>(članak 6. stavak 2. Zakona o arhivskom gradivu i arhivima) </a:t>
            </a:r>
          </a:p>
          <a:p>
            <a:r>
              <a:rPr lang="hr-HR" dirty="0"/>
              <a:t>te ostale pravilnike prema članku 21. stavku 13., članak 36. stavku 4., 38. stavak 4., članku 45. stavku 4. </a:t>
            </a:r>
            <a:br>
              <a:rPr lang="hr-HR" dirty="0"/>
            </a:br>
            <a:endParaRPr lang="hr-HR" dirty="0"/>
          </a:p>
        </p:txBody>
      </p:sp>
    </p:spTree>
    <p:extLst>
      <p:ext uri="{BB962C8B-B14F-4D97-AF65-F5344CB8AC3E}">
        <p14:creationId xmlns:p14="http://schemas.microsoft.com/office/powerpoint/2010/main" val="944970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HR" sz="2000" b="1" dirty="0"/>
              <a:t>ZAKON O KNJIŽNICAMA I KNJIŽNIČNOJ DJELATNOSTI</a:t>
            </a:r>
            <a:r>
              <a:rPr lang="hr-HR" sz="2000" dirty="0"/>
              <a:t/>
            </a:r>
            <a:br>
              <a:rPr lang="hr-HR" sz="2000" dirty="0"/>
            </a:br>
            <a:r>
              <a:rPr lang="hr-HR" sz="1600" dirty="0"/>
              <a:t>(Narodne novine broj 17/2019 </a:t>
            </a:r>
            <a:r>
              <a:rPr lang="hr-HR" sz="1600" dirty="0" smtClean="0"/>
              <a:t>) stupio na snagu 16. veljače 2019. </a:t>
            </a:r>
            <a:endParaRPr lang="hr-HR" sz="2000" dirty="0"/>
          </a:p>
        </p:txBody>
      </p:sp>
      <p:sp>
        <p:nvSpPr>
          <p:cNvPr id="3" name="Content Placeholder 2"/>
          <p:cNvSpPr>
            <a:spLocks noGrp="1"/>
          </p:cNvSpPr>
          <p:nvPr>
            <p:ph idx="1"/>
          </p:nvPr>
        </p:nvSpPr>
        <p:spPr/>
        <p:txBody>
          <a:bodyPr>
            <a:normAutofit/>
          </a:bodyPr>
          <a:lstStyle/>
          <a:p>
            <a:pPr fontAlgn="base"/>
            <a:r>
              <a:rPr lang="hr-HR" sz="1600" dirty="0"/>
              <a:t>Članak 6. stavci 2. i 3. </a:t>
            </a:r>
          </a:p>
          <a:p>
            <a:pPr fontAlgn="base"/>
            <a:r>
              <a:rPr lang="hr-HR" sz="1600" dirty="0"/>
              <a:t>(2) Prilikom obavljanja digitalizacije knjižnične građe iz svojih zbirki knjižnice su dužne poštovati norme za digitalizaciju građe, izradu arhivskih i korisničkih primjeraka te metapodataka sukladno standardima iz članka 12. stavka 2. ovoga Zakona.</a:t>
            </a:r>
          </a:p>
          <a:p>
            <a:pPr fontAlgn="base"/>
            <a:r>
              <a:rPr lang="hr-HR" sz="1600" dirty="0"/>
              <a:t>(3) Knjižnice su obvezne prikupljati statističke podatke o svome poslovanju i unositi ih u sustav jedinstvenog elektroničkog prikupljanja statističkih podataka o poslovanju knjižnica pri Nacionalnoj i sveučilišnoj knjižnici u Zagrebu sukladno standardima iz članka 12. stavka 2. ovoga Zakona.</a:t>
            </a:r>
          </a:p>
          <a:p>
            <a:pPr fontAlgn="base"/>
            <a:r>
              <a:rPr lang="hr-HR" sz="1600" dirty="0"/>
              <a:t>Članak 7.</a:t>
            </a:r>
          </a:p>
          <a:p>
            <a:pPr fontAlgn="base"/>
            <a:r>
              <a:rPr lang="hr-HR" sz="1600" dirty="0"/>
              <a:t>Knjižnice su dužne poduzimati mjere za zaštitu knjižnične građe te redovito provoditi postupak revizije i otpisa građe sukladno pravilniku kojim se uređuje zaštita, revizija i otpis knjižnične građe, a koji donosi ministar nadležan za kulturu, uz prethodno mišljenje Hrvatskoga knjižničnog vijeća.</a:t>
            </a:r>
          </a:p>
          <a:p>
            <a:endParaRPr lang="hr-HR" sz="1600" dirty="0"/>
          </a:p>
        </p:txBody>
      </p:sp>
    </p:spTree>
    <p:extLst>
      <p:ext uri="{BB962C8B-B14F-4D97-AF65-F5344CB8AC3E}">
        <p14:creationId xmlns:p14="http://schemas.microsoft.com/office/powerpoint/2010/main" val="2540023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1884" y="526327"/>
            <a:ext cx="9621547" cy="1143000"/>
          </a:xfrm>
        </p:spPr>
        <p:txBody>
          <a:bodyPr>
            <a:normAutofit/>
          </a:bodyPr>
          <a:lstStyle/>
          <a:p>
            <a:r>
              <a:rPr lang="hr-HR" sz="2000" b="1" dirty="0"/>
              <a:t>ZAKON O IZMJENAMA I DOPUNAMA ZAKONA O ODGOJU I OBRAZOVANJU U OSNOVNOJ I SREDNJOJ ŠKOLI </a:t>
            </a:r>
            <a:r>
              <a:rPr lang="hr-HR" sz="2000" dirty="0"/>
              <a:t>( Narodne novine broj 68/18 )</a:t>
            </a:r>
          </a:p>
        </p:txBody>
      </p:sp>
      <p:sp>
        <p:nvSpPr>
          <p:cNvPr id="3" name="Content Placeholder 2"/>
          <p:cNvSpPr>
            <a:spLocks noGrp="1"/>
          </p:cNvSpPr>
          <p:nvPr>
            <p:ph idx="1"/>
          </p:nvPr>
        </p:nvSpPr>
        <p:spPr>
          <a:xfrm>
            <a:off x="1413892" y="1700808"/>
            <a:ext cx="9601200" cy="4495800"/>
          </a:xfrm>
        </p:spPr>
        <p:txBody>
          <a:bodyPr>
            <a:normAutofit fontScale="92500" lnSpcReduction="20000"/>
          </a:bodyPr>
          <a:lstStyle/>
          <a:p>
            <a:pPr marL="342900" indent="-342900"/>
            <a:r>
              <a:rPr lang="hr-HR" sz="1600" b="1" dirty="0"/>
              <a:t>PRIMJENA U PRAKSI – AKTUALNO </a:t>
            </a:r>
          </a:p>
          <a:p>
            <a:pPr marL="342900" indent="-342900"/>
            <a:r>
              <a:rPr lang="hr-HR" sz="1800" dirty="0" smtClean="0"/>
              <a:t>Članak 84.st.5</a:t>
            </a:r>
            <a:r>
              <a:rPr lang="hr-HR" sz="1800" dirty="0"/>
              <a:t>. </a:t>
            </a:r>
            <a:r>
              <a:rPr lang="hr-HR" sz="1800" b="1" dirty="0"/>
              <a:t>Opomena, ukor, strogi ukor i opomena pred isključenje </a:t>
            </a:r>
            <a:r>
              <a:rPr lang="hr-HR" sz="1800" b="1" dirty="0" smtClean="0"/>
              <a:t>(iz srednje škole) su </a:t>
            </a:r>
            <a:r>
              <a:rPr lang="hr-HR" sz="1800" b="1" dirty="0"/>
              <a:t>mjere upozorenja </a:t>
            </a:r>
            <a:r>
              <a:rPr lang="hr-HR" sz="1800" b="1" u="sng" dirty="0"/>
              <a:t>koje se ne izriču u upravnom postupku</a:t>
            </a:r>
            <a:r>
              <a:rPr lang="hr-HR" sz="1800" b="1" dirty="0"/>
              <a:t>. Pedagošku mjeru opomene izriče razrednik, ukora razredno vijeće, strogog ukora izriče učiteljsko vijeće, a </a:t>
            </a:r>
            <a:r>
              <a:rPr lang="hr-HR" sz="1800" b="1" dirty="0" smtClean="0"/>
              <a:t>opomenu </a:t>
            </a:r>
            <a:r>
              <a:rPr lang="hr-HR" sz="1800" b="1" dirty="0"/>
              <a:t>pred isključenje izriče nastavničko vijeće. Na izrečene mjere učenik ili roditelj može podnijeti prigovor ravnatelju škole </a:t>
            </a:r>
            <a:r>
              <a:rPr lang="hr-HR" sz="1800" b="1" u="sng" dirty="0"/>
              <a:t>u roku od osam dana od dana izricanja</a:t>
            </a:r>
            <a:r>
              <a:rPr lang="hr-HR" sz="1800" b="1" dirty="0"/>
              <a:t>.</a:t>
            </a:r>
          </a:p>
          <a:p>
            <a:pPr marL="342900" indent="-342900"/>
            <a:r>
              <a:rPr lang="hr-HR" sz="1800" b="1" dirty="0"/>
              <a:t>ODLUKU O IZREČENOJ PEDAGOŠKOJ MJERI UPOZORENJA </a:t>
            </a:r>
            <a:r>
              <a:rPr lang="hr-HR" sz="1800" b="1" dirty="0" smtClean="0"/>
              <a:t>TREBA NAPISATI </a:t>
            </a:r>
            <a:r>
              <a:rPr lang="hr-HR" sz="1800" b="1" dirty="0"/>
              <a:t>ISTI DAN KADA JE IZREČENA I U ŠTO KRAĆEM ROKU DOSTAVITI RODITELJIMA – rok za prigovor teče od dana IZRICANJA PEDAGOŠKE MJERE UPOZORENJA</a:t>
            </a:r>
            <a:endParaRPr lang="hr-HR" sz="1800" dirty="0"/>
          </a:p>
          <a:p>
            <a:pPr marL="342900" indent="-342900"/>
            <a:r>
              <a:rPr lang="hr-HR" sz="1700" dirty="0"/>
              <a:t>Prijedlog za izricanje pedagoške mjere , pisana obavijest roditeljima o pokrenutom postupku za izricanje pedagoške mjere i poziv roditeljima na razgovor u određenom roku, zapisnik o razgovoru s roditeljima, </a:t>
            </a:r>
            <a:r>
              <a:rPr lang="hr-HR" sz="1700" dirty="0" smtClean="0"/>
              <a:t>učeniku omogućiti savjetovanje </a:t>
            </a:r>
            <a:r>
              <a:rPr lang="hr-HR" sz="1700" dirty="0"/>
              <a:t>sa stručnom službom , donošenje ODLUKE o izricanju pedagoške mjere upozorenja odnosno donošenje rješenja o pedagoškoj mjeri preseljenja u drugu </a:t>
            </a:r>
            <a:r>
              <a:rPr lang="hr-HR" sz="1700" dirty="0" smtClean="0"/>
              <a:t>školu, odnosno isključenja iz srednje škole  </a:t>
            </a:r>
            <a:r>
              <a:rPr lang="hr-HR" sz="1700" dirty="0"/>
              <a:t>– ( UP )</a:t>
            </a:r>
          </a:p>
          <a:p>
            <a:pPr marL="342900" indent="-342900"/>
            <a:r>
              <a:rPr lang="hr-HR" sz="1700" dirty="0"/>
              <a:t>Ravnatelj RJEŠENJEM odlučuje o pedagoškoj mjeri preseljenja u drugu školu na temelju prijedloga učiteljskog vijeća. O žalbi protiv rješenja odlučuje Ministarstvo.  </a:t>
            </a:r>
          </a:p>
          <a:p>
            <a:pPr marL="342900" indent="-342900"/>
            <a:r>
              <a:rPr lang="hr-HR" sz="1700" dirty="0"/>
              <a:t> </a:t>
            </a:r>
            <a:r>
              <a:rPr lang="hr-HR" sz="1600" b="1" dirty="0" smtClean="0"/>
              <a:t>U </a:t>
            </a:r>
            <a:r>
              <a:rPr lang="hr-HR" sz="1600" b="1" dirty="0"/>
              <a:t>slučaju promjene ponašanja učenika izrečena pedagoška mjera </a:t>
            </a:r>
            <a:r>
              <a:rPr lang="hr-HR" sz="1600" b="1" dirty="0" smtClean="0"/>
              <a:t>upozorenja može </a:t>
            </a:r>
            <a:r>
              <a:rPr lang="hr-HR" sz="1600" b="1" dirty="0"/>
              <a:t>se ukinuti</a:t>
            </a:r>
            <a:r>
              <a:rPr lang="hr-HR" sz="1600" b="1" dirty="0" smtClean="0"/>
              <a:t>. st.9</a:t>
            </a:r>
            <a:endParaRPr lang="hr-HR" sz="1600" dirty="0"/>
          </a:p>
          <a:p>
            <a:pPr marL="342900" indent="-342900"/>
            <a:endParaRPr lang="hr-HR" sz="1600" dirty="0"/>
          </a:p>
        </p:txBody>
      </p:sp>
    </p:spTree>
    <p:extLst>
      <p:ext uri="{BB962C8B-B14F-4D97-AF65-F5344CB8AC3E}">
        <p14:creationId xmlns:p14="http://schemas.microsoft.com/office/powerpoint/2010/main" val="3664531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a:p>
        </p:txBody>
      </p:sp>
      <p:sp>
        <p:nvSpPr>
          <p:cNvPr id="3" name="Content Placeholder 2"/>
          <p:cNvSpPr>
            <a:spLocks noGrp="1"/>
          </p:cNvSpPr>
          <p:nvPr>
            <p:ph idx="1"/>
          </p:nvPr>
        </p:nvSpPr>
        <p:spPr/>
        <p:txBody>
          <a:bodyPr>
            <a:normAutofit fontScale="70000" lnSpcReduction="20000"/>
          </a:bodyPr>
          <a:lstStyle/>
          <a:p>
            <a:pPr fontAlgn="base"/>
            <a:r>
              <a:rPr lang="hr-HR" dirty="0"/>
              <a:t>Članak 12.</a:t>
            </a:r>
          </a:p>
          <a:p>
            <a:pPr fontAlgn="base"/>
            <a:r>
              <a:rPr lang="hr-HR" dirty="0"/>
              <a:t>(1) Knjižnice svoju djelatnost obavljaju sukladno ovom Zakonu i standardima propisanim za pojedine vrste knjižnica, kojima se uređuju poslovi i usluge, kadrovski i tehnički uvjeti svojstveni pojedinim vrstama knjižnica, standardi za digitalnu knjižnicu, kao i prava i dužnosti korisnika knjižničnih usluga.</a:t>
            </a:r>
          </a:p>
          <a:p>
            <a:pPr fontAlgn="base"/>
            <a:r>
              <a:rPr lang="hr-HR" dirty="0"/>
              <a:t>(2) Standarde iz stavka 1. ovoga članka donosi:</a:t>
            </a:r>
          </a:p>
          <a:p>
            <a:pPr fontAlgn="base"/>
            <a:r>
              <a:rPr lang="hr-HR" dirty="0"/>
              <a:t>– za školske, visokoškolske, znanstvene i sveučilišne knjižnice ministar nadležan za znanost i obrazovanje, uz prethodno mišljenje Hrvatskoga knjižničnog vijeća.</a:t>
            </a:r>
          </a:p>
          <a:p>
            <a:pPr fontAlgn="base"/>
            <a:r>
              <a:rPr lang="hr-HR" dirty="0"/>
              <a:t>Članak 48.</a:t>
            </a:r>
          </a:p>
          <a:p>
            <a:pPr fontAlgn="base"/>
            <a:r>
              <a:rPr lang="hr-HR" dirty="0"/>
              <a:t>Knjižnice i pravne osobe u čijem se sastavu nalaze knjižnice uskladit će statut, druge opće akte i rad s odredbama ovoga Zakona u roku od 90 dana od dana stupanja na snagu ovoga Zakona.</a:t>
            </a:r>
          </a:p>
          <a:p>
            <a:pPr fontAlgn="base"/>
            <a:r>
              <a:rPr lang="hr-HR" dirty="0" smtClean="0"/>
              <a:t>... a ministar </a:t>
            </a:r>
            <a:r>
              <a:rPr lang="hr-HR" dirty="0"/>
              <a:t>nadležan za znanost i obrazovanje donijet će u roku od godine dana od dana stupanja na snagu ovoga Zakona standarde za školske, visokoškolske, znanstvene i sveučilišne knjižnice ministar nadležan za znanost i obrazovanje, uz prethodno mišljenje Hrvatskoga knjižničnog vijeća</a:t>
            </a:r>
            <a:r>
              <a:rPr lang="hr-HR" dirty="0" smtClean="0"/>
              <a:t>. (članak 50. stavak 2.) </a:t>
            </a:r>
            <a:endParaRPr lang="hr-HR" dirty="0"/>
          </a:p>
          <a:p>
            <a:endParaRPr lang="hr-HR" dirty="0"/>
          </a:p>
        </p:txBody>
      </p:sp>
    </p:spTree>
    <p:extLst>
      <p:ext uri="{BB962C8B-B14F-4D97-AF65-F5344CB8AC3E}">
        <p14:creationId xmlns:p14="http://schemas.microsoft.com/office/powerpoint/2010/main" val="2666484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HR" sz="2000" b="1" dirty="0"/>
              <a:t>ZAKON O PRESTANKU VAŽENJA ZAKONA O POTICANJU ZAPOŠLJAVANJA </a:t>
            </a:r>
            <a:r>
              <a:rPr lang="hr-HR" sz="1600" dirty="0"/>
              <a:t>(Narodne novine broj 118/2018 </a:t>
            </a:r>
            <a:r>
              <a:rPr lang="hr-HR" sz="1600" dirty="0" smtClean="0"/>
              <a:t>) stupio na snagu 1.siječnja 2019. </a:t>
            </a:r>
            <a:r>
              <a:rPr lang="hr-HR" sz="2000" dirty="0"/>
              <a:t/>
            </a:r>
            <a:br>
              <a:rPr lang="hr-HR" sz="2000" dirty="0"/>
            </a:br>
            <a:r>
              <a:rPr lang="hr-HR" sz="1600" dirty="0"/>
              <a:t/>
            </a:r>
            <a:br>
              <a:rPr lang="hr-HR" sz="1600" dirty="0"/>
            </a:br>
            <a:endParaRPr lang="hr-HR" sz="2000" dirty="0"/>
          </a:p>
        </p:txBody>
      </p:sp>
      <p:sp>
        <p:nvSpPr>
          <p:cNvPr id="3" name="Content Placeholder 2"/>
          <p:cNvSpPr>
            <a:spLocks noGrp="1"/>
          </p:cNvSpPr>
          <p:nvPr>
            <p:ph idx="1"/>
          </p:nvPr>
        </p:nvSpPr>
        <p:spPr/>
        <p:txBody>
          <a:bodyPr>
            <a:normAutofit/>
          </a:bodyPr>
          <a:lstStyle/>
          <a:p>
            <a:r>
              <a:rPr lang="hr-HR" sz="2000" b="1" dirty="0"/>
              <a:t>ZAKON O TRŽIŠTU RADA </a:t>
            </a:r>
            <a:r>
              <a:rPr lang="hr-HR" sz="1800" dirty="0"/>
              <a:t>(Narodne novine broj 118/2018 </a:t>
            </a:r>
            <a:r>
              <a:rPr lang="hr-HR" sz="1400" dirty="0" smtClean="0"/>
              <a:t>) stupio na snagu 1.siječnja 2019. </a:t>
            </a:r>
            <a:endParaRPr lang="hr-HR" sz="1400" dirty="0"/>
          </a:p>
          <a:p>
            <a:r>
              <a:rPr lang="hr-HR" sz="1800" dirty="0"/>
              <a:t>Danom stupanja na snagu ovoga Zakona prestaje važiti Zakon o posredovanju pri zapošljavanju i pravima za vrijeme nezaposlenosti (»Narodne novine«, br. 16/17.) </a:t>
            </a:r>
          </a:p>
          <a:p>
            <a:pPr fontAlgn="base"/>
            <a:r>
              <a:rPr lang="hr-HR" sz="1600" dirty="0"/>
              <a:t>9 mjera  aktivne politike zapošljavanja </a:t>
            </a:r>
          </a:p>
          <a:p>
            <a:pPr fontAlgn="base"/>
            <a:r>
              <a:rPr lang="hr-HR" sz="1600" dirty="0"/>
              <a:t>1. programe poticanja zapošljavanja mladih nezaposlenih osoba za stjecanje radnog iskustva i povećanje razine zapošljivosti</a:t>
            </a:r>
          </a:p>
          <a:p>
            <a:pPr fontAlgn="base"/>
            <a:r>
              <a:rPr lang="hr-HR" sz="1600" dirty="0"/>
              <a:t>6. zapošljavanje nezaposlenih osoba u javnim radovima, a koji se odnose na programe humanitarnih, edukativnih, socijalnih, ekoloških, komunalnih, infrastrukturnih sadržaja, očuvanja kulturnih i povijesnih spomenika i drugih djelatnosti</a:t>
            </a:r>
          </a:p>
          <a:p>
            <a:pPr fontAlgn="base"/>
            <a:r>
              <a:rPr lang="hr-HR" sz="1600" dirty="0"/>
              <a:t>8. programe stručnog osposobljavanja za rad bez zasnivanja radnog odnosa</a:t>
            </a:r>
          </a:p>
        </p:txBody>
      </p:sp>
    </p:spTree>
    <p:extLst>
      <p:ext uri="{BB962C8B-B14F-4D97-AF65-F5344CB8AC3E}">
        <p14:creationId xmlns:p14="http://schemas.microsoft.com/office/powerpoint/2010/main" val="2073562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 xmlns:a16="http://schemas.microsoft.com/office/drawing/2014/main" id="{C5983876-DA94-4EE8-8950-9D9319873407}"/>
              </a:ext>
            </a:extLst>
          </p:cNvPr>
          <p:cNvSpPr>
            <a:spLocks noGrp="1"/>
          </p:cNvSpPr>
          <p:nvPr>
            <p:ph type="title"/>
          </p:nvPr>
        </p:nvSpPr>
        <p:spPr/>
        <p:txBody>
          <a:bodyPr>
            <a:normAutofit/>
          </a:bodyPr>
          <a:lstStyle/>
          <a:p>
            <a:r>
              <a:rPr lang="hr-HR" sz="2000" b="1" dirty="0"/>
              <a:t>PROTOKOL O POSTUPANJU U SLUČAJU SEKSUALNOG NASILJA </a:t>
            </a:r>
            <a:r>
              <a:rPr lang="hr-HR" sz="1600" dirty="0"/>
              <a:t>( Narodne novine broj 70/2018) </a:t>
            </a:r>
            <a:r>
              <a:rPr lang="hr-HR" sz="1600" dirty="0" smtClean="0"/>
              <a:t>donijela Vlada Republike Hrvatske 26. srpnja 2018. </a:t>
            </a:r>
            <a:r>
              <a:rPr lang="hr-HR" sz="1600" dirty="0"/>
              <a:t/>
            </a:r>
            <a:br>
              <a:rPr lang="hr-HR" sz="1600" dirty="0"/>
            </a:br>
            <a:endParaRPr lang="en-GB" sz="1600" dirty="0"/>
          </a:p>
        </p:txBody>
      </p:sp>
      <p:sp>
        <p:nvSpPr>
          <p:cNvPr id="3" name="Rezervirano mjesto sadržaja 2">
            <a:extLst>
              <a:ext uri="{FF2B5EF4-FFF2-40B4-BE49-F238E27FC236}">
                <a16:creationId xmlns="" xmlns:a16="http://schemas.microsoft.com/office/drawing/2014/main" id="{2EE513F6-5B3D-4963-BFC3-BAC92EDA745F}"/>
              </a:ext>
            </a:extLst>
          </p:cNvPr>
          <p:cNvSpPr>
            <a:spLocks noGrp="1"/>
          </p:cNvSpPr>
          <p:nvPr>
            <p:ph idx="1"/>
          </p:nvPr>
        </p:nvSpPr>
        <p:spPr/>
        <p:txBody>
          <a:bodyPr>
            <a:normAutofit fontScale="62500" lnSpcReduction="20000"/>
          </a:bodyPr>
          <a:lstStyle/>
          <a:p>
            <a:pPr fontAlgn="base"/>
            <a:r>
              <a:rPr lang="hr-HR" b="1" dirty="0"/>
              <a:t>5. ODGOJNO-OBRAZOVNE USTANOVE</a:t>
            </a:r>
          </a:p>
          <a:p>
            <a:pPr fontAlgn="base"/>
            <a:r>
              <a:rPr lang="hr-HR" dirty="0" smtClean="0"/>
              <a:t>U </a:t>
            </a:r>
            <a:r>
              <a:rPr lang="hr-HR" dirty="0"/>
              <a:t>slučaju kada je </a:t>
            </a:r>
            <a:r>
              <a:rPr lang="hr-HR" b="1" dirty="0"/>
              <a:t>seksualno nasilje sastavni dio obiteljskog nasilja</a:t>
            </a:r>
            <a:r>
              <a:rPr lang="hr-HR" dirty="0"/>
              <a:t>, odgojno-obrazovne ustanove postupaju po </a:t>
            </a:r>
            <a:r>
              <a:rPr lang="hr-HR" i="1" dirty="0"/>
              <a:t>Zakonu o zaštiti od nasilja u obitelji, Obiteljskom zakonu, Kaznenom zakonu, Zakonu o odgoju i obrazovanju u osnovnoj i srednjoj školi (»Narodne novine«, br. 87/08, 86/09, 92/10, 105/10, 90/11, 5/12, 16/12, 86/12, 126/12, 94/13, 152/14, 7/17), Protokolu o postupanju u slučaju nasilja u obitelji, Pravilniku o načinu postupanja odgojno-obrazovnih radnika školskih ustanova u poduzimanju mjera zaštite prava učenika te prijave svakog kršenja tih prava nadležnim tijelima </a:t>
            </a:r>
            <a:r>
              <a:rPr lang="hr-HR" dirty="0"/>
              <a:t>te ovom Protokolu</a:t>
            </a:r>
            <a:r>
              <a:rPr lang="hr-HR" dirty="0" smtClean="0"/>
              <a:t>.</a:t>
            </a:r>
          </a:p>
          <a:p>
            <a:pPr fontAlgn="base"/>
            <a:r>
              <a:rPr lang="hr-HR" b="1" dirty="0"/>
              <a:t>5.1. Postupanje odgojno-obrazovnih ustanova u slučaju seksualnog nasilja</a:t>
            </a:r>
          </a:p>
          <a:p>
            <a:pPr fontAlgn="base"/>
            <a:r>
              <a:rPr lang="hr-HR" dirty="0"/>
              <a:t>1. </a:t>
            </a:r>
            <a:r>
              <a:rPr lang="hr-HR" b="1" dirty="0">
                <a:solidFill>
                  <a:srgbClr val="FF0000"/>
                </a:solidFill>
              </a:rPr>
              <a:t>Odmah </a:t>
            </a:r>
            <a:r>
              <a:rPr lang="hr-HR" dirty="0"/>
              <a:t>po </a:t>
            </a:r>
            <a:r>
              <a:rPr lang="hr-HR" b="1" dirty="0"/>
              <a:t>primanju informacije iz koje proizlazi sumnja da je dijete, odnosno učenik/ca doživio seksualno uznemiravanje ili seksualno nasilje</a:t>
            </a:r>
            <a:r>
              <a:rPr lang="hr-HR" dirty="0"/>
              <a:t>, dužnost je djelatnika odgojno-obrazovne ustanove bez odgode </a:t>
            </a:r>
            <a:r>
              <a:rPr lang="hr-HR" b="1" dirty="0">
                <a:solidFill>
                  <a:srgbClr val="FF0000"/>
                </a:solidFill>
              </a:rPr>
              <a:t>obavijestiti ravnatelja/icu</a:t>
            </a:r>
            <a:r>
              <a:rPr lang="hr-HR" dirty="0"/>
              <a:t>, koji je, također </a:t>
            </a:r>
            <a:r>
              <a:rPr lang="hr-HR" u="sng" dirty="0">
                <a:solidFill>
                  <a:srgbClr val="FF0000"/>
                </a:solidFill>
              </a:rPr>
              <a:t>bez odgode</a:t>
            </a:r>
            <a:r>
              <a:rPr lang="hr-HR" dirty="0"/>
              <a:t>, dužan prijaviti sumnju o postojanju kaznenoga </a:t>
            </a:r>
            <a:r>
              <a:rPr lang="hr-HR" dirty="0" smtClean="0"/>
              <a:t>djela </a:t>
            </a:r>
            <a:r>
              <a:rPr lang="hr-HR" b="1" dirty="0" smtClean="0"/>
              <a:t>NAJPRIJE POLICIJI </a:t>
            </a:r>
            <a:r>
              <a:rPr lang="hr-HR" dirty="0" smtClean="0"/>
              <a:t>i </a:t>
            </a:r>
            <a:r>
              <a:rPr lang="hr-HR" b="1" dirty="0" smtClean="0"/>
              <a:t>NADLEŽNOM CENTRU ZA SOCIJALNU SKRB </a:t>
            </a:r>
            <a:r>
              <a:rPr lang="hr-HR" dirty="0" smtClean="0"/>
              <a:t>, </a:t>
            </a:r>
            <a:r>
              <a:rPr lang="hr-HR" dirty="0"/>
              <a:t>te </a:t>
            </a:r>
            <a:r>
              <a:rPr lang="hr-HR" b="1" dirty="0"/>
              <a:t>provesti razgovor s djetetom, odnosno učenikom/com</a:t>
            </a:r>
            <a:r>
              <a:rPr lang="hr-HR" dirty="0"/>
              <a:t> radi zaštite njegovih/njezinih prava. </a:t>
            </a:r>
            <a:endParaRPr lang="hr-HR" dirty="0" smtClean="0"/>
          </a:p>
          <a:p>
            <a:pPr fontAlgn="base"/>
            <a:r>
              <a:rPr lang="hr-HR" dirty="0" smtClean="0"/>
              <a:t>Ravnatelj/ica </a:t>
            </a:r>
            <a:r>
              <a:rPr lang="hr-HR" dirty="0"/>
              <a:t>odgojno-obrazovne ustanove je odgovorna osoba za postupke po ovom Protokolu. </a:t>
            </a:r>
            <a:endParaRPr lang="hr-HR" dirty="0" smtClean="0"/>
          </a:p>
          <a:p>
            <a:pPr fontAlgn="base"/>
            <a:r>
              <a:rPr lang="hr-HR" dirty="0" smtClean="0"/>
              <a:t>Poželjno </a:t>
            </a:r>
            <a:r>
              <a:rPr lang="hr-HR" dirty="0"/>
              <a:t>je da razgovor vodi stručni suradnik/ca u sigurnom okruženju, imajući na umu zaštitu prava osobe. </a:t>
            </a:r>
            <a:endParaRPr lang="hr-HR" dirty="0" smtClean="0"/>
          </a:p>
          <a:p>
            <a:pPr fontAlgn="base"/>
            <a:r>
              <a:rPr lang="hr-HR" dirty="0" smtClean="0"/>
              <a:t>Također</a:t>
            </a:r>
            <a:r>
              <a:rPr lang="hr-HR" dirty="0"/>
              <a:t>, važno je da djelatnik odgojno-obrazovne ustanove ne ispituje dijete kako bi se utvrdile sve činjenice i okolnosti samoga djela, već da na smiren način sasluša dijete i to tako da ga ne prisiljava na detaljni opis djela, već dopusti djetetu da samostalno opiše situaciju, na način i u opsegu kako to samo želi. </a:t>
            </a:r>
          </a:p>
          <a:p>
            <a:endParaRPr lang="en-GB" sz="1200" dirty="0"/>
          </a:p>
        </p:txBody>
      </p:sp>
    </p:spTree>
    <p:extLst>
      <p:ext uri="{BB962C8B-B14F-4D97-AF65-F5344CB8AC3E}">
        <p14:creationId xmlns:p14="http://schemas.microsoft.com/office/powerpoint/2010/main" val="3599536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dirty="0"/>
          </a:p>
        </p:txBody>
      </p:sp>
      <p:sp>
        <p:nvSpPr>
          <p:cNvPr id="3" name="Content Placeholder 2"/>
          <p:cNvSpPr>
            <a:spLocks noGrp="1"/>
          </p:cNvSpPr>
          <p:nvPr>
            <p:ph idx="1"/>
          </p:nvPr>
        </p:nvSpPr>
        <p:spPr/>
        <p:txBody>
          <a:bodyPr>
            <a:normAutofit fontScale="85000" lnSpcReduction="20000"/>
          </a:bodyPr>
          <a:lstStyle/>
          <a:p>
            <a:pPr fontAlgn="base"/>
            <a:r>
              <a:rPr lang="hr-HR" sz="1600" dirty="0"/>
              <a:t>Ako </a:t>
            </a:r>
            <a:r>
              <a:rPr lang="hr-HR" sz="1600" b="1" dirty="0">
                <a:solidFill>
                  <a:schemeClr val="tx2"/>
                </a:solidFill>
              </a:rPr>
              <a:t>stručni suradnik/ca </a:t>
            </a:r>
            <a:r>
              <a:rPr lang="hr-HR" sz="1600" dirty="0"/>
              <a:t>nije dostupan ili dijete ne pristaje na razgovor s njima, </a:t>
            </a:r>
            <a:r>
              <a:rPr lang="hr-HR" sz="1600" b="1" dirty="0"/>
              <a:t>razgovor može voditi i drugi djelatnik/ca odgojno-obrazovne ustanove</a:t>
            </a:r>
            <a:r>
              <a:rPr lang="hr-HR" sz="1600" dirty="0"/>
              <a:t> </a:t>
            </a:r>
            <a:r>
              <a:rPr lang="hr-HR" sz="1600" u="sng" dirty="0"/>
              <a:t>u kojeg dijete ima povjerenja</a:t>
            </a:r>
            <a:r>
              <a:rPr lang="hr-HR" sz="1600" dirty="0"/>
              <a:t>, (</a:t>
            </a:r>
            <a:r>
              <a:rPr lang="hr-HR" sz="1600" b="1" dirty="0">
                <a:solidFill>
                  <a:schemeClr val="tx2"/>
                </a:solidFill>
              </a:rPr>
              <a:t>razrednik/ica, učitelj/ica, nastavnik/ca, ravnatelj/ica ili školski liječnik/ca). </a:t>
            </a:r>
            <a:endParaRPr lang="hr-HR" sz="1600" b="1" dirty="0" smtClean="0">
              <a:solidFill>
                <a:schemeClr val="tx2"/>
              </a:solidFill>
            </a:endParaRPr>
          </a:p>
          <a:p>
            <a:pPr fontAlgn="base"/>
            <a:r>
              <a:rPr lang="hr-HR" sz="1600" dirty="0" smtClean="0"/>
              <a:t>Ukoliko </a:t>
            </a:r>
            <a:r>
              <a:rPr lang="hr-HR" sz="1600" dirty="0"/>
              <a:t>se radi </a:t>
            </a:r>
            <a:r>
              <a:rPr lang="hr-HR" sz="1600" b="1" dirty="0"/>
              <a:t>o događaju koji se upravo dogodio</a:t>
            </a:r>
            <a:r>
              <a:rPr lang="hr-HR" sz="1600" dirty="0"/>
              <a:t>, žrtvi je potrebno </a:t>
            </a:r>
            <a:r>
              <a:rPr lang="hr-HR" sz="1600" u="sng" dirty="0"/>
              <a:t>bez odgode pružiti odgovarajuću pomoć i zaštitu te o svemu odmah obavijestiti policiju i nadležni centar za socijalnu skrb.</a:t>
            </a:r>
          </a:p>
          <a:p>
            <a:pPr fontAlgn="base"/>
            <a:r>
              <a:rPr lang="hr-HR" sz="1600" dirty="0" smtClean="0"/>
              <a:t>2. Osoba koja vodi razgovor s djetetom, odnosno učenikom/com ili izvorom informacija, dužna je o tome voditi </a:t>
            </a:r>
            <a:r>
              <a:rPr lang="hr-HR" sz="1600" b="1" dirty="0" smtClean="0"/>
              <a:t>ZAPISNIK</a:t>
            </a:r>
            <a:r>
              <a:rPr lang="hr-HR" sz="1600" dirty="0" smtClean="0"/>
              <a:t>. Odgojno-obrazovna ustanova dužna je, na traženje suda</a:t>
            </a:r>
            <a:r>
              <a:rPr lang="hr-HR" sz="1600" dirty="0"/>
              <a:t>, Državnog odvjetništva RH ili policije dostaviti svu dokumentaciju koja je značajna za odlučivanje o pokretanju kaznenog progona, odnosno kazneni progon</a:t>
            </a:r>
            <a:r>
              <a:rPr lang="hr-HR" sz="1600" dirty="0" smtClean="0"/>
              <a:t>.</a:t>
            </a:r>
            <a:endParaRPr lang="hr-HR" sz="1600" dirty="0"/>
          </a:p>
          <a:p>
            <a:pPr fontAlgn="base"/>
            <a:r>
              <a:rPr lang="hr-HR" sz="1800" dirty="0"/>
              <a:t>3. Obveza osobe koja vodi razgovor je upoznati dijete, učenika/cu s daljnjim postupanjem na njemu/njoj razumljiv način. Tijekom cijelog postupka potrebno je voditi brigu o sigurnosti djeteta, odnosno učenika/ce te drugih osoba koje su izvor informacija.</a:t>
            </a:r>
          </a:p>
          <a:p>
            <a:pPr fontAlgn="base"/>
            <a:r>
              <a:rPr lang="hr-HR" sz="1800" dirty="0"/>
              <a:t>4. O samom događaju </a:t>
            </a:r>
            <a:r>
              <a:rPr lang="hr-HR" sz="1800" b="1" dirty="0" smtClean="0"/>
              <a:t>RAVNATELJ/ICA</a:t>
            </a:r>
            <a:r>
              <a:rPr lang="hr-HR" sz="1800" dirty="0" smtClean="0"/>
              <a:t> odgojno-obrazovne </a:t>
            </a:r>
            <a:r>
              <a:rPr lang="hr-HR" sz="1800" dirty="0"/>
              <a:t>ustanove dužan/a je </a:t>
            </a:r>
            <a:r>
              <a:rPr lang="hr-HR" sz="1800" dirty="0">
                <a:solidFill>
                  <a:srgbClr val="FF0000"/>
                </a:solidFill>
              </a:rPr>
              <a:t>žurno obavijestiti</a:t>
            </a:r>
            <a:r>
              <a:rPr lang="hr-HR" sz="1800" dirty="0"/>
              <a:t>:</a:t>
            </a:r>
          </a:p>
          <a:p>
            <a:pPr fontAlgn="base"/>
            <a:r>
              <a:rPr lang="hr-HR" sz="1800" dirty="0"/>
              <a:t>a) </a:t>
            </a:r>
            <a:r>
              <a:rPr lang="hr-HR" sz="1800" dirty="0">
                <a:solidFill>
                  <a:srgbClr val="FF0000"/>
                </a:solidFill>
              </a:rPr>
              <a:t>roditelje/skrbnike djeteta;</a:t>
            </a:r>
          </a:p>
          <a:p>
            <a:pPr fontAlgn="base"/>
            <a:r>
              <a:rPr lang="hr-HR" sz="1800" dirty="0"/>
              <a:t>b) </a:t>
            </a:r>
            <a:r>
              <a:rPr lang="hr-HR" sz="1800" dirty="0">
                <a:solidFill>
                  <a:srgbClr val="FF0000"/>
                </a:solidFill>
              </a:rPr>
              <a:t>nadležni centar za socijalnu skrb;</a:t>
            </a:r>
          </a:p>
          <a:p>
            <a:pPr fontAlgn="base"/>
            <a:r>
              <a:rPr lang="hr-HR" sz="1800" dirty="0"/>
              <a:t>c) </a:t>
            </a:r>
            <a:r>
              <a:rPr lang="hr-HR" sz="1800" b="1" dirty="0"/>
              <a:t>u slučaju ako su roditelji/skrbnici nedostupni ili postoji sumnja na zlostavljanje od strane istih</a:t>
            </a:r>
            <a:r>
              <a:rPr lang="hr-HR" sz="1800" dirty="0"/>
              <a:t>, obavijestit će se </a:t>
            </a:r>
            <a:r>
              <a:rPr lang="hr-HR" sz="1800" dirty="0">
                <a:solidFill>
                  <a:srgbClr val="FF0000"/>
                </a:solidFill>
              </a:rPr>
              <a:t>nadležni centar za socijalnu skrb </a:t>
            </a:r>
            <a:r>
              <a:rPr lang="hr-HR" sz="1800" dirty="0"/>
              <a:t>prema mjestu prebivališta djeteta; ukoliko dijete ne pohađa odgojno obrazovnu instituciju u mjestu svog prebivališta, kontaktirat će se </a:t>
            </a:r>
            <a:r>
              <a:rPr lang="hr-HR" sz="1800" u="sng" dirty="0"/>
              <a:t>najbliži centar za socijalnu skrb </a:t>
            </a:r>
            <a:r>
              <a:rPr lang="hr-HR" sz="1800" dirty="0"/>
              <a:t>(izvan uredovnog vremena policijska postaja kontaktirat će dežurnog stručnog radnika centra za socijalnu skrb</a:t>
            </a:r>
            <a:r>
              <a:rPr lang="hr-HR" sz="1800" dirty="0" smtClean="0"/>
              <a:t>);</a:t>
            </a:r>
            <a:endParaRPr lang="hr-HR" sz="1800" dirty="0"/>
          </a:p>
        </p:txBody>
      </p:sp>
    </p:spTree>
    <p:extLst>
      <p:ext uri="{BB962C8B-B14F-4D97-AF65-F5344CB8AC3E}">
        <p14:creationId xmlns:p14="http://schemas.microsoft.com/office/powerpoint/2010/main" val="3198956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dirty="0"/>
          </a:p>
        </p:txBody>
      </p:sp>
      <p:sp>
        <p:nvSpPr>
          <p:cNvPr id="3" name="Content Placeholder 2"/>
          <p:cNvSpPr>
            <a:spLocks noGrp="1"/>
          </p:cNvSpPr>
          <p:nvPr>
            <p:ph idx="1"/>
          </p:nvPr>
        </p:nvSpPr>
        <p:spPr/>
        <p:txBody>
          <a:bodyPr>
            <a:normAutofit fontScale="62500" lnSpcReduction="20000"/>
          </a:bodyPr>
          <a:lstStyle/>
          <a:p>
            <a:pPr fontAlgn="base"/>
            <a:r>
              <a:rPr lang="hr-HR" dirty="0" smtClean="0"/>
              <a:t>d</a:t>
            </a:r>
            <a:r>
              <a:rPr lang="hr-HR" dirty="0"/>
              <a:t>) </a:t>
            </a:r>
            <a:r>
              <a:rPr lang="hr-HR" dirty="0">
                <a:solidFill>
                  <a:srgbClr val="FF0000"/>
                </a:solidFill>
              </a:rPr>
              <a:t>policiju ili Državno odvjetništvo RH </a:t>
            </a:r>
            <a:r>
              <a:rPr lang="hr-HR" dirty="0"/>
              <a:t>(</a:t>
            </a:r>
            <a:r>
              <a:rPr lang="hr-HR" u="sng" dirty="0"/>
              <a:t>izvan uredovnog vremena </a:t>
            </a:r>
            <a:r>
              <a:rPr lang="hr-HR" dirty="0"/>
              <a:t>Državnog odvjetništva RH obavještava se </a:t>
            </a:r>
            <a:r>
              <a:rPr lang="hr-HR" dirty="0">
                <a:solidFill>
                  <a:srgbClr val="FF0000"/>
                </a:solidFill>
              </a:rPr>
              <a:t>dežurni državni odvjetnik/ca pri Istražnom centru Županijskog suda</a:t>
            </a:r>
            <a:r>
              <a:rPr lang="hr-HR" dirty="0"/>
              <a:t>);</a:t>
            </a:r>
          </a:p>
          <a:p>
            <a:pPr fontAlgn="base"/>
            <a:r>
              <a:rPr lang="hr-HR" dirty="0"/>
              <a:t>e) ako postoje vidljive ozljede ili uznemirenost, poduzeti mjere radi pružanja </a:t>
            </a:r>
            <a:r>
              <a:rPr lang="hr-HR" dirty="0">
                <a:solidFill>
                  <a:srgbClr val="FF0000"/>
                </a:solidFill>
              </a:rPr>
              <a:t>hitne liječničke pomoći</a:t>
            </a:r>
            <a:r>
              <a:rPr lang="hr-HR" dirty="0"/>
              <a:t>;</a:t>
            </a:r>
          </a:p>
          <a:p>
            <a:pPr fontAlgn="base"/>
            <a:r>
              <a:rPr lang="hr-HR" dirty="0"/>
              <a:t>f) </a:t>
            </a:r>
            <a:r>
              <a:rPr lang="hr-HR" dirty="0">
                <a:solidFill>
                  <a:srgbClr val="FF0000"/>
                </a:solidFill>
              </a:rPr>
              <a:t>obavijestiti Ministarstvo znanosti i obrazovanja </a:t>
            </a:r>
            <a:r>
              <a:rPr lang="hr-HR" b="1" dirty="0"/>
              <a:t>putem web obrasca za prijavu </a:t>
            </a:r>
            <a:r>
              <a:rPr lang="hr-HR" dirty="0"/>
              <a:t>nasilnog ponašanja koji je dostupan na mrežnim stranicama Ministarstva </a:t>
            </a:r>
            <a:r>
              <a:rPr lang="hr-HR" b="1" u="sng" dirty="0"/>
              <a:t>što žurnije, a najkasnije u roku do 7 dana.</a:t>
            </a:r>
          </a:p>
          <a:p>
            <a:pPr fontAlgn="base"/>
            <a:r>
              <a:rPr lang="hr-HR" dirty="0"/>
              <a:t>g) obavijestiti </a:t>
            </a:r>
            <a:r>
              <a:rPr lang="hr-HR" dirty="0">
                <a:solidFill>
                  <a:srgbClr val="FF0000"/>
                </a:solidFill>
              </a:rPr>
              <a:t>pravobraniteljicu za djecu</a:t>
            </a:r>
          </a:p>
          <a:p>
            <a:pPr fontAlgn="base"/>
            <a:r>
              <a:rPr lang="hr-HR" dirty="0"/>
              <a:t>h) obavijestiti </a:t>
            </a:r>
            <a:r>
              <a:rPr lang="hr-HR" dirty="0">
                <a:solidFill>
                  <a:srgbClr val="FF0000"/>
                </a:solidFill>
              </a:rPr>
              <a:t>pravobraniteljicu za osobe s invaliditetom</a:t>
            </a:r>
          </a:p>
          <a:p>
            <a:pPr fontAlgn="base"/>
            <a:r>
              <a:rPr lang="hr-HR" dirty="0"/>
              <a:t>i) obavijestiti </a:t>
            </a:r>
            <a:r>
              <a:rPr lang="hr-HR" dirty="0">
                <a:solidFill>
                  <a:srgbClr val="FF0000"/>
                </a:solidFill>
              </a:rPr>
              <a:t>nadležnog školskog liječnika.</a:t>
            </a:r>
          </a:p>
          <a:p>
            <a:pPr fontAlgn="base"/>
            <a:r>
              <a:rPr lang="hr-HR" dirty="0"/>
              <a:t>5. Osoba koja vodi razgovor dužna je upoznati žrtvu i njezine roditelje o mogućnostima izvaninstitucionalne ili institucionalne pomoći i potpore</a:t>
            </a:r>
            <a:r>
              <a:rPr lang="hr-HR" dirty="0" smtClean="0"/>
              <a:t>.</a:t>
            </a:r>
          </a:p>
          <a:p>
            <a:pPr fontAlgn="base"/>
            <a:r>
              <a:rPr lang="hr-HR" dirty="0"/>
              <a:t>6. Ako je </a:t>
            </a:r>
            <a:r>
              <a:rPr lang="hr-HR" b="1" dirty="0"/>
              <a:t>počinitelj/ica seksualnog nasilja djelatnik/ca </a:t>
            </a:r>
            <a:r>
              <a:rPr lang="hr-HR" dirty="0" smtClean="0"/>
              <a:t>odgojno--</a:t>
            </a:r>
            <a:r>
              <a:rPr lang="hr-HR" dirty="0"/>
              <a:t>obrazovne ustanove (ravnatelj/ica, stručni suradnik/ca, nastavnik/ca ili drugi djelatnik/ca), </a:t>
            </a:r>
            <a:r>
              <a:rPr lang="hr-HR" b="1" i="1" dirty="0"/>
              <a:t>osoba koja ima o tome informaciju </a:t>
            </a:r>
            <a:r>
              <a:rPr lang="hr-HR" dirty="0"/>
              <a:t>dužna je obavijestiti </a:t>
            </a:r>
            <a:r>
              <a:rPr lang="hr-HR" b="1" dirty="0" smtClean="0"/>
              <a:t>POLICIJU ILI DRŽAVNO ODVJETNIŠTOVO</a:t>
            </a:r>
            <a:r>
              <a:rPr lang="hr-HR" dirty="0" smtClean="0"/>
              <a:t>. </a:t>
            </a:r>
          </a:p>
          <a:p>
            <a:pPr fontAlgn="base"/>
            <a:r>
              <a:rPr lang="hr-HR" dirty="0" smtClean="0"/>
              <a:t>Ukoliko </a:t>
            </a:r>
            <a:r>
              <a:rPr lang="hr-HR" dirty="0"/>
              <a:t>je </a:t>
            </a:r>
            <a:r>
              <a:rPr lang="hr-HR" b="1" dirty="0"/>
              <a:t>počinitelj/ica</a:t>
            </a:r>
            <a:r>
              <a:rPr lang="hr-HR" dirty="0"/>
              <a:t> seksualnog nasilja </a:t>
            </a:r>
            <a:r>
              <a:rPr lang="hr-HR" b="1" dirty="0"/>
              <a:t>djelatnik/ca odgojno-obrazovne ustanove </a:t>
            </a:r>
            <a:r>
              <a:rPr lang="hr-HR" dirty="0"/>
              <a:t>ili se seksualno nasilje </a:t>
            </a:r>
            <a:r>
              <a:rPr lang="hr-HR" b="1" dirty="0"/>
              <a:t>dogodilo u prostoru odgojno-obrazovne ustanove</a:t>
            </a:r>
            <a:r>
              <a:rPr lang="hr-HR" dirty="0"/>
              <a:t>, odgojno-obrazovna ustanova dužna je žurno izvijestiti </a:t>
            </a:r>
            <a:r>
              <a:rPr lang="hr-HR" b="1" dirty="0">
                <a:solidFill>
                  <a:srgbClr val="FF0000"/>
                </a:solidFill>
              </a:rPr>
              <a:t>Ministarstvo znanosti i obrazovanja </a:t>
            </a:r>
            <a:r>
              <a:rPr lang="hr-HR" dirty="0"/>
              <a:t>bez obzira tko je počinitelj.</a:t>
            </a:r>
          </a:p>
          <a:p>
            <a:endParaRPr lang="hr-HR" sz="1400" dirty="0"/>
          </a:p>
        </p:txBody>
      </p:sp>
    </p:spTree>
    <p:extLst>
      <p:ext uri="{BB962C8B-B14F-4D97-AF65-F5344CB8AC3E}">
        <p14:creationId xmlns:p14="http://schemas.microsoft.com/office/powerpoint/2010/main" val="900436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a:p>
        </p:txBody>
      </p:sp>
      <p:sp>
        <p:nvSpPr>
          <p:cNvPr id="3" name="Content Placeholder 2"/>
          <p:cNvSpPr>
            <a:spLocks noGrp="1"/>
          </p:cNvSpPr>
          <p:nvPr>
            <p:ph idx="1"/>
          </p:nvPr>
        </p:nvSpPr>
        <p:spPr/>
        <p:txBody>
          <a:bodyPr>
            <a:normAutofit fontScale="70000" lnSpcReduction="20000"/>
          </a:bodyPr>
          <a:lstStyle/>
          <a:p>
            <a:pPr fontAlgn="base"/>
            <a:r>
              <a:rPr lang="hr-HR" dirty="0"/>
              <a:t>7. U slučaju </a:t>
            </a:r>
            <a:r>
              <a:rPr lang="hr-HR" b="1" dirty="0"/>
              <a:t>osobito teškog oblika ili intenziteta </a:t>
            </a:r>
            <a:r>
              <a:rPr lang="hr-HR" dirty="0"/>
              <a:t>nasilnog postupanja koje je izazvalo ili može izazvati </a:t>
            </a:r>
            <a:r>
              <a:rPr lang="hr-HR" b="1" dirty="0"/>
              <a:t>traumu </a:t>
            </a:r>
            <a:r>
              <a:rPr lang="hr-HR" dirty="0"/>
              <a:t>kod djeteta žrtve ili drugih učenika/ca, odgojno-obrazovna ustanova će izvijestiti </a:t>
            </a:r>
            <a:r>
              <a:rPr lang="hr-HR" dirty="0">
                <a:solidFill>
                  <a:srgbClr val="FF0000"/>
                </a:solidFill>
              </a:rPr>
              <a:t>ministarstvo nadležno za odgoj i obrazovanje, a po potrebi i druga ministarstva i institucije </a:t>
            </a:r>
            <a:r>
              <a:rPr lang="hr-HR" dirty="0"/>
              <a:t>te </a:t>
            </a:r>
            <a:r>
              <a:rPr lang="hr-HR" b="1" dirty="0"/>
              <a:t>zatražiti odgovarajuću stručnu psihološku ili socijalno/pedagoško/psihološku </a:t>
            </a:r>
            <a:r>
              <a:rPr lang="hr-HR" dirty="0"/>
              <a:t>pomoć za učenike/ce odgojno-obrazovne ustanove. Nadležno ministarstvo će prema potrebi osigurati odgovarajuću stručnu psihološku pomoć za učenike/ce odgojno-obrazovne ustanove.</a:t>
            </a:r>
          </a:p>
          <a:p>
            <a:pPr fontAlgn="base"/>
            <a:r>
              <a:rPr lang="hr-HR" b="1" dirty="0" smtClean="0"/>
              <a:t>5.2</a:t>
            </a:r>
            <a:r>
              <a:rPr lang="hr-HR" b="1" dirty="0"/>
              <a:t>. Postupanje u slučaju seksualnog uznemiravanja koje se dogodilo u školi</a:t>
            </a:r>
          </a:p>
          <a:p>
            <a:pPr fontAlgn="base"/>
            <a:r>
              <a:rPr lang="hr-HR" dirty="0"/>
              <a:t>Ako se radi o seksualnom uznemiravanju od:</a:t>
            </a:r>
          </a:p>
          <a:p>
            <a:pPr fontAlgn="base"/>
            <a:r>
              <a:rPr lang="hr-HR" dirty="0"/>
              <a:t>1. </a:t>
            </a:r>
            <a:r>
              <a:rPr lang="hr-HR" b="1" dirty="0"/>
              <a:t>odrasle osobe</a:t>
            </a:r>
            <a:r>
              <a:rPr lang="hr-HR" dirty="0"/>
              <a:t> koja je djelatnik/ca odgojno-obrazovne ustanove </a:t>
            </a:r>
            <a:r>
              <a:rPr lang="hr-HR" dirty="0">
                <a:solidFill>
                  <a:srgbClr val="FF0000"/>
                </a:solidFill>
              </a:rPr>
              <a:t>postupak je isti</a:t>
            </a:r>
            <a:r>
              <a:rPr lang="hr-HR" dirty="0"/>
              <a:t> kao u slučaju seksualnog nasilja;</a:t>
            </a:r>
          </a:p>
          <a:p>
            <a:pPr fontAlgn="base"/>
            <a:r>
              <a:rPr lang="hr-HR" dirty="0"/>
              <a:t>2. </a:t>
            </a:r>
            <a:r>
              <a:rPr lang="hr-HR" b="1" dirty="0"/>
              <a:t>drugog učenika/ce (ili više njih</a:t>
            </a:r>
            <a:r>
              <a:rPr lang="hr-HR" dirty="0"/>
              <a:t>) u prostoru odgojno-obrazovne ustanove – ukoliko odgojno-obrazovna ustanova ima stručnjaka/e odgovarajućeg profila </a:t>
            </a:r>
            <a:r>
              <a:rPr lang="hr-HR" u="sng" dirty="0"/>
              <a:t>uključit će sve sudionike u savjetovanje ili medijaciju</a:t>
            </a:r>
            <a:r>
              <a:rPr lang="hr-HR" dirty="0"/>
              <a:t>, a ukoliko nema stručnjake odgovarajućeg profila, uputit će sudionike </a:t>
            </a:r>
            <a:r>
              <a:rPr lang="hr-HR" u="sng" dirty="0"/>
              <a:t>u savjetovalište</a:t>
            </a:r>
            <a:r>
              <a:rPr lang="hr-HR" dirty="0"/>
              <a:t>.</a:t>
            </a:r>
          </a:p>
          <a:p>
            <a:pPr fontAlgn="base"/>
            <a:r>
              <a:rPr lang="hr-HR" dirty="0"/>
              <a:t>Obveza </a:t>
            </a:r>
            <a:r>
              <a:rPr lang="hr-HR" b="1" dirty="0"/>
              <a:t>odgovorne osobe </a:t>
            </a:r>
            <a:r>
              <a:rPr lang="hr-HR" dirty="0"/>
              <a:t>je o događaju obavijestiti </a:t>
            </a:r>
            <a:r>
              <a:rPr lang="hr-HR" dirty="0">
                <a:solidFill>
                  <a:srgbClr val="FF0000"/>
                </a:solidFill>
              </a:rPr>
              <a:t>roditelje svih uključenih učenika/ca</a:t>
            </a:r>
            <a:r>
              <a:rPr lang="hr-HR" dirty="0"/>
              <a:t>. O slučaju je potrebno izvijestiti </a:t>
            </a:r>
            <a:r>
              <a:rPr lang="hr-HR" dirty="0">
                <a:solidFill>
                  <a:srgbClr val="FF0000"/>
                </a:solidFill>
              </a:rPr>
              <a:t>i nadležni centar za socijalnu skrb.</a:t>
            </a:r>
          </a:p>
          <a:p>
            <a:endParaRPr lang="hr-HR" sz="1400" dirty="0">
              <a:solidFill>
                <a:srgbClr val="FF0000"/>
              </a:solidFill>
            </a:endParaRPr>
          </a:p>
        </p:txBody>
      </p:sp>
    </p:spTree>
    <p:extLst>
      <p:ext uri="{BB962C8B-B14F-4D97-AF65-F5344CB8AC3E}">
        <p14:creationId xmlns:p14="http://schemas.microsoft.com/office/powerpoint/2010/main" val="3623522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HR" sz="2000" dirty="0"/>
              <a:t>(UVIJEK ) AKTUALNE NAPOMENE</a:t>
            </a:r>
            <a:br>
              <a:rPr lang="hr-HR" sz="2000" dirty="0"/>
            </a:br>
            <a:endParaRPr lang="hr-HR" sz="2000" dirty="0"/>
          </a:p>
        </p:txBody>
      </p:sp>
      <p:sp>
        <p:nvSpPr>
          <p:cNvPr id="3" name="Content Placeholder 2"/>
          <p:cNvSpPr>
            <a:spLocks noGrp="1"/>
          </p:cNvSpPr>
          <p:nvPr>
            <p:ph idx="1"/>
          </p:nvPr>
        </p:nvSpPr>
        <p:spPr/>
        <p:txBody>
          <a:bodyPr>
            <a:normAutofit fontScale="55000" lnSpcReduction="20000"/>
          </a:bodyPr>
          <a:lstStyle/>
          <a:p>
            <a:r>
              <a:rPr lang="hr-HR" dirty="0"/>
              <a:t>Potrebna prethodna suglasnost MZO za zapošljavanje na neodređeno vrijeme tajnika te voditelja računovodstva( dopis MZO iz rujna 2018. ) </a:t>
            </a:r>
          </a:p>
          <a:p>
            <a:r>
              <a:rPr lang="hr-HR" dirty="0"/>
              <a:t>Ne ponavljati zapošljavanje na određeno vrijeme bez natječaja jer obavljanje poslova ne trpi odgodu, do zasnivanja radnog odnosa na temelju natječaja ili drugi propisani način ali ne dulje od 60 </a:t>
            </a:r>
            <a:r>
              <a:rPr lang="hr-HR" dirty="0" smtClean="0"/>
              <a:t>dana - dok </a:t>
            </a:r>
            <a:r>
              <a:rPr lang="hr-HR" dirty="0"/>
              <a:t>se čeka suglasnost MZO objaviti natječaj na određeno vrijeme – do dobivanja odnosno uskrate suglasnosti MZO odnosno do završetka postupka zapošljavanja temeljem suglasnosti MZO </a:t>
            </a:r>
            <a:r>
              <a:rPr lang="hr-HR" dirty="0" smtClean="0"/>
              <a:t>, a najdulje do 15./30. lipnja tekuće školske godine /završetka nastavne godine</a:t>
            </a:r>
            <a:endParaRPr lang="hr-HR" dirty="0"/>
          </a:p>
          <a:p>
            <a:r>
              <a:rPr lang="hr-HR" dirty="0"/>
              <a:t>Prije raspisivanja svakog natječaja za zapošljavanje obvezna prijava potrebe uredu državne uprave u županiji/Gradskom uredu (  prethodna prijava uredu nakon koje natječaj nije realiziran  ne vrijedi za slučaj ponavljanja natječaja) </a:t>
            </a:r>
          </a:p>
          <a:p>
            <a:r>
              <a:rPr lang="hr-HR" dirty="0"/>
              <a:t>Prethodna suglasnost školskog odbora obvezna je i pri zapošljavanju organizacijskih viškova </a:t>
            </a:r>
          </a:p>
          <a:p>
            <a:r>
              <a:rPr lang="hr-HR" dirty="0"/>
              <a:t>Paziti na način izvješćivanja kandidata kada se na natječaj jave kandidati koji se pozivaju na pravo prednosti pri zapošljavanju ( pisana obavijest svim kandidatima , a kandidatima koji se pozivaju na pravo prednosti s povratnicom ) – iako je očito da kandidat ne može ostvariti pravo prednosti pri zapošljavanju , tu činjenicu utvrđuje ovlašteno nadležno tijelo inspekcijskog nadzora </a:t>
            </a:r>
            <a:r>
              <a:rPr lang="hr-HR" dirty="0" smtClean="0"/>
              <a:t>– osobe koje se pozivaju na pravo prednosti pri zapošljavanju ne izvješćuje se s obrazloženjem zašto nisu primljene, nego s istim tekstom kao i sve ostale kandidate</a:t>
            </a:r>
            <a:endParaRPr lang="hr-HR" dirty="0"/>
          </a:p>
          <a:p>
            <a:r>
              <a:rPr lang="hr-HR" dirty="0"/>
              <a:t>Pripravnike se prijavljuje na stažiranje Agenciji za odgoj i obrazovanje u roku od 30 dana od zasnivanja radnog odnosa , bez obzira što nemaju stečene pedagoške kompetencije </a:t>
            </a:r>
          </a:p>
          <a:p>
            <a:r>
              <a:rPr lang="hr-HR" smtClean="0"/>
              <a:t>Sklapati ugovore o radu uz uvjet polaganja </a:t>
            </a:r>
            <a:r>
              <a:rPr lang="hr-HR" dirty="0"/>
              <a:t>stručnog ispita i u slučaju rada na određeno vrijeme temeljem natječaja </a:t>
            </a:r>
          </a:p>
          <a:p>
            <a:r>
              <a:rPr lang="hr-HR" dirty="0"/>
              <a:t>Prvostupnici koji imaju odgovarajuću vrstu obrazovanja sklapaju ugovor o radu na neodređeno vrijeme ili određeno vrijeme dok traje potreba  (nisu nestručni ! ) ako se na natječaj nisu javile osobe koje ispunjavaju uvjete prema članku 106. stavku 6. točkama a) i b) </a:t>
            </a:r>
          </a:p>
          <a:p>
            <a:endParaRPr lang="hr-HR" dirty="0"/>
          </a:p>
          <a:p>
            <a:endParaRPr lang="hr-HR" dirty="0"/>
          </a:p>
        </p:txBody>
      </p:sp>
    </p:spTree>
    <p:extLst>
      <p:ext uri="{BB962C8B-B14F-4D97-AF65-F5344CB8AC3E}">
        <p14:creationId xmlns:p14="http://schemas.microsoft.com/office/powerpoint/2010/main" val="610857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hr-HR" sz="3200" b="1" dirty="0" smtClean="0"/>
              <a:t>   HVALA NA PAŽNJI !!!</a:t>
            </a:r>
            <a:endParaRPr lang="hr-HR" sz="3200" b="1" dirty="0"/>
          </a:p>
        </p:txBody>
      </p:sp>
      <p:sp>
        <p:nvSpPr>
          <p:cNvPr id="3" name="Content Placeholder 2"/>
          <p:cNvSpPr>
            <a:spLocks noGrp="1"/>
          </p:cNvSpPr>
          <p:nvPr>
            <p:ph idx="1"/>
          </p:nvPr>
        </p:nvSpPr>
        <p:spPr/>
        <p:txBody>
          <a:bodyPr/>
          <a:lstStyle/>
          <a:p>
            <a:endParaRPr lang="hr-HR" dirty="0" smtClean="0"/>
          </a:p>
          <a:p>
            <a:endParaRPr lang="hr-HR" dirty="0"/>
          </a:p>
          <a:p>
            <a:endParaRPr lang="hr-HR" dirty="0" smtClean="0"/>
          </a:p>
          <a:p>
            <a:pPr marL="2194560" lvl="8" indent="0">
              <a:buNone/>
            </a:pPr>
            <a:r>
              <a:rPr lang="hr-HR" dirty="0" smtClean="0"/>
              <a:t>                                          </a:t>
            </a:r>
            <a:r>
              <a:rPr lang="hr-HR" sz="2400" b="1" dirty="0" smtClean="0"/>
              <a:t>                              </a:t>
            </a:r>
            <a:endParaRPr lang="hr-HR" sz="2400" b="1"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42285" y="3068960"/>
            <a:ext cx="2304256" cy="2016224"/>
          </a:xfrm>
          <a:prstGeom prst="rect">
            <a:avLst/>
          </a:prstGeom>
        </p:spPr>
      </p:pic>
    </p:spTree>
    <p:extLst>
      <p:ext uri="{BB962C8B-B14F-4D97-AF65-F5344CB8AC3E}">
        <p14:creationId xmlns:p14="http://schemas.microsoft.com/office/powerpoint/2010/main" val="525967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HR" sz="1600" b="1" dirty="0" smtClean="0"/>
              <a:t/>
            </a:r>
            <a:br>
              <a:rPr lang="hr-HR" sz="1600" b="1" dirty="0" smtClean="0"/>
            </a:br>
            <a:r>
              <a:rPr lang="hr-HR" sz="1600" b="1" dirty="0"/>
              <a:t/>
            </a:r>
            <a:br>
              <a:rPr lang="hr-HR" sz="1600" b="1" dirty="0"/>
            </a:br>
            <a:r>
              <a:rPr lang="hr-HR" sz="1600" b="1" dirty="0" smtClean="0"/>
              <a:t/>
            </a:r>
            <a:br>
              <a:rPr lang="hr-HR" sz="1600" b="1" dirty="0" smtClean="0"/>
            </a:br>
            <a:r>
              <a:rPr lang="hr-HR" sz="1600" b="1" dirty="0"/>
              <a:t/>
            </a:r>
            <a:br>
              <a:rPr lang="hr-HR" sz="1600" b="1" dirty="0"/>
            </a:br>
            <a:r>
              <a:rPr lang="hr-HR" sz="1400" b="1" dirty="0" smtClean="0"/>
              <a:t>Članak </a:t>
            </a:r>
            <a:r>
              <a:rPr lang="hr-HR" sz="1400" b="1" dirty="0"/>
              <a:t>107. stavak 9 . ZOOOSŠ </a:t>
            </a:r>
            <a:r>
              <a:rPr lang="hr-HR" sz="1400" dirty="0"/>
              <a:t>Način i postupak kojim se svim kandidatima za zapošljavanje u školskim ustanovama osigurava jednaka dostupnost javnim službama pod jednakim uvjetima, vrednovanje kandidata prijavljenih na natječaj, odnosno kandidata koje je uputio ured državne uprave, odnosno Gradski ured, kao i odredbe vezane uz sastav posebnog povjerenstva koje sudjeluje u procjeni kandidata </a:t>
            </a:r>
            <a:r>
              <a:rPr lang="hr-HR" sz="1400" b="1" dirty="0"/>
              <a:t>uređuju se pravilnikom školske ustanove</a:t>
            </a:r>
            <a:r>
              <a:rPr lang="hr-HR" sz="1400" dirty="0"/>
              <a:t>, na koji suglasnost daje ured državne uprave, odnosno Gradski ured.</a:t>
            </a:r>
            <a:br>
              <a:rPr lang="hr-HR" sz="1400" dirty="0"/>
            </a:br>
            <a:endParaRPr lang="hr-HR" sz="1400" dirty="0"/>
          </a:p>
        </p:txBody>
      </p:sp>
      <p:sp>
        <p:nvSpPr>
          <p:cNvPr id="3" name="Content Placeholder 2"/>
          <p:cNvSpPr>
            <a:spLocks noGrp="1"/>
          </p:cNvSpPr>
          <p:nvPr>
            <p:ph idx="1"/>
          </p:nvPr>
        </p:nvSpPr>
        <p:spPr/>
        <p:txBody>
          <a:bodyPr>
            <a:noAutofit/>
          </a:bodyPr>
          <a:lstStyle/>
          <a:p>
            <a:pPr marL="0" indent="0">
              <a:buNone/>
            </a:pPr>
            <a:r>
              <a:rPr lang="hr-HR" sz="1600" b="1" dirty="0" smtClean="0"/>
              <a:t>NAZIV PRAVILNIKA?</a:t>
            </a:r>
          </a:p>
          <a:p>
            <a:r>
              <a:rPr lang="hr-HR" sz="1600" dirty="0"/>
              <a:t>Pravilnik o zapošljavanju kandidata u školskim ustanovama </a:t>
            </a:r>
          </a:p>
          <a:p>
            <a:r>
              <a:rPr lang="hr-HR" sz="1600" dirty="0" smtClean="0"/>
              <a:t>Pravilnik </a:t>
            </a:r>
            <a:r>
              <a:rPr lang="hr-HR" sz="1600" dirty="0"/>
              <a:t>o postupku zapošljavanja te procjeni i vrednovanju kandidata za zapošljavanje </a:t>
            </a:r>
          </a:p>
          <a:p>
            <a:r>
              <a:rPr lang="hr-HR" sz="1600" dirty="0"/>
              <a:t>Pravilnik kojim se svim kandidatima za zapošljavanje u školskim ustanovama osigurava jednaka dostupnost javnim službama pod jednakim uvjetima, vrednovanje kandidata prijavljenih na natječaj, odnosno kandidata koje je </a:t>
            </a:r>
            <a:r>
              <a:rPr lang="hr-HR" sz="1600" dirty="0" smtClean="0"/>
              <a:t>uputio Gradski ured</a:t>
            </a:r>
          </a:p>
          <a:p>
            <a:r>
              <a:rPr lang="hr-HR" sz="1600" b="1" dirty="0" smtClean="0"/>
              <a:t>NAZIV </a:t>
            </a:r>
            <a:r>
              <a:rPr lang="hr-HR" sz="1600" b="1" dirty="0"/>
              <a:t>PRAVILNIKA MORA BITI U SKLADU SA STATUTOM , AKO JE U STATUTU NAVEDEN NAZIV </a:t>
            </a:r>
            <a:endParaRPr lang="hr-HR" sz="1600" b="1" dirty="0" smtClean="0"/>
          </a:p>
          <a:p>
            <a:r>
              <a:rPr lang="hr-HR" sz="1600" b="1" dirty="0"/>
              <a:t>Osiguravanje jednakih uvjeta svim kandidatima za </a:t>
            </a:r>
            <a:r>
              <a:rPr lang="hr-HR" sz="1600" b="1" dirty="0" smtClean="0"/>
              <a:t>zapošljavanje u javnim službama </a:t>
            </a:r>
            <a:r>
              <a:rPr lang="hr-HR" sz="1600" b="1" dirty="0"/>
              <a:t>!?</a:t>
            </a:r>
            <a:endParaRPr lang="hr-HR" sz="1600" dirty="0"/>
          </a:p>
          <a:p>
            <a:r>
              <a:rPr lang="hr-HR" sz="1600" b="1" dirty="0" smtClean="0"/>
              <a:t>Povjerenstvo </a:t>
            </a:r>
            <a:endParaRPr lang="hr-HR" sz="1600" b="1" dirty="0"/>
          </a:p>
          <a:p>
            <a:r>
              <a:rPr lang="hr-HR" sz="1600" b="1" dirty="0" smtClean="0"/>
              <a:t>Procjena i/ili  vrednovanje pripravnika </a:t>
            </a:r>
          </a:p>
          <a:p>
            <a:r>
              <a:rPr lang="hr-HR" sz="1600" b="1" dirty="0" smtClean="0"/>
              <a:t>Procjena i/ili vrednovanje prema članku 107. stavku 6. točkama a, b i c ZOOOSŠ  (uvjeti za učitelje predmetne nastave ) </a:t>
            </a:r>
            <a:endParaRPr lang="hr-HR" sz="1600" b="1" dirty="0"/>
          </a:p>
        </p:txBody>
      </p:sp>
    </p:spTree>
    <p:extLst>
      <p:ext uri="{BB962C8B-B14F-4D97-AF65-F5344CB8AC3E}">
        <p14:creationId xmlns:p14="http://schemas.microsoft.com/office/powerpoint/2010/main" val="2792131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dirty="0"/>
          </a:p>
        </p:txBody>
      </p:sp>
      <p:sp>
        <p:nvSpPr>
          <p:cNvPr id="3" name="Content Placeholder 2"/>
          <p:cNvSpPr>
            <a:spLocks noGrp="1"/>
          </p:cNvSpPr>
          <p:nvPr>
            <p:ph idx="1"/>
          </p:nvPr>
        </p:nvSpPr>
        <p:spPr/>
        <p:txBody>
          <a:bodyPr>
            <a:normAutofit fontScale="25000" lnSpcReduction="20000"/>
          </a:bodyPr>
          <a:lstStyle/>
          <a:p>
            <a:r>
              <a:rPr lang="hr-HR" sz="6400" b="1" dirty="0"/>
              <a:t>Članci 108.- 110</a:t>
            </a:r>
            <a:r>
              <a:rPr lang="hr-HR" sz="6400" b="1" dirty="0" smtClean="0"/>
              <a:t>. (stručni ispit i ped.kompetencije) </a:t>
            </a:r>
            <a:r>
              <a:rPr lang="hr-HR" sz="6400" b="1" dirty="0"/>
              <a:t>i 116. (rok za napredovanje) ZOOOSŠ</a:t>
            </a:r>
          </a:p>
          <a:p>
            <a:r>
              <a:rPr lang="hr-HR" sz="6400" dirty="0"/>
              <a:t>Rok za polaganje stručnog ispita u slučaju privremene nesposobnosti radnika za rad, korištenja rodiljnog, roditeljskog ili posvojiteljskog dopusta produžuje se za onoliko vremena koliko je trajala njegova privremena nesposobnost za rad</a:t>
            </a:r>
            <a:r>
              <a:rPr lang="hr-HR" sz="6400" dirty="0" smtClean="0"/>
              <a:t>.</a:t>
            </a:r>
          </a:p>
          <a:p>
            <a:r>
              <a:rPr lang="hr-HR" sz="6400" b="1" dirty="0" smtClean="0"/>
              <a:t>IMENOVANJE RAVNATELJA –  UVJETI I POSTUPAK </a:t>
            </a:r>
            <a:r>
              <a:rPr lang="hr-HR" sz="6400" dirty="0" smtClean="0"/>
              <a:t>članci 126. i 127- ZOOOSŠ </a:t>
            </a:r>
            <a:endParaRPr lang="hr-HR" sz="6400" b="1" dirty="0" smtClean="0"/>
          </a:p>
          <a:p>
            <a:r>
              <a:rPr lang="hr-HR" sz="6400" b="1" dirty="0" smtClean="0"/>
              <a:t>Sadržaj </a:t>
            </a:r>
            <a:r>
              <a:rPr lang="hr-HR" sz="6400" b="1" dirty="0"/>
              <a:t>i postupak vrednovanja dodatnih kompetencija kandidata, kao i detalje vezane uz način postupanja pri imenovanju ravnatelja pobliže se uređuju </a:t>
            </a:r>
            <a:r>
              <a:rPr lang="hr-HR" sz="6400" b="1" dirty="0" smtClean="0"/>
              <a:t> STATUTOM školske </a:t>
            </a:r>
            <a:r>
              <a:rPr lang="hr-HR" sz="6400" b="1" dirty="0"/>
              <a:t>ustanove</a:t>
            </a:r>
            <a:r>
              <a:rPr lang="hr-HR" sz="6400" b="1" dirty="0" smtClean="0"/>
              <a:t>.</a:t>
            </a:r>
            <a:r>
              <a:rPr lang="hr-HR" sz="6400" b="1" dirty="0"/>
              <a:t> </a:t>
            </a:r>
            <a:r>
              <a:rPr lang="hr-HR" sz="6400" dirty="0"/>
              <a:t>Članak 127. stavak 15. </a:t>
            </a:r>
            <a:endParaRPr lang="hr-HR" sz="6400" dirty="0" smtClean="0"/>
          </a:p>
          <a:p>
            <a:r>
              <a:rPr lang="hr-HR" sz="6400" b="1" dirty="0" smtClean="0"/>
              <a:t>Članak </a:t>
            </a:r>
            <a:r>
              <a:rPr lang="hr-HR" sz="6400" b="1" dirty="0"/>
              <a:t>127. stavak 13. Školski odbor </a:t>
            </a:r>
            <a:r>
              <a:rPr lang="hr-HR" sz="6400" b="1" u="sng" dirty="0"/>
              <a:t>imenuje ravnatelja</a:t>
            </a:r>
            <a:r>
              <a:rPr lang="hr-HR" sz="6400" b="1" dirty="0"/>
              <a:t> odlukom </a:t>
            </a:r>
            <a:r>
              <a:rPr lang="hr-HR" sz="6400" b="1" u="sng" dirty="0"/>
              <a:t>koja stupa na snagu </a:t>
            </a:r>
            <a:r>
              <a:rPr lang="hr-HR" sz="6400" b="1" dirty="0"/>
              <a:t>nakon dobivene suglasnosti ministra. </a:t>
            </a:r>
          </a:p>
          <a:p>
            <a:r>
              <a:rPr lang="hr-HR" sz="6400" b="1" dirty="0"/>
              <a:t>JEDNA ODLUKA – ODLUKA O IMENOVANJU RAVNATELJA</a:t>
            </a:r>
          </a:p>
          <a:p>
            <a:r>
              <a:rPr lang="hr-HR" sz="6600" b="1" dirty="0"/>
              <a:t>Članak 135. stavak 3.  </a:t>
            </a:r>
            <a:r>
              <a:rPr lang="hr-HR" sz="6600" dirty="0"/>
              <a:t>Roditelj učenika ima pravo i obvezu biti upoznat sa svim sadržajima obuhvaćenima nastavnim planom i programom i školskim kurikulumom objavljenim na mrežnim stranicama škole: obveznim i izbornim nastavnim predmetima, međupredmetnim i/ili interdisciplinarnim sadržajima i/ili modulima, izvannastavnim, eksperimentalnim i posebnim programima te </a:t>
            </a:r>
            <a:r>
              <a:rPr lang="hr-HR" sz="6600" u="sng" dirty="0"/>
              <a:t>dati suglasnost za sudjelovanje učenika u svim navedenim sadržajima</a:t>
            </a:r>
            <a:r>
              <a:rPr lang="hr-HR" sz="6600" dirty="0"/>
              <a:t> </a:t>
            </a:r>
            <a:r>
              <a:rPr lang="hr-HR" sz="6600" b="1" dirty="0"/>
              <a:t>osim u nastavnim predmetima koji su dio odgojno-obrazovanog standarda.</a:t>
            </a:r>
          </a:p>
          <a:p>
            <a:r>
              <a:rPr lang="hr-HR" sz="6600" b="1" dirty="0"/>
              <a:t>PISANA SUGLASNOST RODITELJA ZA SUDJELOVANJE UČENIKA U IZBORNIM PREDMETIMA, MEĐUPREDMETNIM I/ILI INTERDISCIPLINARNIM SADRŽAJIMA I /ILI MODULIMA I POSEBNIM PROGRAMIMA</a:t>
            </a:r>
            <a:endParaRPr lang="hr-HR" sz="6600" dirty="0"/>
          </a:p>
          <a:p>
            <a:r>
              <a:rPr lang="hr-HR" sz="6400" dirty="0"/>
              <a:t/>
            </a:r>
            <a:br>
              <a:rPr lang="hr-HR" sz="6400" dirty="0"/>
            </a:br>
            <a:endParaRPr lang="hr-HR" sz="6400" dirty="0"/>
          </a:p>
          <a:p>
            <a:pPr marL="0" indent="0">
              <a:buNone/>
            </a:pPr>
            <a:r>
              <a:rPr lang="hr-HR" dirty="0"/>
              <a:t/>
            </a:r>
            <a:br>
              <a:rPr lang="hr-HR" dirty="0"/>
            </a:br>
            <a:endParaRPr lang="hr-HR" dirty="0"/>
          </a:p>
          <a:p>
            <a:endParaRPr lang="hr-HR" b="1" dirty="0"/>
          </a:p>
          <a:p>
            <a:pPr marL="0" indent="0">
              <a:buNone/>
            </a:pPr>
            <a:r>
              <a:rPr lang="hr-HR" dirty="0"/>
              <a:t/>
            </a:r>
            <a:br>
              <a:rPr lang="hr-HR" dirty="0"/>
            </a:br>
            <a:endParaRPr lang="hr-HR" dirty="0"/>
          </a:p>
        </p:txBody>
      </p:sp>
    </p:spTree>
    <p:extLst>
      <p:ext uri="{BB962C8B-B14F-4D97-AF65-F5344CB8AC3E}">
        <p14:creationId xmlns:p14="http://schemas.microsoft.com/office/powerpoint/2010/main" val="2376197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sz="2200" b="1" dirty="0"/>
              <a:t>KOLEKTIVNI UGOVOR ZA ZAPOSLENIKE U OSNOVNOŠKOLSKIM USTANOVAMA </a:t>
            </a:r>
            <a:r>
              <a:rPr lang="hr-HR" sz="2000" dirty="0"/>
              <a:t>(Narodne novine broj 51/18 )</a:t>
            </a:r>
            <a:br>
              <a:rPr lang="hr-HR" sz="2000" dirty="0"/>
            </a:br>
            <a:r>
              <a:rPr lang="hr-HR" sz="2000" dirty="0"/>
              <a:t>sklopljen do </a:t>
            </a:r>
            <a:r>
              <a:rPr lang="hr-HR" sz="2000" dirty="0" smtClean="0"/>
              <a:t>01. </a:t>
            </a:r>
            <a:r>
              <a:rPr lang="hr-HR" sz="2000" dirty="0"/>
              <a:t>ožujka 2022. , a </a:t>
            </a:r>
            <a:r>
              <a:rPr lang="hr-HR" sz="2000" b="1" dirty="0"/>
              <a:t>na</a:t>
            </a:r>
            <a:r>
              <a:rPr lang="hr-HR" sz="1800" b="1" dirty="0"/>
              <a:t>kon isteka</a:t>
            </a:r>
            <a:r>
              <a:rPr lang="hr-HR" sz="1800" dirty="0"/>
              <a:t>, u njemu sadržana pravna pravila kojima se uređuje sklapanje, sadržaj, prava i obveze iz radnog odnosa te u vezi s radnim odnosom kao i prestanak radnog odnosa i dalje se primjenjuju </a:t>
            </a:r>
            <a:r>
              <a:rPr lang="hr-HR" sz="1800" b="1" dirty="0"/>
              <a:t>tri  mjeseca </a:t>
            </a:r>
            <a:r>
              <a:rPr lang="hr-HR" sz="1800" dirty="0"/>
              <a:t>kao dio prethodno sklopljenih ugovora o radu.</a:t>
            </a:r>
            <a:br>
              <a:rPr lang="hr-HR" sz="1800" dirty="0"/>
            </a:br>
            <a:endParaRPr lang="hr-HR" sz="1800" dirty="0"/>
          </a:p>
        </p:txBody>
      </p:sp>
      <p:sp>
        <p:nvSpPr>
          <p:cNvPr id="3" name="Content Placeholder 2"/>
          <p:cNvSpPr>
            <a:spLocks noGrp="1"/>
          </p:cNvSpPr>
          <p:nvPr>
            <p:ph idx="1"/>
          </p:nvPr>
        </p:nvSpPr>
        <p:spPr>
          <a:xfrm>
            <a:off x="1125860" y="1533979"/>
            <a:ext cx="9601200" cy="4495800"/>
          </a:xfrm>
        </p:spPr>
        <p:txBody>
          <a:bodyPr>
            <a:noAutofit/>
          </a:bodyPr>
          <a:lstStyle/>
          <a:p>
            <a:r>
              <a:rPr lang="hr-HR" sz="1600" b="1" dirty="0"/>
              <a:t>PRIMJENA U PRAKSI – NAJČEŠĆA PITANJA I DVOJBE</a:t>
            </a:r>
          </a:p>
          <a:p>
            <a:r>
              <a:rPr lang="hr-HR" sz="1600" b="1" dirty="0"/>
              <a:t>Uvećanje osnovice za obračun plaće – prijevoz                                                                                    </a:t>
            </a:r>
          </a:p>
          <a:p>
            <a:r>
              <a:rPr lang="hr-HR" sz="1600" dirty="0"/>
              <a:t>Članak 13. stavak 7.  Zaposlenici koji rade u </a:t>
            </a:r>
            <a:r>
              <a:rPr lang="hr-HR" sz="1600" dirty="0" smtClean="0"/>
              <a:t>školama </a:t>
            </a:r>
            <a:r>
              <a:rPr lang="hr-HR" sz="1600" dirty="0"/>
              <a:t>do kojih ne postoji javni prijevoz te zaposlenici, jer nemaju mogućnost dolaska na posao javnim prijevozom, u osobnoj organizaciji moraju prijeći najmanje 50 kilometara u jednom smjeru u jednom danu, ostvaruju pravo na uvećanje osnovnice za obračun plaće u javnim službama za 5</a:t>
            </a:r>
            <a:r>
              <a:rPr lang="hr-HR" sz="1600" dirty="0" smtClean="0"/>
              <a:t>%.</a:t>
            </a:r>
          </a:p>
          <a:p>
            <a:r>
              <a:rPr lang="hr-HR" sz="1600" dirty="0" smtClean="0"/>
              <a:t>ZA SLUČAJ KADA NE POSTOJI NIKAKAV ORGANIZIRANI JAVNI PRIJEVOZ, TE JE OBVEZNA OSOBNA ORGANIZACIJA ZAPOSLENIKA ZA DOLAZAK NA POSAO</a:t>
            </a:r>
            <a:endParaRPr lang="hr-HR" sz="1600" dirty="0"/>
          </a:p>
          <a:p>
            <a:r>
              <a:rPr lang="hr-HR" sz="1600" b="1" dirty="0"/>
              <a:t>Pravo na dnevnicu učitelja koji ide na službeno putovanje s učenicima </a:t>
            </a:r>
          </a:p>
          <a:p>
            <a:pPr marL="0" indent="0">
              <a:buNone/>
            </a:pPr>
            <a:r>
              <a:rPr lang="hr-HR" sz="1600" dirty="0"/>
              <a:t>Članak 16. stavak 7.  Iznimno od stavka 3. i 4. ovoga članka, zaposleniku upućenom na službeno putovanje s učenicima Škole ili koji provodi izvanučioničku nastavu sukladno propisanom nastavnom planu i programu/kurikulumu u mjestu izvan sjedišta Škole, a koje traje najmanje osam (8) sati, bez obzira na osiguranu prehranu i smještaj, isplaćuje se iznos pune dnevnice</a:t>
            </a:r>
            <a:r>
              <a:rPr lang="hr-HR" sz="1600" dirty="0" smtClean="0"/>
              <a:t>.</a:t>
            </a:r>
          </a:p>
          <a:p>
            <a:pPr marL="0" indent="0">
              <a:buNone/>
            </a:pPr>
            <a:r>
              <a:rPr lang="hr-HR" sz="1600" dirty="0" smtClean="0"/>
              <a:t>AKO SU UČITELJI NA SLUŽBENOM PUTOVANJU ILI IZVANUČIONIČKOM NASTAVI S UČENICIMA 8 I VIŠE SATI PUNA DNEVNICA – KOJU JE OBVEZNO OBRAČUNATI U SKLADU S POREZNIM PROPISIMA , AKO SU MANJE OD 8 SATI – NEMA NIKAKVE DNEVNICE </a:t>
            </a:r>
            <a:endParaRPr lang="hr-HR" sz="1600" dirty="0"/>
          </a:p>
          <a:p>
            <a:pPr marL="0" indent="0">
              <a:buNone/>
            </a:pPr>
            <a:endParaRPr lang="hr-HR" sz="1600" dirty="0"/>
          </a:p>
        </p:txBody>
      </p:sp>
    </p:spTree>
    <p:extLst>
      <p:ext uri="{BB962C8B-B14F-4D97-AF65-F5344CB8AC3E}">
        <p14:creationId xmlns:p14="http://schemas.microsoft.com/office/powerpoint/2010/main" val="1684241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a:p>
        </p:txBody>
      </p:sp>
      <p:sp>
        <p:nvSpPr>
          <p:cNvPr id="3" name="Content Placeholder 2"/>
          <p:cNvSpPr>
            <a:spLocks noGrp="1"/>
          </p:cNvSpPr>
          <p:nvPr>
            <p:ph idx="1"/>
          </p:nvPr>
        </p:nvSpPr>
        <p:spPr>
          <a:xfrm>
            <a:off x="1293813" y="1524000"/>
            <a:ext cx="9601200" cy="4495800"/>
          </a:xfrm>
        </p:spPr>
        <p:txBody>
          <a:bodyPr>
            <a:normAutofit fontScale="62500" lnSpcReduction="20000"/>
          </a:bodyPr>
          <a:lstStyle/>
          <a:p>
            <a:r>
              <a:rPr lang="hr-HR" b="1" dirty="0"/>
              <a:t>Zasnivanje radnog odnosa sa zaposlenikom bez natječaja</a:t>
            </a:r>
          </a:p>
          <a:p>
            <a:pPr marL="0" indent="0">
              <a:buNone/>
            </a:pPr>
            <a:r>
              <a:rPr lang="hr-HR" dirty="0"/>
              <a:t>Članak 24. stavak 5. Kada se u školi ukaže potreba za popunjavanjem radnog mjesta, poslodavac je dužan razmotriti ispunjava li neki od zaposlenika te škole uvjete tog radnog mjesta te ukoliko ispunjava te uvjete, ponudit će se prelazak na upražnjeno radno mjesto (u matičnoj ili područnoj školi) izmjenom ugovora o radu bez raspisivanja javnog natječaja, i to zaposleniku koji u školi radi najmanje 12 mjeseci na temelju ugovora o radu sklopljenoga na najmanje polovicu od punog radnog vremena tjedno na neodređeno vrijeme, a drugima može ponuditi.</a:t>
            </a:r>
          </a:p>
          <a:p>
            <a:pPr marL="342900" indent="-342900"/>
            <a:r>
              <a:rPr lang="hr-HR" b="1" dirty="0"/>
              <a:t>Plaćeni dopust </a:t>
            </a:r>
            <a:r>
              <a:rPr lang="hr-HR" dirty="0" smtClean="0"/>
              <a:t>može se koristiti za </a:t>
            </a:r>
            <a:r>
              <a:rPr lang="hr-HR" dirty="0"/>
              <a:t>slučajeve ugovorene Kolektivnim ugovorom i u prigodi slučaja za koji se koristi , osim za dobrovoljno darivanje krvi kada je moguć dogovor s ravnateljem/icom u </a:t>
            </a:r>
            <a:r>
              <a:rPr lang="hr-HR" dirty="0" smtClean="0"/>
              <a:t>kalendarskoj godini </a:t>
            </a:r>
            <a:endParaRPr lang="hr-HR" dirty="0"/>
          </a:p>
          <a:p>
            <a:pPr fontAlgn="base"/>
            <a:r>
              <a:rPr lang="hr-HR" b="1" dirty="0"/>
              <a:t>Umanjenje radne obveze </a:t>
            </a:r>
            <a:r>
              <a:rPr lang="hr-HR" b="1" u="sng" dirty="0"/>
              <a:t>učitelja </a:t>
            </a:r>
            <a:r>
              <a:rPr lang="hr-HR" dirty="0"/>
              <a:t>( više od </a:t>
            </a:r>
            <a:r>
              <a:rPr lang="hr-HR" u="sng" dirty="0"/>
              <a:t>30 godina radnog staža </a:t>
            </a:r>
            <a:r>
              <a:rPr lang="hr-HR" dirty="0"/>
              <a:t>)</a:t>
            </a:r>
            <a:endParaRPr lang="hr-HR" b="1" u="sng" dirty="0"/>
          </a:p>
          <a:p>
            <a:pPr marL="0" indent="0" fontAlgn="base">
              <a:buNone/>
            </a:pPr>
            <a:r>
              <a:rPr lang="hr-HR" dirty="0"/>
              <a:t>Članak 38. stavak 2. u slučaju prijeke potrebe može se i učitelja koji koristi umanjenje radnih obveza zadužiti prekovremenim radom </a:t>
            </a:r>
          </a:p>
          <a:p>
            <a:pPr marL="0" indent="0" fontAlgn="base">
              <a:buNone/>
            </a:pPr>
            <a:r>
              <a:rPr lang="hr-HR" dirty="0"/>
              <a:t>Učitelj je dužan  do </a:t>
            </a:r>
            <a:r>
              <a:rPr lang="hr-HR" u="sng" dirty="0"/>
              <a:t>15. srpnja tekuće školske godine </a:t>
            </a:r>
            <a:r>
              <a:rPr lang="hr-HR" dirty="0"/>
              <a:t>dostaviti ravnatelju </a:t>
            </a:r>
            <a:r>
              <a:rPr lang="hr-HR" b="1" dirty="0"/>
              <a:t>pisanu obavijest </a:t>
            </a:r>
            <a:r>
              <a:rPr lang="hr-HR" dirty="0"/>
              <a:t>o namjeri korištenja prava na umanjenje sati rada u narednoj školskoj godini.</a:t>
            </a:r>
          </a:p>
          <a:p>
            <a:pPr marL="0" indent="0" fontAlgn="base">
              <a:buNone/>
            </a:pPr>
            <a:r>
              <a:rPr lang="hr-HR" dirty="0"/>
              <a:t>U tijeku školske godine ne može se ostvariti pravo na umanjenje radne obveze, nego samo pravo na uvećanje plaće od  4 % </a:t>
            </a:r>
            <a:r>
              <a:rPr lang="hr-HR" dirty="0" smtClean="0"/>
              <a:t>koje se  </a:t>
            </a:r>
            <a:r>
              <a:rPr lang="hr-HR" dirty="0"/>
              <a:t>ostvaruje ako radnik ne koristi pravo na umanjenje radne obveze</a:t>
            </a:r>
          </a:p>
          <a:p>
            <a:pPr marL="0" indent="0" fontAlgn="base">
              <a:buNone/>
            </a:pPr>
            <a:endParaRPr lang="hr-HR" dirty="0"/>
          </a:p>
          <a:p>
            <a:pPr marL="0" indent="0" fontAlgn="base">
              <a:buNone/>
            </a:pPr>
            <a:endParaRPr lang="hr-HR" dirty="0"/>
          </a:p>
          <a:p>
            <a:pPr marL="342900" indent="-342900"/>
            <a:endParaRPr lang="hr-HR" dirty="0"/>
          </a:p>
          <a:p>
            <a:pPr marL="0" indent="0">
              <a:buNone/>
            </a:pPr>
            <a:endParaRPr lang="hr-HR" sz="1600" dirty="0"/>
          </a:p>
        </p:txBody>
      </p:sp>
    </p:spTree>
    <p:extLst>
      <p:ext uri="{BB962C8B-B14F-4D97-AF65-F5344CB8AC3E}">
        <p14:creationId xmlns:p14="http://schemas.microsoft.com/office/powerpoint/2010/main" val="2956207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HR" sz="2000" b="1" dirty="0"/>
              <a:t>ZAKON O IZMJENAMA I DOPUNAMA ZAKONA O PROFESIONALNOJ REHABILITACIJI I ZAPOŠLJAVANJU OSOBA S INVALIDITETOM</a:t>
            </a:r>
            <a:br>
              <a:rPr lang="hr-HR" sz="2000" b="1" dirty="0"/>
            </a:br>
            <a:r>
              <a:rPr lang="hr-HR" sz="1800" dirty="0"/>
              <a:t>(„Narodne novine” broj 39/18 )</a:t>
            </a:r>
            <a:endParaRPr lang="hr-HR" sz="2000" dirty="0"/>
          </a:p>
        </p:txBody>
      </p:sp>
      <p:sp>
        <p:nvSpPr>
          <p:cNvPr id="3" name="Content Placeholder 2"/>
          <p:cNvSpPr>
            <a:spLocks noGrp="1"/>
          </p:cNvSpPr>
          <p:nvPr>
            <p:ph idx="1"/>
          </p:nvPr>
        </p:nvSpPr>
        <p:spPr/>
        <p:txBody>
          <a:bodyPr>
            <a:normAutofit fontScale="25000" lnSpcReduction="20000"/>
          </a:bodyPr>
          <a:lstStyle/>
          <a:p>
            <a:r>
              <a:rPr lang="hr-HR" sz="4800" dirty="0"/>
              <a:t>Izmijenjene odredbe o profesionalnoj rehabilitaciji članci 4.-6</a:t>
            </a:r>
            <a:r>
              <a:rPr lang="hr-HR" sz="4800" dirty="0" smtClean="0"/>
              <a:t>. te kvotnom zapošljavanju osoba s invaliditetom članci 7. 8. </a:t>
            </a:r>
            <a:endParaRPr lang="hr-HR" sz="4800" dirty="0"/>
          </a:p>
          <a:p>
            <a:r>
              <a:rPr lang="hr-HR" sz="5600" dirty="0" smtClean="0"/>
              <a:t>Članak 9. Ostvarivanje prava prednosti pri zapošljavanju </a:t>
            </a:r>
          </a:p>
          <a:p>
            <a:r>
              <a:rPr lang="hr-HR" sz="5600" dirty="0" smtClean="0"/>
              <a:t>Osoba </a:t>
            </a:r>
            <a:r>
              <a:rPr lang="hr-HR" sz="5600" dirty="0"/>
              <a:t>s invaliditetom </a:t>
            </a:r>
            <a:r>
              <a:rPr lang="hr-HR" sz="5600" dirty="0" smtClean="0"/>
              <a:t>koja </a:t>
            </a:r>
            <a:r>
              <a:rPr lang="hr-HR" sz="5600" dirty="0"/>
              <a:t>smatra da joj je povrijeđeno pravo prednosti pri zapošljavanju u pravnoj osobi iz stavka 1. ovoga članka </a:t>
            </a:r>
            <a:r>
              <a:rPr lang="hr-HR" sz="5600" dirty="0" smtClean="0"/>
              <a:t>(...javne ustanove ) može </a:t>
            </a:r>
            <a:r>
              <a:rPr lang="hr-HR" sz="5600" dirty="0"/>
              <a:t>podnijeti zahtjev nadležnoj inspekciji za provedbu nadzora u roku od </a:t>
            </a:r>
            <a:r>
              <a:rPr lang="hr-HR" sz="5600" b="1" dirty="0"/>
              <a:t>30 </a:t>
            </a:r>
            <a:r>
              <a:rPr lang="hr-HR" sz="5600" dirty="0"/>
              <a:t>dana od dana dostave obavijesti iz stavka 12. ovoga članka </a:t>
            </a:r>
            <a:r>
              <a:rPr lang="hr-HR" sz="5600" b="1" dirty="0"/>
              <a:t>ili u roku od 30 dana od dana saznanja o sklapanju ugovora o radu s izabranim kandidatom, a najkasnije u roku od šest mjeseci od dana sklapanja ugovora o radu s izabranim kandidatom</a:t>
            </a:r>
            <a:r>
              <a:rPr lang="hr-HR" sz="5600" b="1" dirty="0" smtClean="0"/>
              <a:t>. </a:t>
            </a:r>
            <a:r>
              <a:rPr lang="hr-HR" sz="5600" dirty="0" smtClean="0"/>
              <a:t>(st. 13</a:t>
            </a:r>
            <a:r>
              <a:rPr lang="hr-HR" sz="5600" dirty="0"/>
              <a:t>) </a:t>
            </a:r>
          </a:p>
          <a:p>
            <a:r>
              <a:rPr lang="hr-HR" sz="5600" dirty="0" smtClean="0"/>
              <a:t>U </a:t>
            </a:r>
            <a:r>
              <a:rPr lang="hr-HR" sz="5600" dirty="0"/>
              <a:t>slučaju zasnivanja radnog odnosa sklapanjem ugovora o radu s izabranim kandidatom, nadležna inspekcija obvezna je razmotriti zahtjev osobe s invaliditetom iz stavka 13. ovoga članka </a:t>
            </a:r>
            <a:r>
              <a:rPr lang="hr-HR" sz="5600" b="1" dirty="0"/>
              <a:t>u roku od 60 dana od dana podnošenja urednog zahtjeva</a:t>
            </a:r>
            <a:r>
              <a:rPr lang="hr-HR" sz="5600" b="1" dirty="0" smtClean="0"/>
              <a:t>. </a:t>
            </a:r>
            <a:r>
              <a:rPr lang="hr-HR" sz="5600" dirty="0" smtClean="0"/>
              <a:t>(st. 14. ) NADLEŽNA JE PROSVJETNA INSPEKCIJA</a:t>
            </a:r>
          </a:p>
          <a:p>
            <a:r>
              <a:rPr lang="hr-HR" sz="5600" dirty="0" smtClean="0"/>
              <a:t>Ako </a:t>
            </a:r>
            <a:r>
              <a:rPr lang="hr-HR" sz="5600" dirty="0"/>
              <a:t>nadležna inspekcija utvrdi da je sklapanjem ugovora o radu povrijeđeno pravo prednosti pri </a:t>
            </a:r>
            <a:r>
              <a:rPr lang="hr-HR" sz="5600" dirty="0" smtClean="0"/>
              <a:t>zapošljavanju </a:t>
            </a:r>
            <a:r>
              <a:rPr lang="hr-HR" sz="5600" dirty="0"/>
              <a:t>osobe s invaliditetom, rješenjem će utvrditi povredu prava prednosti pri zapošljavanju. </a:t>
            </a:r>
            <a:r>
              <a:rPr lang="hr-HR" sz="5600" b="1" dirty="0"/>
              <a:t>Pravomoćno </a:t>
            </a:r>
            <a:r>
              <a:rPr lang="hr-HR" sz="5600" dirty="0"/>
              <a:t>rješenje </a:t>
            </a:r>
            <a:r>
              <a:rPr lang="hr-HR" sz="5600" dirty="0" smtClean="0"/>
              <a:t>kojim je utvrđena povreda prava prednosti pri zapošljavanju predstavlja osnovu za otkaz ugovora o radu čijim sklapanjem je to pravo povrijeđeno.(st. 15</a:t>
            </a:r>
            <a:r>
              <a:rPr lang="hr-HR" sz="5600" dirty="0"/>
              <a:t>) </a:t>
            </a:r>
            <a:endParaRPr lang="hr-HR" sz="5600" dirty="0" smtClean="0"/>
          </a:p>
          <a:p>
            <a:r>
              <a:rPr lang="sr-Latn-RS" altLang="sr-Latn-RS" sz="5600" b="1" dirty="0" smtClean="0">
                <a:cs typeface="Times New Roman" panose="02020603050405020304" pitchFamily="18" charset="0"/>
              </a:rPr>
              <a:t>Pravo </a:t>
            </a:r>
            <a:r>
              <a:rPr lang="sr-Latn-RS" altLang="sr-Latn-RS" sz="5600" b="1" dirty="0">
                <a:cs typeface="Times New Roman" panose="02020603050405020304" pitchFamily="18" charset="0"/>
              </a:rPr>
              <a:t>prednosti pri zapošljavanju iz </a:t>
            </a:r>
            <a:r>
              <a:rPr lang="sr-Latn-RS" altLang="sr-Latn-RS" sz="5600" b="1" dirty="0" smtClean="0">
                <a:cs typeface="Times New Roman" panose="02020603050405020304" pitchFamily="18" charset="0"/>
              </a:rPr>
              <a:t>ovoga članka ne odnosi se na zapošljavanje putem mjere javnih radova. </a:t>
            </a:r>
            <a:r>
              <a:rPr lang="sr-Latn-RS" altLang="sr-Latn-RS" sz="5600" b="1" dirty="0" smtClean="0">
                <a:latin typeface="Times New Roman" panose="02020603050405020304" pitchFamily="18" charset="0"/>
                <a:cs typeface="Times New Roman" panose="02020603050405020304" pitchFamily="18" charset="0"/>
              </a:rPr>
              <a:t>(</a:t>
            </a:r>
            <a:r>
              <a:rPr lang="sr-Latn-RS" altLang="sr-Latn-RS" sz="5600" b="1" dirty="0" smtClean="0">
                <a:cs typeface="Times New Roman" panose="02020603050405020304" pitchFamily="18" charset="0"/>
              </a:rPr>
              <a:t>st. 20.) </a:t>
            </a:r>
          </a:p>
          <a:p>
            <a:r>
              <a:rPr lang="sr-Latn-RS" altLang="sr-Latn-RS" sz="5600" b="1" dirty="0" smtClean="0">
                <a:cs typeface="Times New Roman" panose="02020603050405020304" pitchFamily="18" charset="0"/>
              </a:rPr>
              <a:t>Odredbe ovoga članka primjenjuju se na odgovarajući način na postupak popunjavanja slobodnih radnih mjesta putem internog oglasa. (st. 21. ) </a:t>
            </a:r>
            <a:r>
              <a:rPr lang="sr-Latn-RS" altLang="sr-Latn-RS" sz="5600" dirty="0">
                <a:cs typeface="Times New Roman" panose="02020603050405020304" pitchFamily="18" charset="0"/>
              </a:rPr>
              <a:t/>
            </a:r>
            <a:br>
              <a:rPr lang="sr-Latn-RS" altLang="sr-Latn-RS" sz="5600" dirty="0">
                <a:cs typeface="Times New Roman" panose="02020603050405020304" pitchFamily="18" charset="0"/>
              </a:rPr>
            </a:br>
            <a:endParaRPr lang="hr-HR" sz="5600" dirty="0" smtClean="0"/>
          </a:p>
          <a:p>
            <a:pPr marL="0" indent="0">
              <a:buNone/>
            </a:pPr>
            <a:r>
              <a:rPr lang="hr-HR" dirty="0"/>
              <a:t/>
            </a:r>
            <a:br>
              <a:rPr lang="hr-HR" dirty="0"/>
            </a:br>
            <a:r>
              <a:rPr lang="hr-HR" dirty="0"/>
              <a:t/>
            </a:r>
            <a:br>
              <a:rPr lang="hr-HR" dirty="0"/>
            </a:br>
            <a:endParaRPr lang="hr-HR" sz="1800" dirty="0"/>
          </a:p>
          <a:p>
            <a:endParaRPr lang="hr-HR" sz="1800" dirty="0"/>
          </a:p>
        </p:txBody>
      </p:sp>
    </p:spTree>
    <p:extLst>
      <p:ext uri="{BB962C8B-B14F-4D97-AF65-F5344CB8AC3E}">
        <p14:creationId xmlns:p14="http://schemas.microsoft.com/office/powerpoint/2010/main" val="4275978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a:p>
        </p:txBody>
      </p:sp>
      <p:sp>
        <p:nvSpPr>
          <p:cNvPr id="3" name="Content Placeholder 2"/>
          <p:cNvSpPr>
            <a:spLocks noGrp="1"/>
          </p:cNvSpPr>
          <p:nvPr>
            <p:ph idx="1"/>
          </p:nvPr>
        </p:nvSpPr>
        <p:spPr>
          <a:xfrm>
            <a:off x="1555577" y="1772816"/>
            <a:ext cx="9601200" cy="5058290"/>
          </a:xfrm>
        </p:spPr>
        <p:txBody>
          <a:bodyPr>
            <a:normAutofit/>
          </a:bodyPr>
          <a:lstStyle/>
          <a:p>
            <a:pPr marL="0" lvl="0" indent="0">
              <a:buNone/>
            </a:pPr>
            <a:r>
              <a:rPr lang="hr-HR" sz="1600" dirty="0" smtClean="0">
                <a:latin typeface="+mj-lt"/>
              </a:rPr>
              <a:t>Članak </a:t>
            </a:r>
            <a:r>
              <a:rPr lang="hr-HR" sz="1600" dirty="0">
                <a:latin typeface="+mj-lt"/>
              </a:rPr>
              <a:t>12. </a:t>
            </a:r>
            <a:r>
              <a:rPr lang="hr-HR" sz="1600" dirty="0" smtClean="0">
                <a:latin typeface="+mj-lt"/>
              </a:rPr>
              <a:t>stavak 4. </a:t>
            </a:r>
            <a:endParaRPr lang="hr-HR" sz="1600" dirty="0">
              <a:latin typeface="+mj-lt"/>
            </a:endParaRPr>
          </a:p>
          <a:p>
            <a:pPr marL="0" lvl="0" indent="0" eaLnBrk="0" fontAlgn="base" hangingPunct="0">
              <a:lnSpc>
                <a:spcPct val="100000"/>
              </a:lnSpc>
              <a:spcBef>
                <a:spcPct val="0"/>
              </a:spcBef>
              <a:spcAft>
                <a:spcPct val="0"/>
              </a:spcAft>
              <a:buNone/>
            </a:pPr>
            <a:r>
              <a:rPr lang="sr-Latn-RS" altLang="sr-Latn-RS" sz="1600" b="1" dirty="0">
                <a:solidFill>
                  <a:srgbClr val="000000"/>
                </a:solidFill>
                <a:latin typeface="+mj-lt"/>
                <a:cs typeface="Times New Roman" panose="02020603050405020304" pitchFamily="18" charset="0"/>
              </a:rPr>
              <a:t>Poslodavac je, ovisno o radnim sposobnostima, karakteristikama i individualnim potrebama osobe s invaliditetom koja se zapošljava, dužan osigurati odgovarajuće oblike razumne prilagodbe u vezi s prilagodbom organizacijskih, psihofizičkih i socijalnih aspekata radnog mjesta i radnog okoliša, kao i potrebne prilagodbe vezane uz učinkovitost i trajanje rada.</a:t>
            </a:r>
          </a:p>
          <a:p>
            <a:pPr marL="0" lvl="0" indent="0" eaLnBrk="0" fontAlgn="base" hangingPunct="0">
              <a:lnSpc>
                <a:spcPct val="100000"/>
              </a:lnSpc>
              <a:spcBef>
                <a:spcPct val="0"/>
              </a:spcBef>
              <a:spcAft>
                <a:spcPct val="0"/>
              </a:spcAft>
              <a:buNone/>
            </a:pPr>
            <a:endParaRPr lang="sr-Latn-RS" altLang="sr-Latn-RS" sz="1600" dirty="0">
              <a:solidFill>
                <a:srgbClr val="000000"/>
              </a:solidFill>
              <a:latin typeface="+mj-lt"/>
              <a:cs typeface="Times New Roman" panose="02020603050405020304" pitchFamily="18" charset="0"/>
            </a:endParaRPr>
          </a:p>
          <a:p>
            <a:pPr marL="0" lvl="0" indent="0" eaLnBrk="0" fontAlgn="base" hangingPunct="0">
              <a:lnSpc>
                <a:spcPct val="100000"/>
              </a:lnSpc>
              <a:spcBef>
                <a:spcPct val="0"/>
              </a:spcBef>
              <a:spcAft>
                <a:spcPct val="0"/>
              </a:spcAft>
              <a:buNone/>
            </a:pPr>
            <a:r>
              <a:rPr lang="sr-Latn-RS" altLang="sr-Latn-RS" sz="1600" dirty="0">
                <a:solidFill>
                  <a:srgbClr val="000000"/>
                </a:solidFill>
                <a:latin typeface="+mj-lt"/>
                <a:cs typeface="Times New Roman" panose="02020603050405020304" pitchFamily="18" charset="0"/>
              </a:rPr>
              <a:t>Članak 29.</a:t>
            </a:r>
            <a:endParaRPr lang="sr-Latn-RS" altLang="sr-Latn-RS" sz="1600" dirty="0">
              <a:latin typeface="+mj-lt"/>
            </a:endParaRPr>
          </a:p>
          <a:p>
            <a:pPr marL="0" lvl="0" indent="0" eaLnBrk="0" fontAlgn="base" hangingPunct="0">
              <a:lnSpc>
                <a:spcPct val="100000"/>
              </a:lnSpc>
              <a:spcBef>
                <a:spcPct val="0"/>
              </a:spcBef>
              <a:spcAft>
                <a:spcPct val="0"/>
              </a:spcAft>
              <a:buNone/>
            </a:pPr>
            <a:r>
              <a:rPr lang="sr-Latn-RS" altLang="sr-Latn-RS" sz="1600" dirty="0">
                <a:solidFill>
                  <a:srgbClr val="000000"/>
                </a:solidFill>
                <a:latin typeface="+mj-lt"/>
              </a:rPr>
              <a:t> </a:t>
            </a:r>
            <a:endParaRPr lang="sr-Latn-RS" altLang="sr-Latn-RS" sz="1600" dirty="0">
              <a:latin typeface="+mj-lt"/>
            </a:endParaRPr>
          </a:p>
          <a:p>
            <a:pPr marL="0" lvl="0" indent="0" eaLnBrk="0" fontAlgn="base" hangingPunct="0">
              <a:lnSpc>
                <a:spcPct val="100000"/>
              </a:lnSpc>
              <a:spcBef>
                <a:spcPct val="0"/>
              </a:spcBef>
              <a:spcAft>
                <a:spcPct val="0"/>
              </a:spcAft>
              <a:buNone/>
            </a:pPr>
            <a:r>
              <a:rPr lang="sr-Latn-RS" altLang="sr-Latn-RS" sz="1600" b="1" dirty="0">
                <a:solidFill>
                  <a:srgbClr val="000000"/>
                </a:solidFill>
                <a:latin typeface="+mj-lt"/>
                <a:cs typeface="Times New Roman" panose="02020603050405020304" pitchFamily="18" charset="0"/>
              </a:rPr>
              <a:t>(1) Poslodavac koji zapošljava osobu s invaliditetom, odnosno osoba s invaliditetom koja se samozapošljava može ostvariti poticaje koje osigurava Zavod za vještačenje, profesionalnu rehabilitaciju i zapošljavanje osoba s invaliditetom, pod uvjetom da je osoba s invaliditetom upisana u očevidnik zaposlenih osoba s invaliditetom.</a:t>
            </a:r>
            <a:endParaRPr lang="sr-Latn-RS" altLang="sr-Latn-RS" sz="1600" dirty="0">
              <a:latin typeface="+mj-lt"/>
            </a:endParaRPr>
          </a:p>
          <a:p>
            <a:pPr marL="0" lvl="0" indent="0" eaLnBrk="0" fontAlgn="base" hangingPunct="0">
              <a:lnSpc>
                <a:spcPct val="100000"/>
              </a:lnSpc>
              <a:spcBef>
                <a:spcPct val="0"/>
              </a:spcBef>
              <a:spcAft>
                <a:spcPct val="0"/>
              </a:spcAft>
              <a:buNone/>
            </a:pPr>
            <a:endParaRPr lang="sr-Latn-RS" altLang="sr-Latn-RS" sz="1600" dirty="0">
              <a:latin typeface="+mj-lt"/>
            </a:endParaRPr>
          </a:p>
          <a:p>
            <a:pPr marL="0" lvl="0" indent="0" eaLnBrk="0" fontAlgn="base" hangingPunct="0">
              <a:lnSpc>
                <a:spcPct val="100000"/>
              </a:lnSpc>
              <a:spcBef>
                <a:spcPct val="0"/>
              </a:spcBef>
              <a:spcAft>
                <a:spcPct val="0"/>
              </a:spcAft>
              <a:buNone/>
            </a:pPr>
            <a:r>
              <a:rPr lang="sr-Latn-RS" altLang="sr-Latn-RS" sz="1600" dirty="0">
                <a:latin typeface="+mj-lt"/>
              </a:rPr>
              <a:t/>
            </a:r>
            <a:br>
              <a:rPr lang="sr-Latn-RS" altLang="sr-Latn-RS" sz="1600" dirty="0">
                <a:latin typeface="+mj-lt"/>
              </a:rPr>
            </a:br>
            <a:endParaRPr lang="hr-HR" sz="1600" dirty="0">
              <a:latin typeface="+mj-lt"/>
            </a:endParaRPr>
          </a:p>
          <a:p>
            <a:endParaRPr lang="hr-HR" dirty="0"/>
          </a:p>
          <a:p>
            <a:endParaRPr lang="hr-HR" dirty="0"/>
          </a:p>
        </p:txBody>
      </p:sp>
    </p:spTree>
    <p:extLst>
      <p:ext uri="{BB962C8B-B14F-4D97-AF65-F5344CB8AC3E}">
        <p14:creationId xmlns:p14="http://schemas.microsoft.com/office/powerpoint/2010/main" val="3712505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Serenity 16x9">
  <a:themeElements>
    <a:clrScheme name="Serenity_16x9">
      <a:dk1>
        <a:srgbClr val="164B4F"/>
      </a:dk1>
      <a:lt1>
        <a:sysClr val="window" lastClr="FFFFFF"/>
      </a:lt1>
      <a:dk2>
        <a:srgbClr val="000000"/>
      </a:dk2>
      <a:lt2>
        <a:srgbClr val="C5E5EC"/>
      </a:lt2>
      <a:accent1>
        <a:srgbClr val="1B91A1"/>
      </a:accent1>
      <a:accent2>
        <a:srgbClr val="46AC6F"/>
      </a:accent2>
      <a:accent3>
        <a:srgbClr val="37AFD5"/>
      </a:accent3>
      <a:accent4>
        <a:srgbClr val="6786A9"/>
      </a:accent4>
      <a:accent5>
        <a:srgbClr val="90A693"/>
      </a:accent5>
      <a:accent6>
        <a:srgbClr val="389066"/>
      </a:accent6>
      <a:hlink>
        <a:srgbClr val="27A99A"/>
      </a:hlink>
      <a:folHlink>
        <a:srgbClr val="94AE9D"/>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sz="240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a:defPPr>
      </a:lstStyle>
    </a:txDef>
  </a:objectDefaults>
  <a:extraClrSchemeLst/>
  <a:extLst>
    <a:ext uri="{05A4C25C-085E-4340-85A3-A5531E510DB2}">
      <thm15:themeFamily xmlns:thm15="http://schemas.microsoft.com/office/thememl/2012/main" name="TF02801109.potx" id="{B47C65E8-9F73-4C4F-A3C2-84725F71438E}" vid="{CFC30A9F-F7E5-41F4-B6B7-D2E5B79E3BFB}"/>
    </a:ext>
  </a:extLst>
</a:theme>
</file>

<file path=ppt/theme/theme2.xml><?xml version="1.0" encoding="utf-8"?>
<a:theme xmlns:a="http://schemas.openxmlformats.org/drawingml/2006/main" name="Office Theme">
  <a:themeElements>
    <a:clrScheme name="Serenity">
      <a:dk1>
        <a:srgbClr val="164B4F"/>
      </a:dk1>
      <a:lt1>
        <a:sysClr val="window" lastClr="FFFFFF"/>
      </a:lt1>
      <a:dk2>
        <a:srgbClr val="000000"/>
      </a:dk2>
      <a:lt2>
        <a:srgbClr val="C5E5EC"/>
      </a:lt2>
      <a:accent1>
        <a:srgbClr val="1B91A1"/>
      </a:accent1>
      <a:accent2>
        <a:srgbClr val="46AC6F"/>
      </a:accent2>
      <a:accent3>
        <a:srgbClr val="37AFD5"/>
      </a:accent3>
      <a:accent4>
        <a:srgbClr val="6786A9"/>
      </a:accent4>
      <a:accent5>
        <a:srgbClr val="90A693"/>
      </a:accent5>
      <a:accent6>
        <a:srgbClr val="389066"/>
      </a:accent6>
      <a:hlink>
        <a:srgbClr val="27A99A"/>
      </a:hlink>
      <a:folHlink>
        <a:srgbClr val="94AE9D"/>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Serenity">
      <a:dk1>
        <a:srgbClr val="164B4F"/>
      </a:dk1>
      <a:lt1>
        <a:sysClr val="window" lastClr="FFFFFF"/>
      </a:lt1>
      <a:dk2>
        <a:srgbClr val="000000"/>
      </a:dk2>
      <a:lt2>
        <a:srgbClr val="C5E5EC"/>
      </a:lt2>
      <a:accent1>
        <a:srgbClr val="1B91A1"/>
      </a:accent1>
      <a:accent2>
        <a:srgbClr val="46AC6F"/>
      </a:accent2>
      <a:accent3>
        <a:srgbClr val="37AFD5"/>
      </a:accent3>
      <a:accent4>
        <a:srgbClr val="6786A9"/>
      </a:accent4>
      <a:accent5>
        <a:srgbClr val="90A693"/>
      </a:accent5>
      <a:accent6>
        <a:srgbClr val="389066"/>
      </a:accent6>
      <a:hlink>
        <a:srgbClr val="27A99A"/>
      </a:hlink>
      <a:folHlink>
        <a:srgbClr val="94AE9D"/>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false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1360506</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 xsi:nil="true"/>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2011-12-12T13:37:00+00:00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2035-01-01T08:00:00+00:00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TP102801108</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706526</LocLastLocAttemptVersionLookup>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IntlLangReview xmlns="4873beb7-5857-4685-be1f-d57550cc96cc">false</IntlLangReview>
    <OutputCachingOn xmlns="4873beb7-5857-4685-be1f-d57550cc96cc">false</OutputCachingOn>
    <AverageRating xmlns="4873beb7-5857-4685-be1f-d57550cc96cc" xsi:nil="true"/>
    <APAuthor xmlns="4873beb7-5857-4685-be1f-d57550cc96cc">
      <UserInfo>
        <DisplayName>REDMOND\v-soujap</DisplayName>
        <AccountId>1954</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14</OriginalRelease>
    <TPLaunchHelpLinkType xmlns="4873beb7-5857-4685-be1f-d57550cc96cc">Template</TPLaunchHelpLinkType>
    <LocalizationTagsTaxHTField0 xmlns="4873beb7-5857-4685-be1f-d57550cc96cc">
      <Terms xmlns="http://schemas.microsoft.com/office/infopath/2007/PartnerControls"/>
    </LocalizationTagsTaxHTField0>
    <LocMarketGroupTiers2 xmlns="4873beb7-5857-4685-be1f-d57550cc96c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F249165-F638-412C-8E0A-DFB7045CA2E0}">
  <ds:schemaRefs>
    <ds:schemaRef ds:uri="http://schemas.openxmlformats.org/package/2006/metadata/core-properties"/>
    <ds:schemaRef ds:uri="http://purl.org/dc/elements/1.1/"/>
    <ds:schemaRef ds:uri="http://schemas.microsoft.com/office/2006/metadata/properties"/>
    <ds:schemaRef ds:uri="http://purl.org/dc/terms/"/>
    <ds:schemaRef ds:uri="http://schemas.microsoft.com/office/infopath/2007/PartnerControls"/>
    <ds:schemaRef ds:uri="http://schemas.microsoft.com/office/2006/documentManagement/types"/>
    <ds:schemaRef ds:uri="4873beb7-5857-4685-be1f-d57550cc96cc"/>
    <ds:schemaRef ds:uri="http://www.w3.org/XML/1998/namespace"/>
    <ds:schemaRef ds:uri="http://purl.org/dc/dcmitype/"/>
  </ds:schemaRefs>
</ds:datastoreItem>
</file>

<file path=customXml/itemProps2.xml><?xml version="1.0" encoding="utf-8"?>
<ds:datastoreItem xmlns:ds="http://schemas.openxmlformats.org/officeDocument/2006/customXml" ds:itemID="{4683C129-7B42-490A-AD74-E9303BC76D3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11E33DF-2340-4F4E-B874-B73FEFEBFC8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Serenity nature presentation (widescreen)</Template>
  <TotalTime>1177</TotalTime>
  <Words>5045</Words>
  <Application>Microsoft Office PowerPoint</Application>
  <PresentationFormat>Custom</PresentationFormat>
  <Paragraphs>279</Paragraphs>
  <Slides>37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37</vt:i4>
      </vt:variant>
    </vt:vector>
  </HeadingPairs>
  <TitlesOfParts>
    <vt:vector size="41" baseType="lpstr">
      <vt:lpstr>Arial</vt:lpstr>
      <vt:lpstr>Euphemia</vt:lpstr>
      <vt:lpstr>Times New Roman</vt:lpstr>
      <vt:lpstr>Serenity 16x9</vt:lpstr>
      <vt:lpstr>PowerPoint Presentation</vt:lpstr>
      <vt:lpstr>ZAKON O IZMJENAMA I DOPUNAMA ZAKONA O ODGOJU I OBRAZOVANJU U OSNOVNOJ I SREDNJOJ ŠKOLI ( Narodne novine broj 68/18 )  </vt:lpstr>
      <vt:lpstr>ZAKON O IZMJENAMA I DOPUNAMA ZAKONA O ODGOJU I OBRAZOVANJU U OSNOVNOJ I SREDNJOJ ŠKOLI ( Narodne novine broj 68/18 )</vt:lpstr>
      <vt:lpstr>    Članak 107. stavak 9 . ZOOOSŠ Način i postupak kojim se svim kandidatima za zapošljavanje u školskim ustanovama osigurava jednaka dostupnost javnim službama pod jednakim uvjetima, vrednovanje kandidata prijavljenih na natječaj, odnosno kandidata koje je uputio ured državne uprave, odnosno Gradski ured, kao i odredbe vezane uz sastav posebnog povjerenstva koje sudjeluje u procjeni kandidata uređuju se pravilnikom školske ustanove, na koji suglasnost daje ured državne uprave, odnosno Gradski ured. </vt:lpstr>
      <vt:lpstr>PowerPoint Presentation</vt:lpstr>
      <vt:lpstr>KOLEKTIVNI UGOVOR ZA ZAPOSLENIKE U OSNOVNOŠKOLSKIM USTANOVAMA (Narodne novine broj 51/18 ) sklopljen do 01. ožujka 2022. , a nakon isteka, u njemu sadržana pravna pravila kojima se uređuje sklapanje, sadržaj, prava i obveze iz radnog odnosa te u vezi s radnim odnosom kao i prestanak radnog odnosa i dalje se primjenjuju tri  mjeseca kao dio prethodno sklopljenih ugovora o radu. </vt:lpstr>
      <vt:lpstr>PowerPoint Presentation</vt:lpstr>
      <vt:lpstr>ZAKON O IZMJENAMA I DOPUNAMA ZAKONA O PROFESIONALNOJ REHABILITACIJI I ZAPOŠLJAVANJU OSOBA S INVALIDITETOM („Narodne novine” broj 39/18 )</vt:lpstr>
      <vt:lpstr>PowerPoint Presentation</vt:lpstr>
      <vt:lpstr>PRAVILNIK O SADRŽAJU I NAČINU VOĐENJA OČEVIDNIKA ZAPOSLENIH OSOBA S INVALIDITETOM (Narodne novine 75/18)  </vt:lpstr>
      <vt:lpstr>PowerPoint Presentation</vt:lpstr>
      <vt:lpstr>PRAVILNIK O POMOĆNICIMA U NASTAVI I STRUČNIM KOMUNIKACIJSKIM POSREDNICIMA (Narodne novine broj 102/2018 ) </vt:lpstr>
      <vt:lpstr>PowerPoint Presentation</vt:lpstr>
      <vt:lpstr>PowerPoint Presentation</vt:lpstr>
      <vt:lpstr>ZAKON O IZMJENAMA I DOPUNAMA ZAKONA O MIROVINSKOM OSIGURANJU (Narodne novine broj 115/2018 ) stupio na snagu 1. siječnja 2019., osim članka 88. i članka 90. stavka 2. koji stupaju na snagu 1. srpnja 2019. </vt:lpstr>
      <vt:lpstr>PowerPoint Presentation</vt:lpstr>
      <vt:lpstr>PRAVO NA STAROSNU MIROVINU - ŽENE</vt:lpstr>
      <vt:lpstr>PRAVO NA PRIJEVREMENU STAROSNU MIROVINU </vt:lpstr>
      <vt:lpstr>PRAVO NA PRIJEVREMENU STAROSNU MIROVINU - ŽENE</vt:lpstr>
      <vt:lpstr>PRAVO NA STAROSNU MIROVINU ZA DUGOGODIŠNJEG OSIGURANIKA </vt:lpstr>
      <vt:lpstr>PRAVO NA RAD UMIROVLJENIKA  Članak 99. stavak 3. Zakona o mirovinskom osiguranju   Iznimno od stavka 1.i 2. ovoga članka, mirovina se ne obustavlja: </vt:lpstr>
      <vt:lpstr>PowerPoint Presentation</vt:lpstr>
      <vt:lpstr>PowerPoint Presentation</vt:lpstr>
      <vt:lpstr>ZAKON O IZMJENAMA I DOPUNAMA ZAKONA O ZAŠTITI NA RADU  (Narodne novine broj 94/18 i 96/18 - Ispravak) stupio na snagu 1.11. 2018. osim odredbi članka 5., 23. i 24. ovoga Zakona koji su stupili  na snagu dana 1. siječnja 2019.</vt:lpstr>
      <vt:lpstr>PowerPoint Presentation</vt:lpstr>
      <vt:lpstr>PowerPoint Presentation</vt:lpstr>
      <vt:lpstr>PowerPoint Presentation</vt:lpstr>
      <vt:lpstr>ZAKON O ARHIVSKOM GRADIVU I ARHIVIMA  ("Narodne novine", broj 61/18) stupio na snagu 19. srpnja 2018.</vt:lpstr>
      <vt:lpstr>ZAKON O KNJIŽNICAMA I KNJIŽNIČNOJ DJELATNOSTI (Narodne novine broj 17/2019 ) stupio na snagu 16. veljače 2019. </vt:lpstr>
      <vt:lpstr>PowerPoint Presentation</vt:lpstr>
      <vt:lpstr>ZAKON O PRESTANKU VAŽENJA ZAKONA O POTICANJU ZAPOŠLJAVANJA (Narodne novine broj 118/2018 ) stupio na snagu 1.siječnja 2019.   </vt:lpstr>
      <vt:lpstr>PROTOKOL O POSTUPANJU U SLUČAJU SEKSUALNOG NASILJA ( Narodne novine broj 70/2018) donijela Vlada Republike Hrvatske 26. srpnja 2018.  </vt:lpstr>
      <vt:lpstr>PowerPoint Presentation</vt:lpstr>
      <vt:lpstr>PowerPoint Presentation</vt:lpstr>
      <vt:lpstr>PowerPoint Presentation</vt:lpstr>
      <vt:lpstr>(UVIJEK ) AKTUALNE NAPOMENE </vt:lpstr>
      <vt:lpstr>   HVALA NA PAŽNJI !!!</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NOVINE U PROPISIMA             Šibenik, 12.03.2019.                Olivera Marinković, dipl.iur.</dc:title>
  <dc:creator>Olivera</dc:creator>
  <cp:lastModifiedBy>Martina</cp:lastModifiedBy>
  <cp:revision>228</cp:revision>
  <dcterms:created xsi:type="dcterms:W3CDTF">2019-03-02T18:38:02Z</dcterms:created>
  <dcterms:modified xsi:type="dcterms:W3CDTF">2019-03-12T09:57:30Z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