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8"/>
  </p:notesMasterIdLst>
  <p:sldIdLst>
    <p:sldId id="264" r:id="rId2"/>
    <p:sldId id="318" r:id="rId3"/>
    <p:sldId id="300" r:id="rId4"/>
    <p:sldId id="313" r:id="rId5"/>
    <p:sldId id="307" r:id="rId6"/>
    <p:sldId id="319" r:id="rId7"/>
    <p:sldId id="320" r:id="rId8"/>
    <p:sldId id="327" r:id="rId9"/>
    <p:sldId id="321" r:id="rId10"/>
    <p:sldId id="322" r:id="rId11"/>
    <p:sldId id="323" r:id="rId12"/>
    <p:sldId id="324" r:id="rId13"/>
    <p:sldId id="337" r:id="rId14"/>
    <p:sldId id="325" r:id="rId15"/>
    <p:sldId id="326" r:id="rId16"/>
    <p:sldId id="299" r:id="rId17"/>
    <p:sldId id="271" r:id="rId18"/>
    <p:sldId id="272" r:id="rId19"/>
    <p:sldId id="273" r:id="rId20"/>
    <p:sldId id="274" r:id="rId21"/>
    <p:sldId id="283" r:id="rId22"/>
    <p:sldId id="285" r:id="rId23"/>
    <p:sldId id="335" r:id="rId24"/>
    <p:sldId id="336" r:id="rId25"/>
    <p:sldId id="331" r:id="rId26"/>
    <p:sldId id="291" r:id="rId27"/>
    <p:sldId id="330" r:id="rId28"/>
    <p:sldId id="332" r:id="rId29"/>
    <p:sldId id="294" r:id="rId30"/>
    <p:sldId id="280" r:id="rId31"/>
    <p:sldId id="281" r:id="rId32"/>
    <p:sldId id="333" r:id="rId33"/>
    <p:sldId id="334" r:id="rId34"/>
    <p:sldId id="328" r:id="rId35"/>
    <p:sldId id="329" r:id="rId36"/>
    <p:sldId id="282" r:id="rId37"/>
  </p:sldIdLst>
  <p:sldSz cx="9144000" cy="6858000" type="screen4x3"/>
  <p:notesSz cx="6735763" cy="986631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4DEBBB59-DF7D-456A-9DAD-D1D1488BE847}">
          <p14:sldIdLst>
            <p14:sldId id="264"/>
            <p14:sldId id="318"/>
            <p14:sldId id="300"/>
            <p14:sldId id="313"/>
            <p14:sldId id="307"/>
            <p14:sldId id="319"/>
            <p14:sldId id="320"/>
            <p14:sldId id="327"/>
            <p14:sldId id="321"/>
            <p14:sldId id="322"/>
            <p14:sldId id="323"/>
            <p14:sldId id="324"/>
            <p14:sldId id="337"/>
            <p14:sldId id="325"/>
            <p14:sldId id="326"/>
          </p14:sldIdLst>
        </p14:section>
        <p14:section name="Sekcija bez naslova" id="{8AFC29C2-1311-42BD-BD53-37FE0E861935}">
          <p14:sldIdLst>
            <p14:sldId id="299"/>
            <p14:sldId id="271"/>
            <p14:sldId id="272"/>
            <p14:sldId id="273"/>
            <p14:sldId id="274"/>
            <p14:sldId id="283"/>
            <p14:sldId id="285"/>
            <p14:sldId id="335"/>
            <p14:sldId id="336"/>
            <p14:sldId id="331"/>
            <p14:sldId id="291"/>
            <p14:sldId id="330"/>
            <p14:sldId id="332"/>
            <p14:sldId id="294"/>
            <p14:sldId id="280"/>
            <p14:sldId id="281"/>
            <p14:sldId id="333"/>
            <p14:sldId id="334"/>
            <p14:sldId id="328"/>
            <p14:sldId id="329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089DD-B0C4-48FA-96EC-4ECE8DC9C3BE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1A9C6-890B-4A9D-A636-7F4F5252AD79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Jednakokračni trokut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hr-HR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 trokut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Jednakokračni trokut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  <p:cxnSp>
        <p:nvCxnSpPr>
          <p:cNvPr id="11" name="Ravni poveznik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avni poveznik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utni trokut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avni poveznik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avni poveznik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E14A9B8-6244-4EFC-B017-B7E2521995A5}" type="datetimeFigureOut">
              <a:rPr lang="sr-Latn-CS" smtClean="0"/>
              <a:pPr/>
              <a:t>11.3.2019.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4BC7BA-EC30-4E54-BDFE-2764C97D0460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836712"/>
            <a:ext cx="7488832" cy="2664296"/>
          </a:xfrm>
        </p:spPr>
        <p:txBody>
          <a:bodyPr>
            <a:normAutofit/>
          </a:bodyPr>
          <a:lstStyle/>
          <a:p>
            <a:br>
              <a:rPr lang="hr-HR" sz="4400" dirty="0">
                <a:solidFill>
                  <a:schemeClr val="tx1"/>
                </a:solidFill>
              </a:rPr>
            </a:br>
            <a:br>
              <a:rPr lang="hr-HR" sz="2700" dirty="0">
                <a:solidFill>
                  <a:schemeClr val="tx1"/>
                </a:solidFill>
              </a:rPr>
            </a:br>
            <a:br>
              <a:rPr lang="hr-HR" sz="2700" dirty="0">
                <a:solidFill>
                  <a:schemeClr val="tx1"/>
                </a:solidFill>
              </a:rPr>
            </a:b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432008" cy="3638560"/>
          </a:xfrm>
        </p:spPr>
        <p:txBody>
          <a:bodyPr>
            <a:normAutofit fontScale="25000" lnSpcReduction="20000"/>
          </a:bodyPr>
          <a:lstStyle/>
          <a:p>
            <a:endParaRPr lang="en-US" sz="9600" b="1" dirty="0"/>
          </a:p>
          <a:p>
            <a:r>
              <a:rPr lang="en-US" sz="14400" b="1" dirty="0" err="1">
                <a:latin typeface="Calibri" pitchFamily="34" charset="0"/>
              </a:rPr>
              <a:t>Primjena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4400" b="1" dirty="0" err="1">
                <a:latin typeface="Calibri" pitchFamily="34" charset="0"/>
              </a:rPr>
              <a:t>Opće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4400" b="1" dirty="0" err="1">
                <a:latin typeface="Calibri" pitchFamily="34" charset="0"/>
              </a:rPr>
              <a:t>uredbe</a:t>
            </a:r>
            <a:r>
              <a:rPr lang="en-US" sz="14400" b="1" dirty="0">
                <a:latin typeface="Calibri" pitchFamily="34" charset="0"/>
              </a:rPr>
              <a:t> o </a:t>
            </a:r>
            <a:r>
              <a:rPr lang="en-US" sz="14400" b="1" dirty="0" err="1">
                <a:latin typeface="Calibri" pitchFamily="34" charset="0"/>
              </a:rPr>
              <a:t>zaštiti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4400" b="1" dirty="0" err="1">
                <a:latin typeface="Calibri" pitchFamily="34" charset="0"/>
              </a:rPr>
              <a:t>podataka</a:t>
            </a:r>
            <a:r>
              <a:rPr lang="en-US" sz="14400" b="1" dirty="0">
                <a:latin typeface="Calibri" pitchFamily="34" charset="0"/>
              </a:rPr>
              <a:t> u </a:t>
            </a:r>
            <a:r>
              <a:rPr lang="en-US" sz="14400" b="1" dirty="0" err="1">
                <a:latin typeface="Calibri" pitchFamily="34" charset="0"/>
              </a:rPr>
              <a:t>sektoru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4400" b="1" dirty="0" err="1">
                <a:latin typeface="Calibri" pitchFamily="34" charset="0"/>
              </a:rPr>
              <a:t>odgoja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2800" b="1" dirty="0" err="1">
                <a:latin typeface="Calibri" pitchFamily="34" charset="0"/>
              </a:rPr>
              <a:t>i</a:t>
            </a:r>
            <a:r>
              <a:rPr lang="en-US" sz="14400" b="1" dirty="0">
                <a:latin typeface="Calibri" pitchFamily="34" charset="0"/>
              </a:rPr>
              <a:t> </a:t>
            </a:r>
            <a:r>
              <a:rPr lang="en-US" sz="14400" b="1" dirty="0" err="1">
                <a:latin typeface="Calibri" pitchFamily="34" charset="0"/>
              </a:rPr>
              <a:t>obrazovanja</a:t>
            </a:r>
            <a:endParaRPr lang="en-US" sz="14400" b="1" dirty="0">
              <a:latin typeface="Calibri" pitchFamily="34" charset="0"/>
            </a:endParaRPr>
          </a:p>
          <a:p>
            <a:endParaRPr lang="en-US" sz="9600" b="1" dirty="0"/>
          </a:p>
          <a:p>
            <a:endParaRPr lang="en-US" sz="9600" b="1" dirty="0"/>
          </a:p>
          <a:p>
            <a:endParaRPr lang="en-US" sz="11200" b="1" dirty="0">
              <a:latin typeface="Calibri" pitchFamily="34" charset="0"/>
            </a:endParaRPr>
          </a:p>
          <a:p>
            <a:r>
              <a:rPr lang="en-US" sz="11200" b="1" dirty="0" err="1">
                <a:latin typeface="Calibri" pitchFamily="34" charset="0"/>
              </a:rPr>
              <a:t>Pripremile:Petra</a:t>
            </a:r>
            <a:r>
              <a:rPr lang="en-US" sz="11200" b="1" dirty="0">
                <a:latin typeface="Calibri" pitchFamily="34" charset="0"/>
              </a:rPr>
              <a:t> </a:t>
            </a:r>
            <a:r>
              <a:rPr lang="en-US" sz="11200" b="1" dirty="0" err="1">
                <a:latin typeface="Calibri" pitchFamily="34" charset="0"/>
              </a:rPr>
              <a:t>Papić</a:t>
            </a:r>
            <a:r>
              <a:rPr lang="en-US" sz="11200" b="1" dirty="0">
                <a:latin typeface="Calibri" pitchFamily="34" charset="0"/>
              </a:rPr>
              <a:t> </a:t>
            </a:r>
            <a:r>
              <a:rPr lang="en-US" sz="11200" b="1" dirty="0" err="1">
                <a:latin typeface="Calibri" pitchFamily="34" charset="0"/>
              </a:rPr>
              <a:t>i</a:t>
            </a:r>
            <a:r>
              <a:rPr lang="en-US" sz="11200" b="1" dirty="0">
                <a:latin typeface="Calibri" pitchFamily="34" charset="0"/>
              </a:rPr>
              <a:t> Martina </a:t>
            </a:r>
            <a:r>
              <a:rPr lang="en-US" sz="11200" b="1" dirty="0" err="1">
                <a:latin typeface="Calibri" pitchFamily="34" charset="0"/>
              </a:rPr>
              <a:t>Mudražija</a:t>
            </a:r>
            <a:endParaRPr lang="hr-HR" sz="11200" b="1" dirty="0">
              <a:latin typeface="Calibri" pitchFamily="34" charset="0"/>
            </a:endParaRPr>
          </a:p>
          <a:p>
            <a:r>
              <a:rPr lang="hr-HR" sz="11200" b="1" dirty="0">
                <a:latin typeface="Calibri" pitchFamily="34" charset="0"/>
              </a:rPr>
              <a:t>Agencija za zaštitu osobnih podataka</a:t>
            </a:r>
          </a:p>
          <a:p>
            <a:r>
              <a:rPr lang="hr-HR" sz="11200" b="1" dirty="0">
                <a:latin typeface="Calibri" pitchFamily="34" charset="0"/>
              </a:rPr>
              <a:t>1</a:t>
            </a:r>
            <a:r>
              <a:rPr lang="en-US" sz="11200" b="1" dirty="0">
                <a:latin typeface="Calibri" pitchFamily="34" charset="0"/>
              </a:rPr>
              <a:t>2</a:t>
            </a:r>
            <a:r>
              <a:rPr lang="hr-HR" sz="11200" b="1" dirty="0">
                <a:latin typeface="Calibri" pitchFamily="34" charset="0"/>
              </a:rPr>
              <a:t>. ožujka 201</a:t>
            </a:r>
            <a:r>
              <a:rPr lang="en-US" sz="11200" b="1" dirty="0">
                <a:latin typeface="Calibri" pitchFamily="34" charset="0"/>
              </a:rPr>
              <a:t>9</a:t>
            </a:r>
            <a:r>
              <a:rPr lang="hr-HR" sz="11200" b="1" dirty="0">
                <a:latin typeface="Calibri" pitchFamily="34" charset="0"/>
              </a:rPr>
              <a:t>. godine</a:t>
            </a:r>
            <a:r>
              <a:rPr lang="en-US" sz="3200" b="1" dirty="0"/>
              <a:t> </a:t>
            </a:r>
          </a:p>
          <a:p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81814-915F-428D-8E01-A9F1544A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269006"/>
          </a:xfrm>
        </p:spPr>
        <p:txBody>
          <a:bodyPr>
            <a:noAutofit/>
          </a:bodyPr>
          <a:lstStyle/>
          <a:p>
            <a:r>
              <a:rPr lang="hr-HR" sz="4400" b="1" cap="none" dirty="0">
                <a:latin typeface="Calibri" pitchFamily="34" charset="0"/>
              </a:rPr>
              <a:t>Posebne kategorije </a:t>
            </a:r>
            <a:br>
              <a:rPr lang="hr-HR" sz="4400" b="1" cap="none" dirty="0">
                <a:latin typeface="Calibri" pitchFamily="34" charset="0"/>
              </a:rPr>
            </a:br>
            <a:r>
              <a:rPr lang="hr-HR" sz="4400" b="1" cap="none" dirty="0">
                <a:latin typeface="Calibri" pitchFamily="34" charset="0"/>
              </a:rPr>
              <a:t>osobnih podataka</a:t>
            </a:r>
            <a:endParaRPr lang="en-GB" sz="4400" cap="none" dirty="0">
              <a:latin typeface="Calibri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04CF7-8169-49E3-AAE3-E5C5CF9D4B3C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5330" y="1887525"/>
            <a:ext cx="7772870" cy="4672667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600" b="1" cap="none" dirty="0">
                <a:latin typeface="Calibri"/>
              </a:rPr>
              <a:t>čl.9.Uredbe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600" b="1" cap="none" dirty="0">
                <a:latin typeface="Calibri"/>
              </a:rPr>
              <a:t>NOVE POSEBNE KATEGORIJE OSOBNIH PODATAKA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hr-HR" sz="2600" b="1" cap="none" dirty="0">
                <a:latin typeface="Calibri"/>
              </a:rPr>
              <a:t> GENETSKI I BIOMETRIJSKI PODACI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hr-HR" sz="2600" b="1" cap="none" dirty="0">
                <a:latin typeface="Calibri"/>
              </a:rPr>
              <a:t> -obrađivati samo u točno određenim slučajevima taksativno navedenim u Uredbi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hr-HR" sz="2600" b="1" cap="none" dirty="0">
                <a:latin typeface="Calibri"/>
              </a:rPr>
              <a:t>-Obveza voditelja obrade – imenovati službenika za zaštitu osobnih podataka te neovisno o broju zaposlenika voditi evidenciju aktivnosti obrade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07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latin typeface="Calibri" pitchFamily="34" charset="0"/>
                <a:cs typeface="Times New Roman" pitchFamily="18" charset="0"/>
              </a:rPr>
              <a:t>Službenik</a:t>
            </a:r>
            <a:r>
              <a:rPr lang="en-US" sz="4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4000" b="1" dirty="0" err="1">
                <a:latin typeface="Calibri" pitchFamily="34" charset="0"/>
                <a:cs typeface="Times New Roman" pitchFamily="18" charset="0"/>
              </a:rPr>
              <a:t>za</a:t>
            </a:r>
            <a:r>
              <a:rPr lang="en-US" sz="4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4000" b="1" dirty="0" err="1">
                <a:latin typeface="Calibri" pitchFamily="34" charset="0"/>
                <a:cs typeface="Times New Roman" pitchFamily="18" charset="0"/>
              </a:rPr>
              <a:t>zaštitu</a:t>
            </a:r>
            <a:r>
              <a:rPr lang="en-US" sz="4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4000" b="1" dirty="0" err="1">
                <a:latin typeface="Calibri" pitchFamily="34" charset="0"/>
                <a:cs typeface="Times New Roman" pitchFamily="18" charset="0"/>
              </a:rPr>
              <a:t>osobnih</a:t>
            </a:r>
            <a:r>
              <a:rPr lang="en-US" sz="4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4000" b="1" dirty="0" err="1">
                <a:latin typeface="Calibri" pitchFamily="34" charset="0"/>
                <a:cs typeface="Times New Roman" pitchFamily="18" charset="0"/>
              </a:rPr>
              <a:t>podataka</a:t>
            </a:r>
            <a:endParaRPr lang="en-US" sz="40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467600" cy="4645152"/>
          </a:xfrm>
        </p:spPr>
        <p:txBody>
          <a:bodyPr/>
          <a:lstStyle/>
          <a:p>
            <a:pPr>
              <a:buNone/>
            </a:pP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Tko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može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biti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službenik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u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školskim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ustanovama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  <a:cs typeface="Times New Roman" pitchFamily="18" charset="0"/>
              </a:rPr>
              <a:t>-MOŽE LI BITI TAJNIK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  <a:cs typeface="Times New Roman" pitchFamily="18" charset="0"/>
              </a:rPr>
              <a:t>-MOŽE LI BITI VANJSKI SURADNIK</a:t>
            </a:r>
          </a:p>
          <a:p>
            <a:pPr>
              <a:buNone/>
            </a:pPr>
            <a:r>
              <a:rPr lang="en-US" sz="2800" dirty="0">
                <a:latin typeface="Calibri" pitchFamily="34" charset="0"/>
                <a:cs typeface="Times New Roman" pitchFamily="18" charset="0"/>
              </a:rPr>
              <a:t>-MOŽE LI BITI I SLUŽBENIK ZA INFORMIRANJE</a:t>
            </a:r>
          </a:p>
          <a:p>
            <a:pPr>
              <a:buNone/>
            </a:pP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Koje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zadaće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ima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?</a:t>
            </a:r>
          </a:p>
          <a:p>
            <a:pPr>
              <a:buNone/>
            </a:pP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Treba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li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ga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ponovno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Calibri" pitchFamily="34" charset="0"/>
                <a:cs typeface="Times New Roman" pitchFamily="18" charset="0"/>
              </a:rPr>
              <a:t>imenovati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 ?</a:t>
            </a:r>
          </a:p>
          <a:p>
            <a:pPr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D19C5-DE40-4CE4-A9C2-F30B965A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err="1"/>
              <a:t>Službenik</a:t>
            </a:r>
            <a:r>
              <a:rPr lang="en-GB" sz="4000" b="1" dirty="0"/>
              <a:t> </a:t>
            </a:r>
            <a:r>
              <a:rPr lang="en-GB" sz="4000" b="1" dirty="0" err="1"/>
              <a:t>za</a:t>
            </a:r>
            <a:r>
              <a:rPr lang="en-GB" sz="4000" b="1" dirty="0"/>
              <a:t> </a:t>
            </a:r>
            <a:r>
              <a:rPr lang="en-GB" sz="4000" b="1" dirty="0" err="1"/>
              <a:t>zaštitu</a:t>
            </a:r>
            <a:r>
              <a:rPr lang="en-GB" sz="4000" b="1" dirty="0"/>
              <a:t> </a:t>
            </a:r>
            <a:r>
              <a:rPr lang="en-GB" sz="4000" b="1" dirty="0" err="1"/>
              <a:t>osobnih</a:t>
            </a:r>
            <a:r>
              <a:rPr lang="en-GB" sz="4000" b="1" dirty="0"/>
              <a:t> </a:t>
            </a:r>
            <a:r>
              <a:rPr lang="en-GB" sz="4000" b="1" dirty="0" err="1"/>
              <a:t>podataka</a:t>
            </a:r>
            <a:endParaRPr lang="en-GB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2B7E1-9883-4F3E-842D-82575E78E97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533400" y="1752601"/>
            <a:ext cx="7924800" cy="40386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itchFamily="2" charset="2"/>
              <a:buChar char="Ø"/>
            </a:pPr>
            <a:endParaRPr lang="en-US" sz="2800" b="1" cap="none" dirty="0"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itchFamily="2" charset="2"/>
              <a:buChar char="Ø"/>
            </a:pPr>
            <a:r>
              <a:rPr lang="hr-HR" sz="2800" b="1" cap="none" dirty="0">
                <a:latin typeface="Calibri" pitchFamily="34" charset="0"/>
                <a:cs typeface="Calibri" panose="020F0502020204030204" pitchFamily="34" charset="0"/>
              </a:rPr>
              <a:t>Zadaće (čl. 39.):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Informiranje i savjetovanje poslodavca i drugih zaposlenika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Praćenje poštivanja odredbi Uredbe te politika zaštite voditelja ili izvršitelja obrade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Pružanje savjeta – procjena učinaka na zaštitu osobnih podataka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Suradnja sa nadzornim tijelom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Kontakt točka</a:t>
            </a:r>
          </a:p>
        </p:txBody>
      </p:sp>
    </p:spTree>
    <p:extLst>
      <p:ext uri="{BB962C8B-B14F-4D97-AF65-F5344CB8AC3E}">
        <p14:creationId xmlns:p14="http://schemas.microsoft.com/office/powerpoint/2010/main" val="3350117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98351-8C40-42F9-A04A-3AC11560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/>
              <a:t>T4DATA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CDBEA-1495-4E3E-AFF5-95412044B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/>
              <a:t>EU projekt</a:t>
            </a:r>
          </a:p>
          <a:p>
            <a:r>
              <a:rPr lang="hr-HR" b="1" dirty="0" err="1"/>
              <a:t>Namijenjem</a:t>
            </a:r>
            <a:r>
              <a:rPr lang="hr-HR" b="1" dirty="0"/>
              <a:t> službenicima za zaštitu podataka u javnom sektoru</a:t>
            </a:r>
          </a:p>
          <a:p>
            <a:r>
              <a:rPr lang="hr-HR" b="1" dirty="0"/>
              <a:t>Edukacija je besplatna</a:t>
            </a:r>
          </a:p>
          <a:p>
            <a:pPr marL="64008" indent="0">
              <a:buNone/>
            </a:pPr>
            <a:r>
              <a:rPr lang="hr-HR" b="1" dirty="0"/>
              <a:t>Za detaljne informacije o projektu i početku edukacije koja će se održavati na zasebnoj platformi i putem </a:t>
            </a:r>
            <a:r>
              <a:rPr lang="hr-HR" b="1" dirty="0" err="1"/>
              <a:t>lokalih</a:t>
            </a:r>
            <a:r>
              <a:rPr lang="hr-HR" b="1" dirty="0"/>
              <a:t> seminara pratiti </a:t>
            </a:r>
            <a:r>
              <a:rPr lang="hr-HR" b="1" dirty="0">
                <a:solidFill>
                  <a:schemeClr val="accent1">
                    <a:lumMod val="75000"/>
                  </a:schemeClr>
                </a:solidFill>
              </a:rPr>
              <a:t>www.azop.hr</a:t>
            </a:r>
          </a:p>
          <a:p>
            <a:pPr marL="64008" indent="0">
              <a:buNone/>
            </a:pPr>
            <a:endParaRPr lang="en-GB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C50E4A-8A20-4C02-B809-0634A1398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324" y="371034"/>
            <a:ext cx="1798476" cy="1133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E32E4A-78C2-4A59-BE0F-D5F9F4D0C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909" y="710956"/>
            <a:ext cx="1261981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24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63685-39D5-43A6-824D-B1CDB0C4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cap="none" dirty="0">
                <a:latin typeface="Calibri" pitchFamily="34" charset="0"/>
              </a:rPr>
              <a:t>Obrada osobnih podataka </a:t>
            </a:r>
            <a:br>
              <a:rPr lang="pl-PL" sz="4000" b="1" cap="none" dirty="0">
                <a:latin typeface="Calibri" pitchFamily="34" charset="0"/>
              </a:rPr>
            </a:br>
            <a:r>
              <a:rPr lang="pl-PL" sz="4000" b="1" cap="none" dirty="0">
                <a:latin typeface="Calibri" pitchFamily="34" charset="0"/>
              </a:rPr>
              <a:t>putem videonadzora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E9A61-CCE9-4FD8-889E-FF1FE9791E11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5330" y="2063693"/>
            <a:ext cx="7772870" cy="4647501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200" b="1" cap="none" dirty="0">
                <a:latin typeface="Calibri" pitchFamily="34" charset="0"/>
              </a:rPr>
              <a:t>Članak 25. - 30. Zakona o provedbi Opće uredbe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200" b="1" cap="none" dirty="0">
                <a:latin typeface="Calibri" pitchFamily="34" charset="0"/>
              </a:rPr>
              <a:t>Zakon o zaštiti na radu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200" b="1" cap="none" dirty="0">
                <a:latin typeface="Calibri" pitchFamily="34" charset="0"/>
              </a:rPr>
              <a:t>Pravilnik </a:t>
            </a:r>
            <a:r>
              <a:rPr lang="en-GB" sz="2200" b="1" cap="none" dirty="0">
                <a:latin typeface="Calibri" pitchFamily="34" charset="0"/>
              </a:rPr>
              <a:t>o </a:t>
            </a:r>
            <a:r>
              <a:rPr lang="en-GB" sz="2200" b="1" cap="none" dirty="0" err="1">
                <a:latin typeface="Calibri" pitchFamily="34" charset="0"/>
              </a:rPr>
              <a:t>načinu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postupanja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odgojno-obrazovnih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radnika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školskih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ustanova</a:t>
            </a:r>
            <a:r>
              <a:rPr lang="en-GB" sz="2200" b="1" cap="none" dirty="0">
                <a:latin typeface="Calibri" pitchFamily="34" charset="0"/>
              </a:rPr>
              <a:t> u </a:t>
            </a:r>
            <a:r>
              <a:rPr lang="en-GB" sz="2200" b="1" cap="none" dirty="0" err="1">
                <a:latin typeface="Calibri" pitchFamily="34" charset="0"/>
              </a:rPr>
              <a:t>poduzimanju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mjera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zaštite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prava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učenika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te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prijave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svakog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kršenja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tih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prava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nadležnim</a:t>
            </a:r>
            <a:r>
              <a:rPr lang="en-GB" sz="2200" b="1" cap="none" dirty="0">
                <a:latin typeface="Calibri" pitchFamily="34" charset="0"/>
              </a:rPr>
              <a:t> </a:t>
            </a:r>
            <a:r>
              <a:rPr lang="en-GB" sz="2200" b="1" cap="none" dirty="0" err="1">
                <a:latin typeface="Calibri" pitchFamily="34" charset="0"/>
              </a:rPr>
              <a:t>tijelima</a:t>
            </a:r>
            <a:endParaRPr lang="hr-HR" sz="2200" b="1" cap="none" dirty="0">
              <a:latin typeface="Calibri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pl-PL" sz="2200" b="1" cap="none" dirty="0">
                <a:latin typeface="Calibri" pitchFamily="34" charset="0"/>
              </a:rPr>
              <a:t>Samo u svrhu koja je nužna i opravdana za zaštitu osoba i imovine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200" b="1" cap="none" dirty="0">
                <a:latin typeface="Calibri" pitchFamily="34" charset="0"/>
              </a:rPr>
              <a:t>Voditelj obrade dužan je informirati da je objekt odnosno pojedina prostorija u njemu te vanjska površina objekta pod </a:t>
            </a:r>
            <a:r>
              <a:rPr lang="hr-HR" sz="2200" b="1" cap="none" dirty="0" err="1">
                <a:latin typeface="Calibri" pitchFamily="34" charset="0"/>
              </a:rPr>
              <a:t>videonadzorom</a:t>
            </a:r>
            <a:endParaRPr lang="hr-HR" sz="2200" b="1" cap="none" dirty="0">
              <a:latin typeface="Calibri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2200" b="1" cap="none" dirty="0">
                <a:latin typeface="Calibri" pitchFamily="34" charset="0"/>
              </a:rPr>
              <a:t>Obavijest treba sadržavati posebno jednostavnu i lako razumljivu sliku uz tekst kojim se ispitanicima pružaju sljedeće informacije:</a:t>
            </a:r>
          </a:p>
          <a:p>
            <a:pPr marL="0" lvl="0" indent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r>
              <a:rPr lang="hr-HR" sz="2200" b="1" cap="none" dirty="0">
                <a:latin typeface="Calibri" pitchFamily="34" charset="0"/>
              </a:rPr>
              <a:t> – da je prostor pod </a:t>
            </a:r>
            <a:r>
              <a:rPr lang="hr-HR" sz="2200" b="1" cap="none" dirty="0" err="1">
                <a:latin typeface="Calibri" pitchFamily="34" charset="0"/>
              </a:rPr>
              <a:t>videonadzorom</a:t>
            </a:r>
            <a:endParaRPr lang="hr-HR" sz="2200" b="1" cap="none" dirty="0">
              <a:latin typeface="Calibri" pitchFamily="34" charset="0"/>
            </a:endParaRPr>
          </a:p>
          <a:p>
            <a:pPr marL="0" lvl="0" indent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r>
              <a:rPr lang="hr-HR" sz="2200" b="1" cap="none" dirty="0">
                <a:latin typeface="Calibri" pitchFamily="34" charset="0"/>
              </a:rPr>
              <a:t> – podatke o voditelju obrade</a:t>
            </a:r>
          </a:p>
          <a:p>
            <a:pPr marL="0" lvl="0" indent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r>
              <a:rPr lang="hr-HR" sz="2200" b="1" cap="none" dirty="0">
                <a:latin typeface="Calibri" pitchFamily="34" charset="0"/>
              </a:rPr>
              <a:t> – podatke za kontakt putem kojih ispitanik može ostvariti svoja </a:t>
            </a:r>
            <a:r>
              <a:rPr lang="hr-HR" sz="2400" b="1" cap="none" dirty="0">
                <a:latin typeface="Calibri" panose="020F0502020204030204"/>
              </a:rPr>
              <a:t>prava</a:t>
            </a:r>
          </a:p>
        </p:txBody>
      </p:sp>
    </p:spTree>
    <p:extLst>
      <p:ext uri="{BB962C8B-B14F-4D97-AF65-F5344CB8AC3E}">
        <p14:creationId xmlns:p14="http://schemas.microsoft.com/office/powerpoint/2010/main" val="4214985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673E-0EE0-4262-A6ED-BC68C33C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Prava</a:t>
            </a:r>
            <a:r>
              <a:rPr lang="hr-HR" sz="4000" b="1" dirty="0">
                <a:latin typeface="Calibri" panose="020F0502020204030204" pitchFamily="34" charset="0"/>
                <a:cs typeface="Calibri" panose="020F0502020204030204" pitchFamily="34" charset="0"/>
              </a:rPr>
              <a:t> ispitanika (osoba čiji se osobni podaci obrađuju)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2B319-7142-44E6-AC62-04CBA3A52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>
                <a:latin typeface="Calibri" pitchFamily="34" charset="0"/>
                <a:cs typeface="Calibri" panose="020F0502020204030204" pitchFamily="34" charset="0"/>
              </a:rPr>
              <a:t>Voditelj obrade (škola) poduzima odgovarajuće mjere kako bi se ispitaniku </a:t>
            </a:r>
            <a:r>
              <a:rPr lang="hr-HR" b="1" dirty="0" err="1">
                <a:latin typeface="Calibri" pitchFamily="34" charset="0"/>
                <a:cs typeface="Calibri" panose="020F0502020204030204" pitchFamily="34" charset="0"/>
              </a:rPr>
              <a:t>pružil</a:t>
            </a:r>
            <a:r>
              <a:rPr lang="en-US" b="1" dirty="0">
                <a:latin typeface="Calibri" pitchFamily="34" charset="0"/>
                <a:cs typeface="Calibri" panose="020F0502020204030204" pitchFamily="34" charset="0"/>
              </a:rPr>
              <a:t>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>
                <a:latin typeface="Calibri" pitchFamily="34" charset="0"/>
                <a:cs typeface="Calibri" panose="020F0502020204030204" pitchFamily="34" charset="0"/>
              </a:rPr>
              <a:t>sve informacije iz čl.13. i 14. </a:t>
            </a:r>
            <a:endParaRPr lang="en-US" dirty="0">
              <a:latin typeface="Calibri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hr-HR" dirty="0">
                <a:latin typeface="Calibri" pitchFamily="34" charset="0"/>
                <a:cs typeface="Calibri" panose="020F0502020204030204" pitchFamily="34" charset="0"/>
              </a:rPr>
              <a:t>sve komunikacije iz čl. 15</a:t>
            </a:r>
            <a:r>
              <a:rPr lang="en-US" dirty="0">
                <a:latin typeface="Calibri" pitchFamily="34" charset="0"/>
                <a:cs typeface="Calibri" panose="020F0502020204030204" pitchFamily="34" charset="0"/>
              </a:rPr>
              <a:t>.</a:t>
            </a:r>
            <a:r>
              <a:rPr lang="hr-HR" dirty="0">
                <a:latin typeface="Calibri" pitchFamily="34" charset="0"/>
                <a:cs typeface="Calibri" panose="020F0502020204030204" pitchFamily="34" charset="0"/>
              </a:rPr>
              <a:t> do 22. i čl. 34. </a:t>
            </a:r>
            <a:endParaRPr lang="en-US" dirty="0">
              <a:latin typeface="Calibri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hr-HR" dirty="0">
                <a:latin typeface="Calibri" pitchFamily="34" charset="0"/>
                <a:cs typeface="Calibri" panose="020F0502020204030204" pitchFamily="34" charset="0"/>
              </a:rPr>
              <a:t> sažetom, transparentnom, razumljivom i lako dostupnom obliku, uz uporabu jasnog i jednostavnog jezika, osobito za svaku informaciju koja je posebno namijenjena djetetu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Calibri" pitchFamily="34" charset="0"/>
              <a:cs typeface="Calibri" panose="020F0502020204030204" pitchFamily="34" charset="0"/>
            </a:endParaRPr>
          </a:p>
          <a:p>
            <a:r>
              <a:rPr lang="en-US" b="1" i="1" dirty="0">
                <a:latin typeface="Calibri" pitchFamily="34" charset="0"/>
                <a:cs typeface="Calibri" panose="020F0502020204030204" pitchFamily="34" charset="0"/>
              </a:rPr>
              <a:t>MOGU BITI OGRANIČENA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83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Prava </a:t>
            </a:r>
            <a:r>
              <a:rPr lang="en-US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ispitanika</a:t>
            </a:r>
            <a:r>
              <a:rPr lang="hr-HR" sz="4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400" b="1" dirty="0">
                <a:latin typeface="Calibri" panose="020F0502020204030204" pitchFamily="34" charset="0"/>
                <a:cs typeface="Calibri" panose="020F0502020204030204" pitchFamily="34" charset="0"/>
              </a:rPr>
              <a:t>PRAVO NA PRISTUP</a:t>
            </a:r>
            <a:r>
              <a:rPr lang="hr-HR" sz="3400" b="1" dirty="0">
                <a:latin typeface="Calibri" panose="020F0502020204030204" pitchFamily="34" charset="0"/>
                <a:cs typeface="Calibri" panose="020F0502020204030204" pitchFamily="34" charset="0"/>
              </a:rPr>
              <a:t> PODACIMA</a:t>
            </a:r>
            <a:endParaRPr lang="en-US" sz="3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dobiti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potvrdu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voditelja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obrade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obrađuju</a:t>
            </a: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li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podaci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njega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ako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obrađuju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pristup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informacijama</a:t>
            </a:r>
            <a:endParaRPr lang="hr-HR" sz="3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svrha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obrade</a:t>
            </a:r>
            <a:endParaRPr lang="hr-HR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izvor</a:t>
            </a: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prikupljanja</a:t>
            </a:r>
            <a:endParaRPr lang="hr-HR" sz="3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kategoriji osobnih podataka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primateljima osobnih podataka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razdoblju pohrane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pravu na ispravak, brisanje ili ograničenje obrade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pravo na pritužbu nadzornom tijelu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izvoru podataka</a:t>
            </a:r>
          </a:p>
          <a:p>
            <a:pPr algn="just">
              <a:buFont typeface="Arial" pitchFamily="34" charset="0"/>
              <a:buChar char="•"/>
            </a:pPr>
            <a:r>
              <a:rPr lang="hr-HR" sz="3400" dirty="0">
                <a:latin typeface="Calibri" panose="020F0502020204030204" pitchFamily="34" charset="0"/>
                <a:cs typeface="Calibri" panose="020F0502020204030204" pitchFamily="34" charset="0"/>
              </a:rPr>
              <a:t>postojanju automatiziranog donošenja odluka</a:t>
            </a:r>
          </a:p>
          <a:p>
            <a:pPr algn="just">
              <a:buNone/>
            </a:pPr>
            <a:r>
              <a:rPr lang="en-US" sz="3400" b="1" dirty="0">
                <a:latin typeface="+mj-lt"/>
                <a:cs typeface="Times New Roman" panose="02020603050405020304" pitchFamily="18" charset="0"/>
              </a:rPr>
              <a:t> </a:t>
            </a:r>
            <a:endParaRPr lang="hr-HR" sz="3400" b="1" dirty="0">
              <a:latin typeface="+mj-lt"/>
              <a:cs typeface="Times New Roman" panose="02020603050405020304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cs typeface="Times New Roman" panose="02020603050405020304" pitchFamily="18" charset="0"/>
              </a:rPr>
              <a:t>Prava </a:t>
            </a:r>
            <a:r>
              <a:rPr lang="en-US" sz="4800" b="1" dirty="0" err="1">
                <a:cs typeface="Times New Roman" panose="02020603050405020304" pitchFamily="18" charset="0"/>
              </a:rPr>
              <a:t>ispitanika</a:t>
            </a:r>
            <a:r>
              <a:rPr lang="hr-HR" sz="4800" b="1" dirty="0">
                <a:cs typeface="Times New Roman" panose="02020603050405020304" pitchFamily="18" charset="0"/>
              </a:rPr>
              <a:t> </a:t>
            </a:r>
            <a:endParaRPr lang="en-US" sz="48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PRAVO NA ISPRAVAK</a:t>
            </a:r>
          </a:p>
          <a:p>
            <a:pPr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tražiti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ispravak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podataka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dopuniti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nepotpune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podatke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davanjem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dodatne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izjave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PRAVO NA BRISANJE</a:t>
            </a:r>
          </a:p>
          <a:p>
            <a:pPr>
              <a:buNone/>
            </a:pP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ispitanik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ima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pravo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brisanj</a:t>
            </a:r>
            <a:r>
              <a:rPr lang="hr-HR" b="1" i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podataka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ako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ispunjeni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neki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od</a:t>
            </a:r>
            <a:r>
              <a:rPr lang="hr-HR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uvjeta</a:t>
            </a:r>
            <a:endParaRPr lang="en-US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a)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podaci više nisu nužni u odnosu na svrhu u koju su prikupljeni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b)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povučena/opozvana privola na kojoj se temelji  obrada podataka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c)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osobni podaci nezakonito obrađeni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poštivanje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pravne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obveze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iz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prava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nije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države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članice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f)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osobni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podaci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prikupljeni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vezi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ponudom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informacijskog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društva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hr-HR" sz="20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Prava </a:t>
            </a:r>
            <a:r>
              <a:rPr lang="en-US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ispitanika</a:t>
            </a:r>
            <a:r>
              <a:rPr lang="hr-HR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PRAVO NA OGRANIČENJE OBRADE</a:t>
            </a:r>
          </a:p>
          <a:p>
            <a:pPr>
              <a:buNone/>
            </a:pPr>
            <a:r>
              <a:rPr lang="en-US" sz="2400" dirty="0"/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tražiti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voditelja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obrade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ograničenje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obrade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osobnih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podataka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obrada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ograničena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podaci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mogu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obrađivati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postoji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privola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ispitanika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b)za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postavljanje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obranu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ostvarivanje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pravnih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zahtjeva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c)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zaštita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prava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druge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fizičke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pravne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osobe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javni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Prava </a:t>
            </a:r>
            <a:r>
              <a:rPr lang="en-US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ispitanika</a:t>
            </a:r>
            <a:r>
              <a:rPr lang="hr-HR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PRAVO NA PRENOSIVOST</a:t>
            </a:r>
          </a:p>
          <a:p>
            <a:pPr algn="just"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   omogućuje ispitaniku da prenese osobne podatke drugom voditelj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 obrade u strukturiranom, običajeno upotrebljavanom i strojno čitljivom obliku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008" indent="0"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- a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ko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obrada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temelji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privoli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ugovoru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</a:p>
          <a:p>
            <a:pPr marL="64008" indent="0"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-  a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ko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obrada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provodi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automat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ziranim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putem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hr-H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stvarivanje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 prava ne smije negativno utjecati na  prava i slobode drugih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50DB-0C5C-4787-A82D-8C93069B4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Z</a:t>
            </a:r>
            <a:r>
              <a:rPr lang="hr-HR" sz="4400" b="1" dirty="0">
                <a:latin typeface="Calibri" pitchFamily="34" charset="0"/>
              </a:rPr>
              <a:t>akonodavstvo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F172F-DFE8-48D4-9FB0-0E5289F0C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b="1" dirty="0">
                <a:latin typeface="Calibri" pitchFamily="34" charset="0"/>
              </a:rPr>
              <a:t>od 25.5.2018. - novi propisi u zaštiti osobnih podataka</a:t>
            </a:r>
          </a:p>
          <a:p>
            <a:r>
              <a:rPr lang="hr-HR" sz="2800" b="1" cap="none" dirty="0">
                <a:latin typeface="Calibri" pitchFamily="34" charset="0"/>
                <a:cs typeface="Calibri" panose="020F0502020204030204" pitchFamily="34" charset="0"/>
              </a:rPr>
              <a:t>Uredba (</a:t>
            </a:r>
            <a:r>
              <a:rPr lang="en-US" sz="2800" b="1" cap="none" dirty="0">
                <a:latin typeface="Calibri" pitchFamily="34" charset="0"/>
                <a:cs typeface="Calibri" panose="020F0502020204030204" pitchFamily="34" charset="0"/>
              </a:rPr>
              <a:t>EU</a:t>
            </a:r>
            <a:r>
              <a:rPr lang="hr-HR" sz="2800" b="1" cap="none" dirty="0">
                <a:latin typeface="Calibri" pitchFamily="34" charset="0"/>
                <a:cs typeface="Calibri" panose="020F0502020204030204" pitchFamily="34" charset="0"/>
              </a:rPr>
              <a:t>) 2016/679 </a:t>
            </a:r>
            <a:r>
              <a:rPr lang="en-US" sz="2800" b="1" cap="none" dirty="0">
                <a:latin typeface="Calibri" pitchFamily="34" charset="0"/>
                <a:cs typeface="Calibri" panose="020F0502020204030204" pitchFamily="34" charset="0"/>
              </a:rPr>
              <a:t>E</a:t>
            </a:r>
            <a:r>
              <a:rPr lang="hr-HR" sz="2800" cap="none" dirty="0" err="1">
                <a:latin typeface="Calibri" pitchFamily="34" charset="0"/>
                <a:cs typeface="Calibri" panose="020F0502020204030204" pitchFamily="34" charset="0"/>
              </a:rPr>
              <a:t>uropskog</a:t>
            </a: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 parlamenta i </a:t>
            </a:r>
            <a:r>
              <a:rPr lang="en-US" sz="2800" dirty="0">
                <a:latin typeface="Calibri" pitchFamily="34" charset="0"/>
                <a:cs typeface="Calibri" panose="020F0502020204030204" pitchFamily="34" charset="0"/>
              </a:rPr>
              <a:t>V</a:t>
            </a:r>
            <a:r>
              <a:rPr lang="hr-HR" sz="2800" cap="none" dirty="0" err="1">
                <a:latin typeface="Calibri" pitchFamily="34" charset="0"/>
                <a:cs typeface="Calibri" panose="020F0502020204030204" pitchFamily="34" charset="0"/>
              </a:rPr>
              <a:t>ijeća</a:t>
            </a:r>
            <a:r>
              <a:rPr lang="hr-HR" sz="2800" cap="none" dirty="0">
                <a:latin typeface="Calibri" pitchFamily="34" charset="0"/>
                <a:cs typeface="Calibri" panose="020F0502020204030204" pitchFamily="34" charset="0"/>
              </a:rPr>
              <a:t> od 27. travnja 2016. o zaštiti pojedinaca u vezi s obradom osobnih podataka i o slobodnom kretanju takvih podataka te o stavljanju izvan snage direktive 95/46/EZ - </a:t>
            </a:r>
            <a:r>
              <a:rPr lang="hr-HR" sz="2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Opća uredba o zaštiti podataka (GDPR)</a:t>
            </a:r>
            <a:endParaRPr lang="en-US" sz="28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anose="020F0502020204030204" pitchFamily="34" charset="0"/>
            </a:endParaRPr>
          </a:p>
          <a:p>
            <a:r>
              <a:rPr lang="hr-HR" sz="2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Zakon o provedbi opće uredbe o zaštiti podataka </a:t>
            </a:r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(„</a:t>
            </a:r>
            <a:r>
              <a:rPr lang="hr-HR" sz="2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Narodne Novine</a:t>
            </a:r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”, 42/18)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hr-H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0448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115328" cy="84698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Prava </a:t>
            </a:r>
            <a:r>
              <a:rPr lang="en-US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ispitanika</a:t>
            </a:r>
            <a:r>
              <a:rPr lang="hr-HR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PRAVO NA PRIGOVOR</a:t>
            </a: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ispitanik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pravo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svakom trenutku uloži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prigovor na obradu osobnih podataka koja se na njega odnosi,  u skladu s člankom 6. st.1.toč.e ili f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oditelj obrade obrađuje podatke za izvršavanje zadaće od javnog interesa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 izvršavanju službene ovlasti )</a:t>
            </a:r>
          </a:p>
          <a:p>
            <a:pPr marL="0" indent="0" algn="just">
              <a:buFont typeface="Wingdings" pitchFamily="2" charset="2"/>
              <a:buChar char="Ø"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voditelj obrade ne smije ih dalje obrađivati osim ako dokaže da postoje uvjerljivi legitimni razlozi za obradu koji nadilaze interes, prava i slobode ispitanika ili  radi obrane pravnih zahtjeva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D02A-5343-4C66-893A-B538861A7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b="1" dirty="0">
                <a:latin typeface="Calibri" panose="020F0502020204030204" pitchFamily="34" charset="0"/>
                <a:cs typeface="Calibri" panose="020F0502020204030204" pitchFamily="34" charset="0"/>
              </a:rPr>
              <a:t>Prava ispitanika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CAAC9-858D-4711-ABCE-1E0D01C58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BD0D9"/>
              </a:buClr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PRAVO NA PRIGOVOR</a:t>
            </a: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 (II)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buClr>
                <a:srgbClr val="0BD0D9"/>
              </a:buClr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 2. o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brada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podataka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svrhu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izravnog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marketinga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buClr>
                <a:srgbClr val="0BD0D9"/>
              </a:buClr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3. u kontekstu 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služenj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uslugama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informacijskog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društva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buClr>
                <a:srgbClr val="0BD0D9"/>
              </a:buClr>
              <a:buNone/>
            </a:pP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4.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obrada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podataka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statističke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svrhe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svrhe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istraživanja</a:t>
            </a:r>
            <a:r>
              <a:rPr lang="hr-HR" sz="2800" dirty="0">
                <a:latin typeface="Calibri" panose="020F0502020204030204" pitchFamily="34" charset="0"/>
                <a:cs typeface="Calibri" panose="020F0502020204030204" pitchFamily="34" charset="0"/>
              </a:rPr>
              <a:t>, osim ako je obrada nužna za provođenje zadaće koja se obavlja zbog javnog interesa</a:t>
            </a:r>
          </a:p>
          <a:p>
            <a:pPr lvl="0" algn="just">
              <a:buClr>
                <a:srgbClr val="0BD0D9"/>
              </a:buClr>
              <a:buNone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AUTOMATIZIRANO POJEDINAČNO DONOŠENJE ODLUKA</a:t>
            </a:r>
          </a:p>
          <a:p>
            <a:pPr lvl="0" algn="just">
              <a:buClr>
                <a:srgbClr val="0BD0D9"/>
              </a:buClr>
              <a:buNone/>
            </a:pP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60508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Prava ispitanika-ograničenje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zakonom se mogu ograničiti prava ispitanika i obveze koje iz toga proizlaze  pod uvjetom:</a:t>
            </a:r>
          </a:p>
          <a:p>
            <a:pPr>
              <a:buFont typeface="Wingdings" pitchFamily="2" charset="2"/>
              <a:buChar char="Ø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poštivanja temeljnih prava i sloboda</a:t>
            </a:r>
          </a:p>
          <a:p>
            <a:pPr>
              <a:buFont typeface="Wingdings" pitchFamily="2" charset="2"/>
              <a:buChar char="Ø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predstavlja nužnu i razmjernu mjeru u demokratskom društvu za zaštitu</a:t>
            </a:r>
          </a:p>
          <a:p>
            <a:pPr>
              <a:buFont typeface="Arial" pitchFamily="34" charset="0"/>
              <a:buChar char="•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nacionalne sigurnosti</a:t>
            </a:r>
          </a:p>
          <a:p>
            <a:pPr>
              <a:buFont typeface="Arial" pitchFamily="34" charset="0"/>
              <a:buChar char="•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obrane</a:t>
            </a:r>
          </a:p>
          <a:p>
            <a:pPr>
              <a:buFont typeface="Arial" pitchFamily="34" charset="0"/>
              <a:buChar char="•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javne sigurnosti….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8A7DB6A-4DE2-43F0-A749-E8B969D75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Calibri" panose="020F0502020204030204"/>
              </a:rPr>
              <a:t>VODITELJ OBRADE</a:t>
            </a:r>
            <a:endParaRPr lang="en-GB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BE462AE-FDF2-4878-93DB-CECF1F38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Omogućavanje ostvarivanje prava ispitanika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Informiranje ispitanika sukladno čl.13. i 14. Opće uredbe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Obveza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provođenja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tehničkih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organizacijskih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mjera</a:t>
            </a:r>
            <a:endParaRPr lang="hr-H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Izvještavanje nadzornog tijela o povredi osobnih podataka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Obavještavanje ispitanika o povredi osobnih podataka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Imenovanje službenika za zaštitu osobnih podataka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Vođenje evidencije aktivnosti obrade…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0945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14E4B11-8882-4EB7-BA14-5479E9F7A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4400" b="1" dirty="0">
                <a:latin typeface="Calibri" panose="020F0502020204030204"/>
              </a:rPr>
              <a:t>Povjeravanje poslova obrade</a:t>
            </a:r>
            <a:br>
              <a:rPr lang="en-US" sz="4400" b="1" dirty="0">
                <a:latin typeface="Calibri" panose="020F0502020204030204"/>
              </a:rPr>
            </a:br>
            <a:r>
              <a:rPr lang="hr-HR" sz="4400" b="1" dirty="0">
                <a:latin typeface="Calibri" panose="020F0502020204030204"/>
              </a:rPr>
              <a:t> (IZVRŠITELJI OBRADE) </a:t>
            </a:r>
            <a:endParaRPr lang="en-GB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B2294E-7824-4247-AA1C-37C4BE3BB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Provođenje obrade podataka </a:t>
            </a: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u ime voditelja obrade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Nije nužno imenovanje izvršitelja obrade, samo ako koristimo u obradi usluge vanjskih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društava , npr. računovodstvo, IT podršku...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Odnos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uređuje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ugovorom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drugim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pravnim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aktom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Obrađuje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osobne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podatke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prema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danim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uputama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Osigurava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ovlaštene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osobe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obradi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podliježu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povjerljivosti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Poduzima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sve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potrebne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mjere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zaštite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za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sigurnost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obrade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Pomaže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voditelju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obrade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osiguranju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usklađenosti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daje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potrebne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informacije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za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dokazivanje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usklađenosti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poštivanja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obveza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hr-H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602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115328" cy="1489922"/>
          </a:xfrm>
        </p:spPr>
        <p:txBody>
          <a:bodyPr>
            <a:normAutofit fontScale="90000"/>
          </a:bodyPr>
          <a:lstStyle/>
          <a:p>
            <a:br>
              <a:rPr lang="hr-HR" b="1" dirty="0"/>
            </a:b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Posebno o evidenciji aktivnosti obrade</a:t>
            </a:r>
            <a:br>
              <a:rPr lang="hr-HR" b="1" dirty="0"/>
            </a:br>
            <a:br>
              <a:rPr lang="hr-HR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voditelj obrade i izvršitelj obrade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od  25.svibnja 2018.</a:t>
            </a:r>
            <a:r>
              <a:rPr lang="hr-H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NEMA</a:t>
            </a:r>
            <a:r>
              <a:rPr lang="hr-H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dostave u središnji registar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davanje na uvid nadzornom tijelu</a:t>
            </a:r>
          </a:p>
          <a:p>
            <a:pPr>
              <a:buNone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Poduzeće ili organizacija koja ima manje od 250 zaposlenika</a:t>
            </a:r>
            <a:r>
              <a:rPr lang="hr-HR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hr-HR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osim</a:t>
            </a:r>
          </a:p>
          <a:p>
            <a:pPr>
              <a:buFont typeface="Arial" pitchFamily="34" charset="0"/>
              <a:buChar char="•"/>
            </a:pPr>
            <a:r>
              <a:rPr lang="hr-HR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ako se  radi o obradi koja će prouzročiti visok rizik za prava i slobode ispitanika</a:t>
            </a:r>
          </a:p>
          <a:p>
            <a:pPr>
              <a:buFont typeface="Arial" pitchFamily="34" charset="0"/>
              <a:buChar char="•"/>
            </a:pPr>
            <a:r>
              <a:rPr lang="hr-HR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obrada nije povremena</a:t>
            </a:r>
          </a:p>
          <a:p>
            <a:pPr>
              <a:buFont typeface="Arial" pitchFamily="34" charset="0"/>
              <a:buChar char="•"/>
            </a:pPr>
            <a:r>
              <a:rPr lang="hr-HR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obrađuju se posebne kategorije osobnih podataka</a:t>
            </a:r>
          </a:p>
          <a:p>
            <a:pPr>
              <a:buFont typeface="Arial" pitchFamily="34" charset="0"/>
              <a:buChar char="•"/>
            </a:pPr>
            <a:r>
              <a:rPr lang="hr-HR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obrađuju se osobni podaci u vezi s kaznenim djelima i osudama</a:t>
            </a:r>
          </a:p>
        </p:txBody>
      </p:sp>
    </p:spTree>
    <p:extLst>
      <p:ext uri="{BB962C8B-B14F-4D97-AF65-F5344CB8AC3E}">
        <p14:creationId xmlns:p14="http://schemas.microsoft.com/office/powerpoint/2010/main" val="2688091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Nadzorno tijelo za zaštitu osobnih podataka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Ovlasti nadzornog tijela: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istražne,korektivne, savjetodavne-čl.58. Uredbe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upravne novčane kazne-uz ostale korektivne mjere ili umjesto drugih korektivnih mjera ovisno o okolnostima svakog pojedinog slučaja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kriteriji za odlučivanje o izricanju i o iznosu upravnih novčanih kazni propisani čl.83.Uredbe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9FE8DA8-C8CD-4041-947B-2B91C98FA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Agencija za zaštitu osobnih podataka kao nadzorno tijelo za zaštitu osobnih podataka u RH 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3F7AC8F-B36D-4B24-AB55-8D16EAE28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sektoru odgoja i obrazovanja Agencija, uz druge propisane ovlasti: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redovito provodi savjetodavne ovlasti u cilju razvijanja svijesti o važnosti zaštite osobnih podataka djece (edukacije u školama, izrada brošura i drugih stručnih publikacija)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surađuje sa drugim tijelima koja se bave pitanjima zaštite prava djece (resorno Ministarstvo, Pravobraniteljica za djecu)   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953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449160-9DEE-44BD-A56C-A39E92C79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Agencija za zaštitu osobnih podataka kao nadzorno tijelo za zaštitu osobnih podataka u RH (II) 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AF0D7D0-7386-4771-A147-B9050E0AE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Dosadašnja praksa – nadzorne aktivnosti nad obradom osobnih podataka (naložene mjere zaštite osobnih podataka – npr. zabrana snimanja video nadzornim kamerama u određenim prostorima/učionicama, uklanjanje/brisanje osobnih podataka djece na mrežnim stranicama škole ako za isto nije postojala svrha i pravni temelj i dr.)      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55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Povreda osobnih podataka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Kršenje sigurnosti koje dovodi do slučajnog ili </a:t>
            </a:r>
          </a:p>
          <a:p>
            <a:pPr>
              <a:buNone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nezakonitog :</a:t>
            </a:r>
          </a:p>
          <a:p>
            <a:pPr algn="just">
              <a:buFont typeface="Arial" pitchFamily="34" charset="0"/>
              <a:buChar char="•"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uništenja,</a:t>
            </a:r>
          </a:p>
          <a:p>
            <a:pPr algn="just">
              <a:buFont typeface="Arial" pitchFamily="34" charset="0"/>
              <a:buChar char="•"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gubitka, </a:t>
            </a:r>
          </a:p>
          <a:p>
            <a:pPr algn="just">
              <a:buFont typeface="Arial" pitchFamily="34" charset="0"/>
              <a:buChar char="•"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izmjene,</a:t>
            </a:r>
          </a:p>
          <a:p>
            <a:pPr algn="just">
              <a:buFont typeface="Arial" pitchFamily="34" charset="0"/>
              <a:buChar char="•"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neovlaštenog otkrivanja ili </a:t>
            </a:r>
          </a:p>
          <a:p>
            <a:pPr algn="just">
              <a:buFont typeface="Arial" pitchFamily="34" charset="0"/>
              <a:buChar char="•"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pristupa osobnim podacima koji su preneseni,</a:t>
            </a:r>
          </a:p>
          <a:p>
            <a:pPr algn="just">
              <a:buNone/>
            </a:pPr>
            <a:r>
              <a:rPr lang="hr-HR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pohranjeni ili na drugi način obrađivani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>
                <a:latin typeface="Calibri" pitchFamily="34" charset="0"/>
              </a:rPr>
              <a:t>Opća uredba o zaštiti podataka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76872"/>
            <a:ext cx="8229600" cy="3959336"/>
          </a:xfrm>
        </p:spPr>
        <p:txBody>
          <a:bodyPr>
            <a:normAutofit/>
          </a:bodyPr>
          <a:lstStyle/>
          <a:p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u punoj primjeni od 25. svibnja 2018.godine</a:t>
            </a:r>
          </a:p>
          <a:p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u cijelosti obvezujuća</a:t>
            </a:r>
          </a:p>
          <a:p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izravno u svim državama članicama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842B2-BDD5-4AA5-BFC7-4C552F320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Kršenje odredbi Opće uredbe za zaštitu osobnih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295D7-58D8-49FE-A7FF-1723F5BE5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2132856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Prava ispitanika:</a:t>
            </a:r>
          </a:p>
          <a:p>
            <a:pPr marL="0" indent="0">
              <a:buNone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-podnijeti pritužbu nadzornom tijelu</a:t>
            </a:r>
          </a:p>
          <a:p>
            <a:pPr marL="0" indent="0">
              <a:buNone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-podnošenje pravnog lijeka protiv:</a:t>
            </a:r>
          </a:p>
          <a:p>
            <a:pPr marL="514350" indent="-514350">
              <a:buAutoNum type="arabicPeriod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obvezujuće odluke nadzornog tiijela koja se odnosi na njega</a:t>
            </a:r>
          </a:p>
          <a:p>
            <a:pPr marL="514350" indent="-514350">
              <a:buAutoNum type="arabicPeriod" startAt="2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ako nadzorno tijelo ne riješi njegovu pritužbu ili ga ne obavijesti o  napretku ili ishodu pritužbe</a:t>
            </a:r>
          </a:p>
          <a:p>
            <a:pPr marL="514350" indent="-514350">
              <a:buAutoNum type="arabicPeriod" startAt="2"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voditelja obrade  ili izvršitelja obrade  ako smatra da su mu obradom njegovih osobnih podataka  protivno Uredbi prekršena njegova prava iz Uredbe</a:t>
            </a:r>
          </a:p>
          <a:p>
            <a:pPr marL="0" indent="0">
              <a:buNone/>
            </a:pP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 - pravo na naknadu materijalne ili nematerijalne štete od voditelja obrade ili  izvršitelja obrade</a:t>
            </a:r>
          </a:p>
          <a:p>
            <a:pPr marL="0" indent="0">
              <a:buNone/>
            </a:pPr>
            <a:endParaRPr lang="hr-H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855450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22504-548C-42A2-9F7B-404539BB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Kazne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C5EAD-E088-4785-928B-FA84C5BAA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05000"/>
            <a:ext cx="8153400" cy="441960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uz ostale korektivne mjere ili umjesto drugih korektivnih mjera ovisno o okolnostima svakog pojedinog slučaja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</a:pPr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kriteriji za odlučivanje o izricanju i o iznosu upravnih novčanih kazni propisani člankom 83. Uredbe (11)</a:t>
            </a:r>
            <a:endParaRPr lang="hr-H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Ovisno o vrsti prekršaja(obvezi iz Uredbe)</a:t>
            </a:r>
          </a:p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do 10 000 000 € ili 2 % ukupnog godišnjeg prometa na svjetskoj razini</a:t>
            </a:r>
          </a:p>
          <a:p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do 20 000 000 € ili 4 % ukupnog godišnjeg prometa na svjetskoj razini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52478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9977DE-3CF1-4DBB-B901-BD3B245D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400" b="1" dirty="0">
                <a:latin typeface="Calibri" panose="020F0502020204030204" pitchFamily="34" charset="0"/>
                <a:cs typeface="Calibri" panose="020F0502020204030204" pitchFamily="34" charset="0"/>
              </a:rPr>
              <a:t>Izricanje upravne novčane kazne od strane Agencije za zaštitu osobnih podataka prema Zakonu o provedbi Opće uredbe o zaštiti podataka </a:t>
            </a:r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9EBA53F-88FC-45F6-9F2C-2B2FD557B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Agencija izriče upravne novčane kazne za povrede odredaba Zakona i Opće uredbe o zaštiti podataka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Isključenje primjene upravnih novčanih kazni na tijela javne vlasti 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Ako se upravna novčana kazna izriče protiv pravne osobe s javnim ovlastima ili protiv pravne osobe koja obavlja javnu službu, izrečena upravna novčana kazna ne smije ugroziti obavljanje takve javne ovlasti ili javne službe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999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7B841D5-BB96-45F0-85D7-3B613B88A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4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Izricanje upravne novčane kazne od strane Agencije za zaštitu osobnih podataka prema Zakonu o provedbi Opće uredbe o zaštiti podataka </a:t>
            </a:r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E8C1555-27A2-49F9-BB14-1200E1B6D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Novčanom kaznom u iznosu do 50.000,00 kuna kaznit će se:</a:t>
            </a:r>
          </a:p>
          <a:p>
            <a:pPr>
              <a:buFontTx/>
              <a:buChar char="-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Voditelj obrade i izvršitelj obrade koji ne označe objekt, prostorije, dijelove prostorije te vanjsku površinu objekta na zakonom propisani način</a:t>
            </a:r>
          </a:p>
          <a:p>
            <a:pPr>
              <a:buFontTx/>
              <a:buChar char="-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Voditelj obrade i izvršitelj obrade koji ne uspostave automatizirani sustav zapisa za evidentiranje pristupa snimkama videonadzora</a:t>
            </a:r>
          </a:p>
          <a:p>
            <a:pPr>
              <a:buFontTx/>
              <a:buChar char="-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Osobe koje snimke iz sustava videonadzora koriste suprotno zakonu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84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3BDF1EE-5632-4F13-86C0-27D3DD8EE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b="1" dirty="0">
                <a:latin typeface="Calibri" panose="020F0502020204030204" pitchFamily="34" charset="0"/>
                <a:cs typeface="Calibri" panose="020F0502020204030204" pitchFamily="34" charset="0"/>
              </a:rPr>
              <a:t>Zaključne napomene vezano uz obradu osobnih podataka u sektoru odgoja i obrazovanja 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B1CF70E-237C-45B8-8A1D-DD16CBC2A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Obrada velikog opsega (količine) osobnih podataka djece kao najranjivije kategorije ispitanika 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Voditi računa da se ne obrađuju osobni podaci djece u svrhe koje nisu podudarne sa svrhom odgoja i obrazovanja, kao propisane djelatnosti škole 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Voditi računa o postojanju svrhe i pravnog temelja za svaku obradu osobnih podataka djece koja nije posebno propisana – bitna privola roditelja 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28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17280F7-82C2-4496-A1FB-5EAB41A03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b="1" dirty="0">
                <a:latin typeface="Calibri" panose="020F0502020204030204" pitchFamily="34" charset="0"/>
                <a:cs typeface="Calibri" panose="020F0502020204030204" pitchFamily="34" charset="0"/>
              </a:rPr>
              <a:t>Zaključne napomene vezano uz obradu osobnih podataka u sektoru odgoja i obrazovanja (II)</a:t>
            </a:r>
            <a:endParaRPr lang="en-GB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CFD79E1-E2A5-4664-9122-8C744BB8D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600" dirty="0">
                <a:latin typeface="Calibri" panose="020F0502020204030204" pitchFamily="34" charset="0"/>
                <a:cs typeface="Calibri" panose="020F0502020204030204" pitchFamily="34" charset="0"/>
              </a:rPr>
              <a:t>Voditi računa o ulozi škole u odgoju i obrazovanju djece – važnost razvijanja svijesti o pravu na zaštitu osobnih podataka djece, važnost redovite i sustavne edukacije stručnog osoblja – zaposlenika škole   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1942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2F190-B059-4A96-8A59-B04DC0CE9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8368"/>
          </a:xfrm>
        </p:spPr>
        <p:txBody>
          <a:bodyPr>
            <a:normAutofit fontScale="90000"/>
          </a:bodyPr>
          <a:lstStyle/>
          <a:p>
            <a:r>
              <a:rPr lang="hr-HR" sz="3600" b="1" dirty="0"/>
              <a:t>Agencija za zaštitu osobnih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C2811-6DCE-468D-9089-530ABD6EA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BD0D9"/>
              </a:buClr>
              <a:buNone/>
            </a:pP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Kontakti:</a:t>
            </a:r>
          </a:p>
          <a:p>
            <a:pPr lvl="0">
              <a:buClr>
                <a:srgbClr val="0BD0D9"/>
              </a:buClr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poštanska adresa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:Martićeva</a:t>
            </a:r>
            <a:r>
              <a:rPr lang="hr-H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14, Zagreb</a:t>
            </a:r>
          </a:p>
          <a:p>
            <a:pPr lvl="0">
              <a:buClr>
                <a:srgbClr val="0BD0D9"/>
              </a:buClr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e-mail adresa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:azop@azop.hr</a:t>
            </a:r>
          </a:p>
          <a:p>
            <a:pPr lvl="0">
              <a:buClr>
                <a:srgbClr val="0BD0D9"/>
              </a:buClr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pravna pitanja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014609080</a:t>
            </a:r>
            <a:r>
              <a:rPr lang="hr-H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(svakim radnim danom od 13.30 do 15.30)</a:t>
            </a:r>
          </a:p>
          <a:p>
            <a:pPr lvl="0">
              <a:buClr>
                <a:srgbClr val="0BD0D9"/>
              </a:buClr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registar</a:t>
            </a:r>
            <a:r>
              <a:rPr lang="hr-HR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014609046 (10.00 do 12.00)</a:t>
            </a:r>
          </a:p>
          <a:p>
            <a:pPr lvl="0">
              <a:buClr>
                <a:srgbClr val="0BD0D9"/>
              </a:buClr>
              <a:buNone/>
            </a:pP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web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hr-HR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www.azop.hr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720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1FAFC-424F-4048-9C76-83CF9741D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4400" dirty="0">
                <a:latin typeface="Calibri" pitchFamily="34" charset="0"/>
              </a:rPr>
              <a:t>Područje primjene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E4E8D-E783-4DB4-9EAD-440231E1F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latin typeface="Calibri" pitchFamily="34" charset="0"/>
              </a:rPr>
              <a:t>automatizirana obrada osobnih podataka</a:t>
            </a:r>
          </a:p>
          <a:p>
            <a:r>
              <a:rPr lang="hr-HR" sz="2800" dirty="0">
                <a:latin typeface="Calibri" pitchFamily="34" charset="0"/>
              </a:rPr>
              <a:t>neautomatizirana obrada osobnih podataka (kao dio sustava pohrane ili je namijenjena za isto)</a:t>
            </a:r>
          </a:p>
          <a:p>
            <a:pPr marL="0" indent="0">
              <a:spcBef>
                <a:spcPct val="0"/>
              </a:spcBef>
              <a:buSzPct val="130000"/>
              <a:buNone/>
            </a:pPr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anose="020F0502020204030204" pitchFamily="34" charset="0"/>
              </a:rPr>
              <a:t>Ne primjenjuje se na: </a:t>
            </a:r>
          </a:p>
          <a:p>
            <a:pPr>
              <a:spcBef>
                <a:spcPct val="0"/>
              </a:spcBef>
              <a:buSzPct val="130000"/>
              <a:buFont typeface="Wingdings" pitchFamily="2" charset="2"/>
              <a:buChar char="§"/>
            </a:pPr>
            <a:r>
              <a:rPr lang="hr-HR" sz="2800" dirty="0">
                <a:latin typeface="Calibri" pitchFamily="34" charset="0"/>
                <a:cs typeface="Calibri" panose="020F0502020204030204" pitchFamily="34" charset="0"/>
              </a:rPr>
              <a:t>nacionalnu sigurnost, </a:t>
            </a:r>
          </a:p>
          <a:p>
            <a:pPr>
              <a:spcBef>
                <a:spcPct val="0"/>
              </a:spcBef>
              <a:buSzPct val="130000"/>
              <a:buFont typeface="Wingdings" pitchFamily="2" charset="2"/>
              <a:buChar char="§"/>
            </a:pPr>
            <a:r>
              <a:rPr lang="hr-HR" sz="2800" dirty="0">
                <a:latin typeface="Calibri" pitchFamily="34" charset="0"/>
                <a:cs typeface="Calibri" panose="020F0502020204030204" pitchFamily="34" charset="0"/>
              </a:rPr>
              <a:t>zajedničku vanjsku i sigurnosnu politiku EU, </a:t>
            </a:r>
          </a:p>
          <a:p>
            <a:pPr>
              <a:spcBef>
                <a:spcPct val="0"/>
              </a:spcBef>
              <a:buSzPct val="130000"/>
              <a:buFont typeface="Wingdings" pitchFamily="2" charset="2"/>
              <a:buChar char="§"/>
            </a:pPr>
            <a:r>
              <a:rPr lang="hr-HR" sz="2800" dirty="0">
                <a:latin typeface="Calibri" pitchFamily="34" charset="0"/>
                <a:cs typeface="Calibri" panose="020F0502020204030204" pitchFamily="34" charset="0"/>
              </a:rPr>
              <a:t>u svrhu sprečavanja, istrage, otkrivanja ili progona kaznenih djela, </a:t>
            </a:r>
          </a:p>
          <a:p>
            <a:pPr>
              <a:spcBef>
                <a:spcPct val="0"/>
              </a:spcBef>
              <a:buSzPct val="130000"/>
              <a:buFont typeface="Wingdings" pitchFamily="2" charset="2"/>
              <a:buChar char="§"/>
            </a:pPr>
            <a:r>
              <a:rPr lang="hr-HR" sz="2800" dirty="0">
                <a:latin typeface="Calibri" pitchFamily="34" charset="0"/>
                <a:cs typeface="Calibri" panose="020F0502020204030204" pitchFamily="34" charset="0"/>
              </a:rPr>
              <a:t>aktivnosti fizičke osobe za vlastite potrebe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5282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5F1B2B3-0149-48FE-87C8-70C16909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400" dirty="0">
                <a:latin typeface="Calibri" pitchFamily="34" charset="0"/>
              </a:rPr>
              <a:t>Načela obrade osobnih podataka</a:t>
            </a:r>
            <a:endParaRPr lang="en-GB" sz="4400" dirty="0">
              <a:latin typeface="Calibri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A3B899E-150A-40D5-9831-EC5BFD767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b="1" dirty="0">
                <a:latin typeface="Calibri" pitchFamily="34" charset="0"/>
              </a:rPr>
              <a:t>Zakonita, poštena i transparentna obrada</a:t>
            </a:r>
          </a:p>
          <a:p>
            <a:r>
              <a:rPr lang="hr-HR" sz="2800" b="1" dirty="0">
                <a:latin typeface="Calibri" pitchFamily="34" charset="0"/>
              </a:rPr>
              <a:t>Ograničavanje svrhe</a:t>
            </a:r>
          </a:p>
          <a:p>
            <a:r>
              <a:rPr lang="hr-HR" sz="2800" b="1" dirty="0">
                <a:latin typeface="Calibri" pitchFamily="34" charset="0"/>
              </a:rPr>
              <a:t>Smanjenje količine podataka</a:t>
            </a:r>
          </a:p>
          <a:p>
            <a:r>
              <a:rPr lang="hr-HR" sz="2800" b="1" dirty="0">
                <a:latin typeface="Calibri" pitchFamily="34" charset="0"/>
              </a:rPr>
              <a:t>Točnost</a:t>
            </a:r>
          </a:p>
          <a:p>
            <a:r>
              <a:rPr lang="hr-HR" sz="2800" b="1" dirty="0">
                <a:latin typeface="Calibri" pitchFamily="34" charset="0"/>
              </a:rPr>
              <a:t>Ograničenje pohrane</a:t>
            </a:r>
          </a:p>
          <a:p>
            <a:r>
              <a:rPr lang="hr-HR" sz="2800" b="1" dirty="0">
                <a:latin typeface="Calibri" pitchFamily="34" charset="0"/>
              </a:rPr>
              <a:t>Cjelovitost i povjerljivost </a:t>
            </a:r>
          </a:p>
          <a:p>
            <a:pPr marL="0" indent="0">
              <a:buNone/>
            </a:pPr>
            <a:r>
              <a:rPr lang="hr-HR" sz="2800" dirty="0">
                <a:latin typeface="Calibri" pitchFamily="34" charset="0"/>
              </a:rPr>
              <a:t>Voditelj obrade odgovara za usklađenost s  načelima-mora biti u mogućnosti dokazati</a:t>
            </a:r>
            <a:endParaRPr lang="en-GB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4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DD6052-117F-453D-8DBA-67FF1233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cap="none" dirty="0">
                <a:latin typeface="Calibri" pitchFamily="34" charset="0"/>
              </a:rPr>
              <a:t>Pravni temelji za obradu </a:t>
            </a:r>
            <a:br>
              <a:rPr lang="hr-HR" b="1" cap="none" dirty="0">
                <a:latin typeface="Calibri" pitchFamily="34" charset="0"/>
              </a:rPr>
            </a:br>
            <a:r>
              <a:rPr lang="hr-HR" b="1" cap="none" dirty="0">
                <a:latin typeface="Calibri" pitchFamily="34" charset="0"/>
              </a:rPr>
              <a:t>osobnih podataka(I)</a:t>
            </a:r>
            <a:endParaRPr lang="en-GB" b="1" cap="none" dirty="0">
              <a:latin typeface="Calibri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AD84D7-BEFC-4784-A78D-81D7AC0B1AF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" y="1752600"/>
            <a:ext cx="7848600" cy="481598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hr-HR" sz="2400" b="1" cap="none" dirty="0">
                <a:latin typeface="Calibri" pitchFamily="34" charset="0"/>
              </a:rPr>
              <a:t>članak 6. –zakonitost obrade-taksativno navedeni pravni temelji za obradu osobnih podataka</a:t>
            </a:r>
          </a:p>
          <a:p>
            <a:r>
              <a:rPr lang="hr-HR" sz="2400" i="1" cap="none" dirty="0">
                <a:latin typeface="Calibri" pitchFamily="34" charset="0"/>
              </a:rPr>
              <a:t>privola kao pravni temelj za obradu osobnih podataka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jasna i afirmativna radnja ispitanika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nedvosmislena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u točno određenu svrhu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razumljiva 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 opoziva</a:t>
            </a:r>
          </a:p>
          <a:p>
            <a:pPr marL="0" indent="0" algn="just">
              <a:buNone/>
            </a:pPr>
            <a:r>
              <a:rPr lang="hr-HR" sz="2400" b="1" cap="none" dirty="0">
                <a:latin typeface="Calibri" pitchFamily="34" charset="0"/>
              </a:rPr>
              <a:t>    - dokaziva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081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Pravni temelji za obradu </a:t>
            </a:r>
            <a:br>
              <a:rPr lang="hr-HR" b="1" dirty="0"/>
            </a:br>
            <a:r>
              <a:rPr lang="hr-HR" b="1" dirty="0"/>
              <a:t>osobnih podataka(II)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obrada je </a:t>
            </a:r>
            <a:r>
              <a:rPr lang="hr-HR" sz="32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nužna za izvršavanje ugovora </a:t>
            </a:r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u kojemu je ispitanik stranka ili kako bi se poduzele radnje na zahtjev ispitanika prije sklapanja ugovora</a:t>
            </a:r>
          </a:p>
          <a:p>
            <a:pPr algn="just"/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 obrada je nužna radi poštivanja pravnih obveza voditelja </a:t>
            </a:r>
            <a:r>
              <a:rPr lang="hr-HR" sz="3200" b="1" i="1" dirty="0">
                <a:latin typeface="Calibri" pitchFamily="34" charset="0"/>
                <a:cs typeface="Calibri" panose="020F0502020204030204" pitchFamily="34" charset="0"/>
              </a:rPr>
              <a:t>obrade(zakon o radu, zakon o plaćama u javnim službama)</a:t>
            </a:r>
          </a:p>
          <a:p>
            <a:pPr algn="just"/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 obrada je nužna kako bi </a:t>
            </a:r>
            <a:r>
              <a:rPr lang="hr-HR" sz="32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se zaštitili ključni interesi ispitanika ili druge </a:t>
            </a:r>
            <a:r>
              <a:rPr lang="hr-HR" sz="3200" b="1" dirty="0" err="1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fiz</a:t>
            </a:r>
            <a:r>
              <a:rPr lang="hr-HR" sz="32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. osobe</a:t>
            </a:r>
          </a:p>
          <a:p>
            <a:pPr algn="just"/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 obrada je nužna za </a:t>
            </a:r>
            <a:r>
              <a:rPr lang="hr-HR" sz="32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izvršavanje zadaće od </a:t>
            </a:r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javnog interesa ili pri izvršavanju službene ovlasti voditelja obrade (Z</a:t>
            </a:r>
            <a:r>
              <a:rPr lang="hr-HR" sz="3200" b="1" i="1" dirty="0">
                <a:latin typeface="Calibri" pitchFamily="34" charset="0"/>
                <a:cs typeface="Calibri" panose="020F0502020204030204" pitchFamily="34" charset="0"/>
              </a:rPr>
              <a:t>akon o odgoju i obrazovanju u osnovnoj i srednjoj školi,</a:t>
            </a:r>
            <a:r>
              <a:rPr lang="hr-HR" sz="3200" b="1" i="1" dirty="0">
                <a:latin typeface="Calibri" pitchFamily="34" charset="0"/>
              </a:rPr>
              <a:t> pravilnik o zajedničkome upisniku školskih ustanova u    elektroničkome obliku – e-matici, pravilnik o načinu  postupanja odgojno-obrazovnih  radnika školskih ustanova u poduzimanju  mjera zaštite prava  učenika  te prijavi  kršenja  tih prava nadležnim tijelima)</a:t>
            </a:r>
            <a:endParaRPr lang="hr-HR" sz="3200" b="1" i="1" dirty="0">
              <a:latin typeface="Calibri" pitchFamily="34" charset="0"/>
              <a:cs typeface="Calibri" panose="020F0502020204030204" pitchFamily="34" charset="0"/>
            </a:endParaRPr>
          </a:p>
          <a:p>
            <a:pPr algn="just"/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 obrada je nužna za potrebe </a:t>
            </a:r>
            <a:r>
              <a:rPr lang="hr-HR" sz="32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legitimnih interesa voditelja obrade </a:t>
            </a:r>
            <a:r>
              <a:rPr lang="hr-HR" sz="3200" b="1" dirty="0">
                <a:latin typeface="Calibri" pitchFamily="34" charset="0"/>
                <a:cs typeface="Calibri" panose="020F0502020204030204" pitchFamily="34" charset="0"/>
              </a:rPr>
              <a:t>ili treće strane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latin typeface="Calibri" pitchFamily="34" charset="0"/>
              </a:rPr>
              <a:t>Privola</a:t>
            </a:r>
            <a:r>
              <a:rPr lang="en-US" sz="4000" b="1" dirty="0">
                <a:latin typeface="Calibri" pitchFamily="34" charset="0"/>
              </a:rPr>
              <a:t> u </a:t>
            </a:r>
            <a:r>
              <a:rPr lang="en-US" sz="4000" b="1" dirty="0" err="1">
                <a:latin typeface="Calibri" pitchFamily="34" charset="0"/>
              </a:rPr>
              <a:t>školama</a:t>
            </a:r>
            <a:endParaRPr lang="en-US" sz="4000" b="1" dirty="0">
              <a:latin typeface="Calibri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467600" cy="4645152"/>
          </a:xfrm>
        </p:spPr>
        <p:txBody>
          <a:bodyPr>
            <a:normAutofit/>
          </a:bodyPr>
          <a:lstStyle/>
          <a:p>
            <a:r>
              <a:rPr lang="en-US" sz="2800" b="1" dirty="0" err="1">
                <a:latin typeface="Calibri" pitchFamily="34" charset="0"/>
              </a:rPr>
              <a:t>Kada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ju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koristiti</a:t>
            </a:r>
            <a:r>
              <a:rPr lang="en-US" sz="2800" b="1" dirty="0">
                <a:latin typeface="Calibri" pitchFamily="34" charset="0"/>
              </a:rPr>
              <a:t>?</a:t>
            </a:r>
          </a:p>
          <a:p>
            <a:r>
              <a:rPr lang="en-US" sz="2800" b="1" dirty="0" err="1">
                <a:latin typeface="Calibri" pitchFamily="34" charset="0"/>
              </a:rPr>
              <a:t>Tko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ju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potpisuje</a:t>
            </a:r>
            <a:r>
              <a:rPr lang="en-US" sz="2800" b="1" dirty="0">
                <a:latin typeface="Calibri" pitchFamily="34" charset="0"/>
              </a:rPr>
              <a:t>?</a:t>
            </a:r>
          </a:p>
          <a:p>
            <a:r>
              <a:rPr lang="en-US" sz="2800" b="1" dirty="0" err="1">
                <a:latin typeface="Calibri" pitchFamily="34" charset="0"/>
              </a:rPr>
              <a:t>Kada</a:t>
            </a:r>
            <a:r>
              <a:rPr lang="en-US" sz="2800" b="1" dirty="0">
                <a:latin typeface="Calibri" pitchFamily="34" charset="0"/>
              </a:rPr>
              <a:t> se </a:t>
            </a:r>
            <a:r>
              <a:rPr lang="en-US" sz="2800" b="1" dirty="0" err="1">
                <a:latin typeface="Calibri" pitchFamily="34" charset="0"/>
              </a:rPr>
              <a:t>potpisuje</a:t>
            </a:r>
            <a:r>
              <a:rPr lang="en-US" sz="2800" b="1" dirty="0">
                <a:latin typeface="Calibri" pitchFamily="34" charset="0"/>
              </a:rPr>
              <a:t>?</a:t>
            </a:r>
          </a:p>
          <a:p>
            <a:r>
              <a:rPr lang="en-US" sz="2800" b="1" dirty="0" err="1">
                <a:latin typeface="Calibri" pitchFamily="34" charset="0"/>
              </a:rPr>
              <a:t>Oblik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privole</a:t>
            </a:r>
            <a:r>
              <a:rPr lang="en-US" sz="2800" b="1" dirty="0">
                <a:latin typeface="Calibri" pitchFamily="34" charset="0"/>
              </a:rPr>
              <a:t>?</a:t>
            </a:r>
          </a:p>
          <a:p>
            <a:r>
              <a:rPr lang="en-US" sz="2800" b="1" dirty="0" err="1">
                <a:latin typeface="Calibri" pitchFamily="34" charset="0"/>
              </a:rPr>
              <a:t>Sadržaj</a:t>
            </a:r>
            <a:r>
              <a:rPr lang="en-US" sz="2800" b="1" dirty="0"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1B570-4D86-44AE-8FEF-E573A06A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400" b="1" cap="none" dirty="0">
                <a:latin typeface="Calibri" pitchFamily="34" charset="0"/>
              </a:rPr>
              <a:t>Privola djeteta u odnosu na </a:t>
            </a:r>
            <a:br>
              <a:rPr lang="hr-HR" sz="4400" b="1" cap="none" dirty="0">
                <a:latin typeface="Calibri" pitchFamily="34" charset="0"/>
              </a:rPr>
            </a:br>
            <a:r>
              <a:rPr lang="hr-HR" sz="4400" b="1" cap="none" dirty="0">
                <a:latin typeface="Calibri" pitchFamily="34" charset="0"/>
              </a:rPr>
              <a:t>usluge informacijskog društva</a:t>
            </a:r>
            <a:endParaRPr lang="en-GB" sz="4400" cap="none" dirty="0">
              <a:latin typeface="Calibri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6ED3F-BAEC-4752-A196-FAD42061000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5330" y="2367093"/>
            <a:ext cx="7772870" cy="3424107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400" cap="none" dirty="0">
                <a:latin typeface="Calibri"/>
              </a:rPr>
              <a:t>Čl.8.Opće uredbe o zaštiti podataka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400" b="1" cap="none" dirty="0">
                <a:latin typeface="Calibri"/>
              </a:rPr>
              <a:t>Usluga informacijskog društva-</a:t>
            </a:r>
            <a:r>
              <a:rPr lang="hr-HR" sz="2400" cap="none" dirty="0">
                <a:latin typeface="Calibri"/>
              </a:rPr>
              <a:t>svaka usluga  koja se obično pruža uz naknadu na daljinu, elektroničkim sredstvima te na osobni zahtjev primatelja(Direktiva EU 2015/1535  Europskog parlamenta i Vijeća)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400" cap="none" dirty="0">
                <a:latin typeface="Calibri"/>
              </a:rPr>
              <a:t>Dobna granica –MOGU PREDVIDJETI DRŽAVE ČLANICE-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hr-HR" sz="2400" cap="none" dirty="0">
                <a:latin typeface="Calibri"/>
              </a:rPr>
              <a:t>Republika Hrvatska- čl.19. Zakona o provedbi Opće uredbe o zaštiti podataka</a:t>
            </a:r>
            <a:endParaRPr lang="en-GB" sz="2400" cap="none" dirty="0">
              <a:latin typeface="Calibri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5464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uševljenje">
  <a:themeElements>
    <a:clrScheme name="Oduševljenj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duševljenj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duševljenj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1947</TotalTime>
  <Words>2214</Words>
  <Application>Microsoft Office PowerPoint</Application>
  <PresentationFormat>Prikaz na zaslonu (4:3)</PresentationFormat>
  <Paragraphs>240</Paragraphs>
  <Slides>36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36</vt:i4>
      </vt:variant>
    </vt:vector>
  </HeadingPairs>
  <TitlesOfParts>
    <vt:vector size="44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Oduševljenje</vt:lpstr>
      <vt:lpstr>   </vt:lpstr>
      <vt:lpstr>Zakonodavstvo</vt:lpstr>
      <vt:lpstr>Opća uredba o zaštiti podataka</vt:lpstr>
      <vt:lpstr>Područje primjene </vt:lpstr>
      <vt:lpstr>Načela obrade osobnih podataka</vt:lpstr>
      <vt:lpstr>Pravni temelji za obradu  osobnih podataka(I)</vt:lpstr>
      <vt:lpstr>Pravni temelji za obradu  osobnih podataka(II)</vt:lpstr>
      <vt:lpstr>Privola u školama</vt:lpstr>
      <vt:lpstr>Privola djeteta u odnosu na  usluge informacijskog društva</vt:lpstr>
      <vt:lpstr>Posebne kategorije  osobnih podataka</vt:lpstr>
      <vt:lpstr>Službenik za zaštitu osobnih podataka</vt:lpstr>
      <vt:lpstr>Službenik za zaštitu osobnih podataka</vt:lpstr>
      <vt:lpstr>T4DATA</vt:lpstr>
      <vt:lpstr>Obrada osobnih podataka  putem videonadzora</vt:lpstr>
      <vt:lpstr>Prava ispitanika (osoba čiji se osobni podaci obrađuju)</vt:lpstr>
      <vt:lpstr>Prava ispitanika </vt:lpstr>
      <vt:lpstr>Prava ispitanika </vt:lpstr>
      <vt:lpstr>Prava ispitanika </vt:lpstr>
      <vt:lpstr>Prava ispitanika </vt:lpstr>
      <vt:lpstr>Prava ispitanika </vt:lpstr>
      <vt:lpstr>Prava ispitanika</vt:lpstr>
      <vt:lpstr>Prava ispitanika-ograničenje</vt:lpstr>
      <vt:lpstr>VODITELJ OBRADE</vt:lpstr>
      <vt:lpstr>Povjeravanje poslova obrade  (IZVRŠITELJI OBRADE) </vt:lpstr>
      <vt:lpstr> Posebno o evidenciji aktivnosti obrade  </vt:lpstr>
      <vt:lpstr>Nadzorno tijelo za zaštitu osobnih podataka </vt:lpstr>
      <vt:lpstr>Agencija za zaštitu osobnih podataka kao nadzorno tijelo za zaštitu osobnih podataka u RH </vt:lpstr>
      <vt:lpstr>Agencija za zaštitu osobnih podataka kao nadzorno tijelo za zaštitu osobnih podataka u RH (II) </vt:lpstr>
      <vt:lpstr>Povreda osobnih podataka </vt:lpstr>
      <vt:lpstr>Kršenje odredbi Opće uredbe za zaštitu osobnih podataka</vt:lpstr>
      <vt:lpstr>Kazne</vt:lpstr>
      <vt:lpstr>Izricanje upravne novčane kazne od strane Agencije za zaštitu osobnih podataka prema Zakonu o provedbi Opće uredbe o zaštiti podataka </vt:lpstr>
      <vt:lpstr>Izricanje upravne novčane kazne od strane Agencije za zaštitu osobnih podataka prema Zakonu o provedbi Opće uredbe o zaštiti podataka </vt:lpstr>
      <vt:lpstr>Zaključne napomene vezano uz obradu osobnih podataka u sektoru odgoja i obrazovanja </vt:lpstr>
      <vt:lpstr>Zaključne napomene vezano uz obradu osobnih podataka u sektoru odgoja i obrazovanja (II)</vt:lpstr>
      <vt:lpstr>Agencija za zaštitu osobnih podataka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Opća uredba o zaštiti osobnih podataka</dc:title>
  <dc:creator>Korisnik</dc:creator>
  <cp:lastModifiedBy>Petra Papić</cp:lastModifiedBy>
  <cp:revision>197</cp:revision>
  <cp:lastPrinted>2018-02-15T14:41:00Z</cp:lastPrinted>
  <dcterms:created xsi:type="dcterms:W3CDTF">2017-01-21T19:12:46Z</dcterms:created>
  <dcterms:modified xsi:type="dcterms:W3CDTF">2019-03-11T08:47:22Z</dcterms:modified>
</cp:coreProperties>
</file>