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6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04"/>
  </p:notesMasterIdLst>
  <p:sldIdLst>
    <p:sldId id="287" r:id="rId2"/>
    <p:sldId id="361" r:id="rId3"/>
    <p:sldId id="301" r:id="rId4"/>
    <p:sldId id="300" r:id="rId5"/>
    <p:sldId id="302" r:id="rId6"/>
    <p:sldId id="304" r:id="rId7"/>
    <p:sldId id="372" r:id="rId8"/>
    <p:sldId id="366" r:id="rId9"/>
    <p:sldId id="367" r:id="rId10"/>
    <p:sldId id="305" r:id="rId11"/>
    <p:sldId id="317" r:id="rId12"/>
    <p:sldId id="306" r:id="rId13"/>
    <p:sldId id="313" r:id="rId14"/>
    <p:sldId id="314" r:id="rId15"/>
    <p:sldId id="315" r:id="rId16"/>
    <p:sldId id="316" r:id="rId17"/>
    <p:sldId id="378" r:id="rId18"/>
    <p:sldId id="308" r:id="rId19"/>
    <p:sldId id="309" r:id="rId20"/>
    <p:sldId id="310" r:id="rId21"/>
    <p:sldId id="311" r:id="rId22"/>
    <p:sldId id="312" r:id="rId23"/>
    <p:sldId id="371" r:id="rId24"/>
    <p:sldId id="318" r:id="rId25"/>
    <p:sldId id="319" r:id="rId26"/>
    <p:sldId id="320" r:id="rId27"/>
    <p:sldId id="321" r:id="rId28"/>
    <p:sldId id="373" r:id="rId29"/>
    <p:sldId id="322" r:id="rId30"/>
    <p:sldId id="323" r:id="rId31"/>
    <p:sldId id="324" r:id="rId32"/>
    <p:sldId id="325" r:id="rId33"/>
    <p:sldId id="326" r:id="rId34"/>
    <p:sldId id="303" r:id="rId35"/>
    <p:sldId id="374" r:id="rId36"/>
    <p:sldId id="375" r:id="rId37"/>
    <p:sldId id="355" r:id="rId38"/>
    <p:sldId id="356" r:id="rId39"/>
    <p:sldId id="376" r:id="rId40"/>
    <p:sldId id="358" r:id="rId41"/>
    <p:sldId id="359" r:id="rId42"/>
    <p:sldId id="357" r:id="rId43"/>
    <p:sldId id="360" r:id="rId44"/>
    <p:sldId id="368" r:id="rId45"/>
    <p:sldId id="377" r:id="rId46"/>
    <p:sldId id="328" r:id="rId47"/>
    <p:sldId id="346" r:id="rId48"/>
    <p:sldId id="288" r:id="rId49"/>
    <p:sldId id="354" r:id="rId50"/>
    <p:sldId id="299" r:id="rId51"/>
    <p:sldId id="298" r:id="rId52"/>
    <p:sldId id="296" r:id="rId53"/>
    <p:sldId id="258" r:id="rId54"/>
    <p:sldId id="271" r:id="rId55"/>
    <p:sldId id="272" r:id="rId56"/>
    <p:sldId id="259" r:id="rId57"/>
    <p:sldId id="262" r:id="rId58"/>
    <p:sldId id="261" r:id="rId59"/>
    <p:sldId id="260" r:id="rId60"/>
    <p:sldId id="276" r:id="rId61"/>
    <p:sldId id="265" r:id="rId62"/>
    <p:sldId id="266" r:id="rId63"/>
    <p:sldId id="278" r:id="rId64"/>
    <p:sldId id="263" r:id="rId65"/>
    <p:sldId id="264" r:id="rId66"/>
    <p:sldId id="277" r:id="rId67"/>
    <p:sldId id="267" r:id="rId68"/>
    <p:sldId id="268" r:id="rId69"/>
    <p:sldId id="279" r:id="rId70"/>
    <p:sldId id="269" r:id="rId71"/>
    <p:sldId id="270" r:id="rId72"/>
    <p:sldId id="275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69" r:id="rId87"/>
    <p:sldId id="370" r:id="rId88"/>
    <p:sldId id="342" r:id="rId89"/>
    <p:sldId id="343" r:id="rId90"/>
    <p:sldId id="344" r:id="rId91"/>
    <p:sldId id="345" r:id="rId92"/>
    <p:sldId id="365" r:id="rId93"/>
    <p:sldId id="349" r:id="rId94"/>
    <p:sldId id="348" r:id="rId95"/>
    <p:sldId id="350" r:id="rId96"/>
    <p:sldId id="351" r:id="rId97"/>
    <p:sldId id="352" r:id="rId98"/>
    <p:sldId id="353" r:id="rId99"/>
    <p:sldId id="362" r:id="rId100"/>
    <p:sldId id="363" r:id="rId101"/>
    <p:sldId id="292" r:id="rId102"/>
    <p:sldId id="293" r:id="rId10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B0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FE3C89-189D-82BA-DC2C-A322595B1A26}" v="206" dt="2019-03-08T18:04:58.364"/>
    <p1510:client id="{1C0B755C-39BB-D235-78D1-57A8D9837A55}" v="40" dt="2019-03-08T16:43:13.322"/>
    <p1510:client id="{0E68BA27-A62A-4B70-8A24-28DE4AB58515}" v="404" dt="2019-03-08T18:37:58.184"/>
    <p1510:client id="{64C39668-F781-F557-B005-EF5FCA71C5FA}" v="224" dt="2019-03-08T17:25:17.1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9234" autoAdjust="0"/>
  </p:normalViewPr>
  <p:slideViewPr>
    <p:cSldViewPr snapToGrid="0">
      <p:cViewPr varScale="1">
        <p:scale>
          <a:sx n="92" d="100"/>
          <a:sy n="92" d="100"/>
        </p:scale>
        <p:origin x="4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microsoft.com/office/2015/10/relationships/revisionInfo" Target="revisionInfo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kurikulu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kurikulum_staz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razmjena_idej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razmjena_ideja_staz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metode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metode_staz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rjesavanje_problema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rjesavanje_problema_staz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virtualne_ucionice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staz_virtualne_2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analiza%20oprema%204.2_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Izvje&#353;taj%20MDM%2011.2018-1.201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dija.kralj\AppData\Local\Microsoft\Windows\INetCache\Content.Outlook\KE9OJTXL\Izvje&#353;taj%20MDM%2011.2018-1.201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zadovoljstvo_organizacijo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aktivnos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FOI%20-%20radno\Projekti\&#352;kola%20za%20&#382;ivot\Skupovi%20usporedba\Skupovi%20usporedba\informacije_kemij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3897250870955161"/>
          <c:y val="8.92857142857142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'[analiza oprema 4.2_.xlsx]Sheet1'!$F$23</c:f>
              <c:strCache>
                <c:ptCount val="1"/>
                <c:pt idx="0">
                  <c:v>Koristim računalo ili tablet prilikom učenja i pisanja domaće zadaće kod kuće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33-46B1-84BC-3150869307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33-46B1-84BC-3150869307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033-46B1-84BC-3150869307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033-46B1-84BC-3150869307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4.2_.xlsx]Sheet1'!$G$10:$J$10</c:f>
              <c:strCache>
                <c:ptCount val="4"/>
                <c:pt idx="0">
                  <c:v>u potpunosti se slažem</c:v>
                </c:pt>
                <c:pt idx="1">
                  <c:v>slažem se</c:v>
                </c:pt>
                <c:pt idx="2">
                  <c:v>ne slažem se</c:v>
                </c:pt>
                <c:pt idx="3">
                  <c:v>uopće se ne slažem</c:v>
                </c:pt>
              </c:strCache>
            </c:strRef>
          </c:cat>
          <c:val>
            <c:numRef>
              <c:f>'[analiza oprema 4.2_.xlsx]Sheet1'!$G$23:$J$23</c:f>
              <c:numCache>
                <c:formatCode>General</c:formatCode>
                <c:ptCount val="4"/>
                <c:pt idx="0">
                  <c:v>964</c:v>
                </c:pt>
                <c:pt idx="1">
                  <c:v>1775</c:v>
                </c:pt>
                <c:pt idx="2">
                  <c:v>892</c:v>
                </c:pt>
                <c:pt idx="3">
                  <c:v>340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033-46B1-84BC-31508693074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2705555555555556"/>
          <c:w val="0.37241780219746839"/>
          <c:h val="0.430559617547806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Kemija!$J$1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Tehnički</c:v>
                </c:pt>
                <c:pt idx="3">
                  <c:v>Fizika</c:v>
                </c:pt>
                <c:pt idx="4">
                  <c:v>Francuski</c:v>
                </c:pt>
                <c:pt idx="5">
                  <c:v>Povijest</c:v>
                </c:pt>
                <c:pt idx="6">
                  <c:v>Etika, filozofija,sociologija,logika</c:v>
                </c:pt>
                <c:pt idx="7">
                  <c:v>Glazbeni</c:v>
                </c:pt>
                <c:pt idx="8">
                  <c:v>Matematika</c:v>
                </c:pt>
                <c:pt idx="9">
                  <c:v>Geografija</c:v>
                </c:pt>
                <c:pt idx="10">
                  <c:v>Razredna nastava</c:v>
                </c:pt>
                <c:pt idx="11">
                  <c:v>Kemija</c:v>
                </c:pt>
                <c:pt idx="12">
                  <c:v>Biologija</c:v>
                </c:pt>
                <c:pt idx="13">
                  <c:v>TZK</c:v>
                </c:pt>
                <c:pt idx="14">
                  <c:v>Hrvatski</c:v>
                </c:pt>
                <c:pt idx="15">
                  <c:v>Likovni</c:v>
                </c:pt>
                <c:pt idx="16">
                  <c:v>Njemački</c:v>
                </c:pt>
                <c:pt idx="17">
                  <c:v>Vjeronauk</c:v>
                </c:pt>
                <c:pt idx="18">
                  <c:v>Engleski</c:v>
                </c:pt>
                <c:pt idx="19">
                  <c:v>Talijanski</c:v>
                </c:pt>
              </c:strCache>
            </c:strRef>
          </c:cat>
          <c:val>
            <c:numRef>
              <c:f>Kemija!$D$1:$D$20</c:f>
              <c:numCache>
                <c:formatCode>0.00</c:formatCode>
                <c:ptCount val="20"/>
                <c:pt idx="0">
                  <c:v>0</c:v>
                </c:pt>
                <c:pt idx="1">
                  <c:v>6.0344827586206895</c:v>
                </c:pt>
                <c:pt idx="2">
                  <c:v>1.9607843137254901</c:v>
                </c:pt>
                <c:pt idx="3">
                  <c:v>3.0716723549488054</c:v>
                </c:pt>
                <c:pt idx="4">
                  <c:v>8.4507042253521121</c:v>
                </c:pt>
                <c:pt idx="5">
                  <c:v>5.709624796084829</c:v>
                </c:pt>
                <c:pt idx="6">
                  <c:v>8.695652173913043</c:v>
                </c:pt>
                <c:pt idx="7">
                  <c:v>3.1496062992125982</c:v>
                </c:pt>
                <c:pt idx="8">
                  <c:v>7.4285714285714288</c:v>
                </c:pt>
                <c:pt idx="9">
                  <c:v>5.8375634517766501</c:v>
                </c:pt>
                <c:pt idx="10">
                  <c:v>5.6426332288401255</c:v>
                </c:pt>
                <c:pt idx="11">
                  <c:v>3.7383177570093453</c:v>
                </c:pt>
                <c:pt idx="12">
                  <c:v>6.8910256410256414</c:v>
                </c:pt>
                <c:pt idx="13">
                  <c:v>8.4337349397590362</c:v>
                </c:pt>
                <c:pt idx="14">
                  <c:v>7.1993670886075947</c:v>
                </c:pt>
                <c:pt idx="15">
                  <c:v>3.8022813688212929</c:v>
                </c:pt>
                <c:pt idx="16">
                  <c:v>5.755395683453238</c:v>
                </c:pt>
                <c:pt idx="17">
                  <c:v>13.426853707414828</c:v>
                </c:pt>
                <c:pt idx="18">
                  <c:v>11.688311688311687</c:v>
                </c:pt>
                <c:pt idx="19">
                  <c:v>6.854838709677419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37-48A0-8AAF-4997044AABBA}"/>
            </c:ext>
          </c:extLst>
        </c:ser>
        <c:ser>
          <c:idx val="1"/>
          <c:order val="1"/>
          <c:tx>
            <c:strRef>
              <c:f>Kemija!$J$2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Tehnički</c:v>
                </c:pt>
                <c:pt idx="3">
                  <c:v>Fizika</c:v>
                </c:pt>
                <c:pt idx="4">
                  <c:v>Francuski</c:v>
                </c:pt>
                <c:pt idx="5">
                  <c:v>Povijest</c:v>
                </c:pt>
                <c:pt idx="6">
                  <c:v>Etika, filozofija,sociologija,logika</c:v>
                </c:pt>
                <c:pt idx="7">
                  <c:v>Glazbeni</c:v>
                </c:pt>
                <c:pt idx="8">
                  <c:v>Matematika</c:v>
                </c:pt>
                <c:pt idx="9">
                  <c:v>Geografija</c:v>
                </c:pt>
                <c:pt idx="10">
                  <c:v>Razredna nastava</c:v>
                </c:pt>
                <c:pt idx="11">
                  <c:v>Kemija</c:v>
                </c:pt>
                <c:pt idx="12">
                  <c:v>Biologija</c:v>
                </c:pt>
                <c:pt idx="13">
                  <c:v>TZK</c:v>
                </c:pt>
                <c:pt idx="14">
                  <c:v>Hrvatski</c:v>
                </c:pt>
                <c:pt idx="15">
                  <c:v>Likovni</c:v>
                </c:pt>
                <c:pt idx="16">
                  <c:v>Njemački</c:v>
                </c:pt>
                <c:pt idx="17">
                  <c:v>Vjeronauk</c:v>
                </c:pt>
                <c:pt idx="18">
                  <c:v>Engleski</c:v>
                </c:pt>
                <c:pt idx="19">
                  <c:v>Talijanski</c:v>
                </c:pt>
              </c:strCache>
            </c:strRef>
          </c:cat>
          <c:val>
            <c:numRef>
              <c:f>Kemija!$E$1:$E$20</c:f>
              <c:numCache>
                <c:formatCode>0.00</c:formatCode>
                <c:ptCount val="20"/>
                <c:pt idx="0">
                  <c:v>8</c:v>
                </c:pt>
                <c:pt idx="1">
                  <c:v>14.655172413793101</c:v>
                </c:pt>
                <c:pt idx="2">
                  <c:v>6.8627450980392162</c:v>
                </c:pt>
                <c:pt idx="3">
                  <c:v>19.795221843003414</c:v>
                </c:pt>
                <c:pt idx="4">
                  <c:v>11.267605633802818</c:v>
                </c:pt>
                <c:pt idx="5">
                  <c:v>19.249592169657422</c:v>
                </c:pt>
                <c:pt idx="6">
                  <c:v>17.391304347826086</c:v>
                </c:pt>
                <c:pt idx="7">
                  <c:v>18.503937007874015</c:v>
                </c:pt>
                <c:pt idx="8">
                  <c:v>19.80952380952381</c:v>
                </c:pt>
                <c:pt idx="9">
                  <c:v>17.512690355329948</c:v>
                </c:pt>
                <c:pt idx="10">
                  <c:v>16.300940438871471</c:v>
                </c:pt>
                <c:pt idx="11">
                  <c:v>17.523364485981308</c:v>
                </c:pt>
                <c:pt idx="12">
                  <c:v>18.429487179487182</c:v>
                </c:pt>
                <c:pt idx="13">
                  <c:v>18.473895582329316</c:v>
                </c:pt>
                <c:pt idx="14">
                  <c:v>19.224683544303797</c:v>
                </c:pt>
                <c:pt idx="15">
                  <c:v>20.532319391634982</c:v>
                </c:pt>
                <c:pt idx="16">
                  <c:v>21.151079136690647</c:v>
                </c:pt>
                <c:pt idx="17">
                  <c:v>23.246492985971944</c:v>
                </c:pt>
                <c:pt idx="18">
                  <c:v>23.506493506493506</c:v>
                </c:pt>
                <c:pt idx="19">
                  <c:v>15.725806451612904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37-48A0-8AAF-4997044AABBA}"/>
            </c:ext>
          </c:extLst>
        </c:ser>
        <c:ser>
          <c:idx val="2"/>
          <c:order val="2"/>
          <c:tx>
            <c:strRef>
              <c:f>Kemija!$J$3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Tehnički</c:v>
                </c:pt>
                <c:pt idx="3">
                  <c:v>Fizika</c:v>
                </c:pt>
                <c:pt idx="4">
                  <c:v>Francuski</c:v>
                </c:pt>
                <c:pt idx="5">
                  <c:v>Povijest</c:v>
                </c:pt>
                <c:pt idx="6">
                  <c:v>Etika, filozofija,sociologija,logika</c:v>
                </c:pt>
                <c:pt idx="7">
                  <c:v>Glazbeni</c:v>
                </c:pt>
                <c:pt idx="8">
                  <c:v>Matematika</c:v>
                </c:pt>
                <c:pt idx="9">
                  <c:v>Geografija</c:v>
                </c:pt>
                <c:pt idx="10">
                  <c:v>Razredna nastava</c:v>
                </c:pt>
                <c:pt idx="11">
                  <c:v>Kemija</c:v>
                </c:pt>
                <c:pt idx="12">
                  <c:v>Biologija</c:v>
                </c:pt>
                <c:pt idx="13">
                  <c:v>TZK</c:v>
                </c:pt>
                <c:pt idx="14">
                  <c:v>Hrvatski</c:v>
                </c:pt>
                <c:pt idx="15">
                  <c:v>Likovni</c:v>
                </c:pt>
                <c:pt idx="16">
                  <c:v>Njemački</c:v>
                </c:pt>
                <c:pt idx="17">
                  <c:v>Vjeronauk</c:v>
                </c:pt>
                <c:pt idx="18">
                  <c:v>Engleski</c:v>
                </c:pt>
                <c:pt idx="19">
                  <c:v>Talijanski</c:v>
                </c:pt>
              </c:strCache>
            </c:strRef>
          </c:cat>
          <c:val>
            <c:numRef>
              <c:f>Kemija!$F$1:$F$20</c:f>
              <c:numCache>
                <c:formatCode>0.00</c:formatCode>
                <c:ptCount val="20"/>
                <c:pt idx="0">
                  <c:v>64</c:v>
                </c:pt>
                <c:pt idx="1">
                  <c:v>54.310344827586206</c:v>
                </c:pt>
                <c:pt idx="2">
                  <c:v>69.117647058823522</c:v>
                </c:pt>
                <c:pt idx="3">
                  <c:v>60.068259385665534</c:v>
                </c:pt>
                <c:pt idx="4">
                  <c:v>63.380281690140848</c:v>
                </c:pt>
                <c:pt idx="5">
                  <c:v>58.890701468189235</c:v>
                </c:pt>
                <c:pt idx="6">
                  <c:v>58.152173913043484</c:v>
                </c:pt>
                <c:pt idx="7">
                  <c:v>63.385826771653541</c:v>
                </c:pt>
                <c:pt idx="8">
                  <c:v>58.095238095238102</c:v>
                </c:pt>
                <c:pt idx="9">
                  <c:v>62.43654822335025</c:v>
                </c:pt>
                <c:pt idx="10">
                  <c:v>64.080459770114942</c:v>
                </c:pt>
                <c:pt idx="11">
                  <c:v>64.953271028037392</c:v>
                </c:pt>
                <c:pt idx="12">
                  <c:v>62.179487179487182</c:v>
                </c:pt>
                <c:pt idx="13">
                  <c:v>60.843373493975903</c:v>
                </c:pt>
                <c:pt idx="14">
                  <c:v>61.708860759493668</c:v>
                </c:pt>
                <c:pt idx="15">
                  <c:v>64.638783269961976</c:v>
                </c:pt>
                <c:pt idx="16">
                  <c:v>62.158273381294961</c:v>
                </c:pt>
                <c:pt idx="17">
                  <c:v>53.006012024048097</c:v>
                </c:pt>
                <c:pt idx="18">
                  <c:v>55.324675324675319</c:v>
                </c:pt>
                <c:pt idx="19">
                  <c:v>68.951612903225808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337-48A0-8AAF-4997044AABBA}"/>
            </c:ext>
          </c:extLst>
        </c:ser>
        <c:ser>
          <c:idx val="3"/>
          <c:order val="3"/>
          <c:tx>
            <c:strRef>
              <c:f>Kemija!$J$4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Tehnički</c:v>
                </c:pt>
                <c:pt idx="3">
                  <c:v>Fizika</c:v>
                </c:pt>
                <c:pt idx="4">
                  <c:v>Francuski</c:v>
                </c:pt>
                <c:pt idx="5">
                  <c:v>Povijest</c:v>
                </c:pt>
                <c:pt idx="6">
                  <c:v>Etika, filozofija,sociologija,logika</c:v>
                </c:pt>
                <c:pt idx="7">
                  <c:v>Glazbeni</c:v>
                </c:pt>
                <c:pt idx="8">
                  <c:v>Matematika</c:v>
                </c:pt>
                <c:pt idx="9">
                  <c:v>Geografija</c:v>
                </c:pt>
                <c:pt idx="10">
                  <c:v>Razredna nastava</c:v>
                </c:pt>
                <c:pt idx="11">
                  <c:v>Kemija</c:v>
                </c:pt>
                <c:pt idx="12">
                  <c:v>Biologija</c:v>
                </c:pt>
                <c:pt idx="13">
                  <c:v>TZK</c:v>
                </c:pt>
                <c:pt idx="14">
                  <c:v>Hrvatski</c:v>
                </c:pt>
                <c:pt idx="15">
                  <c:v>Likovni</c:v>
                </c:pt>
                <c:pt idx="16">
                  <c:v>Njemački</c:v>
                </c:pt>
                <c:pt idx="17">
                  <c:v>Vjeronauk</c:v>
                </c:pt>
                <c:pt idx="18">
                  <c:v>Engleski</c:v>
                </c:pt>
                <c:pt idx="19">
                  <c:v>Talijanski</c:v>
                </c:pt>
              </c:strCache>
            </c:strRef>
          </c:cat>
          <c:val>
            <c:numRef>
              <c:f>Kemija!$G$1:$G$20</c:f>
              <c:numCache>
                <c:formatCode>0.00</c:formatCode>
                <c:ptCount val="20"/>
                <c:pt idx="0">
                  <c:v>28.000000000000004</c:v>
                </c:pt>
                <c:pt idx="1">
                  <c:v>25</c:v>
                </c:pt>
                <c:pt idx="2">
                  <c:v>22.058823529411764</c:v>
                </c:pt>
                <c:pt idx="3">
                  <c:v>17.064846416382252</c:v>
                </c:pt>
                <c:pt idx="4">
                  <c:v>16.901408450704224</c:v>
                </c:pt>
                <c:pt idx="5">
                  <c:v>16.150081566068515</c:v>
                </c:pt>
                <c:pt idx="6">
                  <c:v>15.760869565217392</c:v>
                </c:pt>
                <c:pt idx="7">
                  <c:v>14.960629921259844</c:v>
                </c:pt>
                <c:pt idx="8">
                  <c:v>14.666666666666666</c:v>
                </c:pt>
                <c:pt idx="9">
                  <c:v>14.213197969543149</c:v>
                </c:pt>
                <c:pt idx="10">
                  <c:v>13.975966562173458</c:v>
                </c:pt>
                <c:pt idx="11">
                  <c:v>13.785046728971961</c:v>
                </c:pt>
                <c:pt idx="12">
                  <c:v>12.5</c:v>
                </c:pt>
                <c:pt idx="13">
                  <c:v>12.248995983935743</c:v>
                </c:pt>
                <c:pt idx="14">
                  <c:v>11.867088607594937</c:v>
                </c:pt>
                <c:pt idx="15">
                  <c:v>11.02661596958175</c:v>
                </c:pt>
                <c:pt idx="16">
                  <c:v>10.935251798561151</c:v>
                </c:pt>
                <c:pt idx="17">
                  <c:v>10.320641282565131</c:v>
                </c:pt>
                <c:pt idx="18">
                  <c:v>9.4805194805194812</c:v>
                </c:pt>
                <c:pt idx="19">
                  <c:v>8.4677419354838701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337-48A0-8AAF-4997044AA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4154208"/>
        <c:axId val="1144153120"/>
      </c:barChart>
      <c:catAx>
        <c:axId val="114415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53120"/>
        <c:crosses val="autoZero"/>
        <c:auto val="1"/>
        <c:lblAlgn val="ctr"/>
        <c:lblOffset val="100"/>
        <c:noMultiLvlLbl val="0"/>
      </c:catAx>
      <c:valAx>
        <c:axId val="114415312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54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Kemija!$C$1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Kemija!$C$2:$C$8</c:f>
              <c:numCache>
                <c:formatCode>0.00</c:formatCode>
                <c:ptCount val="7"/>
                <c:pt idx="0">
                  <c:v>10.416666666666668</c:v>
                </c:pt>
                <c:pt idx="1">
                  <c:v>8.8235294117647065</c:v>
                </c:pt>
                <c:pt idx="2">
                  <c:v>8.6378737541528228</c:v>
                </c:pt>
                <c:pt idx="3">
                  <c:v>7.703383729301656</c:v>
                </c:pt>
                <c:pt idx="4">
                  <c:v>6.8627450980392162</c:v>
                </c:pt>
                <c:pt idx="5">
                  <c:v>5.0036258158085571</c:v>
                </c:pt>
                <c:pt idx="6">
                  <c:v>3.5810205908683974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82-430F-B195-2A4E0A1646FA}"/>
            </c:ext>
          </c:extLst>
        </c:ser>
        <c:ser>
          <c:idx val="1"/>
          <c:order val="1"/>
          <c:tx>
            <c:strRef>
              <c:f>Kemija!$D$1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Kemija!$D$2:$D$8</c:f>
              <c:numCache>
                <c:formatCode>0.00</c:formatCode>
                <c:ptCount val="7"/>
                <c:pt idx="0">
                  <c:v>24.242424242424242</c:v>
                </c:pt>
                <c:pt idx="1">
                  <c:v>22.365196078431374</c:v>
                </c:pt>
                <c:pt idx="2">
                  <c:v>20.028476506881823</c:v>
                </c:pt>
                <c:pt idx="3">
                  <c:v>19.114470842332612</c:v>
                </c:pt>
                <c:pt idx="4">
                  <c:v>17.9271708683473</c:v>
                </c:pt>
                <c:pt idx="5">
                  <c:v>16.642494561276287</c:v>
                </c:pt>
                <c:pt idx="6">
                  <c:v>12.444046553267682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82-430F-B195-2A4E0A1646FA}"/>
            </c:ext>
          </c:extLst>
        </c:ser>
        <c:ser>
          <c:idx val="2"/>
          <c:order val="2"/>
          <c:tx>
            <c:strRef>
              <c:f>Kemija!$E$1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Kemija!$E$2:$E$8</c:f>
              <c:numCache>
                <c:formatCode>0.00</c:formatCode>
                <c:ptCount val="7"/>
                <c:pt idx="0">
                  <c:v>53.314393939393945</c:v>
                </c:pt>
                <c:pt idx="1">
                  <c:v>58.578431372549019</c:v>
                </c:pt>
                <c:pt idx="2">
                  <c:v>60.939724727100142</c:v>
                </c:pt>
                <c:pt idx="3">
                  <c:v>61.843052555795538</c:v>
                </c:pt>
                <c:pt idx="4">
                  <c:v>62.231559290382819</c:v>
                </c:pt>
                <c:pt idx="5">
                  <c:v>61.240029006526463</c:v>
                </c:pt>
                <c:pt idx="6">
                  <c:v>66.159355416293636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082-430F-B195-2A4E0A1646FA}"/>
            </c:ext>
          </c:extLst>
        </c:ser>
        <c:ser>
          <c:idx val="3"/>
          <c:order val="3"/>
          <c:tx>
            <c:strRef>
              <c:f>Kemija!$F$1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Kemija!$F$2:$F$8</c:f>
              <c:numCache>
                <c:formatCode>0.00</c:formatCode>
                <c:ptCount val="7"/>
                <c:pt idx="0">
                  <c:v>12.026515151515152</c:v>
                </c:pt>
                <c:pt idx="1">
                  <c:v>10.232843137254902</c:v>
                </c:pt>
                <c:pt idx="2">
                  <c:v>10.39392501186521</c:v>
                </c:pt>
                <c:pt idx="3">
                  <c:v>11.339092872570195</c:v>
                </c:pt>
                <c:pt idx="4">
                  <c:v>12.978524743230627</c:v>
                </c:pt>
                <c:pt idx="5">
                  <c:v>17.113850616388689</c:v>
                </c:pt>
                <c:pt idx="6">
                  <c:v>17.815577439570276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082-430F-B195-2A4E0A164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4148224"/>
        <c:axId val="1144147680"/>
      </c:barChart>
      <c:catAx>
        <c:axId val="1144148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47680"/>
        <c:crosses val="autoZero"/>
        <c:auto val="1"/>
        <c:lblAlgn val="ctr"/>
        <c:lblOffset val="100"/>
        <c:noMultiLvlLbl val="0"/>
      </c:catAx>
      <c:valAx>
        <c:axId val="1144147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48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Kemija!$I$1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Geografija</c:v>
                </c:pt>
                <c:pt idx="1">
                  <c:v>Engleski</c:v>
                </c:pt>
                <c:pt idx="2">
                  <c:v>Hrvatski</c:v>
                </c:pt>
                <c:pt idx="3">
                  <c:v>Etika, filozofija,sociologija,logika</c:v>
                </c:pt>
                <c:pt idx="4">
                  <c:v>Glazbeni</c:v>
                </c:pt>
                <c:pt idx="5">
                  <c:v>Biologija</c:v>
                </c:pt>
                <c:pt idx="6">
                  <c:v>Pravoslavni vj.</c:v>
                </c:pt>
                <c:pt idx="7">
                  <c:v>Razredna nastava</c:v>
                </c:pt>
                <c:pt idx="8">
                  <c:v>Matematika</c:v>
                </c:pt>
                <c:pt idx="9">
                  <c:v>Latinski</c:v>
                </c:pt>
                <c:pt idx="10">
                  <c:v>Njemački</c:v>
                </c:pt>
                <c:pt idx="11">
                  <c:v>Tehnički</c:v>
                </c:pt>
                <c:pt idx="12">
                  <c:v>Likovni</c:v>
                </c:pt>
                <c:pt idx="13">
                  <c:v>Vjeronauk</c:v>
                </c:pt>
                <c:pt idx="14">
                  <c:v>Kemija</c:v>
                </c:pt>
                <c:pt idx="15">
                  <c:v>Talijanski</c:v>
                </c:pt>
                <c:pt idx="16">
                  <c:v>Fizika</c:v>
                </c:pt>
                <c:pt idx="17">
                  <c:v>Povijest</c:v>
                </c:pt>
                <c:pt idx="18">
                  <c:v>Francuski</c:v>
                </c:pt>
                <c:pt idx="19">
                  <c:v>TZK</c:v>
                </c:pt>
              </c:strCache>
            </c:strRef>
          </c:cat>
          <c:val>
            <c:numRef>
              <c:f>Kemija!$D$1:$D$20</c:f>
              <c:numCache>
                <c:formatCode>General</c:formatCode>
                <c:ptCount val="20"/>
                <c:pt idx="0">
                  <c:v>2.5380710659898478</c:v>
                </c:pt>
                <c:pt idx="1">
                  <c:v>2.4675324675324677</c:v>
                </c:pt>
                <c:pt idx="2">
                  <c:v>1.89873417721519</c:v>
                </c:pt>
                <c:pt idx="3">
                  <c:v>2.7173913043478262</c:v>
                </c:pt>
                <c:pt idx="4">
                  <c:v>1.5748031496062991</c:v>
                </c:pt>
                <c:pt idx="5">
                  <c:v>1.2820512820512819</c:v>
                </c:pt>
                <c:pt idx="6">
                  <c:v>0</c:v>
                </c:pt>
                <c:pt idx="7">
                  <c:v>1.1921657678115243</c:v>
                </c:pt>
                <c:pt idx="8">
                  <c:v>0.96525096525096521</c:v>
                </c:pt>
                <c:pt idx="9">
                  <c:v>0</c:v>
                </c:pt>
                <c:pt idx="10">
                  <c:v>2.877697841726619</c:v>
                </c:pt>
                <c:pt idx="11">
                  <c:v>4.4117647058823533</c:v>
                </c:pt>
                <c:pt idx="12">
                  <c:v>3.8022813688212929</c:v>
                </c:pt>
                <c:pt idx="13">
                  <c:v>2.7383367139959431</c:v>
                </c:pt>
                <c:pt idx="14">
                  <c:v>1.6355140186915886</c:v>
                </c:pt>
                <c:pt idx="15">
                  <c:v>3.225806451612903</c:v>
                </c:pt>
                <c:pt idx="16">
                  <c:v>5.802047781569966</c:v>
                </c:pt>
                <c:pt idx="17">
                  <c:v>4.5676998368678632</c:v>
                </c:pt>
                <c:pt idx="18">
                  <c:v>4.225352112676056</c:v>
                </c:pt>
                <c:pt idx="19">
                  <c:v>2.8037383177570092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B-4534-81EF-BE00474273FD}"/>
            </c:ext>
          </c:extLst>
        </c:ser>
        <c:ser>
          <c:idx val="1"/>
          <c:order val="1"/>
          <c:tx>
            <c:strRef>
              <c:f>Kemija!$I$2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Geografija</c:v>
                </c:pt>
                <c:pt idx="1">
                  <c:v>Engleski</c:v>
                </c:pt>
                <c:pt idx="2">
                  <c:v>Hrvatski</c:v>
                </c:pt>
                <c:pt idx="3">
                  <c:v>Etika, filozofija,sociologija,logika</c:v>
                </c:pt>
                <c:pt idx="4">
                  <c:v>Glazbeni</c:v>
                </c:pt>
                <c:pt idx="5">
                  <c:v>Biologija</c:v>
                </c:pt>
                <c:pt idx="6">
                  <c:v>Pravoslavni vj.</c:v>
                </c:pt>
                <c:pt idx="7">
                  <c:v>Razredna nastava</c:v>
                </c:pt>
                <c:pt idx="8">
                  <c:v>Matematika</c:v>
                </c:pt>
                <c:pt idx="9">
                  <c:v>Latinski</c:v>
                </c:pt>
                <c:pt idx="10">
                  <c:v>Njemački</c:v>
                </c:pt>
                <c:pt idx="11">
                  <c:v>Tehnički</c:v>
                </c:pt>
                <c:pt idx="12">
                  <c:v>Likovni</c:v>
                </c:pt>
                <c:pt idx="13">
                  <c:v>Vjeronauk</c:v>
                </c:pt>
                <c:pt idx="14">
                  <c:v>Kemija</c:v>
                </c:pt>
                <c:pt idx="15">
                  <c:v>Talijanski</c:v>
                </c:pt>
                <c:pt idx="16">
                  <c:v>Fizika</c:v>
                </c:pt>
                <c:pt idx="17">
                  <c:v>Povijest</c:v>
                </c:pt>
                <c:pt idx="18">
                  <c:v>Francuski</c:v>
                </c:pt>
                <c:pt idx="19">
                  <c:v>TZK</c:v>
                </c:pt>
              </c:strCache>
            </c:strRef>
          </c:cat>
          <c:val>
            <c:numRef>
              <c:f>Kemija!$E$1:$E$20</c:f>
              <c:numCache>
                <c:formatCode>General</c:formatCode>
                <c:ptCount val="20"/>
                <c:pt idx="0">
                  <c:v>8.1218274111675122</c:v>
                </c:pt>
                <c:pt idx="1">
                  <c:v>7.0779220779220777</c:v>
                </c:pt>
                <c:pt idx="2">
                  <c:v>9.0189873417721511</c:v>
                </c:pt>
                <c:pt idx="3">
                  <c:v>12.5</c:v>
                </c:pt>
                <c:pt idx="4">
                  <c:v>12.992125984251967</c:v>
                </c:pt>
                <c:pt idx="5">
                  <c:v>13.942307692307693</c:v>
                </c:pt>
                <c:pt idx="6">
                  <c:v>8</c:v>
                </c:pt>
                <c:pt idx="7">
                  <c:v>7.2381493045699683</c:v>
                </c:pt>
                <c:pt idx="8">
                  <c:v>8.9768339768339764</c:v>
                </c:pt>
                <c:pt idx="9">
                  <c:v>12.068965517241379</c:v>
                </c:pt>
                <c:pt idx="10">
                  <c:v>12.37410071942446</c:v>
                </c:pt>
                <c:pt idx="11">
                  <c:v>11.274509803921569</c:v>
                </c:pt>
                <c:pt idx="12">
                  <c:v>14.068441064638785</c:v>
                </c:pt>
                <c:pt idx="13">
                  <c:v>13.387423935091277</c:v>
                </c:pt>
                <c:pt idx="14">
                  <c:v>9.5794392523364476</c:v>
                </c:pt>
                <c:pt idx="15">
                  <c:v>12.096774193548388</c:v>
                </c:pt>
                <c:pt idx="16">
                  <c:v>19.112627986348123</c:v>
                </c:pt>
                <c:pt idx="17">
                  <c:v>16.476345840130506</c:v>
                </c:pt>
                <c:pt idx="18">
                  <c:v>7.042253521126761</c:v>
                </c:pt>
                <c:pt idx="19">
                  <c:v>12.616822429906541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3B-4534-81EF-BE00474273FD}"/>
            </c:ext>
          </c:extLst>
        </c:ser>
        <c:ser>
          <c:idx val="2"/>
          <c:order val="2"/>
          <c:tx>
            <c:strRef>
              <c:f>Kemija!$I$3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Geografija</c:v>
                </c:pt>
                <c:pt idx="1">
                  <c:v>Engleski</c:v>
                </c:pt>
                <c:pt idx="2">
                  <c:v>Hrvatski</c:v>
                </c:pt>
                <c:pt idx="3">
                  <c:v>Etika, filozofija,sociologija,logika</c:v>
                </c:pt>
                <c:pt idx="4">
                  <c:v>Glazbeni</c:v>
                </c:pt>
                <c:pt idx="5">
                  <c:v>Biologija</c:v>
                </c:pt>
                <c:pt idx="6">
                  <c:v>Pravoslavni vj.</c:v>
                </c:pt>
                <c:pt idx="7">
                  <c:v>Razredna nastava</c:v>
                </c:pt>
                <c:pt idx="8">
                  <c:v>Matematika</c:v>
                </c:pt>
                <c:pt idx="9">
                  <c:v>Latinski</c:v>
                </c:pt>
                <c:pt idx="10">
                  <c:v>Njemački</c:v>
                </c:pt>
                <c:pt idx="11">
                  <c:v>Tehnički</c:v>
                </c:pt>
                <c:pt idx="12">
                  <c:v>Likovni</c:v>
                </c:pt>
                <c:pt idx="13">
                  <c:v>Vjeronauk</c:v>
                </c:pt>
                <c:pt idx="14">
                  <c:v>Kemija</c:v>
                </c:pt>
                <c:pt idx="15">
                  <c:v>Talijanski</c:v>
                </c:pt>
                <c:pt idx="16">
                  <c:v>Fizika</c:v>
                </c:pt>
                <c:pt idx="17">
                  <c:v>Povijest</c:v>
                </c:pt>
                <c:pt idx="18">
                  <c:v>Francuski</c:v>
                </c:pt>
                <c:pt idx="19">
                  <c:v>TZK</c:v>
                </c:pt>
              </c:strCache>
            </c:strRef>
          </c:cat>
          <c:val>
            <c:numRef>
              <c:f>Kemija!$F$1:$F$20</c:f>
              <c:numCache>
                <c:formatCode>General</c:formatCode>
                <c:ptCount val="20"/>
                <c:pt idx="0">
                  <c:v>46.954314720812185</c:v>
                </c:pt>
                <c:pt idx="1">
                  <c:v>48.506493506493506</c:v>
                </c:pt>
                <c:pt idx="2">
                  <c:v>50.553797468354432</c:v>
                </c:pt>
                <c:pt idx="3">
                  <c:v>47.282608695652172</c:v>
                </c:pt>
                <c:pt idx="4">
                  <c:v>48.818897637795274</c:v>
                </c:pt>
                <c:pt idx="5">
                  <c:v>52.083333333333336</c:v>
                </c:pt>
                <c:pt idx="6">
                  <c:v>60</c:v>
                </c:pt>
                <c:pt idx="7">
                  <c:v>60.034061879080326</c:v>
                </c:pt>
                <c:pt idx="8">
                  <c:v>59.942084942084939</c:v>
                </c:pt>
                <c:pt idx="9">
                  <c:v>58.620689655172406</c:v>
                </c:pt>
                <c:pt idx="10">
                  <c:v>55.683453237410077</c:v>
                </c:pt>
                <c:pt idx="11">
                  <c:v>55.392156862745104</c:v>
                </c:pt>
                <c:pt idx="12">
                  <c:v>53.992395437262353</c:v>
                </c:pt>
                <c:pt idx="13">
                  <c:v>56.288032454361058</c:v>
                </c:pt>
                <c:pt idx="14">
                  <c:v>61.682242990654203</c:v>
                </c:pt>
                <c:pt idx="15">
                  <c:v>57.661290322580648</c:v>
                </c:pt>
                <c:pt idx="16">
                  <c:v>49.829351535836174</c:v>
                </c:pt>
                <c:pt idx="17">
                  <c:v>54.97553017944535</c:v>
                </c:pt>
                <c:pt idx="18">
                  <c:v>64.788732394366207</c:v>
                </c:pt>
                <c:pt idx="19">
                  <c:v>67.289719626168221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3B-4534-81EF-BE00474273FD}"/>
            </c:ext>
          </c:extLst>
        </c:ser>
        <c:ser>
          <c:idx val="3"/>
          <c:order val="3"/>
          <c:tx>
            <c:strRef>
              <c:f>Kemija!$I$4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Geografija</c:v>
                </c:pt>
                <c:pt idx="1">
                  <c:v>Engleski</c:v>
                </c:pt>
                <c:pt idx="2">
                  <c:v>Hrvatski</c:v>
                </c:pt>
                <c:pt idx="3">
                  <c:v>Etika, filozofija,sociologija,logika</c:v>
                </c:pt>
                <c:pt idx="4">
                  <c:v>Glazbeni</c:v>
                </c:pt>
                <c:pt idx="5">
                  <c:v>Biologija</c:v>
                </c:pt>
                <c:pt idx="6">
                  <c:v>Pravoslavni vj.</c:v>
                </c:pt>
                <c:pt idx="7">
                  <c:v>Razredna nastava</c:v>
                </c:pt>
                <c:pt idx="8">
                  <c:v>Matematika</c:v>
                </c:pt>
                <c:pt idx="9">
                  <c:v>Latinski</c:v>
                </c:pt>
                <c:pt idx="10">
                  <c:v>Njemački</c:v>
                </c:pt>
                <c:pt idx="11">
                  <c:v>Tehnički</c:v>
                </c:pt>
                <c:pt idx="12">
                  <c:v>Likovni</c:v>
                </c:pt>
                <c:pt idx="13">
                  <c:v>Vjeronauk</c:v>
                </c:pt>
                <c:pt idx="14">
                  <c:v>Kemija</c:v>
                </c:pt>
                <c:pt idx="15">
                  <c:v>Talijanski</c:v>
                </c:pt>
                <c:pt idx="16">
                  <c:v>Fizika</c:v>
                </c:pt>
                <c:pt idx="17">
                  <c:v>Povijest</c:v>
                </c:pt>
                <c:pt idx="18">
                  <c:v>Francuski</c:v>
                </c:pt>
                <c:pt idx="19">
                  <c:v>TZK</c:v>
                </c:pt>
              </c:strCache>
            </c:strRef>
          </c:cat>
          <c:val>
            <c:numRef>
              <c:f>Kemija!$G$1:$G$20</c:f>
              <c:numCache>
                <c:formatCode>General</c:formatCode>
                <c:ptCount val="20"/>
                <c:pt idx="0">
                  <c:v>42.385786802030459</c:v>
                </c:pt>
                <c:pt idx="1">
                  <c:v>41.948051948051948</c:v>
                </c:pt>
                <c:pt idx="2">
                  <c:v>38.528481012658226</c:v>
                </c:pt>
                <c:pt idx="3">
                  <c:v>37.5</c:v>
                </c:pt>
                <c:pt idx="4">
                  <c:v>36.614173228346459</c:v>
                </c:pt>
                <c:pt idx="5">
                  <c:v>32.692307692307693</c:v>
                </c:pt>
                <c:pt idx="6">
                  <c:v>32</c:v>
                </c:pt>
                <c:pt idx="7">
                  <c:v>31.535623048538174</c:v>
                </c:pt>
                <c:pt idx="8">
                  <c:v>30.115830115830118</c:v>
                </c:pt>
                <c:pt idx="9">
                  <c:v>29.310344827586203</c:v>
                </c:pt>
                <c:pt idx="10">
                  <c:v>29.064748201438849</c:v>
                </c:pt>
                <c:pt idx="11">
                  <c:v>28.921568627450984</c:v>
                </c:pt>
                <c:pt idx="12">
                  <c:v>28.13688212927757</c:v>
                </c:pt>
                <c:pt idx="13">
                  <c:v>27.586206896551722</c:v>
                </c:pt>
                <c:pt idx="14">
                  <c:v>27.102803738317753</c:v>
                </c:pt>
                <c:pt idx="15">
                  <c:v>27.016129032258064</c:v>
                </c:pt>
                <c:pt idx="16">
                  <c:v>25.255972696245731</c:v>
                </c:pt>
                <c:pt idx="17">
                  <c:v>23.980424143556281</c:v>
                </c:pt>
                <c:pt idx="18">
                  <c:v>23.943661971830984</c:v>
                </c:pt>
                <c:pt idx="19">
                  <c:v>17.289719626168225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43B-4534-81EF-BE0047427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4150400"/>
        <c:axId val="1145869248"/>
      </c:barChart>
      <c:catAx>
        <c:axId val="114415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9248"/>
        <c:crosses val="autoZero"/>
        <c:auto val="1"/>
        <c:lblAlgn val="ctr"/>
        <c:lblOffset val="100"/>
        <c:noMultiLvlLbl val="0"/>
      </c:catAx>
      <c:valAx>
        <c:axId val="114586924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5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Kemija!$C$1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Kemija!$C$2:$C$8</c:f>
              <c:numCache>
                <c:formatCode>General</c:formatCode>
                <c:ptCount val="7"/>
                <c:pt idx="0">
                  <c:v>2.1256038647342996</c:v>
                </c:pt>
                <c:pt idx="1">
                  <c:v>2.2770398481973433</c:v>
                </c:pt>
                <c:pt idx="2">
                  <c:v>2.24609375</c:v>
                </c:pt>
                <c:pt idx="3">
                  <c:v>1.9955654101995564</c:v>
                </c:pt>
                <c:pt idx="4">
                  <c:v>1.8642447418738051</c:v>
                </c:pt>
                <c:pt idx="5">
                  <c:v>2.2113943028485754</c:v>
                </c:pt>
                <c:pt idx="6">
                  <c:v>2.4551463644948064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F7-49D8-B2EC-E165DD8C9A79}"/>
            </c:ext>
          </c:extLst>
        </c:ser>
        <c:ser>
          <c:idx val="1"/>
          <c:order val="1"/>
          <c:tx>
            <c:strRef>
              <c:f>Kemija!$D$1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Kemija!$D$2:$D$8</c:f>
              <c:numCache>
                <c:formatCode>General</c:formatCode>
                <c:ptCount val="7"/>
                <c:pt idx="0">
                  <c:v>7.6328502415458939</c:v>
                </c:pt>
                <c:pt idx="1">
                  <c:v>9.1714104996837449</c:v>
                </c:pt>
                <c:pt idx="2">
                  <c:v>10.009765625</c:v>
                </c:pt>
                <c:pt idx="3">
                  <c:v>10.199556541019955</c:v>
                </c:pt>
                <c:pt idx="4">
                  <c:v>11.567877629063098</c:v>
                </c:pt>
                <c:pt idx="5">
                  <c:v>10.044977511244378</c:v>
                </c:pt>
                <c:pt idx="6">
                  <c:v>10.576015108593012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F7-49D8-B2EC-E165DD8C9A79}"/>
            </c:ext>
          </c:extLst>
        </c:ser>
        <c:ser>
          <c:idx val="2"/>
          <c:order val="2"/>
          <c:tx>
            <c:strRef>
              <c:f>Kemija!$E$1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Kemija!$E$2:$E$8</c:f>
              <c:numCache>
                <c:formatCode>General</c:formatCode>
                <c:ptCount val="7"/>
                <c:pt idx="0">
                  <c:v>51.111111111111107</c:v>
                </c:pt>
                <c:pt idx="1">
                  <c:v>53.383934218848829</c:v>
                </c:pt>
                <c:pt idx="2">
                  <c:v>56.25</c:v>
                </c:pt>
                <c:pt idx="3">
                  <c:v>55.691056910569102</c:v>
                </c:pt>
                <c:pt idx="4">
                  <c:v>56.118546845124285</c:v>
                </c:pt>
                <c:pt idx="5">
                  <c:v>57.796101949025491</c:v>
                </c:pt>
                <c:pt idx="6">
                  <c:v>56.562795089707272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F7-49D8-B2EC-E165DD8C9A79}"/>
            </c:ext>
          </c:extLst>
        </c:ser>
        <c:ser>
          <c:idx val="3"/>
          <c:order val="3"/>
          <c:tx>
            <c:strRef>
              <c:f>Kemija!$F$1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Kemija!$F$2:$F$8</c:f>
              <c:numCache>
                <c:formatCode>General</c:formatCode>
                <c:ptCount val="7"/>
                <c:pt idx="0">
                  <c:v>39.130434782608695</c:v>
                </c:pt>
                <c:pt idx="1">
                  <c:v>35.167615433270086</c:v>
                </c:pt>
                <c:pt idx="2">
                  <c:v>31.494140625</c:v>
                </c:pt>
                <c:pt idx="3">
                  <c:v>32.113821138211385</c:v>
                </c:pt>
                <c:pt idx="4">
                  <c:v>30.449330783938816</c:v>
                </c:pt>
                <c:pt idx="5">
                  <c:v>29.947526236881561</c:v>
                </c:pt>
                <c:pt idx="6">
                  <c:v>30.406043437204911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F7-49D8-B2EC-E165DD8C9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62720"/>
        <c:axId val="1145870336"/>
      </c:barChart>
      <c:catAx>
        <c:axId val="1145862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70336"/>
        <c:crosses val="autoZero"/>
        <c:auto val="1"/>
        <c:lblAlgn val="ctr"/>
        <c:lblOffset val="100"/>
        <c:noMultiLvlLbl val="0"/>
      </c:catAx>
      <c:valAx>
        <c:axId val="1145870336"/>
        <c:scaling>
          <c:orientation val="minMax"/>
          <c:max val="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Kemija!$I$1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Etika, filozofija,sociologija,logika</c:v>
                </c:pt>
                <c:pt idx="3">
                  <c:v>Matematika</c:v>
                </c:pt>
                <c:pt idx="4">
                  <c:v>TZK</c:v>
                </c:pt>
                <c:pt idx="5">
                  <c:v>Tehnički</c:v>
                </c:pt>
                <c:pt idx="6">
                  <c:v>Vjeronauk</c:v>
                </c:pt>
                <c:pt idx="7">
                  <c:v>Glazbeni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Geografija</c:v>
                </c:pt>
                <c:pt idx="14">
                  <c:v>Likovni</c:v>
                </c:pt>
                <c:pt idx="15">
                  <c:v>Francuski</c:v>
                </c:pt>
                <c:pt idx="16">
                  <c:v>Povijest</c:v>
                </c:pt>
                <c:pt idx="17">
                  <c:v>Kemija</c:v>
                </c:pt>
                <c:pt idx="18">
                  <c:v>Fizika</c:v>
                </c:pt>
                <c:pt idx="19">
                  <c:v>Talijanski</c:v>
                </c:pt>
              </c:strCache>
            </c:strRef>
          </c:cat>
          <c:val>
            <c:numRef>
              <c:f>Kemija!$D$2:$D$21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1.0869565217391304</c:v>
                </c:pt>
                <c:pt idx="3">
                  <c:v>3.9047619047619047</c:v>
                </c:pt>
                <c:pt idx="4">
                  <c:v>2.8112449799196786</c:v>
                </c:pt>
                <c:pt idx="5">
                  <c:v>1.4705882352941175</c:v>
                </c:pt>
                <c:pt idx="6">
                  <c:v>1.1022044088176353</c:v>
                </c:pt>
                <c:pt idx="7">
                  <c:v>1.1811023622047243</c:v>
                </c:pt>
                <c:pt idx="8">
                  <c:v>0.48076923076923078</c:v>
                </c:pt>
                <c:pt idx="9">
                  <c:v>1.2016718913270636</c:v>
                </c:pt>
                <c:pt idx="10">
                  <c:v>0.57553956834532372</c:v>
                </c:pt>
                <c:pt idx="11">
                  <c:v>0.79113924050632911</c:v>
                </c:pt>
                <c:pt idx="12">
                  <c:v>1.0389610389610389</c:v>
                </c:pt>
                <c:pt idx="13">
                  <c:v>0.25380710659898476</c:v>
                </c:pt>
                <c:pt idx="14">
                  <c:v>0.76045627376425851</c:v>
                </c:pt>
                <c:pt idx="15">
                  <c:v>1.4084507042253522</c:v>
                </c:pt>
                <c:pt idx="16">
                  <c:v>0.65252854812398042</c:v>
                </c:pt>
                <c:pt idx="17">
                  <c:v>0.7009345794392523</c:v>
                </c:pt>
                <c:pt idx="18">
                  <c:v>0.68259385665529015</c:v>
                </c:pt>
                <c:pt idx="19">
                  <c:v>1.2096774193548387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30-4F85-B838-5DAE72FEE30B}"/>
            </c:ext>
          </c:extLst>
        </c:ser>
        <c:ser>
          <c:idx val="1"/>
          <c:order val="1"/>
          <c:tx>
            <c:strRef>
              <c:f>Kemija!$I$2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Etika, filozofija,sociologija,logika</c:v>
                </c:pt>
                <c:pt idx="3">
                  <c:v>Matematika</c:v>
                </c:pt>
                <c:pt idx="4">
                  <c:v>TZK</c:v>
                </c:pt>
                <c:pt idx="5">
                  <c:v>Tehnički</c:v>
                </c:pt>
                <c:pt idx="6">
                  <c:v>Vjeronauk</c:v>
                </c:pt>
                <c:pt idx="7">
                  <c:v>Glazbeni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Geografija</c:v>
                </c:pt>
                <c:pt idx="14">
                  <c:v>Likovni</c:v>
                </c:pt>
                <c:pt idx="15">
                  <c:v>Francuski</c:v>
                </c:pt>
                <c:pt idx="16">
                  <c:v>Povijest</c:v>
                </c:pt>
                <c:pt idx="17">
                  <c:v>Kemija</c:v>
                </c:pt>
                <c:pt idx="18">
                  <c:v>Fizika</c:v>
                </c:pt>
                <c:pt idx="19">
                  <c:v>Talijanski</c:v>
                </c:pt>
              </c:strCache>
            </c:strRef>
          </c:cat>
          <c:val>
            <c:numRef>
              <c:f>Kemija!$E$2:$E$21</c:f>
              <c:numCache>
                <c:formatCode>General</c:formatCode>
                <c:ptCount val="20"/>
                <c:pt idx="0">
                  <c:v>4</c:v>
                </c:pt>
                <c:pt idx="1">
                  <c:v>6.8965517241379306</c:v>
                </c:pt>
                <c:pt idx="2">
                  <c:v>6.5217391304347823</c:v>
                </c:pt>
                <c:pt idx="3">
                  <c:v>13.428571428571429</c:v>
                </c:pt>
                <c:pt idx="4">
                  <c:v>13.052208835341366</c:v>
                </c:pt>
                <c:pt idx="5">
                  <c:v>11.274509803921569</c:v>
                </c:pt>
                <c:pt idx="6">
                  <c:v>8.7174348697394795</c:v>
                </c:pt>
                <c:pt idx="7">
                  <c:v>9.0551181102362204</c:v>
                </c:pt>
                <c:pt idx="8">
                  <c:v>8.0128205128205128</c:v>
                </c:pt>
                <c:pt idx="9">
                  <c:v>9.0125391849529777</c:v>
                </c:pt>
                <c:pt idx="10">
                  <c:v>5.899280575539569</c:v>
                </c:pt>
                <c:pt idx="11">
                  <c:v>7.5158227848101262</c:v>
                </c:pt>
                <c:pt idx="12">
                  <c:v>7.4675324675324672</c:v>
                </c:pt>
                <c:pt idx="13">
                  <c:v>10.152284263959391</c:v>
                </c:pt>
                <c:pt idx="14">
                  <c:v>11.02661596958175</c:v>
                </c:pt>
                <c:pt idx="15">
                  <c:v>4.225352112676056</c:v>
                </c:pt>
                <c:pt idx="16">
                  <c:v>11.419249592169658</c:v>
                </c:pt>
                <c:pt idx="17">
                  <c:v>14.953271028037381</c:v>
                </c:pt>
                <c:pt idx="18">
                  <c:v>16.382252559726961</c:v>
                </c:pt>
                <c:pt idx="19">
                  <c:v>9.67741935483871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630-4F85-B838-5DAE72FEE30B}"/>
            </c:ext>
          </c:extLst>
        </c:ser>
        <c:ser>
          <c:idx val="2"/>
          <c:order val="2"/>
          <c:tx>
            <c:strRef>
              <c:f>Kemija!$I$3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Etika, filozofija,sociologija,logika</c:v>
                </c:pt>
                <c:pt idx="3">
                  <c:v>Matematika</c:v>
                </c:pt>
                <c:pt idx="4">
                  <c:v>TZK</c:v>
                </c:pt>
                <c:pt idx="5">
                  <c:v>Tehnički</c:v>
                </c:pt>
                <c:pt idx="6">
                  <c:v>Vjeronauk</c:v>
                </c:pt>
                <c:pt idx="7">
                  <c:v>Glazbeni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Geografija</c:v>
                </c:pt>
                <c:pt idx="14">
                  <c:v>Likovni</c:v>
                </c:pt>
                <c:pt idx="15">
                  <c:v>Francuski</c:v>
                </c:pt>
                <c:pt idx="16">
                  <c:v>Povijest</c:v>
                </c:pt>
                <c:pt idx="17">
                  <c:v>Kemija</c:v>
                </c:pt>
                <c:pt idx="18">
                  <c:v>Fizika</c:v>
                </c:pt>
                <c:pt idx="19">
                  <c:v>Talijanski</c:v>
                </c:pt>
              </c:strCache>
            </c:strRef>
          </c:cat>
          <c:val>
            <c:numRef>
              <c:f>Kemija!$F$2:$F$21</c:f>
              <c:numCache>
                <c:formatCode>General</c:formatCode>
                <c:ptCount val="20"/>
                <c:pt idx="0">
                  <c:v>60</c:v>
                </c:pt>
                <c:pt idx="1">
                  <c:v>62.068965517241381</c:v>
                </c:pt>
                <c:pt idx="2">
                  <c:v>61.95652173913043</c:v>
                </c:pt>
                <c:pt idx="3">
                  <c:v>57.619047619047613</c:v>
                </c:pt>
                <c:pt idx="4">
                  <c:v>60.441767068273087</c:v>
                </c:pt>
                <c:pt idx="5">
                  <c:v>64.705882352941174</c:v>
                </c:pt>
                <c:pt idx="6">
                  <c:v>69.539078156312627</c:v>
                </c:pt>
                <c:pt idx="7">
                  <c:v>69.29133858267717</c:v>
                </c:pt>
                <c:pt idx="8">
                  <c:v>71.15384615384616</c:v>
                </c:pt>
                <c:pt idx="9">
                  <c:v>70.689655172413794</c:v>
                </c:pt>
                <c:pt idx="10">
                  <c:v>74.82014388489209</c:v>
                </c:pt>
                <c:pt idx="11">
                  <c:v>73.417721518987349</c:v>
                </c:pt>
                <c:pt idx="12">
                  <c:v>73.441558441558442</c:v>
                </c:pt>
                <c:pt idx="13">
                  <c:v>71.573604060913709</c:v>
                </c:pt>
                <c:pt idx="14">
                  <c:v>72.623574144486696</c:v>
                </c:pt>
                <c:pt idx="15">
                  <c:v>78.873239436619713</c:v>
                </c:pt>
                <c:pt idx="16">
                  <c:v>74.55138662316476</c:v>
                </c:pt>
                <c:pt idx="17">
                  <c:v>71.495327102803742</c:v>
                </c:pt>
                <c:pt idx="18">
                  <c:v>70.989761092150175</c:v>
                </c:pt>
                <c:pt idx="19">
                  <c:v>77.41935483870968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630-4F85-B838-5DAE72FEE30B}"/>
            </c:ext>
          </c:extLst>
        </c:ser>
        <c:ser>
          <c:idx val="3"/>
          <c:order val="3"/>
          <c:tx>
            <c:strRef>
              <c:f>Kemija!$I$4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Latinski</c:v>
                </c:pt>
                <c:pt idx="2">
                  <c:v>Etika, filozofija,sociologija,logika</c:v>
                </c:pt>
                <c:pt idx="3">
                  <c:v>Matematika</c:v>
                </c:pt>
                <c:pt idx="4">
                  <c:v>TZK</c:v>
                </c:pt>
                <c:pt idx="5">
                  <c:v>Tehnički</c:v>
                </c:pt>
                <c:pt idx="6">
                  <c:v>Vjeronauk</c:v>
                </c:pt>
                <c:pt idx="7">
                  <c:v>Glazbeni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Geografija</c:v>
                </c:pt>
                <c:pt idx="14">
                  <c:v>Likovni</c:v>
                </c:pt>
                <c:pt idx="15">
                  <c:v>Francuski</c:v>
                </c:pt>
                <c:pt idx="16">
                  <c:v>Povijest</c:v>
                </c:pt>
                <c:pt idx="17">
                  <c:v>Kemija</c:v>
                </c:pt>
                <c:pt idx="18">
                  <c:v>Fizika</c:v>
                </c:pt>
                <c:pt idx="19">
                  <c:v>Talijanski</c:v>
                </c:pt>
              </c:strCache>
            </c:strRef>
          </c:cat>
          <c:val>
            <c:numRef>
              <c:f>Kemija!$G$2:$G$21</c:f>
              <c:numCache>
                <c:formatCode>General</c:formatCode>
                <c:ptCount val="20"/>
                <c:pt idx="0">
                  <c:v>36</c:v>
                </c:pt>
                <c:pt idx="1">
                  <c:v>31.03448275862069</c:v>
                </c:pt>
                <c:pt idx="2">
                  <c:v>30.434782608695656</c:v>
                </c:pt>
                <c:pt idx="3">
                  <c:v>25.047619047619047</c:v>
                </c:pt>
                <c:pt idx="4">
                  <c:v>23.694779116465863</c:v>
                </c:pt>
                <c:pt idx="5">
                  <c:v>22.549019607843139</c:v>
                </c:pt>
                <c:pt idx="6">
                  <c:v>20.641282565130261</c:v>
                </c:pt>
                <c:pt idx="7">
                  <c:v>20.472440944881889</c:v>
                </c:pt>
                <c:pt idx="8">
                  <c:v>20.352564102564102</c:v>
                </c:pt>
                <c:pt idx="9">
                  <c:v>19.096133751306166</c:v>
                </c:pt>
                <c:pt idx="10">
                  <c:v>18.705035971223023</c:v>
                </c:pt>
                <c:pt idx="11">
                  <c:v>18.275316455696203</c:v>
                </c:pt>
                <c:pt idx="12">
                  <c:v>18.051948051948052</c:v>
                </c:pt>
                <c:pt idx="13">
                  <c:v>18.020304568527919</c:v>
                </c:pt>
                <c:pt idx="14">
                  <c:v>15.589353612167301</c:v>
                </c:pt>
                <c:pt idx="15">
                  <c:v>15.492957746478872</c:v>
                </c:pt>
                <c:pt idx="16">
                  <c:v>13.376835236541599</c:v>
                </c:pt>
                <c:pt idx="17">
                  <c:v>12.850467289719624</c:v>
                </c:pt>
                <c:pt idx="18">
                  <c:v>11.945392491467576</c:v>
                </c:pt>
                <c:pt idx="19">
                  <c:v>11.693548387096774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630-4F85-B838-5DAE72FEE3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65984"/>
        <c:axId val="1145864352"/>
      </c:barChart>
      <c:catAx>
        <c:axId val="114586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4352"/>
        <c:crosses val="autoZero"/>
        <c:auto val="1"/>
        <c:lblAlgn val="ctr"/>
        <c:lblOffset val="100"/>
        <c:noMultiLvlLbl val="0"/>
      </c:catAx>
      <c:valAx>
        <c:axId val="114586435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Kemija!$C$1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Kemija!$C$2:$C$8</c:f>
              <c:numCache>
                <c:formatCode>General</c:formatCode>
                <c:ptCount val="7"/>
                <c:pt idx="0">
                  <c:v>1.1363636363636365</c:v>
                </c:pt>
                <c:pt idx="1">
                  <c:v>1.715686274509804</c:v>
                </c:pt>
                <c:pt idx="2">
                  <c:v>1.5662078785002371</c:v>
                </c:pt>
                <c:pt idx="3">
                  <c:v>1.3318934485241181</c:v>
                </c:pt>
                <c:pt idx="4">
                  <c:v>0.79365079365079361</c:v>
                </c:pt>
                <c:pt idx="5">
                  <c:v>1.0514865844815084</c:v>
                </c:pt>
                <c:pt idx="6">
                  <c:v>1.1638316920322291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DB-4C37-9CD3-D45020942B32}"/>
            </c:ext>
          </c:extLst>
        </c:ser>
        <c:ser>
          <c:idx val="1"/>
          <c:order val="1"/>
          <c:tx>
            <c:strRef>
              <c:f>Kemija!$D$1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Kemija!$D$2:$D$8</c:f>
              <c:numCache>
                <c:formatCode>General</c:formatCode>
                <c:ptCount val="7"/>
                <c:pt idx="0">
                  <c:v>9.375</c:v>
                </c:pt>
                <c:pt idx="1">
                  <c:v>10.294117647058822</c:v>
                </c:pt>
                <c:pt idx="2">
                  <c:v>9.6820123398196483</c:v>
                </c:pt>
                <c:pt idx="3">
                  <c:v>9.1072714182865369</c:v>
                </c:pt>
                <c:pt idx="4">
                  <c:v>8.6834733893557416</c:v>
                </c:pt>
                <c:pt idx="5">
                  <c:v>9.7897026831036982</c:v>
                </c:pt>
                <c:pt idx="6">
                  <c:v>9.3106535362578331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BDB-4C37-9CD3-D45020942B32}"/>
            </c:ext>
          </c:extLst>
        </c:ser>
        <c:ser>
          <c:idx val="2"/>
          <c:order val="2"/>
          <c:tx>
            <c:strRef>
              <c:f>Kemija!$E$1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Kemija!$E$2:$E$8</c:f>
              <c:numCache>
                <c:formatCode>General</c:formatCode>
                <c:ptCount val="7"/>
                <c:pt idx="0">
                  <c:v>69.507575757575751</c:v>
                </c:pt>
                <c:pt idx="1">
                  <c:v>70.465686274509807</c:v>
                </c:pt>
                <c:pt idx="2">
                  <c:v>72.899857617465585</c:v>
                </c:pt>
                <c:pt idx="3">
                  <c:v>70.806335493160546</c:v>
                </c:pt>
                <c:pt idx="4">
                  <c:v>72.082166199813258</c:v>
                </c:pt>
                <c:pt idx="5">
                  <c:v>67.65772298767223</c:v>
                </c:pt>
                <c:pt idx="6">
                  <c:v>65.622202327663388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BDB-4C37-9CD3-D45020942B32}"/>
            </c:ext>
          </c:extLst>
        </c:ser>
        <c:ser>
          <c:idx val="3"/>
          <c:order val="3"/>
          <c:tx>
            <c:strRef>
              <c:f>Kemija!$F$1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Kemija!$F$2:$F$8</c:f>
              <c:numCache>
                <c:formatCode>General</c:formatCode>
                <c:ptCount val="7"/>
                <c:pt idx="0">
                  <c:v>19.981060606060606</c:v>
                </c:pt>
                <c:pt idx="1">
                  <c:v>17.524509803921568</c:v>
                </c:pt>
                <c:pt idx="2">
                  <c:v>15.851922164214525</c:v>
                </c:pt>
                <c:pt idx="3">
                  <c:v>18.754499640028797</c:v>
                </c:pt>
                <c:pt idx="4">
                  <c:v>18.440709617180207</c:v>
                </c:pt>
                <c:pt idx="5">
                  <c:v>21.501087744742566</c:v>
                </c:pt>
                <c:pt idx="6">
                  <c:v>23.903312444046556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BDB-4C37-9CD3-D45020942B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71424"/>
        <c:axId val="1145858912"/>
      </c:barChart>
      <c:catAx>
        <c:axId val="1145871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8912"/>
        <c:crosses val="autoZero"/>
        <c:auto val="1"/>
        <c:lblAlgn val="ctr"/>
        <c:lblOffset val="100"/>
        <c:noMultiLvlLbl val="0"/>
      </c:catAx>
      <c:valAx>
        <c:axId val="1145858912"/>
        <c:scaling>
          <c:orientation val="minMax"/>
          <c:max val="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7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Kemija!$I$1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Etika, filozofija,sociologija,logika</c:v>
                </c:pt>
                <c:pt idx="2">
                  <c:v>Tehnički</c:v>
                </c:pt>
                <c:pt idx="3">
                  <c:v>Fizika</c:v>
                </c:pt>
                <c:pt idx="4">
                  <c:v>Hrvatski</c:v>
                </c:pt>
                <c:pt idx="5">
                  <c:v>Vjeronauk</c:v>
                </c:pt>
                <c:pt idx="6">
                  <c:v>Biologija</c:v>
                </c:pt>
                <c:pt idx="7">
                  <c:v>Latinski</c:v>
                </c:pt>
                <c:pt idx="8">
                  <c:v>Engleski</c:v>
                </c:pt>
                <c:pt idx="9">
                  <c:v>Glazbeni</c:v>
                </c:pt>
                <c:pt idx="10">
                  <c:v>Likovni</c:v>
                </c:pt>
                <c:pt idx="11">
                  <c:v>Njemački</c:v>
                </c:pt>
                <c:pt idx="12">
                  <c:v>Razredna nastava</c:v>
                </c:pt>
                <c:pt idx="13">
                  <c:v>Francuski</c:v>
                </c:pt>
                <c:pt idx="14">
                  <c:v>Geografija</c:v>
                </c:pt>
                <c:pt idx="15">
                  <c:v>Kemija</c:v>
                </c:pt>
                <c:pt idx="16">
                  <c:v>Povijest</c:v>
                </c:pt>
                <c:pt idx="17">
                  <c:v>TZK</c:v>
                </c:pt>
                <c:pt idx="18">
                  <c:v>Matematika</c:v>
                </c:pt>
                <c:pt idx="19">
                  <c:v>Talijanski</c:v>
                </c:pt>
              </c:strCache>
            </c:strRef>
          </c:cat>
          <c:val>
            <c:numRef>
              <c:f>Kemija!$D$2:$D$21</c:f>
              <c:numCache>
                <c:formatCode>General</c:formatCode>
                <c:ptCount val="20"/>
                <c:pt idx="0">
                  <c:v>4</c:v>
                </c:pt>
                <c:pt idx="1">
                  <c:v>0.54347826086956519</c:v>
                </c:pt>
                <c:pt idx="2">
                  <c:v>0</c:v>
                </c:pt>
                <c:pt idx="3">
                  <c:v>0.34129692832764508</c:v>
                </c:pt>
                <c:pt idx="4">
                  <c:v>0.55379746835443033</c:v>
                </c:pt>
                <c:pt idx="5">
                  <c:v>3.5070140280561124</c:v>
                </c:pt>
                <c:pt idx="6">
                  <c:v>0.64102564102564097</c:v>
                </c:pt>
                <c:pt idx="7">
                  <c:v>0.86206896551724133</c:v>
                </c:pt>
                <c:pt idx="8">
                  <c:v>0.90909090909090906</c:v>
                </c:pt>
                <c:pt idx="9">
                  <c:v>0.39370078740157477</c:v>
                </c:pt>
                <c:pt idx="10">
                  <c:v>0</c:v>
                </c:pt>
                <c:pt idx="11">
                  <c:v>0.71942446043165476</c:v>
                </c:pt>
                <c:pt idx="12">
                  <c:v>3.5527690700104495</c:v>
                </c:pt>
                <c:pt idx="13">
                  <c:v>0</c:v>
                </c:pt>
                <c:pt idx="14">
                  <c:v>0.50761421319796951</c:v>
                </c:pt>
                <c:pt idx="15">
                  <c:v>1.1682242990654206</c:v>
                </c:pt>
                <c:pt idx="16">
                  <c:v>0.81566068515497547</c:v>
                </c:pt>
                <c:pt idx="17">
                  <c:v>8.4112149532710276</c:v>
                </c:pt>
                <c:pt idx="18">
                  <c:v>1.6409266409266408</c:v>
                </c:pt>
                <c:pt idx="19">
                  <c:v>5.241935483870968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9C-4093-B3E6-782BDD5DD870}"/>
            </c:ext>
          </c:extLst>
        </c:ser>
        <c:ser>
          <c:idx val="1"/>
          <c:order val="1"/>
          <c:tx>
            <c:strRef>
              <c:f>Kemija!$I$2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Etika, filozofija,sociologija,logika</c:v>
                </c:pt>
                <c:pt idx="2">
                  <c:v>Tehnički</c:v>
                </c:pt>
                <c:pt idx="3">
                  <c:v>Fizika</c:v>
                </c:pt>
                <c:pt idx="4">
                  <c:v>Hrvatski</c:v>
                </c:pt>
                <c:pt idx="5">
                  <c:v>Vjeronauk</c:v>
                </c:pt>
                <c:pt idx="6">
                  <c:v>Biologija</c:v>
                </c:pt>
                <c:pt idx="7">
                  <c:v>Latinski</c:v>
                </c:pt>
                <c:pt idx="8">
                  <c:v>Engleski</c:v>
                </c:pt>
                <c:pt idx="9">
                  <c:v>Glazbeni</c:v>
                </c:pt>
                <c:pt idx="10">
                  <c:v>Likovni</c:v>
                </c:pt>
                <c:pt idx="11">
                  <c:v>Njemački</c:v>
                </c:pt>
                <c:pt idx="12">
                  <c:v>Razredna nastava</c:v>
                </c:pt>
                <c:pt idx="13">
                  <c:v>Francuski</c:v>
                </c:pt>
                <c:pt idx="14">
                  <c:v>Geografija</c:v>
                </c:pt>
                <c:pt idx="15">
                  <c:v>Kemija</c:v>
                </c:pt>
                <c:pt idx="16">
                  <c:v>Povijest</c:v>
                </c:pt>
                <c:pt idx="17">
                  <c:v>TZK</c:v>
                </c:pt>
                <c:pt idx="18">
                  <c:v>Matematika</c:v>
                </c:pt>
                <c:pt idx="19">
                  <c:v>Talijanski</c:v>
                </c:pt>
              </c:strCache>
            </c:strRef>
          </c:cat>
          <c:val>
            <c:numRef>
              <c:f>Kemija!$E$2:$E$21</c:f>
              <c:numCache>
                <c:formatCode>General</c:formatCode>
                <c:ptCount val="20"/>
                <c:pt idx="0">
                  <c:v>8</c:v>
                </c:pt>
                <c:pt idx="1">
                  <c:v>8.1521739130434785</c:v>
                </c:pt>
                <c:pt idx="2">
                  <c:v>4.4117647058823533</c:v>
                </c:pt>
                <c:pt idx="3">
                  <c:v>10.921501706484642</c:v>
                </c:pt>
                <c:pt idx="4">
                  <c:v>5.6170886075949369</c:v>
                </c:pt>
                <c:pt idx="5">
                  <c:v>13.326653306613226</c:v>
                </c:pt>
                <c:pt idx="6">
                  <c:v>6.0897435897435894</c:v>
                </c:pt>
                <c:pt idx="7">
                  <c:v>6.0344827586206895</c:v>
                </c:pt>
                <c:pt idx="8">
                  <c:v>8.5064935064935057</c:v>
                </c:pt>
                <c:pt idx="9">
                  <c:v>7.8740157480314963</c:v>
                </c:pt>
                <c:pt idx="10">
                  <c:v>7.9847908745247151</c:v>
                </c:pt>
                <c:pt idx="11">
                  <c:v>7.6258992805755392</c:v>
                </c:pt>
                <c:pt idx="12">
                  <c:v>14.602925809822361</c:v>
                </c:pt>
                <c:pt idx="13">
                  <c:v>8.4507042253521121</c:v>
                </c:pt>
                <c:pt idx="14">
                  <c:v>13.197969543147209</c:v>
                </c:pt>
                <c:pt idx="15">
                  <c:v>11.448598130841122</c:v>
                </c:pt>
                <c:pt idx="16">
                  <c:v>8.6460032626427399</c:v>
                </c:pt>
                <c:pt idx="17">
                  <c:v>15.887850467289718</c:v>
                </c:pt>
                <c:pt idx="18">
                  <c:v>12.644787644787645</c:v>
                </c:pt>
                <c:pt idx="19">
                  <c:v>16.532258064516128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49C-4093-B3E6-782BDD5DD870}"/>
            </c:ext>
          </c:extLst>
        </c:ser>
        <c:ser>
          <c:idx val="2"/>
          <c:order val="2"/>
          <c:tx>
            <c:strRef>
              <c:f>Kemija!$I$3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Etika, filozofija,sociologija,logika</c:v>
                </c:pt>
                <c:pt idx="2">
                  <c:v>Tehnički</c:v>
                </c:pt>
                <c:pt idx="3">
                  <c:v>Fizika</c:v>
                </c:pt>
                <c:pt idx="4">
                  <c:v>Hrvatski</c:v>
                </c:pt>
                <c:pt idx="5">
                  <c:v>Vjeronauk</c:v>
                </c:pt>
                <c:pt idx="6">
                  <c:v>Biologija</c:v>
                </c:pt>
                <c:pt idx="7">
                  <c:v>Latinski</c:v>
                </c:pt>
                <c:pt idx="8">
                  <c:v>Engleski</c:v>
                </c:pt>
                <c:pt idx="9">
                  <c:v>Glazbeni</c:v>
                </c:pt>
                <c:pt idx="10">
                  <c:v>Likovni</c:v>
                </c:pt>
                <c:pt idx="11">
                  <c:v>Njemački</c:v>
                </c:pt>
                <c:pt idx="12">
                  <c:v>Razredna nastava</c:v>
                </c:pt>
                <c:pt idx="13">
                  <c:v>Francuski</c:v>
                </c:pt>
                <c:pt idx="14">
                  <c:v>Geografija</c:v>
                </c:pt>
                <c:pt idx="15">
                  <c:v>Kemija</c:v>
                </c:pt>
                <c:pt idx="16">
                  <c:v>Povijest</c:v>
                </c:pt>
                <c:pt idx="17">
                  <c:v>TZK</c:v>
                </c:pt>
                <c:pt idx="18">
                  <c:v>Matematika</c:v>
                </c:pt>
                <c:pt idx="19">
                  <c:v>Talijanski</c:v>
                </c:pt>
              </c:strCache>
            </c:strRef>
          </c:cat>
          <c:val>
            <c:numRef>
              <c:f>Kemija!$F$2:$F$21</c:f>
              <c:numCache>
                <c:formatCode>General</c:formatCode>
                <c:ptCount val="20"/>
                <c:pt idx="0">
                  <c:v>32</c:v>
                </c:pt>
                <c:pt idx="1">
                  <c:v>50</c:v>
                </c:pt>
                <c:pt idx="2">
                  <c:v>62.254901960784316</c:v>
                </c:pt>
                <c:pt idx="3">
                  <c:v>55.631399317406135</c:v>
                </c:pt>
                <c:pt idx="4">
                  <c:v>61.550632911392398</c:v>
                </c:pt>
                <c:pt idx="5">
                  <c:v>53.306613226452903</c:v>
                </c:pt>
                <c:pt idx="6">
                  <c:v>63.621794871794869</c:v>
                </c:pt>
                <c:pt idx="7">
                  <c:v>64.65517241379311</c:v>
                </c:pt>
                <c:pt idx="8">
                  <c:v>65.909090909090907</c:v>
                </c:pt>
                <c:pt idx="9">
                  <c:v>68.503937007874015</c:v>
                </c:pt>
                <c:pt idx="10">
                  <c:v>68.821292775665398</c:v>
                </c:pt>
                <c:pt idx="11">
                  <c:v>68.776978417266193</c:v>
                </c:pt>
                <c:pt idx="12">
                  <c:v>59.012539184952985</c:v>
                </c:pt>
                <c:pt idx="13">
                  <c:v>70.422535211267601</c:v>
                </c:pt>
                <c:pt idx="14">
                  <c:v>65.482233502538065</c:v>
                </c:pt>
                <c:pt idx="15">
                  <c:v>67.056074766355138</c:v>
                </c:pt>
                <c:pt idx="16">
                  <c:v>70.799347471451881</c:v>
                </c:pt>
                <c:pt idx="17">
                  <c:v>57.009345794392516</c:v>
                </c:pt>
                <c:pt idx="18">
                  <c:v>67.374517374517367</c:v>
                </c:pt>
                <c:pt idx="19">
                  <c:v>65.725806451612897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49C-4093-B3E6-782BDD5DD870}"/>
            </c:ext>
          </c:extLst>
        </c:ser>
        <c:ser>
          <c:idx val="3"/>
          <c:order val="3"/>
          <c:tx>
            <c:strRef>
              <c:f>Kemija!$I$4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Pravoslavni vj.</c:v>
                </c:pt>
                <c:pt idx="1">
                  <c:v>Etika, filozofija,sociologija,logika</c:v>
                </c:pt>
                <c:pt idx="2">
                  <c:v>Tehnički</c:v>
                </c:pt>
                <c:pt idx="3">
                  <c:v>Fizika</c:v>
                </c:pt>
                <c:pt idx="4">
                  <c:v>Hrvatski</c:v>
                </c:pt>
                <c:pt idx="5">
                  <c:v>Vjeronauk</c:v>
                </c:pt>
                <c:pt idx="6">
                  <c:v>Biologija</c:v>
                </c:pt>
                <c:pt idx="7">
                  <c:v>Latinski</c:v>
                </c:pt>
                <c:pt idx="8">
                  <c:v>Engleski</c:v>
                </c:pt>
                <c:pt idx="9">
                  <c:v>Glazbeni</c:v>
                </c:pt>
                <c:pt idx="10">
                  <c:v>Likovni</c:v>
                </c:pt>
                <c:pt idx="11">
                  <c:v>Njemački</c:v>
                </c:pt>
                <c:pt idx="12">
                  <c:v>Razredna nastava</c:v>
                </c:pt>
                <c:pt idx="13">
                  <c:v>Francuski</c:v>
                </c:pt>
                <c:pt idx="14">
                  <c:v>Geografija</c:v>
                </c:pt>
                <c:pt idx="15">
                  <c:v>Kemija</c:v>
                </c:pt>
                <c:pt idx="16">
                  <c:v>Povijest</c:v>
                </c:pt>
                <c:pt idx="17">
                  <c:v>TZK</c:v>
                </c:pt>
                <c:pt idx="18">
                  <c:v>Matematika</c:v>
                </c:pt>
                <c:pt idx="19">
                  <c:v>Talijanski</c:v>
                </c:pt>
              </c:strCache>
            </c:strRef>
          </c:cat>
          <c:val>
            <c:numRef>
              <c:f>Kemija!$G$2:$G$21</c:f>
              <c:numCache>
                <c:formatCode>General</c:formatCode>
                <c:ptCount val="20"/>
                <c:pt idx="0">
                  <c:v>56.000000000000007</c:v>
                </c:pt>
                <c:pt idx="1">
                  <c:v>41.304347826086953</c:v>
                </c:pt>
                <c:pt idx="2">
                  <c:v>33.333333333333329</c:v>
                </c:pt>
                <c:pt idx="3">
                  <c:v>33.105802047781566</c:v>
                </c:pt>
                <c:pt idx="4">
                  <c:v>32.278481012658226</c:v>
                </c:pt>
                <c:pt idx="5">
                  <c:v>29.859719438877757</c:v>
                </c:pt>
                <c:pt idx="6">
                  <c:v>29.647435897435898</c:v>
                </c:pt>
                <c:pt idx="7">
                  <c:v>28.448275862068968</c:v>
                </c:pt>
                <c:pt idx="8">
                  <c:v>24.675324675324674</c:v>
                </c:pt>
                <c:pt idx="9">
                  <c:v>23.228346456692915</c:v>
                </c:pt>
                <c:pt idx="10">
                  <c:v>23.193916349809886</c:v>
                </c:pt>
                <c:pt idx="11">
                  <c:v>22.877697841726619</c:v>
                </c:pt>
                <c:pt idx="12">
                  <c:v>22.831765935214211</c:v>
                </c:pt>
                <c:pt idx="13">
                  <c:v>21.12676056338028</c:v>
                </c:pt>
                <c:pt idx="14">
                  <c:v>20.812182741116754</c:v>
                </c:pt>
                <c:pt idx="15">
                  <c:v>20.327102803738317</c:v>
                </c:pt>
                <c:pt idx="16">
                  <c:v>19.738988580750409</c:v>
                </c:pt>
                <c:pt idx="17">
                  <c:v>18.691588785046729</c:v>
                </c:pt>
                <c:pt idx="18">
                  <c:v>18.339768339768341</c:v>
                </c:pt>
                <c:pt idx="19">
                  <c:v>12.5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49C-4093-B3E6-782BDD5DD8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61632"/>
        <c:axId val="1145857824"/>
      </c:barChart>
      <c:catAx>
        <c:axId val="114586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7824"/>
        <c:crosses val="autoZero"/>
        <c:auto val="1"/>
        <c:lblAlgn val="ctr"/>
        <c:lblOffset val="100"/>
        <c:noMultiLvlLbl val="0"/>
      </c:catAx>
      <c:valAx>
        <c:axId val="114585782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1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Kemija!$C$1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Kemija!$C$2:$C$8</c:f>
              <c:numCache>
                <c:formatCode>General</c:formatCode>
                <c:ptCount val="7"/>
                <c:pt idx="0">
                  <c:v>2.0932445290000001</c:v>
                </c:pt>
                <c:pt idx="1">
                  <c:v>2.28960396</c:v>
                </c:pt>
                <c:pt idx="2">
                  <c:v>1.8633540369999999</c:v>
                </c:pt>
                <c:pt idx="3">
                  <c:v>2.0275162930000001</c:v>
                </c:pt>
                <c:pt idx="4">
                  <c:v>2.155576382</c:v>
                </c:pt>
                <c:pt idx="5">
                  <c:v>2.2230320699999999</c:v>
                </c:pt>
                <c:pt idx="6">
                  <c:v>2.0795660040000001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F1-458D-A249-749F99024B87}"/>
            </c:ext>
          </c:extLst>
        </c:ser>
        <c:ser>
          <c:idx val="1"/>
          <c:order val="1"/>
          <c:tx>
            <c:strRef>
              <c:f>Kemija!$D$1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Kemija!$D$2:$D$8</c:f>
              <c:numCache>
                <c:formatCode>General</c:formatCode>
                <c:ptCount val="7"/>
                <c:pt idx="0">
                  <c:v>8.8487155089999998</c:v>
                </c:pt>
                <c:pt idx="1">
                  <c:v>10.51980198</c:v>
                </c:pt>
                <c:pt idx="2">
                  <c:v>11.13234591</c:v>
                </c:pt>
                <c:pt idx="3">
                  <c:v>11.11513396</c:v>
                </c:pt>
                <c:pt idx="4">
                  <c:v>10.6841612</c:v>
                </c:pt>
                <c:pt idx="5">
                  <c:v>11.73469388</c:v>
                </c:pt>
                <c:pt idx="6">
                  <c:v>12.47739602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CF1-458D-A249-749F99024B87}"/>
            </c:ext>
          </c:extLst>
        </c:ser>
        <c:ser>
          <c:idx val="2"/>
          <c:order val="2"/>
          <c:tx>
            <c:strRef>
              <c:f>Kemija!$E$1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Kemija!$E$2:$E$8</c:f>
              <c:numCache>
                <c:formatCode>General</c:formatCode>
                <c:ptCount val="7"/>
                <c:pt idx="0">
                  <c:v>59.75261656</c:v>
                </c:pt>
                <c:pt idx="1">
                  <c:v>63.613861389999997</c:v>
                </c:pt>
                <c:pt idx="2">
                  <c:v>64.500716670000003</c:v>
                </c:pt>
                <c:pt idx="3">
                  <c:v>64.083997100000005</c:v>
                </c:pt>
                <c:pt idx="4">
                  <c:v>62.886597940000001</c:v>
                </c:pt>
                <c:pt idx="5">
                  <c:v>59.87609329</c:v>
                </c:pt>
                <c:pt idx="6">
                  <c:v>58.951175409999998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F1-458D-A249-749F99024B87}"/>
            </c:ext>
          </c:extLst>
        </c:ser>
        <c:ser>
          <c:idx val="3"/>
          <c:order val="3"/>
          <c:tx>
            <c:strRef>
              <c:f>Kemija!$F$1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Kemija!$B$2:$B$8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Kemija!$F$2:$F$8</c:f>
              <c:numCache>
                <c:formatCode>General</c:formatCode>
                <c:ptCount val="7"/>
                <c:pt idx="0">
                  <c:v>29.30542341</c:v>
                </c:pt>
                <c:pt idx="1">
                  <c:v>23.576732669999998</c:v>
                </c:pt>
                <c:pt idx="2">
                  <c:v>22.503583370000001</c:v>
                </c:pt>
                <c:pt idx="3">
                  <c:v>22.773352639999999</c:v>
                </c:pt>
                <c:pt idx="4">
                  <c:v>24.273664480000001</c:v>
                </c:pt>
                <c:pt idx="5">
                  <c:v>26.16618076</c:v>
                </c:pt>
                <c:pt idx="6">
                  <c:v>26.491862569999999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CF1-458D-A249-749F99024B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56736"/>
        <c:axId val="1145858368"/>
      </c:barChart>
      <c:catAx>
        <c:axId val="1145856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8368"/>
        <c:crosses val="autoZero"/>
        <c:auto val="1"/>
        <c:lblAlgn val="ctr"/>
        <c:lblOffset val="100"/>
        <c:noMultiLvlLbl val="0"/>
      </c:catAx>
      <c:valAx>
        <c:axId val="1145858368"/>
        <c:scaling>
          <c:orientation val="minMax"/>
          <c:max val="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6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Kemija!$I$1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Matematika</c:v>
                </c:pt>
                <c:pt idx="1">
                  <c:v>Fizika</c:v>
                </c:pt>
                <c:pt idx="2">
                  <c:v>Tehnički</c:v>
                </c:pt>
                <c:pt idx="3">
                  <c:v>Geografija</c:v>
                </c:pt>
                <c:pt idx="4">
                  <c:v>Latinski</c:v>
                </c:pt>
                <c:pt idx="5">
                  <c:v>Njemački</c:v>
                </c:pt>
                <c:pt idx="6">
                  <c:v>Biologija</c:v>
                </c:pt>
                <c:pt idx="7">
                  <c:v>Kemija</c:v>
                </c:pt>
                <c:pt idx="8">
                  <c:v>Francuski</c:v>
                </c:pt>
                <c:pt idx="9">
                  <c:v>Povijest</c:v>
                </c:pt>
                <c:pt idx="10">
                  <c:v>Pravoslavni vj.</c:v>
                </c:pt>
                <c:pt idx="11">
                  <c:v>Razredna nastava</c:v>
                </c:pt>
                <c:pt idx="12">
                  <c:v>Likovni</c:v>
                </c:pt>
                <c:pt idx="13">
                  <c:v>Etika, filozofija,sociologija,logika</c:v>
                </c:pt>
                <c:pt idx="14">
                  <c:v>Engleski</c:v>
                </c:pt>
                <c:pt idx="15">
                  <c:v>Glazbeni</c:v>
                </c:pt>
                <c:pt idx="16">
                  <c:v>Hrvatski</c:v>
                </c:pt>
                <c:pt idx="17">
                  <c:v>Vjeronauk</c:v>
                </c:pt>
                <c:pt idx="18">
                  <c:v>Talijanski</c:v>
                </c:pt>
                <c:pt idx="19">
                  <c:v>TZK</c:v>
                </c:pt>
              </c:strCache>
            </c:strRef>
          </c:cat>
          <c:val>
            <c:numRef>
              <c:f>Kemija!$D$2:$D$21</c:f>
              <c:numCache>
                <c:formatCode>General</c:formatCode>
                <c:ptCount val="20"/>
                <c:pt idx="0">
                  <c:v>2.2200772200772203</c:v>
                </c:pt>
                <c:pt idx="1">
                  <c:v>1.3651877133105803</c:v>
                </c:pt>
                <c:pt idx="2">
                  <c:v>3.9215686274509802</c:v>
                </c:pt>
                <c:pt idx="3">
                  <c:v>2.030456852791878</c:v>
                </c:pt>
                <c:pt idx="4">
                  <c:v>0.86206896551724133</c:v>
                </c:pt>
                <c:pt idx="5">
                  <c:v>3.3093525179856114</c:v>
                </c:pt>
                <c:pt idx="6">
                  <c:v>2.7243589743589745</c:v>
                </c:pt>
                <c:pt idx="7">
                  <c:v>3.7383177570093453</c:v>
                </c:pt>
                <c:pt idx="8">
                  <c:v>5.6338028169014089</c:v>
                </c:pt>
                <c:pt idx="9">
                  <c:v>2.1848739495798317</c:v>
                </c:pt>
                <c:pt idx="10">
                  <c:v>0</c:v>
                </c:pt>
                <c:pt idx="11">
                  <c:v>2.2707919386886175</c:v>
                </c:pt>
                <c:pt idx="12">
                  <c:v>3.041825095057034</c:v>
                </c:pt>
                <c:pt idx="13">
                  <c:v>6.5217391304347823</c:v>
                </c:pt>
                <c:pt idx="14">
                  <c:v>4.0259740259740262</c:v>
                </c:pt>
                <c:pt idx="15">
                  <c:v>6.2992125984251963</c:v>
                </c:pt>
                <c:pt idx="16">
                  <c:v>3.2436708860759493</c:v>
                </c:pt>
                <c:pt idx="17">
                  <c:v>1.2170385395537524</c:v>
                </c:pt>
                <c:pt idx="18">
                  <c:v>0</c:v>
                </c:pt>
                <c:pt idx="19">
                  <c:v>3.2710280373831773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EE0-4D02-8800-311FE6DD1EE1}"/>
            </c:ext>
          </c:extLst>
        </c:ser>
        <c:ser>
          <c:idx val="1"/>
          <c:order val="1"/>
          <c:tx>
            <c:strRef>
              <c:f>Kemija!$I$2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Matematika</c:v>
                </c:pt>
                <c:pt idx="1">
                  <c:v>Fizika</c:v>
                </c:pt>
                <c:pt idx="2">
                  <c:v>Tehnički</c:v>
                </c:pt>
                <c:pt idx="3">
                  <c:v>Geografija</c:v>
                </c:pt>
                <c:pt idx="4">
                  <c:v>Latinski</c:v>
                </c:pt>
                <c:pt idx="5">
                  <c:v>Njemački</c:v>
                </c:pt>
                <c:pt idx="6">
                  <c:v>Biologija</c:v>
                </c:pt>
                <c:pt idx="7">
                  <c:v>Kemija</c:v>
                </c:pt>
                <c:pt idx="8">
                  <c:v>Francuski</c:v>
                </c:pt>
                <c:pt idx="9">
                  <c:v>Povijest</c:v>
                </c:pt>
                <c:pt idx="10">
                  <c:v>Pravoslavni vj.</c:v>
                </c:pt>
                <c:pt idx="11">
                  <c:v>Razredna nastava</c:v>
                </c:pt>
                <c:pt idx="12">
                  <c:v>Likovni</c:v>
                </c:pt>
                <c:pt idx="13">
                  <c:v>Etika, filozofija,sociologija,logika</c:v>
                </c:pt>
                <c:pt idx="14">
                  <c:v>Engleski</c:v>
                </c:pt>
                <c:pt idx="15">
                  <c:v>Glazbeni</c:v>
                </c:pt>
                <c:pt idx="16">
                  <c:v>Hrvatski</c:v>
                </c:pt>
                <c:pt idx="17">
                  <c:v>Vjeronauk</c:v>
                </c:pt>
                <c:pt idx="18">
                  <c:v>Talijanski</c:v>
                </c:pt>
                <c:pt idx="19">
                  <c:v>TZK</c:v>
                </c:pt>
              </c:strCache>
            </c:strRef>
          </c:cat>
          <c:val>
            <c:numRef>
              <c:f>Kemija!$E$2:$E$21</c:f>
              <c:numCache>
                <c:formatCode>General</c:formatCode>
                <c:ptCount val="20"/>
                <c:pt idx="0">
                  <c:v>5.9845559845559846</c:v>
                </c:pt>
                <c:pt idx="1">
                  <c:v>7.8498293515358366</c:v>
                </c:pt>
                <c:pt idx="2">
                  <c:v>5.3921568627450984</c:v>
                </c:pt>
                <c:pt idx="3">
                  <c:v>11.928934010152284</c:v>
                </c:pt>
                <c:pt idx="4">
                  <c:v>8.6206896551724146</c:v>
                </c:pt>
                <c:pt idx="5">
                  <c:v>7.3381294964028774</c:v>
                </c:pt>
                <c:pt idx="6">
                  <c:v>8.1730769230769234</c:v>
                </c:pt>
                <c:pt idx="7">
                  <c:v>10.046728971962617</c:v>
                </c:pt>
                <c:pt idx="8">
                  <c:v>15.492957746478872</c:v>
                </c:pt>
                <c:pt idx="9">
                  <c:v>9.9159663865546221</c:v>
                </c:pt>
                <c:pt idx="10">
                  <c:v>8</c:v>
                </c:pt>
                <c:pt idx="11">
                  <c:v>8.9980130570536474</c:v>
                </c:pt>
                <c:pt idx="12">
                  <c:v>14.448669201520911</c:v>
                </c:pt>
                <c:pt idx="13">
                  <c:v>15.760869565217392</c:v>
                </c:pt>
                <c:pt idx="14">
                  <c:v>14.935064935064934</c:v>
                </c:pt>
                <c:pt idx="15">
                  <c:v>18.503937007874015</c:v>
                </c:pt>
                <c:pt idx="16">
                  <c:v>17.167721518987342</c:v>
                </c:pt>
                <c:pt idx="17">
                  <c:v>7.9107505070993911</c:v>
                </c:pt>
                <c:pt idx="18">
                  <c:v>6.4516129032258061</c:v>
                </c:pt>
                <c:pt idx="19">
                  <c:v>12.616822429906541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EE0-4D02-8800-311FE6DD1EE1}"/>
            </c:ext>
          </c:extLst>
        </c:ser>
        <c:ser>
          <c:idx val="2"/>
          <c:order val="2"/>
          <c:tx>
            <c:strRef>
              <c:f>Kemija!$I$3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Matematika</c:v>
                </c:pt>
                <c:pt idx="1">
                  <c:v>Fizika</c:v>
                </c:pt>
                <c:pt idx="2">
                  <c:v>Tehnički</c:v>
                </c:pt>
                <c:pt idx="3">
                  <c:v>Geografija</c:v>
                </c:pt>
                <c:pt idx="4">
                  <c:v>Latinski</c:v>
                </c:pt>
                <c:pt idx="5">
                  <c:v>Njemački</c:v>
                </c:pt>
                <c:pt idx="6">
                  <c:v>Biologija</c:v>
                </c:pt>
                <c:pt idx="7">
                  <c:v>Kemija</c:v>
                </c:pt>
                <c:pt idx="8">
                  <c:v>Francuski</c:v>
                </c:pt>
                <c:pt idx="9">
                  <c:v>Povijest</c:v>
                </c:pt>
                <c:pt idx="10">
                  <c:v>Pravoslavni vj.</c:v>
                </c:pt>
                <c:pt idx="11">
                  <c:v>Razredna nastava</c:v>
                </c:pt>
                <c:pt idx="12">
                  <c:v>Likovni</c:v>
                </c:pt>
                <c:pt idx="13">
                  <c:v>Etika, filozofija,sociologija,logika</c:v>
                </c:pt>
                <c:pt idx="14">
                  <c:v>Engleski</c:v>
                </c:pt>
                <c:pt idx="15">
                  <c:v>Glazbeni</c:v>
                </c:pt>
                <c:pt idx="16">
                  <c:v>Hrvatski</c:v>
                </c:pt>
                <c:pt idx="17">
                  <c:v>Vjeronauk</c:v>
                </c:pt>
                <c:pt idx="18">
                  <c:v>Talijanski</c:v>
                </c:pt>
                <c:pt idx="19">
                  <c:v>TZK</c:v>
                </c:pt>
              </c:strCache>
            </c:strRef>
          </c:cat>
          <c:val>
            <c:numRef>
              <c:f>Kemija!$F$2:$F$21</c:f>
              <c:numCache>
                <c:formatCode>General</c:formatCode>
                <c:ptCount val="20"/>
                <c:pt idx="0">
                  <c:v>42.567567567567565</c:v>
                </c:pt>
                <c:pt idx="1">
                  <c:v>44.027303754266214</c:v>
                </c:pt>
                <c:pt idx="2">
                  <c:v>46.078431372549019</c:v>
                </c:pt>
                <c:pt idx="3">
                  <c:v>45.685279187817258</c:v>
                </c:pt>
                <c:pt idx="4">
                  <c:v>54.310344827586206</c:v>
                </c:pt>
                <c:pt idx="5">
                  <c:v>53.237410071942449</c:v>
                </c:pt>
                <c:pt idx="6">
                  <c:v>53.365384615384613</c:v>
                </c:pt>
                <c:pt idx="7">
                  <c:v>50.934579439252339</c:v>
                </c:pt>
                <c:pt idx="8">
                  <c:v>43.661971830985912</c:v>
                </c:pt>
                <c:pt idx="9">
                  <c:v>54.117647058823529</c:v>
                </c:pt>
                <c:pt idx="10">
                  <c:v>60</c:v>
                </c:pt>
                <c:pt idx="11">
                  <c:v>56.769798467215438</c:v>
                </c:pt>
                <c:pt idx="12">
                  <c:v>53.992395437262353</c:v>
                </c:pt>
                <c:pt idx="13">
                  <c:v>50</c:v>
                </c:pt>
                <c:pt idx="14">
                  <c:v>53.961038961038966</c:v>
                </c:pt>
                <c:pt idx="15">
                  <c:v>48.425196850393696</c:v>
                </c:pt>
                <c:pt idx="16">
                  <c:v>54.351265822784811</c:v>
                </c:pt>
                <c:pt idx="17">
                  <c:v>66.024340770791085</c:v>
                </c:pt>
                <c:pt idx="18">
                  <c:v>75</c:v>
                </c:pt>
                <c:pt idx="19">
                  <c:v>68.691588785046733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EE0-4D02-8800-311FE6DD1EE1}"/>
            </c:ext>
          </c:extLst>
        </c:ser>
        <c:ser>
          <c:idx val="3"/>
          <c:order val="3"/>
          <c:tx>
            <c:strRef>
              <c:f>Kemija!$I$4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Kemija!$B$2:$B$21</c:f>
              <c:strCache>
                <c:ptCount val="20"/>
                <c:pt idx="0">
                  <c:v>Matematika</c:v>
                </c:pt>
                <c:pt idx="1">
                  <c:v>Fizika</c:v>
                </c:pt>
                <c:pt idx="2">
                  <c:v>Tehnički</c:v>
                </c:pt>
                <c:pt idx="3">
                  <c:v>Geografija</c:v>
                </c:pt>
                <c:pt idx="4">
                  <c:v>Latinski</c:v>
                </c:pt>
                <c:pt idx="5">
                  <c:v>Njemački</c:v>
                </c:pt>
                <c:pt idx="6">
                  <c:v>Biologija</c:v>
                </c:pt>
                <c:pt idx="7">
                  <c:v>Kemija</c:v>
                </c:pt>
                <c:pt idx="8">
                  <c:v>Francuski</c:v>
                </c:pt>
                <c:pt idx="9">
                  <c:v>Povijest</c:v>
                </c:pt>
                <c:pt idx="10">
                  <c:v>Pravoslavni vj.</c:v>
                </c:pt>
                <c:pt idx="11">
                  <c:v>Razredna nastava</c:v>
                </c:pt>
                <c:pt idx="12">
                  <c:v>Likovni</c:v>
                </c:pt>
                <c:pt idx="13">
                  <c:v>Etika, filozofija,sociologija,logika</c:v>
                </c:pt>
                <c:pt idx="14">
                  <c:v>Engleski</c:v>
                </c:pt>
                <c:pt idx="15">
                  <c:v>Glazbeni</c:v>
                </c:pt>
                <c:pt idx="16">
                  <c:v>Hrvatski</c:v>
                </c:pt>
                <c:pt idx="17">
                  <c:v>Vjeronauk</c:v>
                </c:pt>
                <c:pt idx="18">
                  <c:v>Talijanski</c:v>
                </c:pt>
                <c:pt idx="19">
                  <c:v>TZK</c:v>
                </c:pt>
              </c:strCache>
            </c:strRef>
          </c:cat>
          <c:val>
            <c:numRef>
              <c:f>Kemija!$G$2:$G$21</c:f>
              <c:numCache>
                <c:formatCode>General</c:formatCode>
                <c:ptCount val="20"/>
                <c:pt idx="0">
                  <c:v>49.227799227799231</c:v>
                </c:pt>
                <c:pt idx="1">
                  <c:v>46.757679180887372</c:v>
                </c:pt>
                <c:pt idx="2">
                  <c:v>44.607843137254903</c:v>
                </c:pt>
                <c:pt idx="3">
                  <c:v>40.35532994923858</c:v>
                </c:pt>
                <c:pt idx="4">
                  <c:v>36.206896551724135</c:v>
                </c:pt>
                <c:pt idx="5">
                  <c:v>36.115107913669064</c:v>
                </c:pt>
                <c:pt idx="6">
                  <c:v>35.737179487179489</c:v>
                </c:pt>
                <c:pt idx="7">
                  <c:v>35.280373831775705</c:v>
                </c:pt>
                <c:pt idx="8">
                  <c:v>35.2112676056338</c:v>
                </c:pt>
                <c:pt idx="9">
                  <c:v>33.781512605042018</c:v>
                </c:pt>
                <c:pt idx="10">
                  <c:v>32</c:v>
                </c:pt>
                <c:pt idx="11">
                  <c:v>31.96139653704229</c:v>
                </c:pt>
                <c:pt idx="12">
                  <c:v>28.517110266159694</c:v>
                </c:pt>
                <c:pt idx="13">
                  <c:v>27.717391304347828</c:v>
                </c:pt>
                <c:pt idx="14">
                  <c:v>27.077922077922079</c:v>
                </c:pt>
                <c:pt idx="15">
                  <c:v>26.771653543307089</c:v>
                </c:pt>
                <c:pt idx="16">
                  <c:v>25.2373417721519</c:v>
                </c:pt>
                <c:pt idx="17">
                  <c:v>24.847870182555781</c:v>
                </c:pt>
                <c:pt idx="18">
                  <c:v>18.548387096774192</c:v>
                </c:pt>
                <c:pt idx="19">
                  <c:v>15.420560747663551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EE0-4D02-8800-311FE6DD1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57280"/>
        <c:axId val="1145859456"/>
      </c:barChart>
      <c:catAx>
        <c:axId val="114585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9456"/>
        <c:crosses val="autoZero"/>
        <c:auto val="1"/>
        <c:lblAlgn val="ctr"/>
        <c:lblOffset val="100"/>
        <c:noMultiLvlLbl val="0"/>
      </c:catAx>
      <c:valAx>
        <c:axId val="114585945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57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Uopće se ne slažem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Sheet1!$C$1:$I$1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Sheet1!$C$2:$I$2</c:f>
              <c:numCache>
                <c:formatCode>General</c:formatCode>
                <c:ptCount val="7"/>
                <c:pt idx="0">
                  <c:v>2.611218568665377</c:v>
                </c:pt>
                <c:pt idx="1">
                  <c:v>3.1012658227848098</c:v>
                </c:pt>
                <c:pt idx="2">
                  <c:v>2.4473813020068529</c:v>
                </c:pt>
                <c:pt idx="3">
                  <c:v>2.4453501296776583</c:v>
                </c:pt>
                <c:pt idx="4">
                  <c:v>2.200956937799043</c:v>
                </c:pt>
                <c:pt idx="5">
                  <c:v>3.1121109861267344</c:v>
                </c:pt>
                <c:pt idx="6">
                  <c:v>3.8752362948960304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E06-4C79-ABFB-8B67E5D9D72C}"/>
            </c:ext>
          </c:extLst>
        </c:ser>
        <c:ser>
          <c:idx val="1"/>
          <c:order val="1"/>
          <c:tx>
            <c:strRef>
              <c:f>Sheet1!$B$3</c:f>
              <c:strCache>
                <c:ptCount val="1"/>
                <c:pt idx="0">
                  <c:v>Uglavnom se ne slažem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Sheet1!$C$1:$I$1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Sheet1!$C$3:$I$3</c:f>
              <c:numCache>
                <c:formatCode>General</c:formatCode>
                <c:ptCount val="7"/>
                <c:pt idx="0">
                  <c:v>8.7040618955512574</c:v>
                </c:pt>
                <c:pt idx="1">
                  <c:v>9.2405063291139253</c:v>
                </c:pt>
                <c:pt idx="2">
                  <c:v>10.621634850709741</c:v>
                </c:pt>
                <c:pt idx="3">
                  <c:v>11.226380140792887</c:v>
                </c:pt>
                <c:pt idx="4">
                  <c:v>9.9043062200956928</c:v>
                </c:pt>
                <c:pt idx="5">
                  <c:v>10.648668916385452</c:v>
                </c:pt>
                <c:pt idx="6">
                  <c:v>14.083175803402648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06-4C79-ABFB-8B67E5D9D72C}"/>
            </c:ext>
          </c:extLst>
        </c:ser>
        <c:ser>
          <c:idx val="2"/>
          <c:order val="2"/>
          <c:tx>
            <c:strRef>
              <c:f>Sheet1!$B$4</c:f>
              <c:strCache>
                <c:ptCount val="1"/>
                <c:pt idx="0">
                  <c:v>Uglavnom se slažem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Sheet1!$C$1:$I$1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Sheet1!$C$4:$I$4</c:f>
              <c:numCache>
                <c:formatCode>General</c:formatCode>
                <c:ptCount val="7"/>
                <c:pt idx="0">
                  <c:v>50</c:v>
                </c:pt>
                <c:pt idx="1">
                  <c:v>51.392405063291136</c:v>
                </c:pt>
                <c:pt idx="2">
                  <c:v>54.674498286833085</c:v>
                </c:pt>
                <c:pt idx="3">
                  <c:v>54.686921081882176</c:v>
                </c:pt>
                <c:pt idx="4">
                  <c:v>58.564593301435409</c:v>
                </c:pt>
                <c:pt idx="5">
                  <c:v>54.780652418447694</c:v>
                </c:pt>
                <c:pt idx="6">
                  <c:v>56.238185255198495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E06-4C79-ABFB-8B67E5D9D72C}"/>
            </c:ext>
          </c:extLst>
        </c:ser>
        <c:ser>
          <c:idx val="3"/>
          <c:order val="3"/>
          <c:tx>
            <c:strRef>
              <c:f>Sheet1!$B$5</c:f>
              <c:strCache>
                <c:ptCount val="1"/>
                <c:pt idx="0">
                  <c:v>Potpuno se slažem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Sheet1!$C$1:$I$1</c:f>
              <c:strCache>
                <c:ptCount val="7"/>
                <c:pt idx="0">
                  <c:v>&lt; 2 godine</c:v>
                </c:pt>
                <c:pt idx="1">
                  <c:v>2-5 godina</c:v>
                </c:pt>
                <c:pt idx="2">
                  <c:v>5-10 godina</c:v>
                </c:pt>
                <c:pt idx="3">
                  <c:v>10-15 godina</c:v>
                </c:pt>
                <c:pt idx="4">
                  <c:v>15-20 godina</c:v>
                </c:pt>
                <c:pt idx="5">
                  <c:v>20-30 godina</c:v>
                </c:pt>
                <c:pt idx="6">
                  <c:v>&gt; 30 godina</c:v>
                </c:pt>
              </c:strCache>
            </c:strRef>
          </c:cat>
          <c:val>
            <c:numRef>
              <c:f>Sheet1!$C$5:$I$5</c:f>
              <c:numCache>
                <c:formatCode>General</c:formatCode>
                <c:ptCount val="7"/>
                <c:pt idx="0">
                  <c:v>38.684719535783366</c:v>
                </c:pt>
                <c:pt idx="1">
                  <c:v>36.265822784810126</c:v>
                </c:pt>
                <c:pt idx="2">
                  <c:v>32.256485560450322</c:v>
                </c:pt>
                <c:pt idx="3">
                  <c:v>31.641348647647277</c:v>
                </c:pt>
                <c:pt idx="4">
                  <c:v>29.330143540669855</c:v>
                </c:pt>
                <c:pt idx="5">
                  <c:v>31.458567679040122</c:v>
                </c:pt>
                <c:pt idx="6">
                  <c:v>25.803402646502839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E06-4C79-ABFB-8B67E5D9D7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5867616"/>
        <c:axId val="1145869792"/>
      </c:barChart>
      <c:catAx>
        <c:axId val="114586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9792"/>
        <c:crosses val="autoZero"/>
        <c:auto val="1"/>
        <c:lblAlgn val="ctr"/>
        <c:lblOffset val="100"/>
        <c:noMultiLvlLbl val="0"/>
      </c:catAx>
      <c:valAx>
        <c:axId val="1145869792"/>
        <c:scaling>
          <c:orientation val="minMax"/>
          <c:max val="1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5867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4359591608233169"/>
          <c:y val="7.53397246609141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'[analiza oprema 4.2_.xlsx]Sheet1'!$F$11</c:f>
              <c:strCache>
                <c:ptCount val="1"/>
                <c:pt idx="0">
                  <c:v>Na nastavi gledamo i slušamo filmove i video isječke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6B-401A-98B0-C93936A87E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6B-401A-98B0-C93936A87E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6B-401A-98B0-C93936A87E4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6B-401A-98B0-C93936A87E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4.2_.xlsx]Sheet1'!$G$10:$J$10</c:f>
              <c:strCache>
                <c:ptCount val="4"/>
                <c:pt idx="0">
                  <c:v>u potpunosti se slažem</c:v>
                </c:pt>
                <c:pt idx="1">
                  <c:v>slažem se</c:v>
                </c:pt>
                <c:pt idx="2">
                  <c:v>ne slažem se</c:v>
                </c:pt>
                <c:pt idx="3">
                  <c:v>uopće se ne slažem</c:v>
                </c:pt>
              </c:strCache>
            </c:strRef>
          </c:cat>
          <c:val>
            <c:numRef>
              <c:f>'[analiza oprema 4.2_.xlsx]Sheet1'!$G$11:$J$11</c:f>
              <c:numCache>
                <c:formatCode>General</c:formatCode>
                <c:ptCount val="4"/>
                <c:pt idx="0">
                  <c:v>595</c:v>
                </c:pt>
                <c:pt idx="1">
                  <c:v>1887</c:v>
                </c:pt>
                <c:pt idx="2">
                  <c:v>1074</c:v>
                </c:pt>
                <c:pt idx="3">
                  <c:v>420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6B-401A-98B0-C93936A87E4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4973258188678986E-5"/>
          <c:y val="0.14909538331613739"/>
          <c:w val="0.3219123879583175"/>
          <c:h val="0.347725760968485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v>Projektori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D8B-440C-9A62-CCB8C6C5349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D8B-440C-9A62-CCB8C6C534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4.2_.xlsx]Sheet1'!$A$7:$A$8</c:f>
              <c:strCache>
                <c:ptCount val="2"/>
                <c:pt idx="0">
                  <c:v>Učionice s projektorom</c:v>
                </c:pt>
                <c:pt idx="1">
                  <c:v>Učionice bez projektora</c:v>
                </c:pt>
              </c:strCache>
            </c:strRef>
          </c:cat>
          <c:val>
            <c:numRef>
              <c:f>'[analiza oprema 4.2_.xlsx]Sheet1'!$B$7:$B$8</c:f>
              <c:numCache>
                <c:formatCode>General</c:formatCode>
                <c:ptCount val="2"/>
                <c:pt idx="0">
                  <c:v>15195</c:v>
                </c:pt>
                <c:pt idx="1">
                  <c:v>6884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D8B-440C-9A62-CCB8C6C5349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000" dirty="0" err="1">
                <a:solidFill>
                  <a:schemeClr val="tx1"/>
                </a:solidFill>
              </a:rPr>
              <a:t>Interaktivne</a:t>
            </a: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err="1">
                <a:solidFill>
                  <a:schemeClr val="tx1"/>
                </a:solidFill>
              </a:rPr>
              <a:t>ploče</a:t>
            </a:r>
            <a:r>
              <a:rPr lang="en-US" sz="3000" dirty="0">
                <a:solidFill>
                  <a:schemeClr val="tx1"/>
                </a:solidFill>
              </a:rPr>
              <a:t>/</a:t>
            </a:r>
            <a:r>
              <a:rPr lang="en-US" sz="3000" dirty="0" err="1">
                <a:solidFill>
                  <a:schemeClr val="tx1"/>
                </a:solidFill>
              </a:rPr>
              <a:t>ekrani</a:t>
            </a:r>
            <a:endParaRPr lang="en-US" sz="3000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v>Interaktivne ploče/ekrani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F6-40DE-9159-84558AE345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F6-40DE-9159-84558AE345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4.2_.xlsx]Sheet1'!$A$11:$A$12</c:f>
              <c:strCache>
                <c:ptCount val="2"/>
                <c:pt idx="0">
                  <c:v>Učionice s interaktivnim pločama</c:v>
                </c:pt>
                <c:pt idx="1">
                  <c:v>Učionice bez interaktivnih ploča</c:v>
                </c:pt>
              </c:strCache>
            </c:strRef>
          </c:cat>
          <c:val>
            <c:numRef>
              <c:f>'[analiza oprema 4.2_.xlsx]Sheet1'!$B$11:$B$12</c:f>
              <c:numCache>
                <c:formatCode>General</c:formatCode>
                <c:ptCount val="2"/>
                <c:pt idx="0">
                  <c:v>2803</c:v>
                </c:pt>
                <c:pt idx="1">
                  <c:v>15476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FF6-40DE-9159-84558AE345E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v>Učitelji s računalom koje je škola dodijelila na korištenje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DD-4AB5-AD89-8D5DC4320A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DD-4AB5-AD89-8D5DC4320A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4.2_.xlsx]Sheet1'!$A$4:$A$5</c:f>
              <c:strCache>
                <c:ptCount val="2"/>
                <c:pt idx="0">
                  <c:v>Učitelj s računalom</c:v>
                </c:pt>
                <c:pt idx="1">
                  <c:v>Učitelji bez računala</c:v>
                </c:pt>
              </c:strCache>
            </c:strRef>
          </c:cat>
          <c:val>
            <c:numRef>
              <c:f>'[analiza oprema 4.2_.xlsx]Sheet1'!$B$4:$B$5</c:f>
              <c:numCache>
                <c:formatCode>General</c:formatCode>
                <c:ptCount val="2"/>
                <c:pt idx="0">
                  <c:v>6597</c:v>
                </c:pt>
                <c:pt idx="1">
                  <c:v>25968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4DD-4AB5-AD89-8D5DC4320AC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123201822413916"/>
          <c:y val="0.153661948754143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'[analiza oprema 4.2_.xlsx]Sheet1'!$F$7</c:f>
              <c:strCache>
                <c:ptCount val="1"/>
                <c:pt idx="0">
                  <c:v>Imaš li kod kuće stolno ili prijenosno računalo koji možeš koristiti?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BD-4012-AA87-D8DC5D41CC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BD-4012-AA87-D8DC5D41CC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4.2_.xlsx]Sheet1'!$G$6:$H$6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'[analiza oprema 4.2_.xlsx]Sheet1'!$G$7:$H$7</c:f>
              <c:numCache>
                <c:formatCode>General</c:formatCode>
                <c:ptCount val="2"/>
                <c:pt idx="0">
                  <c:v>3811</c:v>
                </c:pt>
                <c:pt idx="1">
                  <c:v>321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0BD-4012-AA87-D8DC5D41CCE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0212216691902338"/>
          <c:y val="0.48509164849661174"/>
          <c:w val="0.11874725735227259"/>
          <c:h val="6.4390305382957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317116622552432"/>
          <c:y val="5.51480452065089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'[analiza oprema 4.2_.xlsx]Sheet1'!$F$14</c:f>
              <c:strCache>
                <c:ptCount val="1"/>
                <c:pt idx="0">
                  <c:v>Volim koristiti računala ili druge uređaje na nastavi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6B-4088-93D5-5733A80D325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96B-4088-93D5-5733A80D325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96B-4088-93D5-5733A80D325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96B-4088-93D5-5733A80D32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4.2_.xlsx]Sheet1'!$G$10:$J$10</c:f>
              <c:strCache>
                <c:ptCount val="4"/>
                <c:pt idx="0">
                  <c:v>u potpunosti se slažem</c:v>
                </c:pt>
                <c:pt idx="1">
                  <c:v>slažem se</c:v>
                </c:pt>
                <c:pt idx="2">
                  <c:v>ne slažem se</c:v>
                </c:pt>
                <c:pt idx="3">
                  <c:v>uopće se ne slažem</c:v>
                </c:pt>
              </c:strCache>
            </c:strRef>
          </c:cat>
          <c:val>
            <c:numRef>
              <c:f>'[analiza oprema 4.2_.xlsx]Sheet1'!$G$14:$J$14</c:f>
              <c:numCache>
                <c:formatCode>General</c:formatCode>
                <c:ptCount val="4"/>
                <c:pt idx="0">
                  <c:v>1653</c:v>
                </c:pt>
                <c:pt idx="1">
                  <c:v>1399</c:v>
                </c:pt>
                <c:pt idx="2">
                  <c:v>612</c:v>
                </c:pt>
                <c:pt idx="3">
                  <c:v>307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96B-4088-93D5-5733A80D325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0000039261770525E-2"/>
          <c:y val="0.14807250137947656"/>
          <c:w val="0.89999992147645891"/>
          <c:h val="6.89390887049173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'[analiza oprema 4.2_.xlsx]Sheet1'!$F$20</c:f>
              <c:strCache>
                <c:ptCount val="1"/>
                <c:pt idx="0">
                  <c:v>Koristim se internetom za traženje podataka i učenje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D3-48D7-A63A-840F28623F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D3-48D7-A63A-840F28623F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D3-48D7-A63A-840F28623F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1D3-48D7-A63A-840F28623F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'[analiza oprema 4.2_.xlsx]Sheet1'!$G$10:$J$10</c:f>
              <c:strCache>
                <c:ptCount val="4"/>
                <c:pt idx="0">
                  <c:v>u potpunosti se slažem</c:v>
                </c:pt>
                <c:pt idx="1">
                  <c:v>slažem se</c:v>
                </c:pt>
                <c:pt idx="2">
                  <c:v>ne slažem se</c:v>
                </c:pt>
                <c:pt idx="3">
                  <c:v>uopće se ne slažem</c:v>
                </c:pt>
              </c:strCache>
            </c:strRef>
          </c:cat>
          <c:val>
            <c:numRef>
              <c:f>'[analiza oprema 4.2_.xlsx]Sheet1'!$G$20:$J$20</c:f>
              <c:numCache>
                <c:formatCode>General</c:formatCode>
                <c:ptCount val="4"/>
                <c:pt idx="0">
                  <c:v>1610</c:v>
                </c:pt>
                <c:pt idx="1">
                  <c:v>1885</c:v>
                </c:pt>
                <c:pt idx="2">
                  <c:v>368</c:v>
                </c:pt>
                <c:pt idx="3">
                  <c:v>111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1D3-48D7-A63A-840F28623F8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5197469537306143E-3"/>
          <c:y val="0.19726475898431348"/>
          <c:w val="0.28125939925511401"/>
          <c:h val="0.505889086866041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 sz="2800"/>
              <a:t>Broj škola prema % upotrebe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25-4B40-AB08-DDFCC574CA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25-4B40-AB08-DDFCC574CA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925-4B40-AB08-DDFCC574CA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925-4B40-AB08-DDFCC574CAED}"/>
              </c:ext>
            </c:extLst>
          </c:dPt>
          <c:dLbls>
            <c:dLbl>
              <c:idx val="0"/>
              <c:layout>
                <c:manualLayout>
                  <c:x val="-0.11112706283383582"/>
                  <c:y val="-0.2175426148654495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925-4B40-AB08-DDFCC574CAE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925-4B40-AB08-DDFCC574CAED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7351842239916294E-2"/>
                  <c:y val="0.1130351013815580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925-4B40-AB08-DDFCC574CAE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'[Izvještaj MDM 11.2018-1.2019.xlsx]MDM studeni-siječanj'!$O$75:$O$78</c:f>
              <c:strCache>
                <c:ptCount val="4"/>
                <c:pt idx="0">
                  <c:v>Više od 80 %</c:v>
                </c:pt>
                <c:pt idx="1">
                  <c:v>60 - 80 %</c:v>
                </c:pt>
                <c:pt idx="2">
                  <c:v>40 - 60 %</c:v>
                </c:pt>
                <c:pt idx="3">
                  <c:v>Manje od 40 %</c:v>
                </c:pt>
              </c:strCache>
            </c:strRef>
          </c:cat>
          <c:val>
            <c:numRef>
              <c:f>'[Izvještaj MDM 11.2018-1.2019.xlsx]MDM studeni-siječanj'!$P$75:$P$78</c:f>
              <c:numCache>
                <c:formatCode>0</c:formatCode>
                <c:ptCount val="4"/>
                <c:pt idx="0" formatCode="General">
                  <c:v>57</c:v>
                </c:pt>
                <c:pt idx="1">
                  <c:v>15</c:v>
                </c:pt>
                <c:pt idx="2">
                  <c:v>0</c:v>
                </c:pt>
                <c:pt idx="3" formatCode="General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925-4B40-AB08-DDFCC574CAE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hr-HR" sz="2800">
                <a:solidFill>
                  <a:schemeClr val="tx1"/>
                </a:solidFill>
              </a:rPr>
              <a:t>Prosječna upotreba</a:t>
            </a:r>
            <a:r>
              <a:rPr lang="hr-HR" sz="2800" baseline="0">
                <a:solidFill>
                  <a:schemeClr val="tx1"/>
                </a:solidFill>
              </a:rPr>
              <a:t> % uređaja posljednjih 7 dana</a:t>
            </a:r>
            <a:endParaRPr lang="hr-HR" sz="280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762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'[Izvještaj MDM 11.2018-1.2019.xlsx]MDM studeni-siječanj'!$B$1:$L$1</c:f>
              <c:numCache>
                <c:formatCode>m/d/yyyy</c:formatCode>
                <c:ptCount val="11"/>
                <c:pt idx="0">
                  <c:v>43413</c:v>
                </c:pt>
                <c:pt idx="1">
                  <c:v>43420</c:v>
                </c:pt>
                <c:pt idx="2">
                  <c:v>43431</c:v>
                </c:pt>
                <c:pt idx="3">
                  <c:v>43438</c:v>
                </c:pt>
                <c:pt idx="4">
                  <c:v>43444</c:v>
                </c:pt>
                <c:pt idx="5">
                  <c:v>43451</c:v>
                </c:pt>
                <c:pt idx="6">
                  <c:v>43458</c:v>
                </c:pt>
                <c:pt idx="7">
                  <c:v>43472</c:v>
                </c:pt>
                <c:pt idx="8">
                  <c:v>43480</c:v>
                </c:pt>
                <c:pt idx="9">
                  <c:v>43486</c:v>
                </c:pt>
                <c:pt idx="10">
                  <c:v>43501</c:v>
                </c:pt>
              </c:numCache>
            </c:numRef>
          </c:cat>
          <c:val>
            <c:numRef>
              <c:f>'[Izvještaj MDM 11.2018-1.2019.xlsx]MDM studeni-siječanj'!$B$76:$L$76</c:f>
              <c:numCache>
                <c:formatCode>0%</c:formatCode>
                <c:ptCount val="11"/>
                <c:pt idx="0">
                  <c:v>0.91036138344804662</c:v>
                </c:pt>
                <c:pt idx="1">
                  <c:v>0.92075740678352591</c:v>
                </c:pt>
                <c:pt idx="2">
                  <c:v>0.928813853225404</c:v>
                </c:pt>
                <c:pt idx="3">
                  <c:v>0.91751862566644893</c:v>
                </c:pt>
                <c:pt idx="4">
                  <c:v>0.90308682329900747</c:v>
                </c:pt>
                <c:pt idx="5">
                  <c:v>0.9003839403834033</c:v>
                </c:pt>
                <c:pt idx="6">
                  <c:v>0.88314328154318389</c:v>
                </c:pt>
                <c:pt idx="7">
                  <c:v>0.80810539525794345</c:v>
                </c:pt>
                <c:pt idx="8">
                  <c:v>0.75884887654810107</c:v>
                </c:pt>
                <c:pt idx="9">
                  <c:v>0.72662264413856603</c:v>
                </c:pt>
                <c:pt idx="10">
                  <c:v>0.7947854947702705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274-4B2C-AC8D-3DD15710E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10136176"/>
        <c:axId val="910122576"/>
      </c:lineChart>
      <c:dateAx>
        <c:axId val="91013617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22576"/>
        <c:crosses val="autoZero"/>
        <c:auto val="1"/>
        <c:lblOffset val="100"/>
        <c:baseTimeUnit val="days"/>
      </c:dateAx>
      <c:valAx>
        <c:axId val="91012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3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186761811023618E-2"/>
          <c:y val="4.0378974405575314E-2"/>
          <c:w val="0.64361655814657792"/>
          <c:h val="0.614473776578403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Kemija!$H$1</c:f>
              <c:strCache>
                <c:ptCount val="1"/>
                <c:pt idx="0">
                  <c:v>U potpunosti sam nezadovoljna/nezadovoljan</c:v>
                </c:pt>
              </c:strCache>
            </c:strRef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Latinski</c:v>
                </c:pt>
                <c:pt idx="1">
                  <c:v>Tehnički</c:v>
                </c:pt>
                <c:pt idx="2">
                  <c:v>Glazbeni</c:v>
                </c:pt>
                <c:pt idx="3">
                  <c:v>Geografija</c:v>
                </c:pt>
                <c:pt idx="4">
                  <c:v>Etika, filozofija,sociologija,logika</c:v>
                </c:pt>
                <c:pt idx="5">
                  <c:v>Vjeronauk</c:v>
                </c:pt>
                <c:pt idx="6">
                  <c:v>Biologija</c:v>
                </c:pt>
                <c:pt idx="7">
                  <c:v>Pravoslavni vj.</c:v>
                </c:pt>
                <c:pt idx="8">
                  <c:v>Talijanski</c:v>
                </c:pt>
                <c:pt idx="9">
                  <c:v>Hrvatski</c:v>
                </c:pt>
                <c:pt idx="10">
                  <c:v>Likovni</c:v>
                </c:pt>
                <c:pt idx="11">
                  <c:v>Engleski</c:v>
                </c:pt>
                <c:pt idx="12">
                  <c:v>Njemački</c:v>
                </c:pt>
                <c:pt idx="13">
                  <c:v>Matematika</c:v>
                </c:pt>
                <c:pt idx="14">
                  <c:v>Povijest</c:v>
                </c:pt>
                <c:pt idx="15">
                  <c:v>Razredna nastava</c:v>
                </c:pt>
                <c:pt idx="16">
                  <c:v>TZK</c:v>
                </c:pt>
                <c:pt idx="17">
                  <c:v>Kemija</c:v>
                </c:pt>
                <c:pt idx="18">
                  <c:v>Francuski</c:v>
                </c:pt>
                <c:pt idx="19">
                  <c:v>Fizika</c:v>
                </c:pt>
              </c:strCache>
            </c:strRef>
          </c:cat>
          <c:val>
            <c:numRef>
              <c:f>Kemija!$C$1:$C$20</c:f>
              <c:numCache>
                <c:formatCode>0.00</c:formatCode>
                <c:ptCount val="20"/>
                <c:pt idx="0">
                  <c:v>0.86206896551724133</c:v>
                </c:pt>
                <c:pt idx="1">
                  <c:v>0.98039215686274506</c:v>
                </c:pt>
                <c:pt idx="2">
                  <c:v>0.39370078740157477</c:v>
                </c:pt>
                <c:pt idx="3">
                  <c:v>1.015228426395939</c:v>
                </c:pt>
                <c:pt idx="4">
                  <c:v>0.54347826086956519</c:v>
                </c:pt>
                <c:pt idx="5">
                  <c:v>1.8036072144288577</c:v>
                </c:pt>
                <c:pt idx="6">
                  <c:v>0.48076923076923078</c:v>
                </c:pt>
                <c:pt idx="7">
                  <c:v>4</c:v>
                </c:pt>
                <c:pt idx="8">
                  <c:v>0.40322580645161288</c:v>
                </c:pt>
                <c:pt idx="9">
                  <c:v>1.1867088607594938</c:v>
                </c:pt>
                <c:pt idx="10">
                  <c:v>3.041825095057034</c:v>
                </c:pt>
                <c:pt idx="11">
                  <c:v>0.97402597402597402</c:v>
                </c:pt>
                <c:pt idx="12">
                  <c:v>0.43165467625899279</c:v>
                </c:pt>
                <c:pt idx="13">
                  <c:v>1.8095238095238095</c:v>
                </c:pt>
                <c:pt idx="14">
                  <c:v>0.81566068515497547</c:v>
                </c:pt>
                <c:pt idx="15">
                  <c:v>2.1682340647857892</c:v>
                </c:pt>
                <c:pt idx="16">
                  <c:v>2.4096385542168677</c:v>
                </c:pt>
                <c:pt idx="17">
                  <c:v>3.5046728971962615</c:v>
                </c:pt>
                <c:pt idx="18">
                  <c:v>1.4084507042253522</c:v>
                </c:pt>
                <c:pt idx="19">
                  <c:v>4.7781569965870307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4B-4AEA-8BF3-58196809AB95}"/>
            </c:ext>
          </c:extLst>
        </c:ser>
        <c:ser>
          <c:idx val="1"/>
          <c:order val="1"/>
          <c:tx>
            <c:strRef>
              <c:f>Kemija!$H$2</c:f>
              <c:strCache>
                <c:ptCount val="1"/>
                <c:pt idx="0">
                  <c:v>Djelomično sam zadovoljna/zadovoljan</c:v>
                </c:pt>
              </c:strCache>
            </c:strRef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Latinski</c:v>
                </c:pt>
                <c:pt idx="1">
                  <c:v>Tehnički</c:v>
                </c:pt>
                <c:pt idx="2">
                  <c:v>Glazbeni</c:v>
                </c:pt>
                <c:pt idx="3">
                  <c:v>Geografija</c:v>
                </c:pt>
                <c:pt idx="4">
                  <c:v>Etika, filozofija,sociologija,logika</c:v>
                </c:pt>
                <c:pt idx="5">
                  <c:v>Vjeronauk</c:v>
                </c:pt>
                <c:pt idx="6">
                  <c:v>Biologija</c:v>
                </c:pt>
                <c:pt idx="7">
                  <c:v>Pravoslavni vj.</c:v>
                </c:pt>
                <c:pt idx="8">
                  <c:v>Talijanski</c:v>
                </c:pt>
                <c:pt idx="9">
                  <c:v>Hrvatski</c:v>
                </c:pt>
                <c:pt idx="10">
                  <c:v>Likovni</c:v>
                </c:pt>
                <c:pt idx="11">
                  <c:v>Engleski</c:v>
                </c:pt>
                <c:pt idx="12">
                  <c:v>Njemački</c:v>
                </c:pt>
                <c:pt idx="13">
                  <c:v>Matematika</c:v>
                </c:pt>
                <c:pt idx="14">
                  <c:v>Povijest</c:v>
                </c:pt>
                <c:pt idx="15">
                  <c:v>Razredna nastava</c:v>
                </c:pt>
                <c:pt idx="16">
                  <c:v>TZK</c:v>
                </c:pt>
                <c:pt idx="17">
                  <c:v>Kemija</c:v>
                </c:pt>
                <c:pt idx="18">
                  <c:v>Francuski</c:v>
                </c:pt>
                <c:pt idx="19">
                  <c:v>Fizika</c:v>
                </c:pt>
              </c:strCache>
            </c:strRef>
          </c:cat>
          <c:val>
            <c:numRef>
              <c:f>Kemija!$D$1:$D$20</c:f>
              <c:numCache>
                <c:formatCode>0.00</c:formatCode>
                <c:ptCount val="20"/>
                <c:pt idx="0">
                  <c:v>6.0344827586206895</c:v>
                </c:pt>
                <c:pt idx="1">
                  <c:v>9.3137254901960791</c:v>
                </c:pt>
                <c:pt idx="2">
                  <c:v>14.173228346456693</c:v>
                </c:pt>
                <c:pt idx="3">
                  <c:v>14.213197969543149</c:v>
                </c:pt>
                <c:pt idx="4">
                  <c:v>15.760869565217392</c:v>
                </c:pt>
                <c:pt idx="5">
                  <c:v>14.829659318637276</c:v>
                </c:pt>
                <c:pt idx="6">
                  <c:v>16.826923076923077</c:v>
                </c:pt>
                <c:pt idx="7">
                  <c:v>16</c:v>
                </c:pt>
                <c:pt idx="8">
                  <c:v>19.758064516129032</c:v>
                </c:pt>
                <c:pt idx="9">
                  <c:v>20.332278481012658</c:v>
                </c:pt>
                <c:pt idx="10">
                  <c:v>19.011406844106464</c:v>
                </c:pt>
                <c:pt idx="11">
                  <c:v>21.818181818181817</c:v>
                </c:pt>
                <c:pt idx="12">
                  <c:v>25.179856115107913</c:v>
                </c:pt>
                <c:pt idx="13">
                  <c:v>24.571428571428573</c:v>
                </c:pt>
                <c:pt idx="14">
                  <c:v>26.590538336052198</c:v>
                </c:pt>
                <c:pt idx="15">
                  <c:v>27.612330198537094</c:v>
                </c:pt>
                <c:pt idx="16">
                  <c:v>31.726907630522089</c:v>
                </c:pt>
                <c:pt idx="17">
                  <c:v>31.074766355140188</c:v>
                </c:pt>
                <c:pt idx="18">
                  <c:v>35.2112676056338</c:v>
                </c:pt>
                <c:pt idx="19">
                  <c:v>34.8122866894198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4B-4AEA-8BF3-58196809AB95}"/>
            </c:ext>
          </c:extLst>
        </c:ser>
        <c:ser>
          <c:idx val="2"/>
          <c:order val="2"/>
          <c:tx>
            <c:strRef>
              <c:f>Kemija!$H$3</c:f>
              <c:strCache>
                <c:ptCount val="1"/>
                <c:pt idx="0">
                  <c:v>U potpunosti sam zadovoljna/zadovoljan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Latinski</c:v>
                </c:pt>
                <c:pt idx="1">
                  <c:v>Tehnički</c:v>
                </c:pt>
                <c:pt idx="2">
                  <c:v>Glazbeni</c:v>
                </c:pt>
                <c:pt idx="3">
                  <c:v>Geografija</c:v>
                </c:pt>
                <c:pt idx="4">
                  <c:v>Etika, filozofija,sociologija,logika</c:v>
                </c:pt>
                <c:pt idx="5">
                  <c:v>Vjeronauk</c:v>
                </c:pt>
                <c:pt idx="6">
                  <c:v>Biologija</c:v>
                </c:pt>
                <c:pt idx="7">
                  <c:v>Pravoslavni vj.</c:v>
                </c:pt>
                <c:pt idx="8">
                  <c:v>Talijanski</c:v>
                </c:pt>
                <c:pt idx="9">
                  <c:v>Hrvatski</c:v>
                </c:pt>
                <c:pt idx="10">
                  <c:v>Likovni</c:v>
                </c:pt>
                <c:pt idx="11">
                  <c:v>Engleski</c:v>
                </c:pt>
                <c:pt idx="12">
                  <c:v>Njemački</c:v>
                </c:pt>
                <c:pt idx="13">
                  <c:v>Matematika</c:v>
                </c:pt>
                <c:pt idx="14">
                  <c:v>Povijest</c:v>
                </c:pt>
                <c:pt idx="15">
                  <c:v>Razredna nastava</c:v>
                </c:pt>
                <c:pt idx="16">
                  <c:v>TZK</c:v>
                </c:pt>
                <c:pt idx="17">
                  <c:v>Kemija</c:v>
                </c:pt>
                <c:pt idx="18">
                  <c:v>Francuski</c:v>
                </c:pt>
                <c:pt idx="19">
                  <c:v>Fizika</c:v>
                </c:pt>
              </c:strCache>
            </c:strRef>
          </c:cat>
          <c:val>
            <c:numRef>
              <c:f>Kemija!$E$1:$E$20</c:f>
              <c:numCache>
                <c:formatCode>0.00</c:formatCode>
                <c:ptCount val="20"/>
                <c:pt idx="0">
                  <c:v>93.103448275862064</c:v>
                </c:pt>
                <c:pt idx="1">
                  <c:v>89.705882352941174</c:v>
                </c:pt>
                <c:pt idx="2">
                  <c:v>85.433070866141733</c:v>
                </c:pt>
                <c:pt idx="3">
                  <c:v>84.771573604060919</c:v>
                </c:pt>
                <c:pt idx="4">
                  <c:v>83.695652173913047</c:v>
                </c:pt>
                <c:pt idx="5">
                  <c:v>83.366733466933866</c:v>
                </c:pt>
                <c:pt idx="6">
                  <c:v>82.692307692307693</c:v>
                </c:pt>
                <c:pt idx="7">
                  <c:v>80</c:v>
                </c:pt>
                <c:pt idx="8">
                  <c:v>79.838709677419345</c:v>
                </c:pt>
                <c:pt idx="9">
                  <c:v>78.48101265822784</c:v>
                </c:pt>
                <c:pt idx="10">
                  <c:v>77.946768060836504</c:v>
                </c:pt>
                <c:pt idx="11">
                  <c:v>77.20779220779221</c:v>
                </c:pt>
                <c:pt idx="12">
                  <c:v>74.388489208633089</c:v>
                </c:pt>
                <c:pt idx="13">
                  <c:v>73.61904761904762</c:v>
                </c:pt>
                <c:pt idx="14">
                  <c:v>72.593800978792828</c:v>
                </c:pt>
                <c:pt idx="15">
                  <c:v>70.219435736677113</c:v>
                </c:pt>
                <c:pt idx="16">
                  <c:v>65.863453815261039</c:v>
                </c:pt>
                <c:pt idx="17">
                  <c:v>65.420560747663544</c:v>
                </c:pt>
                <c:pt idx="18">
                  <c:v>63.380281690140848</c:v>
                </c:pt>
                <c:pt idx="19">
                  <c:v>60.409556313993171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74B-4AEA-8BF3-58196809A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10135632"/>
        <c:axId val="910124208"/>
      </c:barChart>
      <c:catAx>
        <c:axId val="91013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24208"/>
        <c:crosses val="autoZero"/>
        <c:auto val="0"/>
        <c:lblAlgn val="ctr"/>
        <c:lblOffset val="100"/>
        <c:noMultiLvlLbl val="0"/>
      </c:catAx>
      <c:valAx>
        <c:axId val="91012420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3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285139688067837"/>
          <c:y val="0.22377754741594458"/>
          <c:w val="0.23993706465778317"/>
          <c:h val="0.459462753520638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1</c:v>
          </c:tx>
          <c:spPr>
            <a:solidFill>
              <a:srgbClr val="CC0C3D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Tehnički</c:v>
                </c:pt>
                <c:pt idx="1">
                  <c:v>Pravoslavni vj.</c:v>
                </c:pt>
                <c:pt idx="2">
                  <c:v>Glazbeni</c:v>
                </c:pt>
                <c:pt idx="3">
                  <c:v>Vjeronauk</c:v>
                </c:pt>
                <c:pt idx="4">
                  <c:v>Francuski</c:v>
                </c:pt>
                <c:pt idx="5">
                  <c:v>Etika, filozofija,sociologija,logika</c:v>
                </c:pt>
                <c:pt idx="6">
                  <c:v>Latinski</c:v>
                </c:pt>
                <c:pt idx="7">
                  <c:v>Likovni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Talijanski</c:v>
                </c:pt>
                <c:pt idx="11">
                  <c:v>Njemački</c:v>
                </c:pt>
                <c:pt idx="12">
                  <c:v>Kemija</c:v>
                </c:pt>
                <c:pt idx="13">
                  <c:v>Matematika</c:v>
                </c:pt>
                <c:pt idx="14">
                  <c:v>Engleski</c:v>
                </c:pt>
                <c:pt idx="15">
                  <c:v>TZK</c:v>
                </c:pt>
                <c:pt idx="16">
                  <c:v>Povijest</c:v>
                </c:pt>
                <c:pt idx="17">
                  <c:v>Hrvatski</c:v>
                </c:pt>
                <c:pt idx="18">
                  <c:v>Geografija</c:v>
                </c:pt>
                <c:pt idx="19">
                  <c:v>Fizika</c:v>
                </c:pt>
              </c:strCache>
            </c:strRef>
          </c:cat>
          <c:val>
            <c:numRef>
              <c:f>Kemija!$D$1:$D$20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0.40080160320641278</c:v>
                </c:pt>
                <c:pt idx="4">
                  <c:v>0</c:v>
                </c:pt>
                <c:pt idx="5">
                  <c:v>0</c:v>
                </c:pt>
                <c:pt idx="6">
                  <c:v>1.7241379310344827</c:v>
                </c:pt>
                <c:pt idx="7">
                  <c:v>0.38022813688212925</c:v>
                </c:pt>
                <c:pt idx="8">
                  <c:v>0.16025641025641024</c:v>
                </c:pt>
                <c:pt idx="9">
                  <c:v>1.2016718913270636</c:v>
                </c:pt>
                <c:pt idx="10">
                  <c:v>1.6129032258064515</c:v>
                </c:pt>
                <c:pt idx="11">
                  <c:v>0.71942446043165476</c:v>
                </c:pt>
                <c:pt idx="12">
                  <c:v>0.46728971962616817</c:v>
                </c:pt>
                <c:pt idx="13">
                  <c:v>1.3333333333333335</c:v>
                </c:pt>
                <c:pt idx="14">
                  <c:v>1.4285714285714286</c:v>
                </c:pt>
                <c:pt idx="15">
                  <c:v>1.8072289156626504</c:v>
                </c:pt>
                <c:pt idx="16">
                  <c:v>0.65252854812398042</c:v>
                </c:pt>
                <c:pt idx="17">
                  <c:v>0.870253164556962</c:v>
                </c:pt>
                <c:pt idx="18">
                  <c:v>0.76142131979695438</c:v>
                </c:pt>
                <c:pt idx="19">
                  <c:v>1.7064846416382253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29-4780-BDF5-98705FFDC4D4}"/>
            </c:ext>
          </c:extLst>
        </c:ser>
        <c:ser>
          <c:idx val="1"/>
          <c:order val="1"/>
          <c:tx>
            <c:v>2</c:v>
          </c:tx>
          <c:spPr>
            <a:solidFill>
              <a:srgbClr val="FC7C01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Tehnički</c:v>
                </c:pt>
                <c:pt idx="1">
                  <c:v>Pravoslavni vj.</c:v>
                </c:pt>
                <c:pt idx="2">
                  <c:v>Glazbeni</c:v>
                </c:pt>
                <c:pt idx="3">
                  <c:v>Vjeronauk</c:v>
                </c:pt>
                <c:pt idx="4">
                  <c:v>Francuski</c:v>
                </c:pt>
                <c:pt idx="5">
                  <c:v>Etika, filozofija,sociologija,logika</c:v>
                </c:pt>
                <c:pt idx="6">
                  <c:v>Latinski</c:v>
                </c:pt>
                <c:pt idx="7">
                  <c:v>Likovni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Talijanski</c:v>
                </c:pt>
                <c:pt idx="11">
                  <c:v>Njemački</c:v>
                </c:pt>
                <c:pt idx="12">
                  <c:v>Kemija</c:v>
                </c:pt>
                <c:pt idx="13">
                  <c:v>Matematika</c:v>
                </c:pt>
                <c:pt idx="14">
                  <c:v>Engleski</c:v>
                </c:pt>
                <c:pt idx="15">
                  <c:v>TZK</c:v>
                </c:pt>
                <c:pt idx="16">
                  <c:v>Povijest</c:v>
                </c:pt>
                <c:pt idx="17">
                  <c:v>Hrvatski</c:v>
                </c:pt>
                <c:pt idx="18">
                  <c:v>Geografija</c:v>
                </c:pt>
                <c:pt idx="19">
                  <c:v>Fizika</c:v>
                </c:pt>
              </c:strCache>
            </c:strRef>
          </c:cat>
          <c:val>
            <c:numRef>
              <c:f>Kemija!$E$1:$E$20</c:f>
              <c:numCache>
                <c:formatCode>General</c:formatCode>
                <c:ptCount val="20"/>
                <c:pt idx="0">
                  <c:v>0.98039215686274506</c:v>
                </c:pt>
                <c:pt idx="1">
                  <c:v>0</c:v>
                </c:pt>
                <c:pt idx="2">
                  <c:v>1.5748031496062991</c:v>
                </c:pt>
                <c:pt idx="3">
                  <c:v>1.3026052104208417</c:v>
                </c:pt>
                <c:pt idx="4">
                  <c:v>2.8169014084507045</c:v>
                </c:pt>
                <c:pt idx="5">
                  <c:v>5.9782608695652177</c:v>
                </c:pt>
                <c:pt idx="6">
                  <c:v>3.4482758620689653</c:v>
                </c:pt>
                <c:pt idx="7">
                  <c:v>3.8022813688212929</c:v>
                </c:pt>
                <c:pt idx="8">
                  <c:v>1.7628205128205128</c:v>
                </c:pt>
                <c:pt idx="9">
                  <c:v>3.9968652037617556</c:v>
                </c:pt>
                <c:pt idx="10">
                  <c:v>0.80645161290322576</c:v>
                </c:pt>
                <c:pt idx="11">
                  <c:v>4.3165467625899279</c:v>
                </c:pt>
                <c:pt idx="12">
                  <c:v>3.9719626168224296</c:v>
                </c:pt>
                <c:pt idx="13">
                  <c:v>6.2857142857142865</c:v>
                </c:pt>
                <c:pt idx="14">
                  <c:v>6.2337662337662341</c:v>
                </c:pt>
                <c:pt idx="15">
                  <c:v>6.6265060240963862</c:v>
                </c:pt>
                <c:pt idx="16">
                  <c:v>5.383360522022838</c:v>
                </c:pt>
                <c:pt idx="17">
                  <c:v>7.0411392405063289</c:v>
                </c:pt>
                <c:pt idx="18">
                  <c:v>7.3604060913705585</c:v>
                </c:pt>
                <c:pt idx="19">
                  <c:v>6.8259385665529013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29-4780-BDF5-98705FFDC4D4}"/>
            </c:ext>
          </c:extLst>
        </c:ser>
        <c:ser>
          <c:idx val="2"/>
          <c:order val="2"/>
          <c:tx>
            <c:v>3</c:v>
          </c:tx>
          <c:spPr>
            <a:solidFill>
              <a:srgbClr val="FECB02"/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Tehnički</c:v>
                </c:pt>
                <c:pt idx="1">
                  <c:v>Pravoslavni vj.</c:v>
                </c:pt>
                <c:pt idx="2">
                  <c:v>Glazbeni</c:v>
                </c:pt>
                <c:pt idx="3">
                  <c:v>Vjeronauk</c:v>
                </c:pt>
                <c:pt idx="4">
                  <c:v>Francuski</c:v>
                </c:pt>
                <c:pt idx="5">
                  <c:v>Etika, filozofija,sociologija,logika</c:v>
                </c:pt>
                <c:pt idx="6">
                  <c:v>Latinski</c:v>
                </c:pt>
                <c:pt idx="7">
                  <c:v>Likovni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Talijanski</c:v>
                </c:pt>
                <c:pt idx="11">
                  <c:v>Njemački</c:v>
                </c:pt>
                <c:pt idx="12">
                  <c:v>Kemija</c:v>
                </c:pt>
                <c:pt idx="13">
                  <c:v>Matematika</c:v>
                </c:pt>
                <c:pt idx="14">
                  <c:v>Engleski</c:v>
                </c:pt>
                <c:pt idx="15">
                  <c:v>TZK</c:v>
                </c:pt>
                <c:pt idx="16">
                  <c:v>Povijest</c:v>
                </c:pt>
                <c:pt idx="17">
                  <c:v>Hrvatski</c:v>
                </c:pt>
                <c:pt idx="18">
                  <c:v>Geografija</c:v>
                </c:pt>
                <c:pt idx="19">
                  <c:v>Fizika</c:v>
                </c:pt>
              </c:strCache>
            </c:strRef>
          </c:cat>
          <c:val>
            <c:numRef>
              <c:f>Kemija!$F$1:$F$20</c:f>
              <c:numCache>
                <c:formatCode>General</c:formatCode>
                <c:ptCount val="20"/>
                <c:pt idx="0">
                  <c:v>3.9215686274509802</c:v>
                </c:pt>
                <c:pt idx="1">
                  <c:v>12</c:v>
                </c:pt>
                <c:pt idx="2">
                  <c:v>15.748031496062993</c:v>
                </c:pt>
                <c:pt idx="3">
                  <c:v>12.725450901803606</c:v>
                </c:pt>
                <c:pt idx="4">
                  <c:v>28.169014084507044</c:v>
                </c:pt>
                <c:pt idx="5">
                  <c:v>19.021739130434785</c:v>
                </c:pt>
                <c:pt idx="6">
                  <c:v>25</c:v>
                </c:pt>
                <c:pt idx="7">
                  <c:v>20.912547528517113</c:v>
                </c:pt>
                <c:pt idx="8">
                  <c:v>20.833333333333336</c:v>
                </c:pt>
                <c:pt idx="9">
                  <c:v>24.477533960292579</c:v>
                </c:pt>
                <c:pt idx="10">
                  <c:v>12.096774193548388</c:v>
                </c:pt>
                <c:pt idx="11">
                  <c:v>26.330935251798561</c:v>
                </c:pt>
                <c:pt idx="12">
                  <c:v>26.168224299065418</c:v>
                </c:pt>
                <c:pt idx="13">
                  <c:v>27.904761904761905</c:v>
                </c:pt>
                <c:pt idx="14">
                  <c:v>29.740259740259738</c:v>
                </c:pt>
                <c:pt idx="15">
                  <c:v>27.710843373493976</c:v>
                </c:pt>
                <c:pt idx="16">
                  <c:v>30.179445350734095</c:v>
                </c:pt>
                <c:pt idx="17">
                  <c:v>32.436708860759495</c:v>
                </c:pt>
                <c:pt idx="18">
                  <c:v>30.203045685279189</c:v>
                </c:pt>
                <c:pt idx="19">
                  <c:v>38.225255972696246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329-4780-BDF5-98705FFDC4D4}"/>
            </c:ext>
          </c:extLst>
        </c:ser>
        <c:ser>
          <c:idx val="3"/>
          <c:order val="3"/>
          <c:tx>
            <c:v>4</c:v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Tehnički</c:v>
                </c:pt>
                <c:pt idx="1">
                  <c:v>Pravoslavni vj.</c:v>
                </c:pt>
                <c:pt idx="2">
                  <c:v>Glazbeni</c:v>
                </c:pt>
                <c:pt idx="3">
                  <c:v>Vjeronauk</c:v>
                </c:pt>
                <c:pt idx="4">
                  <c:v>Francuski</c:v>
                </c:pt>
                <c:pt idx="5">
                  <c:v>Etika, filozofija,sociologija,logika</c:v>
                </c:pt>
                <c:pt idx="6">
                  <c:v>Latinski</c:v>
                </c:pt>
                <c:pt idx="7">
                  <c:v>Likovni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Talijanski</c:v>
                </c:pt>
                <c:pt idx="11">
                  <c:v>Njemački</c:v>
                </c:pt>
                <c:pt idx="12">
                  <c:v>Kemija</c:v>
                </c:pt>
                <c:pt idx="13">
                  <c:v>Matematika</c:v>
                </c:pt>
                <c:pt idx="14">
                  <c:v>Engleski</c:v>
                </c:pt>
                <c:pt idx="15">
                  <c:v>TZK</c:v>
                </c:pt>
                <c:pt idx="16">
                  <c:v>Povijest</c:v>
                </c:pt>
                <c:pt idx="17">
                  <c:v>Hrvatski</c:v>
                </c:pt>
                <c:pt idx="18">
                  <c:v>Geografija</c:v>
                </c:pt>
                <c:pt idx="19">
                  <c:v>Fizika</c:v>
                </c:pt>
              </c:strCache>
            </c:strRef>
          </c:cat>
          <c:val>
            <c:numRef>
              <c:f>Kemija!$G$1:$G$20</c:f>
              <c:numCache>
                <c:formatCode>General</c:formatCode>
                <c:ptCount val="20"/>
                <c:pt idx="0">
                  <c:v>29.901960784313726</c:v>
                </c:pt>
                <c:pt idx="1">
                  <c:v>44</c:v>
                </c:pt>
                <c:pt idx="2">
                  <c:v>39.370078740157481</c:v>
                </c:pt>
                <c:pt idx="3">
                  <c:v>43.386773547094187</c:v>
                </c:pt>
                <c:pt idx="4">
                  <c:v>29.577464788732392</c:v>
                </c:pt>
                <c:pt idx="5">
                  <c:v>40.760869565217391</c:v>
                </c:pt>
                <c:pt idx="6">
                  <c:v>37.068965517241381</c:v>
                </c:pt>
                <c:pt idx="7">
                  <c:v>44.106463878326998</c:v>
                </c:pt>
                <c:pt idx="8">
                  <c:v>46.794871794871796</c:v>
                </c:pt>
                <c:pt idx="9">
                  <c:v>40.07314524555904</c:v>
                </c:pt>
                <c:pt idx="10">
                  <c:v>55.241935483870961</c:v>
                </c:pt>
                <c:pt idx="11">
                  <c:v>40.863309352517987</c:v>
                </c:pt>
                <c:pt idx="12">
                  <c:v>42.289719626168228</c:v>
                </c:pt>
                <c:pt idx="13">
                  <c:v>38.38095238095238</c:v>
                </c:pt>
                <c:pt idx="14">
                  <c:v>37.402597402597401</c:v>
                </c:pt>
                <c:pt idx="15">
                  <c:v>38.755020080321287</c:v>
                </c:pt>
                <c:pt idx="16">
                  <c:v>40.783034257748781</c:v>
                </c:pt>
                <c:pt idx="17">
                  <c:v>38.924050632911396</c:v>
                </c:pt>
                <c:pt idx="18">
                  <c:v>41.878172588832484</c:v>
                </c:pt>
                <c:pt idx="19">
                  <c:v>34.129692832764505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329-4780-BDF5-98705FFDC4D4}"/>
            </c:ext>
          </c:extLst>
        </c:ser>
        <c:ser>
          <c:idx val="4"/>
          <c:order val="4"/>
          <c:tx>
            <c:v>5</c:v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Kemija!$B$1:$B$20</c:f>
              <c:strCache>
                <c:ptCount val="20"/>
                <c:pt idx="0">
                  <c:v>Tehnički</c:v>
                </c:pt>
                <c:pt idx="1">
                  <c:v>Pravoslavni vj.</c:v>
                </c:pt>
                <c:pt idx="2">
                  <c:v>Glazbeni</c:v>
                </c:pt>
                <c:pt idx="3">
                  <c:v>Vjeronauk</c:v>
                </c:pt>
                <c:pt idx="4">
                  <c:v>Francuski</c:v>
                </c:pt>
                <c:pt idx="5">
                  <c:v>Etika, filozofija,sociologija,logika</c:v>
                </c:pt>
                <c:pt idx="6">
                  <c:v>Latinski</c:v>
                </c:pt>
                <c:pt idx="7">
                  <c:v>Likovni</c:v>
                </c:pt>
                <c:pt idx="8">
                  <c:v>Biologija</c:v>
                </c:pt>
                <c:pt idx="9">
                  <c:v>Razredna nastava</c:v>
                </c:pt>
                <c:pt idx="10">
                  <c:v>Talijanski</c:v>
                </c:pt>
                <c:pt idx="11">
                  <c:v>Njemački</c:v>
                </c:pt>
                <c:pt idx="12">
                  <c:v>Kemija</c:v>
                </c:pt>
                <c:pt idx="13">
                  <c:v>Matematika</c:v>
                </c:pt>
                <c:pt idx="14">
                  <c:v>Engleski</c:v>
                </c:pt>
                <c:pt idx="15">
                  <c:v>TZK</c:v>
                </c:pt>
                <c:pt idx="16">
                  <c:v>Povijest</c:v>
                </c:pt>
                <c:pt idx="17">
                  <c:v>Hrvatski</c:v>
                </c:pt>
                <c:pt idx="18">
                  <c:v>Geografija</c:v>
                </c:pt>
                <c:pt idx="19">
                  <c:v>Fizika</c:v>
                </c:pt>
              </c:strCache>
            </c:strRef>
          </c:cat>
          <c:val>
            <c:numRef>
              <c:f>Kemija!$H$1:$H$20</c:f>
              <c:numCache>
                <c:formatCode>General</c:formatCode>
                <c:ptCount val="20"/>
                <c:pt idx="0">
                  <c:v>65.196078431372555</c:v>
                </c:pt>
                <c:pt idx="1">
                  <c:v>44</c:v>
                </c:pt>
                <c:pt idx="2">
                  <c:v>43.30708661417323</c:v>
                </c:pt>
                <c:pt idx="3">
                  <c:v>42.184368737474948</c:v>
                </c:pt>
                <c:pt idx="4">
                  <c:v>39.436619718309856</c:v>
                </c:pt>
                <c:pt idx="5">
                  <c:v>34.239130434782609</c:v>
                </c:pt>
                <c:pt idx="6">
                  <c:v>32.758620689655174</c:v>
                </c:pt>
                <c:pt idx="7">
                  <c:v>30.798479087452474</c:v>
                </c:pt>
                <c:pt idx="8">
                  <c:v>30.448717948717945</c:v>
                </c:pt>
                <c:pt idx="9">
                  <c:v>30.250783699059564</c:v>
                </c:pt>
                <c:pt idx="10">
                  <c:v>30.241935483870968</c:v>
                </c:pt>
                <c:pt idx="11">
                  <c:v>27.769784172661872</c:v>
                </c:pt>
                <c:pt idx="12">
                  <c:v>27.102803738317753</c:v>
                </c:pt>
                <c:pt idx="13">
                  <c:v>26.095238095238095</c:v>
                </c:pt>
                <c:pt idx="14">
                  <c:v>25.194805194805191</c:v>
                </c:pt>
                <c:pt idx="15">
                  <c:v>25.100401606425706</c:v>
                </c:pt>
                <c:pt idx="16">
                  <c:v>23.001631321370311</c:v>
                </c:pt>
                <c:pt idx="17">
                  <c:v>20.72784810126582</c:v>
                </c:pt>
                <c:pt idx="18">
                  <c:v>19.796954314720814</c:v>
                </c:pt>
                <c:pt idx="19">
                  <c:v>19.112627986348123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329-4780-BDF5-98705FFDC4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10136720"/>
        <c:axId val="910137264"/>
      </c:barChart>
      <c:catAx>
        <c:axId val="91013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37264"/>
        <c:crosses val="autoZero"/>
        <c:auto val="1"/>
        <c:lblAlgn val="ctr"/>
        <c:lblOffset val="100"/>
        <c:noMultiLvlLbl val="0"/>
      </c:catAx>
      <c:valAx>
        <c:axId val="91013726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91013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U potpunosti sam nezadovoljan/na.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Sheet1!$B$2:$B$21</c:f>
              <c:strCache>
                <c:ptCount val="20"/>
                <c:pt idx="0">
                  <c:v>Latinski</c:v>
                </c:pt>
                <c:pt idx="1">
                  <c:v>Pravoslavni vj.</c:v>
                </c:pt>
                <c:pt idx="2">
                  <c:v>Tehnički</c:v>
                </c:pt>
                <c:pt idx="3">
                  <c:v>Etika, filozofija,sociologija,logika</c:v>
                </c:pt>
                <c:pt idx="4">
                  <c:v>Vjeronauk</c:v>
                </c:pt>
                <c:pt idx="5">
                  <c:v>Geografija</c:v>
                </c:pt>
                <c:pt idx="6">
                  <c:v>Biologija</c:v>
                </c:pt>
                <c:pt idx="7">
                  <c:v>Glazbeni</c:v>
                </c:pt>
                <c:pt idx="8">
                  <c:v>Talijanski</c:v>
                </c:pt>
                <c:pt idx="9">
                  <c:v>Likovni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Povijest</c:v>
                </c:pt>
                <c:pt idx="14">
                  <c:v>Razredna nastava</c:v>
                </c:pt>
                <c:pt idx="15">
                  <c:v>Matematika</c:v>
                </c:pt>
                <c:pt idx="16">
                  <c:v>Francuski</c:v>
                </c:pt>
                <c:pt idx="17">
                  <c:v>Kemija</c:v>
                </c:pt>
                <c:pt idx="18">
                  <c:v>TZK</c:v>
                </c:pt>
                <c:pt idx="19">
                  <c:v>Fizika</c:v>
                </c:pt>
              </c:strCache>
            </c:strRef>
          </c:cat>
          <c:val>
            <c:numRef>
              <c:f>Sheet1!$D$2:$D$21</c:f>
              <c:numCache>
                <c:formatCode>0.00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0.98039215686274506</c:v>
                </c:pt>
                <c:pt idx="3">
                  <c:v>0</c:v>
                </c:pt>
                <c:pt idx="4">
                  <c:v>1.2024048096192386</c:v>
                </c:pt>
                <c:pt idx="5">
                  <c:v>1.015228426395939</c:v>
                </c:pt>
                <c:pt idx="6">
                  <c:v>0.64102564102564097</c:v>
                </c:pt>
                <c:pt idx="7">
                  <c:v>0.78740157480314954</c:v>
                </c:pt>
                <c:pt idx="8">
                  <c:v>0.40322580645161288</c:v>
                </c:pt>
                <c:pt idx="9">
                  <c:v>1.9011406844106464</c:v>
                </c:pt>
                <c:pt idx="10">
                  <c:v>1.0071942446043165</c:v>
                </c:pt>
                <c:pt idx="11">
                  <c:v>1.5031645569620253</c:v>
                </c:pt>
                <c:pt idx="12">
                  <c:v>1.2337662337662338</c:v>
                </c:pt>
                <c:pt idx="13">
                  <c:v>1.794453507340946</c:v>
                </c:pt>
                <c:pt idx="14">
                  <c:v>3.0041797283176592</c:v>
                </c:pt>
                <c:pt idx="15">
                  <c:v>3.1428571428571432</c:v>
                </c:pt>
                <c:pt idx="16">
                  <c:v>1.4084507042253522</c:v>
                </c:pt>
                <c:pt idx="17">
                  <c:v>1.1682242990654206</c:v>
                </c:pt>
                <c:pt idx="18">
                  <c:v>1.8072289156626504</c:v>
                </c:pt>
                <c:pt idx="19">
                  <c:v>6.1433447098976108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F7-4C76-BCA9-CB5118937F5B}"/>
            </c:ext>
          </c:extLst>
        </c:ser>
        <c:ser>
          <c:idx val="1"/>
          <c:order val="1"/>
          <c:tx>
            <c:strRef>
              <c:f>Sheet1!$I$2</c:f>
              <c:strCache>
                <c:ptCount val="1"/>
                <c:pt idx="0">
                  <c:v>Djelomično sam zadovoljan/na.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Sheet1!$B$2:$B$21</c:f>
              <c:strCache>
                <c:ptCount val="20"/>
                <c:pt idx="0">
                  <c:v>Latinski</c:v>
                </c:pt>
                <c:pt idx="1">
                  <c:v>Pravoslavni vj.</c:v>
                </c:pt>
                <c:pt idx="2">
                  <c:v>Tehnički</c:v>
                </c:pt>
                <c:pt idx="3">
                  <c:v>Etika, filozofija,sociologija,logika</c:v>
                </c:pt>
                <c:pt idx="4">
                  <c:v>Vjeronauk</c:v>
                </c:pt>
                <c:pt idx="5">
                  <c:v>Geografija</c:v>
                </c:pt>
                <c:pt idx="6">
                  <c:v>Biologija</c:v>
                </c:pt>
                <c:pt idx="7">
                  <c:v>Glazbeni</c:v>
                </c:pt>
                <c:pt idx="8">
                  <c:v>Talijanski</c:v>
                </c:pt>
                <c:pt idx="9">
                  <c:v>Likovni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Povijest</c:v>
                </c:pt>
                <c:pt idx="14">
                  <c:v>Razredna nastava</c:v>
                </c:pt>
                <c:pt idx="15">
                  <c:v>Matematika</c:v>
                </c:pt>
                <c:pt idx="16">
                  <c:v>Francuski</c:v>
                </c:pt>
                <c:pt idx="17">
                  <c:v>Kemija</c:v>
                </c:pt>
                <c:pt idx="18">
                  <c:v>TZK</c:v>
                </c:pt>
                <c:pt idx="19">
                  <c:v>Fizika</c:v>
                </c:pt>
              </c:strCache>
            </c:strRef>
          </c:cat>
          <c:val>
            <c:numRef>
              <c:f>Sheet1!$E$2:$E$21</c:f>
              <c:numCache>
                <c:formatCode>0.00</c:formatCode>
                <c:ptCount val="20"/>
                <c:pt idx="0">
                  <c:v>18.103448275862068</c:v>
                </c:pt>
                <c:pt idx="1">
                  <c:v>20</c:v>
                </c:pt>
                <c:pt idx="2">
                  <c:v>24.019607843137255</c:v>
                </c:pt>
                <c:pt idx="3">
                  <c:v>26.630434782608699</c:v>
                </c:pt>
                <c:pt idx="4">
                  <c:v>25.450901803607213</c:v>
                </c:pt>
                <c:pt idx="5">
                  <c:v>26.395939086294419</c:v>
                </c:pt>
                <c:pt idx="6">
                  <c:v>27.403846153846157</c:v>
                </c:pt>
                <c:pt idx="7">
                  <c:v>27.952755905511811</c:v>
                </c:pt>
                <c:pt idx="8">
                  <c:v>33.87096774193548</c:v>
                </c:pt>
                <c:pt idx="9">
                  <c:v>35.361216730038024</c:v>
                </c:pt>
                <c:pt idx="10">
                  <c:v>37.266187050359711</c:v>
                </c:pt>
                <c:pt idx="11">
                  <c:v>36.867088607594937</c:v>
                </c:pt>
                <c:pt idx="12">
                  <c:v>39.805194805194802</c:v>
                </c:pt>
                <c:pt idx="13">
                  <c:v>40.619902120717782</c:v>
                </c:pt>
                <c:pt idx="14">
                  <c:v>41.875653082549633</c:v>
                </c:pt>
                <c:pt idx="15">
                  <c:v>42.38095238095238</c:v>
                </c:pt>
                <c:pt idx="16">
                  <c:v>46.478873239436616</c:v>
                </c:pt>
                <c:pt idx="17">
                  <c:v>46.728971962616825</c:v>
                </c:pt>
                <c:pt idx="18">
                  <c:v>47.389558232931726</c:v>
                </c:pt>
                <c:pt idx="19">
                  <c:v>48.122866894197955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F7-4C76-BCA9-CB5118937F5B}"/>
            </c:ext>
          </c:extLst>
        </c:ser>
        <c:ser>
          <c:idx val="2"/>
          <c:order val="2"/>
          <c:tx>
            <c:strRef>
              <c:f>Sheet1!$I$3</c:f>
              <c:strCache>
                <c:ptCount val="1"/>
                <c:pt idx="0">
                  <c:v>U potpunosti sam zadovoljan/na.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Sheet1!$B$2:$B$21</c:f>
              <c:strCache>
                <c:ptCount val="20"/>
                <c:pt idx="0">
                  <c:v>Latinski</c:v>
                </c:pt>
                <c:pt idx="1">
                  <c:v>Pravoslavni vj.</c:v>
                </c:pt>
                <c:pt idx="2">
                  <c:v>Tehnički</c:v>
                </c:pt>
                <c:pt idx="3">
                  <c:v>Etika, filozofija,sociologija,logika</c:v>
                </c:pt>
                <c:pt idx="4">
                  <c:v>Vjeronauk</c:v>
                </c:pt>
                <c:pt idx="5">
                  <c:v>Geografija</c:v>
                </c:pt>
                <c:pt idx="6">
                  <c:v>Biologija</c:v>
                </c:pt>
                <c:pt idx="7">
                  <c:v>Glazbeni</c:v>
                </c:pt>
                <c:pt idx="8">
                  <c:v>Talijanski</c:v>
                </c:pt>
                <c:pt idx="9">
                  <c:v>Likovni</c:v>
                </c:pt>
                <c:pt idx="10">
                  <c:v>Njemački</c:v>
                </c:pt>
                <c:pt idx="11">
                  <c:v>Hrvatski</c:v>
                </c:pt>
                <c:pt idx="12">
                  <c:v>Engleski</c:v>
                </c:pt>
                <c:pt idx="13">
                  <c:v>Povijest</c:v>
                </c:pt>
                <c:pt idx="14">
                  <c:v>Razredna nastava</c:v>
                </c:pt>
                <c:pt idx="15">
                  <c:v>Matematika</c:v>
                </c:pt>
                <c:pt idx="16">
                  <c:v>Francuski</c:v>
                </c:pt>
                <c:pt idx="17">
                  <c:v>Kemija</c:v>
                </c:pt>
                <c:pt idx="18">
                  <c:v>TZK</c:v>
                </c:pt>
                <c:pt idx="19">
                  <c:v>Fizika</c:v>
                </c:pt>
              </c:strCache>
            </c:strRef>
          </c:cat>
          <c:val>
            <c:numRef>
              <c:f>Sheet1!$F$2:$F$21</c:f>
              <c:numCache>
                <c:formatCode>0.00</c:formatCode>
                <c:ptCount val="20"/>
                <c:pt idx="0">
                  <c:v>81.896551724137936</c:v>
                </c:pt>
                <c:pt idx="1">
                  <c:v>80</c:v>
                </c:pt>
                <c:pt idx="2">
                  <c:v>75</c:v>
                </c:pt>
                <c:pt idx="3">
                  <c:v>73.369565217391312</c:v>
                </c:pt>
                <c:pt idx="4">
                  <c:v>73.346693386773538</c:v>
                </c:pt>
                <c:pt idx="5">
                  <c:v>72.588832487309645</c:v>
                </c:pt>
                <c:pt idx="6">
                  <c:v>71.955128205128204</c:v>
                </c:pt>
                <c:pt idx="7">
                  <c:v>71.259842519685037</c:v>
                </c:pt>
                <c:pt idx="8">
                  <c:v>65.725806451612897</c:v>
                </c:pt>
                <c:pt idx="9">
                  <c:v>62.737642585551335</c:v>
                </c:pt>
                <c:pt idx="10">
                  <c:v>61.726618705035975</c:v>
                </c:pt>
                <c:pt idx="11">
                  <c:v>61.629746835443036</c:v>
                </c:pt>
                <c:pt idx="12">
                  <c:v>58.961038961038959</c:v>
                </c:pt>
                <c:pt idx="13">
                  <c:v>57.585644371941271</c:v>
                </c:pt>
                <c:pt idx="14">
                  <c:v>55.120167189132708</c:v>
                </c:pt>
                <c:pt idx="15">
                  <c:v>54.476190476190482</c:v>
                </c:pt>
                <c:pt idx="16">
                  <c:v>52.112676056338024</c:v>
                </c:pt>
                <c:pt idx="17">
                  <c:v>52.10280373831776</c:v>
                </c:pt>
                <c:pt idx="18">
                  <c:v>50.803212851405618</c:v>
                </c:pt>
                <c:pt idx="19">
                  <c:v>45.733788395904433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5F7-4C76-BCA9-CB5118937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4152032"/>
        <c:axId val="1144151488"/>
      </c:barChart>
      <c:catAx>
        <c:axId val="114415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51488"/>
        <c:crosses val="autoZero"/>
        <c:auto val="1"/>
        <c:lblAlgn val="ctr"/>
        <c:lblOffset val="100"/>
        <c:noMultiLvlLbl val="0"/>
      </c:catAx>
      <c:valAx>
        <c:axId val="114415148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114415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sr-Latn-R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14622-82B0-4C1A-87A3-919380486833}" type="datetimeFigureOut">
              <a:rPr lang="hr-HR"/>
              <a:t>11.3.2019.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FA788-BF40-46AA-B791-84F040984784}" type="slidenum">
              <a:rPr lang="hr-HR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2633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2933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Naslovni slajd – promijenite</a:t>
            </a:r>
            <a:r>
              <a:rPr lang="hr-HR" baseline="0" dirty="0" smtClean="0"/>
              <a:t> naslov i ostalo. Ne smijete dodavati grafike ili  tekstualne okvire!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6777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5739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48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3984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https://skolazazivot.hr/strucno-usavrsavanje-ucitelja-nastavnika-na-zupanijskoj-i-lokalnoj-razini/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FA788-BF40-46AA-B791-84F040984784}" type="slidenum">
              <a:rPr lang="hr-HR" smtClean="0"/>
              <a:t>50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93657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Naslovni slajd – promijenite</a:t>
            </a:r>
            <a:r>
              <a:rPr lang="hr-HR" baseline="0"/>
              <a:t> naslov i ostalo. Ne smijete dodavati grafike ili  tekstualne okvire!</a:t>
            </a:r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693FD4-8F83-4EF7-AC3F-0DC0388986B0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330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Anketni upitnik za lektire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FA788-BF40-46AA-B791-84F040984784}" type="slidenum">
              <a:rPr lang="hr-HR" smtClean="0"/>
              <a:t>98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3046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101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4077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/>
              <a:t>Obavezni zadnji</a:t>
            </a:r>
            <a:r>
              <a:rPr lang="hr-HR" baseline="0"/>
              <a:t> </a:t>
            </a:r>
            <a:r>
              <a:rPr lang="hr-HR"/>
              <a:t>slajd, stoji otvoren na</a:t>
            </a:r>
            <a:r>
              <a:rPr lang="hr-HR" baseline="0"/>
              <a:t> kraju prezentacije, za vrijeme pitanja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/>
              <a:t>Na njemu ništa ne mijenjate</a:t>
            </a: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102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98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28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7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665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178" y="-30152"/>
            <a:ext cx="12193057" cy="32555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4569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4240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-37197"/>
            <a:ext cx="12193057" cy="14499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7718" y="5289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718" y="2042282"/>
            <a:ext cx="10541193" cy="3872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843516" y="6102479"/>
            <a:ext cx="211143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100" dirty="0"/>
              <a:t>Projekt </a:t>
            </a:r>
            <a:r>
              <a:rPr lang="hr-HR" sz="1100" i="1" dirty="0"/>
              <a:t>Podrška provedbi Cjelovite kurikularne </a:t>
            </a:r>
            <a:r>
              <a:rPr lang="hr-HR" sz="1100" i="1" dirty="0" smtClean="0"/>
              <a:t/>
            </a:r>
            <a:br>
              <a:rPr lang="hr-HR" sz="1100" i="1" dirty="0" smtClean="0"/>
            </a:br>
            <a:r>
              <a:rPr lang="hr-HR" sz="1100" i="1" dirty="0" smtClean="0"/>
              <a:t>reforme </a:t>
            </a:r>
            <a:r>
              <a:rPr lang="hr-HR" sz="1100" i="1" dirty="0"/>
              <a:t>(CKR)</a:t>
            </a:r>
            <a:endParaRPr lang="hr-HR" sz="1100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478705" y="6035370"/>
            <a:ext cx="1876694" cy="677369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28" y="6014055"/>
            <a:ext cx="1483460" cy="720000"/>
          </a:xfrm>
          <a:prstGeom prst="rect">
            <a:avLst/>
          </a:prstGeom>
        </p:spPr>
      </p:pic>
      <p:pic>
        <p:nvPicPr>
          <p:cNvPr id="13" name="Picture 6" descr="lenta prava"/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5959560"/>
            <a:ext cx="2212941" cy="7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505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8" r:id="rId2"/>
    <p:sldLayoutId id="2147483666" r:id="rId3"/>
    <p:sldLayoutId id="2147483665" r:id="rId4"/>
    <p:sldLayoutId id="214748367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E82AF"/>
          </a:solidFill>
          <a:latin typeface="Segoe UI Semilight" panose="020B0402040204020203" pitchFamily="34" charset="0"/>
          <a:ea typeface="+mj-ea"/>
          <a:cs typeface="Segoe UI Semilight" panose="020B04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82AF"/>
        </a:buClr>
        <a:buFont typeface="Wingdings" panose="05000000000000000000" pitchFamily="2" charset="2"/>
        <a:buChar char="§"/>
        <a:defRPr sz="3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2495227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2" y="4866468"/>
            <a:ext cx="12191999" cy="199111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66" y="1715328"/>
            <a:ext cx="10058400" cy="358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4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Stručno usavršavanje - uživo i online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011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hr-HR" sz="3200" dirty="0"/>
              <a:t>Provode se u pet </a:t>
            </a:r>
            <a:r>
              <a:rPr lang="hr-HR" sz="3200" dirty="0" smtClean="0"/>
              <a:t>zajedničkih virtualnih okruženja za učenje, komunikaciju i suradnju + 23 predmetne učionice</a:t>
            </a:r>
            <a:endParaRPr lang="hr-HR" sz="3200" dirty="0"/>
          </a:p>
          <a:p>
            <a:pPr marL="914400" lvl="1" indent="-514350">
              <a:buAutoNum type="arabicPeriod"/>
            </a:pPr>
            <a:r>
              <a:rPr lang="hr-HR" sz="3200" dirty="0"/>
              <a:t>Učitelji razredne nastave</a:t>
            </a:r>
          </a:p>
          <a:p>
            <a:pPr marL="914400" lvl="1" indent="-514350">
              <a:buAutoNum type="arabicPeriod"/>
            </a:pPr>
            <a:r>
              <a:rPr lang="hr-HR" sz="3200" dirty="0"/>
              <a:t>Učitelji predmetne nastave OŠ</a:t>
            </a:r>
          </a:p>
          <a:p>
            <a:pPr marL="914400" lvl="1" indent="-514350">
              <a:buAutoNum type="arabicPeriod"/>
            </a:pPr>
            <a:r>
              <a:rPr lang="hr-HR" sz="3200" dirty="0"/>
              <a:t>Nastavnici SŠ</a:t>
            </a:r>
          </a:p>
          <a:p>
            <a:pPr marL="914400" lvl="1" indent="-514350">
              <a:buAutoNum type="arabicPeriod"/>
            </a:pPr>
            <a:r>
              <a:rPr lang="hr-HR" sz="3200" dirty="0"/>
              <a:t>Ravnatelji</a:t>
            </a:r>
          </a:p>
          <a:p>
            <a:pPr marL="914400" lvl="1" indent="-514350">
              <a:buAutoNum type="arabicPeriod"/>
            </a:pPr>
            <a:r>
              <a:rPr lang="hr-HR" sz="3200" dirty="0"/>
              <a:t>Stručni </a:t>
            </a:r>
            <a:r>
              <a:rPr lang="hr-HR" sz="3200" dirty="0" smtClean="0"/>
              <a:t>suradnici</a:t>
            </a:r>
            <a:endParaRPr lang="hr-HR" sz="3200" dirty="0"/>
          </a:p>
          <a:p>
            <a:r>
              <a:rPr lang="hr-HR" sz="3200" b="1" dirty="0"/>
              <a:t>Zajednica učenja </a:t>
            </a:r>
            <a:r>
              <a:rPr lang="hr-HR" sz="3200" dirty="0"/>
              <a:t>- svi polaznici su ujedno i mentori/stručnjaci</a:t>
            </a:r>
          </a:p>
          <a:p>
            <a:r>
              <a:rPr lang="hr-HR" sz="3200" b="1" dirty="0"/>
              <a:t>Promjena dosadašnjeg načina stručnog </a:t>
            </a:r>
            <a:r>
              <a:rPr lang="hr-HR" sz="3200" b="1" dirty="0" smtClean="0"/>
              <a:t>usavršavanja</a:t>
            </a:r>
            <a:endParaRPr lang="hr-HR" sz="3200" b="1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2676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Nabava udžbenika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Novi – 2019.</a:t>
            </a:r>
          </a:p>
          <a:p>
            <a:pPr lvl="1"/>
            <a:r>
              <a:rPr lang="hr-HR" dirty="0" smtClean="0"/>
              <a:t>1. i 5. r svi nastavni predmeti, 7. B, K i F</a:t>
            </a:r>
            <a:endParaRPr lang="hr-HR" dirty="0"/>
          </a:p>
          <a:p>
            <a:pPr lvl="1"/>
            <a:r>
              <a:rPr lang="hr-HR" dirty="0" smtClean="0"/>
              <a:t>objavljen poziv nakladnicima, odabir u lipnju</a:t>
            </a:r>
          </a:p>
          <a:p>
            <a:r>
              <a:rPr lang="hr-HR" dirty="0" smtClean="0"/>
              <a:t>Stari – 2014.</a:t>
            </a:r>
          </a:p>
          <a:p>
            <a:pPr lvl="1"/>
            <a:r>
              <a:rPr lang="hr-HR" dirty="0" smtClean="0"/>
              <a:t>2., 3., 4., 6., 8. svi nastavni predmeti; 7. sve osim B, K, F</a:t>
            </a:r>
          </a:p>
          <a:p>
            <a:pPr lvl="1"/>
            <a:r>
              <a:rPr lang="hr-HR" dirty="0" smtClean="0"/>
              <a:t>poziv školama da dostave izračun potreba za nabavom udžbenika</a:t>
            </a:r>
            <a:endParaRPr lang="hr-HR" dirty="0"/>
          </a:p>
        </p:txBody>
      </p:sp>
      <p:sp>
        <p:nvSpPr>
          <p:cNvPr id="4" name="Pravokutnik 3"/>
          <p:cNvSpPr/>
          <p:nvPr/>
        </p:nvSpPr>
        <p:spPr>
          <a:xfrm>
            <a:off x="8255473" y="4985072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35023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2816"/>
            <a:ext cx="9698360" cy="3650918"/>
          </a:xfrm>
        </p:spPr>
        <p:txBody>
          <a:bodyPr>
            <a:noAutofit/>
          </a:bodyPr>
          <a:lstStyle/>
          <a:p>
            <a:pPr algn="ctr"/>
            <a:r>
              <a:rPr lang="hr-HR" sz="2800" dirty="0"/>
              <a:t/>
            </a:r>
            <a:br>
              <a:rPr lang="hr-HR" sz="2800" dirty="0"/>
            </a:br>
            <a:r>
              <a:rPr lang="hr-HR" sz="2800" dirty="0"/>
              <a:t>Publikacija je izrađena u sklopu projekta „Podrška provedbi Cjelovite kurikularne reforme” koji sufinancira Europska unija </a:t>
            </a:r>
            <a:br>
              <a:rPr lang="hr-HR" sz="2800" dirty="0"/>
            </a:br>
            <a:r>
              <a:rPr lang="hr-HR" sz="2800" dirty="0"/>
              <a:t>iz Europskog socijalnog fonda. </a:t>
            </a:r>
            <a:br>
              <a:rPr lang="hr-HR" sz="2800" dirty="0"/>
            </a:br>
            <a:r>
              <a:rPr lang="hr-HR" sz="2800" dirty="0"/>
              <a:t>Nositelj projekta je Ministarstvo znanosti i obrazovanja. </a:t>
            </a:r>
            <a:br>
              <a:rPr lang="hr-HR" sz="2800" dirty="0"/>
            </a:br>
            <a:r>
              <a:rPr lang="hr-HR" sz="2800" dirty="0"/>
              <a:t/>
            </a:r>
            <a:br>
              <a:rPr lang="hr-HR" sz="2800" dirty="0"/>
            </a:br>
            <a:r>
              <a:rPr lang="hr-HR" sz="2800" dirty="0"/>
              <a:t>Za sadržaj ove publikacije odgovorno je isključivo Ministarstvo znanosti i obrazovanja, publikacija ni na koji način ne odražava mišljenje Europske unije.</a:t>
            </a:r>
            <a:br>
              <a:rPr lang="hr-HR" sz="2800" dirty="0"/>
            </a:br>
            <a:r>
              <a:rPr lang="hr-HR" sz="2800" dirty="0"/>
              <a:t/>
            </a:r>
            <a:br>
              <a:rPr lang="hr-HR" sz="2800" dirty="0"/>
            </a:b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1064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980728"/>
            <a:ext cx="11537950" cy="4163099"/>
          </a:xfrm>
          <a:prstGeom prst="rect">
            <a:avLst/>
          </a:prstGeom>
        </p:spPr>
      </p:pic>
      <p:sp>
        <p:nvSpPr>
          <p:cNvPr id="2" name="TekstniOkvir 1"/>
          <p:cNvSpPr txBox="1"/>
          <p:nvPr/>
        </p:nvSpPr>
        <p:spPr>
          <a:xfrm>
            <a:off x="3332027" y="4869160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>
                <a:latin typeface="Segoe UI Semilight" panose="020B0402040204020203" pitchFamily="34" charset="0"/>
                <a:cs typeface="Segoe UI Semilight" panose="020B0402040204020203" pitchFamily="34" charset="0"/>
              </a:rPr>
              <a:t>skolazazivot.hr</a:t>
            </a:r>
          </a:p>
          <a:p>
            <a:pPr algn="ctr"/>
            <a:r>
              <a:rPr lang="hr-HR" sz="3600">
                <a:solidFill>
                  <a:srgbClr val="2E82A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kurikulum@mzo.hr</a:t>
            </a:r>
          </a:p>
        </p:txBody>
      </p:sp>
    </p:spTree>
    <p:extLst>
      <p:ext uri="{BB962C8B-B14F-4D97-AF65-F5344CB8AC3E}">
        <p14:creationId xmlns:p14="http://schemas.microsoft.com/office/powerpoint/2010/main" val="141149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Ključne promjene</a:t>
            </a:r>
            <a:endParaRPr lang="en-GB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6" y="332656"/>
            <a:ext cx="12039268" cy="657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6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Virtualne učionice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sz="3200" dirty="0" smtClean="0"/>
              <a:t>Kontinuirana edukacija u 2 - 4 tjednom ritmu</a:t>
            </a:r>
          </a:p>
          <a:p>
            <a:r>
              <a:rPr lang="hr-HR" sz="3200" dirty="0" smtClean="0"/>
              <a:t>4 sata aktivnog angažmana tjedno</a:t>
            </a:r>
          </a:p>
          <a:p>
            <a:r>
              <a:rPr lang="hr-HR" sz="3200" dirty="0" smtClean="0"/>
              <a:t>Obavezne i neobavezne aktivnosti s rokovima</a:t>
            </a:r>
          </a:p>
          <a:p>
            <a:r>
              <a:rPr lang="hr-HR" sz="3200" dirty="0" smtClean="0"/>
              <a:t>Primjena različitih metoda poučavanja i vrednovanja</a:t>
            </a:r>
          </a:p>
          <a:p>
            <a:r>
              <a:rPr lang="hr-HR" sz="3200" dirty="0" smtClean="0"/>
              <a:t>Sustav bilježi napredak i uključenost</a:t>
            </a:r>
          </a:p>
          <a:p>
            <a:r>
              <a:rPr lang="hr-HR" sz="3200" dirty="0" smtClean="0"/>
              <a:t>e-</a:t>
            </a:r>
            <a:r>
              <a:rPr lang="hr-HR" sz="3200" dirty="0" err="1" smtClean="0"/>
              <a:t>Portfolio</a:t>
            </a:r>
            <a:r>
              <a:rPr lang="hr-HR" sz="3200" dirty="0" smtClean="0"/>
              <a:t> profesionalnog razvoja </a:t>
            </a:r>
          </a:p>
          <a:p>
            <a:r>
              <a:rPr lang="hr-HR" sz="3200" dirty="0" smtClean="0"/>
              <a:t>Potvrde o sudjelovanju s navedenim ostvarenim ishodima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402427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hr-HR" sz="4000" dirty="0" smtClean="0"/>
              <a:t>Pripremanje učitelja, stručnih suradnika i ravnatelja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r-HR" sz="3200" dirty="0" smtClean="0"/>
              <a:t>Regionalni skupovi - zajedničko okupljanje uživo</a:t>
            </a:r>
          </a:p>
          <a:p>
            <a:pPr lvl="1"/>
            <a:r>
              <a:rPr lang="hr-HR" sz="3000" dirty="0" smtClean="0"/>
              <a:t>Split, Rijeka, Varaždin, Osijek, Zagreb od 350 do 650 sudionika – predmetne radionice</a:t>
            </a:r>
            <a:endParaRPr lang="hr-HR" sz="3000" dirty="0"/>
          </a:p>
          <a:p>
            <a:r>
              <a:rPr lang="hr-HR" sz="3200" dirty="0" smtClean="0"/>
              <a:t>Savjetodavna </a:t>
            </a:r>
            <a:r>
              <a:rPr lang="hr-HR" sz="3200" dirty="0"/>
              <a:t>podrška </a:t>
            </a:r>
            <a:r>
              <a:rPr lang="hr-HR" sz="3200" dirty="0" smtClean="0"/>
              <a:t>školama</a:t>
            </a:r>
          </a:p>
          <a:p>
            <a:pPr lvl="1"/>
            <a:r>
              <a:rPr lang="hr-HR" sz="3200" dirty="0" smtClean="0"/>
              <a:t>5 posjeta (treći započinje uskoro)</a:t>
            </a:r>
          </a:p>
          <a:p>
            <a:pPr lvl="1"/>
            <a:r>
              <a:rPr lang="hr-HR" sz="3200" dirty="0" smtClean="0"/>
              <a:t>razgovor, edukacija, savjetovanje</a:t>
            </a:r>
            <a:endParaRPr lang="hr-HR" sz="3200" dirty="0"/>
          </a:p>
        </p:txBody>
      </p:sp>
      <p:sp>
        <p:nvSpPr>
          <p:cNvPr id="4" name="Pravokutnik 3"/>
          <p:cNvSpPr/>
          <p:nvPr/>
        </p:nvSpPr>
        <p:spPr>
          <a:xfrm>
            <a:off x="8648738" y="4976038"/>
            <a:ext cx="3385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340492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Savjetnički posjeti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Aktivno učenje</a:t>
            </a:r>
          </a:p>
          <a:p>
            <a:r>
              <a:rPr lang="hr-HR" dirty="0" smtClean="0"/>
              <a:t>Razvoj kompetencija učitelja za 21. stoljeće</a:t>
            </a:r>
          </a:p>
          <a:p>
            <a:r>
              <a:rPr lang="hr-HR" dirty="0" smtClean="0"/>
              <a:t>Obrnuta učionica - </a:t>
            </a:r>
            <a:r>
              <a:rPr lang="hr-HR" dirty="0" err="1" smtClean="0"/>
              <a:t>EdPuzzle</a:t>
            </a:r>
            <a:endParaRPr lang="hr-HR" dirty="0" smtClean="0"/>
          </a:p>
          <a:p>
            <a:r>
              <a:rPr lang="hr-HR" dirty="0" smtClean="0"/>
              <a:t>Razumijevanje procesa učenja</a:t>
            </a:r>
          </a:p>
          <a:p>
            <a:r>
              <a:rPr lang="hr-HR" dirty="0" smtClean="0"/>
              <a:t>Razvoj profesionalnih kompetencija</a:t>
            </a:r>
          </a:p>
          <a:p>
            <a:r>
              <a:rPr lang="hr-HR" dirty="0" smtClean="0"/>
              <a:t>Učenje u virtualnom okruženju</a:t>
            </a: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/>
          <a:srcRect b="2806"/>
          <a:stretch/>
        </p:blipFill>
        <p:spPr>
          <a:xfrm>
            <a:off x="8760296" y="1628800"/>
            <a:ext cx="3119363" cy="295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9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Regionalni skupovi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Od nacionalnog kurikuluma do izvedbe u </a:t>
            </a:r>
            <a:r>
              <a:rPr lang="hr-HR" dirty="0" smtClean="0"/>
              <a:t>učionici</a:t>
            </a:r>
          </a:p>
          <a:p>
            <a:r>
              <a:rPr lang="hr-HR" dirty="0"/>
              <a:t>Vrednovanje ishoda učenja i </a:t>
            </a:r>
            <a:r>
              <a:rPr lang="hr-HR" dirty="0" err="1"/>
              <a:t>samovrednovanje</a:t>
            </a:r>
            <a:r>
              <a:rPr lang="hr-HR" dirty="0"/>
              <a:t> godišnjeg izvedbenog </a:t>
            </a:r>
            <a:r>
              <a:rPr lang="hr-HR" dirty="0" smtClean="0"/>
              <a:t>kurikuluma</a:t>
            </a:r>
          </a:p>
          <a:p>
            <a:r>
              <a:rPr lang="hr-HR" dirty="0"/>
              <a:t>Vrednovanje po jezičnim </a:t>
            </a:r>
            <a:r>
              <a:rPr lang="hr-HR" dirty="0" smtClean="0"/>
              <a:t>djelatnostima</a:t>
            </a:r>
          </a:p>
          <a:p>
            <a:r>
              <a:rPr lang="hr-HR" dirty="0" err="1"/>
              <a:t>Kurikularno</a:t>
            </a:r>
            <a:r>
              <a:rPr lang="hr-HR" dirty="0"/>
              <a:t> planiranje</a:t>
            </a:r>
            <a:r>
              <a:rPr lang="en-US" dirty="0"/>
              <a:t>:</a:t>
            </a:r>
            <a:r>
              <a:rPr lang="hr-HR" dirty="0"/>
              <a:t> Od ishoda do </a:t>
            </a:r>
            <a:r>
              <a:rPr lang="hr-HR" dirty="0" smtClean="0"/>
              <a:t>vrednovanja</a:t>
            </a:r>
          </a:p>
          <a:p>
            <a:r>
              <a:rPr lang="hr-HR" dirty="0"/>
              <a:t>Primjeri scenarija učenja i poučavanja; Strategija suradnje s kulturnim institucijama</a:t>
            </a:r>
          </a:p>
        </p:txBody>
      </p:sp>
    </p:spTree>
    <p:extLst>
      <p:ext uri="{BB962C8B-B14F-4D97-AF65-F5344CB8AC3E}">
        <p14:creationId xmlns:p14="http://schemas.microsoft.com/office/powerpoint/2010/main" val="25281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Regionalni skupovi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Vrednovanje kao učenje i Vrednovanje za učenje </a:t>
            </a:r>
            <a:endParaRPr lang="hr-HR" dirty="0" smtClean="0"/>
          </a:p>
          <a:p>
            <a:r>
              <a:rPr lang="hr-HR" dirty="0" smtClean="0"/>
              <a:t>Iskustveno </a:t>
            </a:r>
            <a:r>
              <a:rPr lang="hr-HR" dirty="0"/>
              <a:t>učenje, učenje otkrivanjem i istraživačko učenje te kako ih </a:t>
            </a:r>
            <a:r>
              <a:rPr lang="hr-HR" dirty="0" smtClean="0"/>
              <a:t>vrednovati</a:t>
            </a:r>
          </a:p>
          <a:p>
            <a:r>
              <a:rPr lang="hr-HR" dirty="0"/>
              <a:t>Rješavanje problema </a:t>
            </a:r>
            <a:r>
              <a:rPr lang="hr-HR" dirty="0" smtClean="0"/>
              <a:t>i vrednovanje </a:t>
            </a:r>
            <a:r>
              <a:rPr lang="hr-HR" dirty="0"/>
              <a:t>praktičnih radova </a:t>
            </a:r>
            <a:endParaRPr lang="hr-HR" dirty="0" smtClean="0"/>
          </a:p>
          <a:p>
            <a:r>
              <a:rPr lang="hr-HR" dirty="0"/>
              <a:t>Cjelovitost poučavanja u razrednoj </a:t>
            </a:r>
            <a:r>
              <a:rPr lang="hr-HR" dirty="0" smtClean="0"/>
              <a:t>nastavi</a:t>
            </a:r>
          </a:p>
          <a:p>
            <a:r>
              <a:rPr lang="hr-HR" dirty="0" smtClean="0"/>
              <a:t>Povezivanje odgojno-obrazovnih </a:t>
            </a:r>
            <a:r>
              <a:rPr lang="hr-HR" dirty="0"/>
              <a:t>ishoda nastavnih predmeta i očekivanja </a:t>
            </a:r>
            <a:r>
              <a:rPr lang="hr-HR" dirty="0" err="1" smtClean="0"/>
              <a:t>međupredmetnih</a:t>
            </a:r>
            <a:r>
              <a:rPr lang="hr-HR" dirty="0" smtClean="0"/>
              <a:t> tema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6589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Edukacija za ravnatelje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87718" y="1619794"/>
            <a:ext cx="10541193" cy="4294868"/>
          </a:xfrm>
        </p:spPr>
        <p:txBody>
          <a:bodyPr>
            <a:normAutofit/>
          </a:bodyPr>
          <a:lstStyle/>
          <a:p>
            <a:r>
              <a:rPr lang="hr-HR" dirty="0"/>
              <a:t>k</a:t>
            </a:r>
            <a:r>
              <a:rPr lang="hr-HR" dirty="0" smtClean="0"/>
              <a:t>valitetno vođenje </a:t>
            </a:r>
            <a:r>
              <a:rPr lang="hr-HR" dirty="0"/>
              <a:t>i </a:t>
            </a:r>
            <a:r>
              <a:rPr lang="hr-HR" dirty="0" smtClean="0"/>
              <a:t>upravljanje školom</a:t>
            </a:r>
            <a:endParaRPr lang="hr-HR" dirty="0"/>
          </a:p>
          <a:p>
            <a:r>
              <a:rPr lang="hr-HR" dirty="0" smtClean="0"/>
              <a:t>različiti stilovi </a:t>
            </a:r>
            <a:r>
              <a:rPr lang="hr-HR" dirty="0"/>
              <a:t>vođenja </a:t>
            </a:r>
            <a:r>
              <a:rPr lang="hr-HR" dirty="0" smtClean="0"/>
              <a:t>škole i njihov utjecaj</a:t>
            </a:r>
            <a:endParaRPr lang="hr-HR" dirty="0"/>
          </a:p>
          <a:p>
            <a:r>
              <a:rPr lang="hr-HR" dirty="0" smtClean="0"/>
              <a:t>uloga vođenja </a:t>
            </a:r>
            <a:r>
              <a:rPr lang="hr-HR" dirty="0"/>
              <a:t>u </a:t>
            </a:r>
            <a:r>
              <a:rPr lang="hr-HR" dirty="0" smtClean="0"/>
              <a:t>unaprjeđenju </a:t>
            </a:r>
            <a:r>
              <a:rPr lang="hr-HR" dirty="0"/>
              <a:t>učenja i poučavanja,</a:t>
            </a:r>
          </a:p>
          <a:p>
            <a:r>
              <a:rPr lang="hr-HR" dirty="0" smtClean="0"/>
              <a:t>promišljanje </a:t>
            </a:r>
            <a:r>
              <a:rPr lang="hr-HR" dirty="0"/>
              <a:t>o vlastitoj praksi </a:t>
            </a:r>
            <a:r>
              <a:rPr lang="hr-HR" dirty="0" smtClean="0"/>
              <a:t>vođenja</a:t>
            </a:r>
            <a:r>
              <a:rPr lang="hr-HR" dirty="0"/>
              <a:t> i upravljanja </a:t>
            </a:r>
            <a:r>
              <a:rPr lang="hr-HR" dirty="0" smtClean="0"/>
              <a:t>školom</a:t>
            </a:r>
            <a:endParaRPr lang="hr-HR" dirty="0"/>
          </a:p>
          <a:p>
            <a:r>
              <a:rPr lang="hr-HR" dirty="0" smtClean="0"/>
              <a:t>uvjeti učinkovitog učenja i visokokvalitetnog poučavanja</a:t>
            </a:r>
            <a:endParaRPr lang="hr-HR" dirty="0"/>
          </a:p>
          <a:p>
            <a:r>
              <a:rPr lang="hr-HR" dirty="0" smtClean="0"/>
              <a:t>osmišljavanje i provedba projekta </a:t>
            </a:r>
            <a:r>
              <a:rPr lang="hr-HR" dirty="0"/>
              <a:t>za unaprjeđivanje učenja i </a:t>
            </a:r>
            <a:r>
              <a:rPr lang="hr-HR" dirty="0" smtClean="0"/>
              <a:t>poučavanja</a:t>
            </a:r>
            <a:endParaRPr lang="hr-HR" dirty="0"/>
          </a:p>
          <a:p>
            <a:r>
              <a:rPr lang="hr-HR" dirty="0" smtClean="0"/>
              <a:t>daljnja priprema edukacije za </a:t>
            </a:r>
            <a:r>
              <a:rPr lang="hr-HR" dirty="0"/>
              <a:t>sve </a:t>
            </a:r>
            <a:r>
              <a:rPr lang="hr-HR" dirty="0" smtClean="0"/>
              <a:t>ravnatelje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75182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Metodički priručnici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r-HR" sz="3200" dirty="0" smtClean="0"/>
              <a:t>kako </a:t>
            </a:r>
            <a:r>
              <a:rPr lang="hr-HR" sz="3200" dirty="0"/>
              <a:t>osmisliti aktivnosti i sadržaje za realizaciju ishoda iz kurikuluma</a:t>
            </a:r>
          </a:p>
          <a:p>
            <a:r>
              <a:rPr lang="hr-HR" sz="3200" dirty="0"/>
              <a:t>kako povezati ishode iz predmetnih i </a:t>
            </a:r>
            <a:r>
              <a:rPr lang="hr-HR" sz="3200" dirty="0" err="1"/>
              <a:t>međupredmetnih</a:t>
            </a:r>
            <a:r>
              <a:rPr lang="hr-HR" sz="3200" dirty="0"/>
              <a:t> kurikuluma</a:t>
            </a:r>
          </a:p>
          <a:p>
            <a:r>
              <a:rPr lang="hr-HR" sz="3200" dirty="0"/>
              <a:t>kako vrednovati usvojenost ishoda</a:t>
            </a:r>
          </a:p>
          <a:p>
            <a:r>
              <a:rPr lang="hr-HR" sz="3200" dirty="0"/>
              <a:t>primjene metoda vrednovanja za učenje i vrednovanja kao učenje</a:t>
            </a:r>
          </a:p>
          <a:p>
            <a:r>
              <a:rPr lang="hr-HR" sz="3200" dirty="0"/>
              <a:t>vršnjačko vrednovanje i </a:t>
            </a:r>
            <a:r>
              <a:rPr lang="hr-HR" sz="3200" dirty="0" err="1" smtClean="0"/>
              <a:t>samovrednovanje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415986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Metodički priručnici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r-HR" sz="3200" dirty="0" smtClean="0"/>
              <a:t>suradnja </a:t>
            </a:r>
            <a:r>
              <a:rPr lang="hr-HR" sz="3200" dirty="0"/>
              <a:t>s kolegama u planiranju i provedbi kurikuluma</a:t>
            </a:r>
          </a:p>
          <a:p>
            <a:r>
              <a:rPr lang="hr-HR" sz="3200" dirty="0"/>
              <a:t>u digitalnom obliku tako da ga učitelji mogu sami mijenjati i nadopunjavati te </a:t>
            </a:r>
            <a:r>
              <a:rPr lang="hr-HR" sz="3200" dirty="0" smtClean="0"/>
              <a:t>suradnički stvarati</a:t>
            </a:r>
            <a:endParaRPr lang="hr-HR" sz="3200" dirty="0"/>
          </a:p>
          <a:p>
            <a:r>
              <a:rPr lang="hr-HR" sz="3200" dirty="0" smtClean="0"/>
              <a:t>u izradi </a:t>
            </a:r>
            <a:r>
              <a:rPr lang="hr-HR" sz="3200" dirty="0"/>
              <a:t>sudjeluju članovi radnih skupina koje su pripremile </a:t>
            </a:r>
            <a:r>
              <a:rPr lang="hr-HR" sz="3200" dirty="0" smtClean="0"/>
              <a:t>kurikulume i djelatnici škola u eksperimentalnom programu</a:t>
            </a:r>
          </a:p>
          <a:p>
            <a:r>
              <a:rPr lang="hr-HR" sz="3200" dirty="0" smtClean="0"/>
              <a:t>nema recepata, ima ideja </a:t>
            </a:r>
            <a:r>
              <a:rPr lang="hr-HR" sz="3200" dirty="0" smtClean="0">
                <a:sym typeface="Wingdings" panose="05000000000000000000" pitchFamily="2" charset="2"/>
              </a:rPr>
              <a:t></a:t>
            </a:r>
            <a:endParaRPr lang="hr-HR" sz="3200" dirty="0"/>
          </a:p>
        </p:txBody>
      </p:sp>
      <p:sp>
        <p:nvSpPr>
          <p:cNvPr id="4" name="Pravokutnik 3"/>
          <p:cNvSpPr/>
          <p:nvPr/>
        </p:nvSpPr>
        <p:spPr>
          <a:xfrm>
            <a:off x="8806393" y="1191683"/>
            <a:ext cx="3385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18032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Škola za život</a:t>
            </a:r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Lidija Kralj, pomoćnica ministrice</a:t>
            </a:r>
          </a:p>
          <a:p>
            <a:r>
              <a:rPr lang="hr-HR" dirty="0"/>
              <a:t>Uprava za potporu i unaprjeđenje sustava </a:t>
            </a:r>
            <a:br>
              <a:rPr lang="hr-HR" dirty="0"/>
            </a:br>
            <a:r>
              <a:rPr lang="hr-HR" dirty="0"/>
              <a:t>odgoja i </a:t>
            </a:r>
            <a:r>
              <a:rPr lang="hr-HR" dirty="0" smtClean="0"/>
              <a:t>obrazovanja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4732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56" y="0"/>
            <a:ext cx="12220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4" y="487"/>
            <a:ext cx="12206294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0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1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4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Financiranje, praćenje i evaluacija </a:t>
            </a:r>
            <a:r>
              <a:rPr lang="hr-HR" sz="5400" dirty="0" smtClean="0"/>
              <a:t>Škole za život</a:t>
            </a:r>
            <a:endParaRPr lang="hr-HR" dirty="0"/>
          </a:p>
        </p:txBody>
      </p:sp>
      <p:sp>
        <p:nvSpPr>
          <p:cNvPr id="5" name="Podnaslov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3963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Program Europske komisije tehničke podrške strukturnim </a:t>
            </a:r>
            <a:r>
              <a:rPr lang="hr-HR" dirty="0" smtClean="0"/>
              <a:t>reformama (SRSS)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87718" y="1854465"/>
            <a:ext cx="10515600" cy="4351338"/>
          </a:xfrm>
        </p:spPr>
        <p:txBody>
          <a:bodyPr>
            <a:noAutofit/>
          </a:bodyPr>
          <a:lstStyle/>
          <a:p>
            <a:r>
              <a:rPr lang="hr-HR" sz="3200" dirty="0" smtClean="0"/>
              <a:t>Mentorska radna skupina zajedno sa svjetskim stručnjacima</a:t>
            </a:r>
          </a:p>
          <a:p>
            <a:r>
              <a:rPr lang="hr-HR" sz="3200" b="1" dirty="0" smtClean="0"/>
              <a:t>P</a:t>
            </a:r>
            <a:r>
              <a:rPr lang="en-GB" sz="3200" b="1" dirty="0" err="1" smtClean="0"/>
              <a:t>lan</a:t>
            </a:r>
            <a:r>
              <a:rPr lang="en-GB" sz="3200" b="1" dirty="0" smtClean="0"/>
              <a:t> </a:t>
            </a:r>
            <a:r>
              <a:rPr lang="en-GB" sz="3200" b="1" dirty="0" err="1"/>
              <a:t>kontinuiranog</a:t>
            </a:r>
            <a:r>
              <a:rPr lang="en-GB" sz="3200" b="1" dirty="0"/>
              <a:t> </a:t>
            </a:r>
            <a:r>
              <a:rPr lang="en-GB" sz="3200" b="1" dirty="0" err="1"/>
              <a:t>profesionalnog</a:t>
            </a:r>
            <a:r>
              <a:rPr lang="en-GB" sz="3200" b="1" dirty="0"/>
              <a:t> </a:t>
            </a:r>
            <a:r>
              <a:rPr lang="en-GB" sz="3200" b="1" dirty="0" err="1" smtClean="0"/>
              <a:t>razvoja</a:t>
            </a:r>
            <a:r>
              <a:rPr lang="hr-HR" sz="3200" dirty="0"/>
              <a:t>,</a:t>
            </a:r>
            <a:r>
              <a:rPr lang="hr-HR" sz="3200" dirty="0" smtClean="0"/>
              <a:t> izrada potrebnih obrazovnih sadržaja</a:t>
            </a:r>
            <a:r>
              <a:rPr lang="en-GB" sz="3200" dirty="0" smtClean="0"/>
              <a:t> </a:t>
            </a:r>
            <a:r>
              <a:rPr lang="hr-HR" sz="3200" dirty="0" smtClean="0"/>
              <a:t>te provođenje edukacije</a:t>
            </a:r>
          </a:p>
          <a:p>
            <a:r>
              <a:rPr lang="hr-HR" sz="3200" b="1" dirty="0" smtClean="0"/>
              <a:t>Referentni model </a:t>
            </a:r>
            <a:r>
              <a:rPr lang="hr-HR" sz="3200" dirty="0" smtClean="0"/>
              <a:t>za uspješnu primjenu </a:t>
            </a:r>
            <a:r>
              <a:rPr lang="hr-HR" sz="3200" dirty="0" err="1" smtClean="0"/>
              <a:t>kurikularne</a:t>
            </a:r>
            <a:r>
              <a:rPr lang="hr-HR" sz="3200" dirty="0" smtClean="0"/>
              <a:t> reforme u svim školama</a:t>
            </a:r>
          </a:p>
          <a:p>
            <a:r>
              <a:rPr lang="hr-HR" sz="3200" b="1" dirty="0" smtClean="0"/>
              <a:t>Praćenje i evaluacija </a:t>
            </a:r>
            <a:r>
              <a:rPr lang="hr-HR" sz="3200" dirty="0"/>
              <a:t>eksperimentalne provedbe, materijala, alata, postupaka i </a:t>
            </a:r>
            <a:r>
              <a:rPr lang="hr-HR" sz="3200" dirty="0" smtClean="0"/>
              <a:t>preporuka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318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SRSS 1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Veljača 2018. - veljača 2019.</a:t>
            </a:r>
          </a:p>
          <a:p>
            <a:r>
              <a:rPr lang="hr-HR" dirty="0"/>
              <a:t>P</a:t>
            </a:r>
            <a:r>
              <a:rPr lang="hr-HR" dirty="0" smtClean="0"/>
              <a:t>odrška eksperimentalnom programu</a:t>
            </a:r>
          </a:p>
          <a:p>
            <a:r>
              <a:rPr lang="hr-HR" dirty="0" smtClean="0"/>
              <a:t>Obrazovni sadržaji, edukacija online i uživo, preporuke i savjeti stručnjaka</a:t>
            </a:r>
          </a:p>
          <a:p>
            <a:r>
              <a:rPr lang="hr-HR" dirty="0" smtClean="0"/>
              <a:t>Ishodi učenja i vrednovanje</a:t>
            </a:r>
          </a:p>
          <a:p>
            <a:r>
              <a:rPr lang="hr-HR" dirty="0" smtClean="0"/>
              <a:t>Rješavanje problema</a:t>
            </a:r>
          </a:p>
          <a:p>
            <a:r>
              <a:rPr lang="hr-HR" dirty="0" smtClean="0"/>
              <a:t>Učiti kako učiti</a:t>
            </a:r>
          </a:p>
          <a:p>
            <a:r>
              <a:rPr lang="hr-HR" dirty="0" smtClean="0"/>
              <a:t>Pružanje podrške</a:t>
            </a:r>
            <a:endParaRPr lang="hr-HR" dirty="0"/>
          </a:p>
        </p:txBody>
      </p:sp>
      <p:sp>
        <p:nvSpPr>
          <p:cNvPr id="4" name="Pravokutnik 3"/>
          <p:cNvSpPr/>
          <p:nvPr/>
        </p:nvSpPr>
        <p:spPr>
          <a:xfrm>
            <a:off x="8806393" y="1854465"/>
            <a:ext cx="3385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87370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SRSS 2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Studeni 2018. – studeni 2019.</a:t>
            </a:r>
          </a:p>
          <a:p>
            <a:r>
              <a:rPr lang="hr-HR" dirty="0"/>
              <a:t>P</a:t>
            </a:r>
            <a:r>
              <a:rPr lang="hr-HR" dirty="0" smtClean="0"/>
              <a:t>ripreme za frontalno uvođenje</a:t>
            </a:r>
          </a:p>
          <a:p>
            <a:r>
              <a:rPr lang="hr-HR" dirty="0"/>
              <a:t>Osnaživanje </a:t>
            </a:r>
            <a:r>
              <a:rPr lang="hr-HR" dirty="0" smtClean="0"/>
              <a:t>kompetencija ravnatelja škola</a:t>
            </a:r>
            <a:endParaRPr lang="hr-HR" dirty="0"/>
          </a:p>
          <a:p>
            <a:r>
              <a:rPr lang="hr-HR" dirty="0"/>
              <a:t>Prijedlog razvoja vođenja </a:t>
            </a:r>
            <a:r>
              <a:rPr lang="hr-HR" dirty="0" smtClean="0"/>
              <a:t>škola</a:t>
            </a:r>
          </a:p>
          <a:p>
            <a:r>
              <a:rPr lang="hr-HR" dirty="0" smtClean="0"/>
              <a:t>Razvoj</a:t>
            </a:r>
            <a:r>
              <a:rPr lang="hr-HR" dirty="0" smtClean="0"/>
              <a:t> </a:t>
            </a:r>
            <a:r>
              <a:rPr lang="hr-HR" dirty="0"/>
              <a:t>generičkih kompetencija i </a:t>
            </a:r>
            <a:r>
              <a:rPr lang="hr-HR" dirty="0" smtClean="0"/>
              <a:t>poučavanje </a:t>
            </a:r>
            <a:r>
              <a:rPr lang="hr-HR" dirty="0" err="1" smtClean="0"/>
              <a:t>međupredmetnih</a:t>
            </a:r>
            <a:r>
              <a:rPr lang="hr-HR" dirty="0" smtClean="0"/>
              <a:t> </a:t>
            </a:r>
            <a:r>
              <a:rPr lang="hr-HR" dirty="0" smtClean="0"/>
              <a:t>tema</a:t>
            </a:r>
            <a:endParaRPr lang="hr-HR" dirty="0"/>
          </a:p>
          <a:p>
            <a:r>
              <a:rPr lang="hr-HR" dirty="0"/>
              <a:t>Odgovornost učenika za vlastito učenje, aktivna uloga učenika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139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SRSS 3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Svibanj 2019. – svibanj 2021.</a:t>
            </a:r>
          </a:p>
          <a:p>
            <a:r>
              <a:rPr lang="hr-HR" dirty="0" smtClean="0"/>
              <a:t>Kontinuirani profesionalni razvoj</a:t>
            </a:r>
          </a:p>
          <a:p>
            <a:r>
              <a:rPr lang="hr-HR" dirty="0" smtClean="0"/>
              <a:t>Fokus na vrednovanje – edukacija, razvoj metoda i načina vrednovanja</a:t>
            </a:r>
          </a:p>
          <a:p>
            <a:r>
              <a:rPr lang="hr-HR" dirty="0" smtClean="0"/>
              <a:t>Poticanje autonomije učitelja</a:t>
            </a:r>
          </a:p>
          <a:p>
            <a:r>
              <a:rPr lang="hr-HR" dirty="0" smtClean="0"/>
              <a:t>Učinkovita suradnja</a:t>
            </a:r>
          </a:p>
          <a:p>
            <a:r>
              <a:rPr lang="hr-HR" dirty="0" err="1" smtClean="0"/>
              <a:t>Inkluzija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377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7973" y="559898"/>
            <a:ext cx="11155345" cy="1325563"/>
          </a:xfrm>
        </p:spPr>
        <p:txBody>
          <a:bodyPr>
            <a:normAutofit/>
          </a:bodyPr>
          <a:lstStyle/>
          <a:p>
            <a:r>
              <a:rPr lang="hr-HR" dirty="0" smtClean="0"/>
              <a:t>ESF – Cjelovita </a:t>
            </a:r>
            <a:r>
              <a:rPr lang="hr-HR" dirty="0" err="1" smtClean="0"/>
              <a:t>kurikularna</a:t>
            </a:r>
            <a:r>
              <a:rPr lang="hr-HR" dirty="0" smtClean="0"/>
              <a:t> reforma I. &amp; II.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I. eksperimentalni program, 3 godine</a:t>
            </a:r>
          </a:p>
          <a:p>
            <a:pPr lvl="1"/>
            <a:r>
              <a:rPr lang="hr-HR" sz="3200" dirty="0" smtClean="0"/>
              <a:t> 74 škole</a:t>
            </a:r>
          </a:p>
          <a:p>
            <a:pPr lvl="1"/>
            <a:r>
              <a:rPr lang="hr-HR" sz="3200" dirty="0" smtClean="0"/>
              <a:t>opremanje, edukacija, obrazovni sadržaji</a:t>
            </a:r>
          </a:p>
          <a:p>
            <a:r>
              <a:rPr lang="hr-HR" sz="3600" dirty="0" smtClean="0"/>
              <a:t>II. frontalna primjena, 4 godine</a:t>
            </a:r>
          </a:p>
          <a:p>
            <a:pPr lvl="1"/>
            <a:r>
              <a:rPr lang="hr-HR" sz="3200" dirty="0" smtClean="0"/>
              <a:t>1311 škole</a:t>
            </a:r>
          </a:p>
          <a:p>
            <a:pPr lvl="1"/>
            <a:r>
              <a:rPr lang="hr-HR" sz="3200" dirty="0"/>
              <a:t>opremanje, edukacija, obrazovni sadržaji</a:t>
            </a:r>
          </a:p>
          <a:p>
            <a:pPr marL="457200" lvl="1" indent="0">
              <a:buNone/>
            </a:pPr>
            <a:endParaRPr lang="hr-HR" sz="3200" dirty="0"/>
          </a:p>
          <a:p>
            <a:endParaRPr lang="hr-HR" sz="3600" dirty="0"/>
          </a:p>
        </p:txBody>
      </p:sp>
    </p:spTree>
    <p:extLst>
      <p:ext uri="{BB962C8B-B14F-4D97-AF65-F5344CB8AC3E}">
        <p14:creationId xmlns:p14="http://schemas.microsoft.com/office/powerpoint/2010/main" val="415610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87718" y="0"/>
            <a:ext cx="10515600" cy="1325563"/>
          </a:xfrm>
        </p:spPr>
        <p:txBody>
          <a:bodyPr/>
          <a:lstStyle/>
          <a:p>
            <a:r>
              <a:rPr lang="hr-HR" dirty="0"/>
              <a:t>Tijela i ustanove koje sudjeluju u evaluaciji</a:t>
            </a:r>
            <a:r>
              <a:rPr lang="hr-HR" dirty="0" smtClean="0"/>
              <a:t>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6793" y="1325563"/>
            <a:ext cx="12165207" cy="387238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hr-HR" sz="2800" dirty="0"/>
              <a:t>Povjerenstvo za praćenje i evaluaciju eksperimentalnog programa „Škola za život” (Praćenje, Koordiniranje – sadržajno i vremensko , Savjetovanje)</a:t>
            </a:r>
          </a:p>
          <a:p>
            <a:pPr>
              <a:lnSpc>
                <a:spcPct val="110000"/>
              </a:lnSpc>
            </a:pPr>
            <a:r>
              <a:rPr lang="hr-HR" sz="2800" dirty="0"/>
              <a:t>Europska komisija (u okviru projekta </a:t>
            </a:r>
            <a:r>
              <a:rPr lang="hr-HR" sz="2800" dirty="0" err="1"/>
              <a:t>Structural</a:t>
            </a:r>
            <a:r>
              <a:rPr lang="hr-HR" sz="2800" dirty="0"/>
              <a:t> </a:t>
            </a:r>
            <a:r>
              <a:rPr lang="hr-HR" sz="2800" dirty="0" err="1"/>
              <a:t>Reform</a:t>
            </a:r>
            <a:r>
              <a:rPr lang="hr-HR" sz="2800" dirty="0"/>
              <a:t> Support </a:t>
            </a:r>
            <a:r>
              <a:rPr lang="hr-HR" sz="2800" dirty="0" smtClean="0"/>
              <a:t>Service)</a:t>
            </a:r>
            <a:endParaRPr lang="hr-HR" sz="2800" dirty="0"/>
          </a:p>
          <a:p>
            <a:pPr>
              <a:lnSpc>
                <a:spcPct val="110000"/>
              </a:lnSpc>
            </a:pPr>
            <a:r>
              <a:rPr lang="hr-HR" sz="2800" dirty="0"/>
              <a:t>NCVVO preko upitnika i </a:t>
            </a:r>
            <a:r>
              <a:rPr lang="hr-HR" sz="2800" dirty="0" smtClean="0"/>
              <a:t>kvantitativnog </a:t>
            </a:r>
            <a:r>
              <a:rPr lang="hr-HR" sz="2800" dirty="0"/>
              <a:t>istraživanja</a:t>
            </a:r>
          </a:p>
          <a:p>
            <a:pPr>
              <a:lnSpc>
                <a:spcPct val="110000"/>
              </a:lnSpc>
            </a:pPr>
            <a:r>
              <a:rPr lang="hr-HR" sz="2800" dirty="0"/>
              <a:t>Mentorski tim – preko izvještaja i </a:t>
            </a:r>
            <a:r>
              <a:rPr lang="hr-HR" sz="2800" dirty="0" smtClean="0"/>
              <a:t>kvalitativnog </a:t>
            </a:r>
            <a:r>
              <a:rPr lang="hr-HR" sz="2800" dirty="0"/>
              <a:t>istraživanja koje se obrađuje i nalazi se kontinuirano implementiraju u pripremu za frontalnu primjenu</a:t>
            </a:r>
          </a:p>
          <a:p>
            <a:pPr>
              <a:lnSpc>
                <a:spcPct val="110000"/>
              </a:lnSpc>
            </a:pPr>
            <a:r>
              <a:rPr lang="hr-HR" sz="2800" dirty="0" smtClean="0"/>
              <a:t>Filozofski fakultet Sveučilišta u Zagrebu – objedinjeno </a:t>
            </a:r>
            <a:r>
              <a:rPr lang="hr-HR" sz="2800" dirty="0"/>
              <a:t>izvješće o svim </a:t>
            </a:r>
            <a:r>
              <a:rPr lang="hr-HR" sz="2800" dirty="0" smtClean="0"/>
              <a:t>vrednovanjima - privremeno </a:t>
            </a:r>
            <a:r>
              <a:rPr lang="hr-HR" sz="2800" dirty="0"/>
              <a:t>i </a:t>
            </a:r>
            <a:r>
              <a:rPr lang="hr-HR" sz="2800" dirty="0" smtClean="0"/>
              <a:t>konačno izvješće </a:t>
            </a:r>
            <a:endParaRPr lang="hr-HR" sz="2800" dirty="0"/>
          </a:p>
          <a:p>
            <a:pPr>
              <a:lnSpc>
                <a:spcPct val="110000"/>
              </a:lnSpc>
            </a:pP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9156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3062"/>
            <a:ext cx="12191999" cy="2495227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2" y="4992592"/>
            <a:ext cx="12191999" cy="1991116"/>
          </a:xfrm>
          <a:prstGeom prst="rect">
            <a:avLst/>
          </a:prstGeom>
        </p:spPr>
      </p:pic>
      <p:sp>
        <p:nvSpPr>
          <p:cNvPr id="7" name="Pravokutnik 6"/>
          <p:cNvSpPr/>
          <p:nvPr/>
        </p:nvSpPr>
        <p:spPr>
          <a:xfrm>
            <a:off x="2492052" y="1585061"/>
            <a:ext cx="6984776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239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NE</a:t>
            </a:r>
            <a:endParaRPr lang="hr-HR" sz="199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" name="Vrpca prema gore 1"/>
          <p:cNvSpPr/>
          <p:nvPr/>
        </p:nvSpPr>
        <p:spPr>
          <a:xfrm>
            <a:off x="2012728" y="1585061"/>
            <a:ext cx="8166538" cy="3713448"/>
          </a:xfrm>
          <a:prstGeom prst="ribbon2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9900" dirty="0" smtClean="0"/>
              <a:t>DA</a:t>
            </a:r>
            <a:endParaRPr lang="hr-HR" sz="19900" dirty="0"/>
          </a:p>
        </p:txBody>
      </p:sp>
    </p:spTree>
    <p:extLst>
      <p:ext uri="{BB962C8B-B14F-4D97-AF65-F5344CB8AC3E}">
        <p14:creationId xmlns:p14="http://schemas.microsoft.com/office/powerpoint/2010/main" val="343000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Projektna razina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predviđena </a:t>
            </a:r>
            <a:r>
              <a:rPr lang="hr-HR" dirty="0"/>
              <a:t>projektima (ESF + SRSS) </a:t>
            </a:r>
            <a:endParaRPr lang="hr-HR" dirty="0" smtClean="0"/>
          </a:p>
          <a:p>
            <a:r>
              <a:rPr lang="hr-HR" dirty="0" smtClean="0"/>
              <a:t>Razumijevanje </a:t>
            </a:r>
            <a:r>
              <a:rPr lang="hr-HR" dirty="0"/>
              <a:t>novih kurikuluma</a:t>
            </a:r>
          </a:p>
          <a:p>
            <a:pPr lvl="0"/>
            <a:r>
              <a:rPr lang="hr-HR" dirty="0"/>
              <a:t>Identificirati prepreke i pokretače koji utječu na implementaciju kurikuluma</a:t>
            </a:r>
          </a:p>
          <a:p>
            <a:pPr lvl="0"/>
            <a:r>
              <a:rPr lang="hr-HR" dirty="0"/>
              <a:t>Procijeniti dojmove učenika i roditelja na nove kurikulume </a:t>
            </a:r>
          </a:p>
          <a:p>
            <a:pPr lvl="0"/>
            <a:r>
              <a:rPr lang="hr-HR" dirty="0"/>
              <a:t>Vrednovati uspješnost politike </a:t>
            </a:r>
            <a:r>
              <a:rPr lang="hr-HR" dirty="0" smtClean="0"/>
              <a:t>kurikuluma</a:t>
            </a:r>
            <a:endParaRPr lang="hr-HR" dirty="0"/>
          </a:p>
          <a:p>
            <a:pPr lvl="0"/>
            <a:r>
              <a:rPr lang="hr-HR" dirty="0"/>
              <a:t>Procjena podrške učiteljima i školama  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647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Implementacijska razina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ciljevi </a:t>
            </a:r>
            <a:r>
              <a:rPr lang="hr-HR" dirty="0"/>
              <a:t>iz poziva za prijavu škola na eksperimentalni program Škola za život </a:t>
            </a:r>
            <a:r>
              <a:rPr lang="hr-HR" dirty="0" smtClean="0"/>
              <a:t>– MZO i NCVVO (+ kontrolne škole)</a:t>
            </a:r>
            <a:endParaRPr lang="hr-HR" dirty="0"/>
          </a:p>
          <a:p>
            <a:r>
              <a:rPr lang="hr-HR" dirty="0"/>
              <a:t>Kompetencije učenika u rješavanju problema (</a:t>
            </a:r>
            <a:r>
              <a:rPr lang="hr-HR" i="1" dirty="0"/>
              <a:t>PISA </a:t>
            </a:r>
            <a:r>
              <a:rPr lang="hr-HR" i="1" dirty="0" err="1"/>
              <a:t>like</a:t>
            </a:r>
            <a:r>
              <a:rPr lang="hr-HR" i="1" dirty="0"/>
              <a:t> testovi</a:t>
            </a:r>
            <a:r>
              <a:rPr lang="hr-HR" dirty="0"/>
              <a:t>) kroz dvije godine (+ kontrolne škole)</a:t>
            </a:r>
          </a:p>
          <a:p>
            <a:pPr lvl="0"/>
            <a:r>
              <a:rPr lang="hr-HR" dirty="0" smtClean="0"/>
              <a:t>Motivacija učitelja</a:t>
            </a:r>
            <a:endParaRPr lang="hr-HR" dirty="0"/>
          </a:p>
          <a:p>
            <a:pPr lvl="0"/>
            <a:r>
              <a:rPr lang="hr-HR" dirty="0"/>
              <a:t>Zadovoljstvo </a:t>
            </a:r>
            <a:r>
              <a:rPr lang="hr-HR" dirty="0" smtClean="0"/>
              <a:t>učenika i roditelja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65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Kontinuirana poboljšanja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r-HR" dirty="0"/>
              <a:t>M</a:t>
            </a:r>
            <a:r>
              <a:rPr lang="hr-HR" dirty="0" smtClean="0"/>
              <a:t>entorski tim </a:t>
            </a:r>
            <a:r>
              <a:rPr lang="hr-HR" dirty="0" err="1" smtClean="0"/>
              <a:t>MZO</a:t>
            </a:r>
            <a:endParaRPr lang="hr-HR" dirty="0" smtClean="0"/>
          </a:p>
          <a:p>
            <a:r>
              <a:rPr lang="hr-HR" dirty="0" smtClean="0"/>
              <a:t>Edukacija </a:t>
            </a:r>
            <a:r>
              <a:rPr lang="hr-HR" dirty="0"/>
              <a:t>učitelja</a:t>
            </a:r>
          </a:p>
          <a:p>
            <a:pPr lvl="0"/>
            <a:r>
              <a:rPr lang="hr-HR" dirty="0"/>
              <a:t>Podrška učiteljima u metodama rada, vrednovanja </a:t>
            </a:r>
            <a:r>
              <a:rPr lang="hr-HR" dirty="0" err="1"/>
              <a:t>itd</a:t>
            </a:r>
            <a:r>
              <a:rPr lang="hr-HR" dirty="0"/>
              <a:t>  </a:t>
            </a:r>
            <a:endParaRPr lang="hr-HR" dirty="0" smtClean="0"/>
          </a:p>
          <a:p>
            <a:pPr lvl="0"/>
            <a:r>
              <a:rPr lang="hr-HR" dirty="0" smtClean="0"/>
              <a:t>Materijali</a:t>
            </a:r>
            <a:endParaRPr lang="hr-HR" dirty="0"/>
          </a:p>
          <a:p>
            <a:pPr lvl="0"/>
            <a:r>
              <a:rPr lang="hr-HR" dirty="0"/>
              <a:t>Oprema </a:t>
            </a:r>
          </a:p>
          <a:p>
            <a:pPr lvl="0"/>
            <a:r>
              <a:rPr lang="hr-HR" dirty="0"/>
              <a:t>Okruženje za učenje – škola</a:t>
            </a:r>
          </a:p>
          <a:p>
            <a:pPr lvl="0"/>
            <a:r>
              <a:rPr lang="hr-HR" dirty="0" smtClean="0"/>
              <a:t>Izvještaji i kvalitativno istraživanje</a:t>
            </a:r>
          </a:p>
          <a:p>
            <a:pPr lvl="0"/>
            <a:r>
              <a:rPr lang="hr-HR" dirty="0" smtClean="0"/>
              <a:t>Kontinuirana implementacija </a:t>
            </a:r>
            <a:r>
              <a:rPr lang="hr-HR" dirty="0"/>
              <a:t>u pripremu za frontalnu primjenu</a:t>
            </a:r>
          </a:p>
          <a:p>
            <a:pPr lvl="0"/>
            <a:endParaRPr lang="hr-HR" dirty="0"/>
          </a:p>
          <a:p>
            <a:endParaRPr lang="hr-HR" dirty="0"/>
          </a:p>
        </p:txBody>
      </p:sp>
      <p:sp>
        <p:nvSpPr>
          <p:cNvPr id="4" name="Pravokutnik 3"/>
          <p:cNvSpPr/>
          <p:nvPr/>
        </p:nvSpPr>
        <p:spPr>
          <a:xfrm>
            <a:off x="8806393" y="1854465"/>
            <a:ext cx="3385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17796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Principi evaluacije i </a:t>
            </a:r>
            <a:r>
              <a:rPr lang="hr-HR" dirty="0" smtClean="0"/>
              <a:t>implementacije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3916" y="1998005"/>
            <a:ext cx="7784996" cy="3916657"/>
          </a:xfrm>
        </p:spPr>
        <p:txBody>
          <a:bodyPr>
            <a:normAutofit/>
          </a:bodyPr>
          <a:lstStyle/>
          <a:p>
            <a:pPr lvl="0"/>
            <a:r>
              <a:rPr lang="hr-HR" dirty="0" smtClean="0"/>
              <a:t>„</a:t>
            </a:r>
            <a:r>
              <a:rPr lang="hr-HR" dirty="0" err="1"/>
              <a:t>L</a:t>
            </a:r>
            <a:r>
              <a:rPr lang="hr-HR" dirty="0" err="1" smtClean="0"/>
              <a:t>ean</a:t>
            </a:r>
            <a:r>
              <a:rPr lang="hr-HR" dirty="0" smtClean="0"/>
              <a:t> </a:t>
            </a:r>
            <a:r>
              <a:rPr lang="hr-HR" dirty="0"/>
              <a:t>management” – fleksibilni </a:t>
            </a:r>
            <a:r>
              <a:rPr lang="hr-HR" dirty="0" err="1"/>
              <a:t>kurikulumi</a:t>
            </a:r>
            <a:r>
              <a:rPr lang="hr-HR" dirty="0"/>
              <a:t> koji ostavljaju prostora za kreativnost učitelja</a:t>
            </a:r>
          </a:p>
          <a:p>
            <a:pPr lvl="0"/>
            <a:r>
              <a:rPr lang="hr-HR" dirty="0"/>
              <a:t>Kontinuirana unapređenja – prenošenje spoznaja iz eksperimentalne provedbe u pripremu i provođenje frontalne primjene </a:t>
            </a:r>
          </a:p>
          <a:p>
            <a:pPr lvl="0"/>
            <a:r>
              <a:rPr lang="hr-HR" dirty="0"/>
              <a:t>„</a:t>
            </a:r>
            <a:r>
              <a:rPr lang="hr-HR" dirty="0" err="1"/>
              <a:t>Never-ending</a:t>
            </a:r>
            <a:r>
              <a:rPr lang="hr-HR" dirty="0"/>
              <a:t> story” – promjene i inovacije u školama moraju biti </a:t>
            </a:r>
            <a:r>
              <a:rPr lang="hr-HR" dirty="0" smtClean="0"/>
              <a:t>kontinuirane</a:t>
            </a: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8005"/>
            <a:ext cx="3643915" cy="341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3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Eksperimentalni program</a:t>
            </a:r>
            <a:r>
              <a:rPr lang="hr-HR" dirty="0"/>
              <a:t> je na prvom polugodištu dobio čvrstu četvorku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83 </a:t>
            </a:r>
            <a:r>
              <a:rPr lang="hr-HR" dirty="0"/>
              <a:t>% sudionika kaže da su odgojno-obrazovni ishodi ostvarivi u realnim uvjetima njihove škole</a:t>
            </a:r>
          </a:p>
          <a:p>
            <a:r>
              <a:rPr lang="hr-HR" dirty="0"/>
              <a:t>86 % učenika primjećuje da je u nastavi nešto drugačije ove godine</a:t>
            </a:r>
          </a:p>
          <a:p>
            <a:r>
              <a:rPr lang="hr-HR" dirty="0"/>
              <a:t>95 % sudionika je zadovoljno promjenama koje donose predmetni </a:t>
            </a:r>
            <a:r>
              <a:rPr lang="hr-HR" dirty="0" err="1"/>
              <a:t>kurikulumi</a:t>
            </a:r>
            <a:endParaRPr lang="hr-HR" dirty="0"/>
          </a:p>
          <a:p>
            <a:r>
              <a:rPr lang="hr-HR" dirty="0"/>
              <a:t>96 % podržava izvođenje nastave prema novim </a:t>
            </a:r>
            <a:r>
              <a:rPr lang="hr-HR" dirty="0" err="1"/>
              <a:t>kurikulumima</a:t>
            </a:r>
            <a:r>
              <a:rPr lang="hr-HR" dirty="0"/>
              <a:t> iduće školske godine</a:t>
            </a:r>
          </a:p>
        </p:txBody>
      </p:sp>
    </p:spTree>
    <p:extLst>
      <p:ext uri="{BB962C8B-B14F-4D97-AF65-F5344CB8AC3E}">
        <p14:creationId xmlns:p14="http://schemas.microsoft.com/office/powerpoint/2010/main" val="15003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08450" y="1049504"/>
            <a:ext cx="11879047" cy="3872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900" dirty="0" smtClean="0"/>
              <a:t>Ishodi </a:t>
            </a:r>
            <a:r>
              <a:rPr lang="hr-HR" sz="2900" dirty="0"/>
              <a:t>učenja navedeni u predmetnome </a:t>
            </a:r>
            <a:r>
              <a:rPr lang="hr-HR" sz="2900" dirty="0" smtClean="0"/>
              <a:t>kurikulumu ostvarivi </a:t>
            </a:r>
            <a:r>
              <a:rPr lang="hr-HR" sz="2900" dirty="0"/>
              <a:t>su u realnim uvjetima u mojoj školi</a:t>
            </a:r>
            <a:r>
              <a:rPr lang="hr-HR" sz="2900" dirty="0" smtClean="0"/>
              <a:t>. </a:t>
            </a:r>
            <a:r>
              <a:rPr lang="it-IT" sz="2900" b="1" dirty="0" smtClean="0"/>
              <a:t>69 </a:t>
            </a:r>
            <a:r>
              <a:rPr lang="it-IT" sz="2900" b="1" dirty="0"/>
              <a:t>% </a:t>
            </a:r>
            <a:r>
              <a:rPr lang="hr-HR" sz="2900" b="1" dirty="0"/>
              <a:t>učitelja </a:t>
            </a:r>
            <a:r>
              <a:rPr lang="it-IT" sz="2900" b="1" dirty="0"/>
              <a:t>se </a:t>
            </a:r>
            <a:r>
              <a:rPr lang="it-IT" sz="2900" b="1" dirty="0" err="1"/>
              <a:t>potpuno</a:t>
            </a:r>
            <a:r>
              <a:rPr lang="it-IT" sz="2900" b="1" dirty="0"/>
              <a:t> ili </a:t>
            </a:r>
            <a:r>
              <a:rPr lang="it-IT" sz="2900" b="1" dirty="0" err="1"/>
              <a:t>uglavnom</a:t>
            </a:r>
            <a:r>
              <a:rPr lang="it-IT" sz="2900" b="1" dirty="0"/>
              <a:t> </a:t>
            </a:r>
            <a:r>
              <a:rPr lang="it-IT" sz="2900" b="1" dirty="0" err="1"/>
              <a:t>slaže</a:t>
            </a:r>
            <a:r>
              <a:rPr lang="hr-HR" sz="2900" b="1" dirty="0"/>
              <a:t> </a:t>
            </a:r>
          </a:p>
        </p:txBody>
      </p:sp>
      <p:pic>
        <p:nvPicPr>
          <p:cNvPr id="3076" name="Picture 4" descr="https://skolazazivot.hr/wp-content/uploads/2018/12/8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940" y="2058352"/>
            <a:ext cx="7904099" cy="479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11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2" descr="https://skolazazivot.hr/wp-content/uploads/2018/12/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564" y="633406"/>
            <a:ext cx="8174055" cy="538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8161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1751014"/>
              </p:ext>
            </p:extLst>
          </p:nvPr>
        </p:nvGraphicFramePr>
        <p:xfrm>
          <a:off x="677917" y="299545"/>
          <a:ext cx="11514083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84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782713"/>
              </p:ext>
            </p:extLst>
          </p:nvPr>
        </p:nvGraphicFramePr>
        <p:xfrm>
          <a:off x="504497" y="0"/>
          <a:ext cx="11687503" cy="6574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295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10180319" y="3268908"/>
            <a:ext cx="2011681" cy="1231084"/>
          </a:xfrm>
        </p:spPr>
        <p:txBody>
          <a:bodyPr>
            <a:normAutofit/>
          </a:bodyPr>
          <a:lstStyle/>
          <a:p>
            <a:r>
              <a:rPr lang="hr-HR" sz="2800" dirty="0"/>
              <a:t>86 % se slaže.</a:t>
            </a:r>
          </a:p>
        </p:txBody>
      </p:sp>
      <p:pic>
        <p:nvPicPr>
          <p:cNvPr id="5126" name="Picture 6" descr="https://skolazazivot.hr/wp-content/uploads/2018/12/1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16" y="528902"/>
            <a:ext cx="9443235" cy="548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988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r>
              <a:rPr lang="hr-HR" dirty="0"/>
              <a:t>www.menti.com 27 87 88</a:t>
            </a:r>
          </a:p>
        </p:txBody>
      </p:sp>
      <p:sp>
        <p:nvSpPr>
          <p:cNvPr id="6" name="Podnaslov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za vaša pitanja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516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773974"/>
              </p:ext>
            </p:extLst>
          </p:nvPr>
        </p:nvGraphicFramePr>
        <p:xfrm>
          <a:off x="346841" y="189185"/>
          <a:ext cx="11461531" cy="6448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15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248415"/>
              </p:ext>
            </p:extLst>
          </p:nvPr>
        </p:nvGraphicFramePr>
        <p:xfrm>
          <a:off x="252247" y="110359"/>
          <a:ext cx="11666483" cy="6589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617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4408787"/>
              </p:ext>
            </p:extLst>
          </p:nvPr>
        </p:nvGraphicFramePr>
        <p:xfrm>
          <a:off x="1513223" y="0"/>
          <a:ext cx="9758855" cy="6493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avokutnik 5"/>
          <p:cNvSpPr/>
          <p:nvPr/>
        </p:nvSpPr>
        <p:spPr>
          <a:xfrm>
            <a:off x="8648738" y="4976038"/>
            <a:ext cx="3385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>
                <a:solidFill>
                  <a:srgbClr val="0CB057"/>
                </a:solidFill>
              </a:rPr>
              <a:t>www.menti.com 27 87 88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261257" y="3246895"/>
            <a:ext cx="3135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MDM – Mobile </a:t>
            </a:r>
            <a:r>
              <a:rPr lang="hr-HR" sz="2800" dirty="0" err="1" smtClean="0"/>
              <a:t>device</a:t>
            </a:r>
            <a:r>
              <a:rPr lang="hr-HR" sz="2800" dirty="0" smtClean="0"/>
              <a:t> management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7308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112934"/>
              </p:ext>
            </p:extLst>
          </p:nvPr>
        </p:nvGraphicFramePr>
        <p:xfrm>
          <a:off x="1301858" y="387458"/>
          <a:ext cx="9918915" cy="557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07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808514" y="528902"/>
            <a:ext cx="8594804" cy="1325563"/>
          </a:xfrm>
        </p:spPr>
        <p:txBody>
          <a:bodyPr/>
          <a:lstStyle/>
          <a:p>
            <a:r>
              <a:rPr lang="hr-HR" dirty="0" smtClean="0"/>
              <a:t>Ravnatelji Škola za život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Fotografija BlaÅ¾enka Divjak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548" y="1554480"/>
            <a:ext cx="6707508" cy="446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7158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Cjelovita </a:t>
            </a:r>
            <a:r>
              <a:rPr lang="hr-HR" dirty="0" err="1" smtClean="0"/>
              <a:t>kurikularna</a:t>
            </a:r>
            <a:r>
              <a:rPr lang="hr-HR" dirty="0" smtClean="0"/>
              <a:t> reforma </a:t>
            </a:r>
            <a:br>
              <a:rPr lang="hr-HR" dirty="0" smtClean="0"/>
            </a:br>
            <a:r>
              <a:rPr lang="hr-HR" dirty="0" smtClean="0"/>
              <a:t>u svim školama</a:t>
            </a:r>
            <a:endParaRPr lang="hr-HR" dirty="0"/>
          </a:p>
        </p:txBody>
      </p:sp>
      <p:sp>
        <p:nvSpPr>
          <p:cNvPr id="5" name="Podnaslov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292707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smtClean="0"/>
              <a:t>Pripreme za obrazovnu reformu </a:t>
            </a:r>
            <a:br>
              <a:rPr lang="hr-HR" dirty="0" smtClean="0"/>
            </a:br>
            <a:r>
              <a:rPr lang="hr-HR" dirty="0" smtClean="0"/>
              <a:t>u svim školama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30621" y="2042282"/>
            <a:ext cx="11561379" cy="3872380"/>
          </a:xfrm>
        </p:spPr>
        <p:txBody>
          <a:bodyPr>
            <a:normAutofit/>
          </a:bodyPr>
          <a:lstStyle/>
          <a:p>
            <a:r>
              <a:rPr lang="hr-HR" dirty="0" smtClean="0"/>
              <a:t>listopad – studeni Kako uspješno učiti u online okruženju</a:t>
            </a:r>
          </a:p>
          <a:p>
            <a:r>
              <a:rPr lang="hr-HR" dirty="0" smtClean="0"/>
              <a:t>studeni </a:t>
            </a:r>
            <a:r>
              <a:rPr lang="hr-HR" dirty="0"/>
              <a:t>– </a:t>
            </a:r>
            <a:r>
              <a:rPr lang="hr-HR" dirty="0" smtClean="0"/>
              <a:t>virtualne učionice za voditelje ŽSV i više savjetnike AZOO</a:t>
            </a:r>
          </a:p>
          <a:p>
            <a:r>
              <a:rPr lang="hr-HR" dirty="0" smtClean="0"/>
              <a:t>prosinac – virtualne učionice za sve</a:t>
            </a:r>
          </a:p>
          <a:p>
            <a:r>
              <a:rPr lang="hr-HR" dirty="0" smtClean="0"/>
              <a:t>siječanj </a:t>
            </a:r>
            <a:r>
              <a:rPr lang="hr-HR" dirty="0"/>
              <a:t>–</a:t>
            </a:r>
            <a:r>
              <a:rPr lang="hr-HR" dirty="0" smtClean="0"/>
              <a:t>  Odluke o donošenju novih kurikuluma</a:t>
            </a:r>
          </a:p>
          <a:p>
            <a:r>
              <a:rPr lang="hr-HR" dirty="0"/>
              <a:t>siječanj i lipanj 2019. edukacije uživo na razini </a:t>
            </a:r>
            <a:r>
              <a:rPr lang="hr-HR" dirty="0" smtClean="0"/>
              <a:t>ŽSV</a:t>
            </a:r>
          </a:p>
          <a:p>
            <a:r>
              <a:rPr lang="hr-HR" dirty="0" smtClean="0"/>
              <a:t>veljača – objavljen poziv za nove udžbenike</a:t>
            </a:r>
          </a:p>
          <a:p>
            <a:r>
              <a:rPr lang="hr-HR" dirty="0" smtClean="0"/>
              <a:t>rujan </a:t>
            </a:r>
            <a:r>
              <a:rPr lang="hr-HR" dirty="0" smtClean="0">
                <a:sym typeface="Wingdings" panose="05000000000000000000" pitchFamily="2" charset="2"/>
              </a:rPr>
              <a:t></a:t>
            </a:r>
            <a:endParaRPr lang="hr-HR" dirty="0"/>
          </a:p>
          <a:p>
            <a:endParaRPr lang="hr-HR" dirty="0" smtClean="0"/>
          </a:p>
        </p:txBody>
      </p:sp>
      <p:sp>
        <p:nvSpPr>
          <p:cNvPr id="4" name="Pravokutnik 3"/>
          <p:cNvSpPr/>
          <p:nvPr/>
        </p:nvSpPr>
        <p:spPr>
          <a:xfrm>
            <a:off x="8255473" y="5205789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31987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908720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smtClean="0"/>
              <a:t>Plan </a:t>
            </a:r>
            <a:br>
              <a:rPr lang="hr-HR" sz="4000" dirty="0" smtClean="0"/>
            </a:br>
            <a:r>
              <a:rPr lang="hr-HR" sz="4000" dirty="0" smtClean="0"/>
              <a:t>uvođenja</a:t>
            </a:r>
            <a:endParaRPr lang="hr-HR" sz="40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0537635"/>
              </p:ext>
            </p:extLst>
          </p:nvPr>
        </p:nvGraphicFramePr>
        <p:xfrm>
          <a:off x="2293220" y="-9496"/>
          <a:ext cx="9865096" cy="68484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890">
                  <a:extLst>
                    <a:ext uri="{9D8B030D-6E8A-4147-A177-3AD203B41FA5}">
                      <a16:colId xmlns:a16="http://schemas.microsoft.com/office/drawing/2014/main" xmlns="" val="3154391926"/>
                    </a:ext>
                  </a:extLst>
                </a:gridCol>
                <a:gridCol w="2558233">
                  <a:extLst>
                    <a:ext uri="{9D8B030D-6E8A-4147-A177-3AD203B41FA5}">
                      <a16:colId xmlns:a16="http://schemas.microsoft.com/office/drawing/2014/main" xmlns="" val="556443646"/>
                    </a:ext>
                  </a:extLst>
                </a:gridCol>
                <a:gridCol w="2680138">
                  <a:extLst>
                    <a:ext uri="{9D8B030D-6E8A-4147-A177-3AD203B41FA5}">
                      <a16:colId xmlns:a16="http://schemas.microsoft.com/office/drawing/2014/main" xmlns="" val="2648805021"/>
                    </a:ext>
                  </a:extLst>
                </a:gridCol>
                <a:gridCol w="2222938">
                  <a:extLst>
                    <a:ext uri="{9D8B030D-6E8A-4147-A177-3AD203B41FA5}">
                      <a16:colId xmlns:a16="http://schemas.microsoft.com/office/drawing/2014/main" xmlns="" val="54217264"/>
                    </a:ext>
                  </a:extLst>
                </a:gridCol>
                <a:gridCol w="1831897">
                  <a:extLst>
                    <a:ext uri="{9D8B030D-6E8A-4147-A177-3AD203B41FA5}">
                      <a16:colId xmlns:a16="http://schemas.microsoft.com/office/drawing/2014/main" xmlns="" val="76947321"/>
                    </a:ext>
                  </a:extLst>
                </a:gridCol>
              </a:tblGrid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</a:rPr>
                        <a:t>2019./20.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</a:rPr>
                        <a:t>2020./21.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</a:rPr>
                        <a:t>2021./22.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2022./23.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0269714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1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9667947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2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51807202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3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79174903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4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92038737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5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 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4081141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6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91069279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7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B,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K, F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r>
                        <a:rPr lang="hr-HR" sz="2800" baseline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hr-HR" sz="2800" baseline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hr-HR" sz="2800" baseline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 B, K F i GEO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 </a:t>
                      </a:r>
                      <a:r>
                        <a:rPr lang="hr-HR" sz="2800" dirty="0" smtClean="0">
                          <a:effectLst/>
                        </a:rPr>
                        <a:t>GEO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94642987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8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 smtClean="0">
                          <a:effectLst/>
                        </a:rPr>
                        <a:t>B, K, F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b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B, K, F i GEO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GEO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2286437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1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 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0076060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2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 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5624454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3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 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695768"/>
                  </a:ext>
                </a:extLst>
              </a:tr>
              <a:tr h="309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 dirty="0">
                          <a:effectLst/>
                        </a:rPr>
                        <a:t>4</a:t>
                      </a:r>
                      <a:endParaRPr lang="hr-H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800">
                          <a:effectLst/>
                        </a:rPr>
                        <a:t> </a:t>
                      </a:r>
                      <a:endParaRPr lang="hr-HR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Svi</a:t>
                      </a:r>
                      <a:r>
                        <a:rPr lang="hr-HR" sz="2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predmeti</a:t>
                      </a: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2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0323156"/>
                  </a:ext>
                </a:extLst>
              </a:tr>
            </a:tbl>
          </a:graphicData>
        </a:graphic>
      </p:graphicFrame>
      <p:sp>
        <p:nvSpPr>
          <p:cNvPr id="3" name="TekstniOkvir 2"/>
          <p:cNvSpPr txBox="1"/>
          <p:nvPr/>
        </p:nvSpPr>
        <p:spPr>
          <a:xfrm>
            <a:off x="0" y="3413246"/>
            <a:ext cx="44283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Strukove škole,</a:t>
            </a:r>
          </a:p>
          <a:p>
            <a:r>
              <a:rPr lang="hr-HR" sz="2800" dirty="0" smtClean="0"/>
              <a:t>razina 4.2.</a:t>
            </a:r>
            <a:br>
              <a:rPr lang="hr-HR" sz="2800" dirty="0" smtClean="0"/>
            </a:br>
            <a:r>
              <a:rPr lang="hr-HR" sz="2800" dirty="0" smtClean="0"/>
              <a:t>Matematika, </a:t>
            </a:r>
          </a:p>
          <a:p>
            <a:r>
              <a:rPr lang="hr-HR" sz="2800" dirty="0" smtClean="0"/>
              <a:t>Hrvatski jezik, </a:t>
            </a:r>
          </a:p>
          <a:p>
            <a:r>
              <a:rPr lang="hr-HR" sz="2800" dirty="0" smtClean="0"/>
              <a:t>Engleski jezik, </a:t>
            </a:r>
          </a:p>
          <a:p>
            <a:r>
              <a:rPr lang="hr-HR" sz="2800" dirty="0" smtClean="0"/>
              <a:t>Njemački, TZK 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5841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>
          <a:xfrm>
            <a:off x="1524000" y="1955483"/>
            <a:ext cx="9767454" cy="2387600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latin typeface="Segoe UI Semilight"/>
                <a:cs typeface="Segoe UI Semilight"/>
              </a:rPr>
              <a:t>Pripreme za frontalnu primjenu novih kurikuluma</a:t>
            </a:r>
            <a:br>
              <a:rPr lang="hr-HR" b="1" dirty="0" smtClean="0">
                <a:latin typeface="Segoe UI Semilight"/>
                <a:cs typeface="Segoe UI Semilight"/>
              </a:rPr>
            </a:br>
            <a:r>
              <a:rPr lang="hr-HR" b="1" dirty="0" smtClean="0">
                <a:latin typeface="Segoe UI Semilight"/>
                <a:cs typeface="Segoe UI Semilight"/>
              </a:rPr>
              <a:t> - skupovi uživo</a:t>
            </a:r>
            <a:endParaRPr lang="en-US" dirty="0">
              <a:latin typeface="Segoe UI Semilight"/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0085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/>
          <p:cNvSpPr txBox="1"/>
          <p:nvPr/>
        </p:nvSpPr>
        <p:spPr>
          <a:xfrm>
            <a:off x="7536160" y="1992391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hr-HR" sz="3200" dirty="0" smtClean="0"/>
          </a:p>
        </p:txBody>
      </p:sp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Kako uspješno učiti u online okruženju</a:t>
            </a:r>
            <a:endParaRPr lang="hr-HR" dirty="0"/>
          </a:p>
        </p:txBody>
      </p:sp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887718" y="2042282"/>
            <a:ext cx="9769771" cy="38723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200" dirty="0" smtClean="0"/>
              <a:t>listopad – studeni 2018.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200" dirty="0" smtClean="0"/>
              <a:t>radionice </a:t>
            </a:r>
            <a:r>
              <a:rPr lang="hr-HR" sz="3200" dirty="0"/>
              <a:t>uživo</a:t>
            </a:r>
            <a:br>
              <a:rPr lang="hr-HR" sz="3200" dirty="0"/>
            </a:br>
            <a:r>
              <a:rPr lang="hr-HR" sz="3200" dirty="0"/>
              <a:t>	– školska razina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200" dirty="0"/>
              <a:t>1871 radionica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sz="3200" dirty="0"/>
              <a:t>32 473 sudionika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641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7 mjeseci tima ministrice Divjak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87718" y="1592317"/>
            <a:ext cx="10541193" cy="4322345"/>
          </a:xfrm>
        </p:spPr>
        <p:txBody>
          <a:bodyPr>
            <a:normAutofit/>
          </a:bodyPr>
          <a:lstStyle/>
          <a:p>
            <a:r>
              <a:rPr lang="hr-HR" dirty="0"/>
              <a:t>Provedba </a:t>
            </a:r>
            <a:r>
              <a:rPr lang="hr-HR" dirty="0" err="1"/>
              <a:t>kurikularne</a:t>
            </a:r>
            <a:r>
              <a:rPr lang="hr-HR" dirty="0"/>
              <a:t> reforme, </a:t>
            </a:r>
          </a:p>
          <a:p>
            <a:pPr lvl="1"/>
            <a:r>
              <a:rPr lang="hr-HR" dirty="0"/>
              <a:t>državni </a:t>
            </a:r>
            <a:r>
              <a:rPr lang="hr-HR" dirty="0" smtClean="0"/>
              <a:t>proračun  </a:t>
            </a:r>
            <a:r>
              <a:rPr lang="hr-HR" dirty="0"/>
              <a:t>33 </a:t>
            </a:r>
            <a:r>
              <a:rPr lang="hr-HR" dirty="0" smtClean="0"/>
              <a:t>960 </a:t>
            </a:r>
            <a:r>
              <a:rPr lang="hr-HR" dirty="0"/>
              <a:t>000 kn </a:t>
            </a:r>
            <a:r>
              <a:rPr lang="hr-HR" dirty="0" smtClean="0"/>
              <a:t> godišnje</a:t>
            </a:r>
            <a:endParaRPr lang="hr-HR" dirty="0"/>
          </a:p>
          <a:p>
            <a:r>
              <a:rPr lang="hr-HR" dirty="0"/>
              <a:t>Opremanje škola </a:t>
            </a:r>
          </a:p>
          <a:p>
            <a:pPr lvl="1"/>
            <a:r>
              <a:rPr lang="hr-HR" dirty="0"/>
              <a:t>od 0 kn do </a:t>
            </a:r>
            <a:r>
              <a:rPr lang="hr-HR" dirty="0" smtClean="0"/>
              <a:t>10,5 milijuna kn </a:t>
            </a:r>
            <a:r>
              <a:rPr lang="hr-HR" dirty="0"/>
              <a:t>u prosincu 2017</a:t>
            </a:r>
            <a:r>
              <a:rPr lang="hr-HR" dirty="0" smtClean="0"/>
              <a:t>.</a:t>
            </a:r>
          </a:p>
          <a:p>
            <a:pPr lvl="1"/>
            <a:endParaRPr lang="hr-HR" dirty="0"/>
          </a:p>
          <a:p>
            <a:pPr lvl="1"/>
            <a:r>
              <a:rPr lang="hr-HR" dirty="0"/>
              <a:t>26 000 000 kn u 2018. (i projekcijama za 2019. i 2020.)</a:t>
            </a:r>
          </a:p>
          <a:p>
            <a:r>
              <a:rPr lang="hr-HR" dirty="0"/>
              <a:t>ESF projekt 155 000 000 kn</a:t>
            </a:r>
          </a:p>
          <a:p>
            <a:r>
              <a:rPr lang="hr-HR" dirty="0"/>
              <a:t>SRSS projekt 4 028 000 kn</a:t>
            </a:r>
          </a:p>
        </p:txBody>
      </p:sp>
      <p:sp>
        <p:nvSpPr>
          <p:cNvPr id="5" name="TekstniOkvir 4"/>
          <p:cNvSpPr txBox="1"/>
          <p:nvPr/>
        </p:nvSpPr>
        <p:spPr>
          <a:xfrm>
            <a:off x="4900041" y="2474747"/>
            <a:ext cx="249095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130 039 000 kn</a:t>
            </a:r>
            <a:endParaRPr lang="hr-HR" sz="2800" b="1" dirty="0">
              <a:solidFill>
                <a:srgbClr val="FF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cxnSp>
        <p:nvCxnSpPr>
          <p:cNvPr id="7" name="Ravni poveznik 6"/>
          <p:cNvCxnSpPr/>
          <p:nvPr/>
        </p:nvCxnSpPr>
        <p:spPr>
          <a:xfrm flipV="1">
            <a:off x="4398579" y="2091724"/>
            <a:ext cx="1986456" cy="30881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Ravni poveznik 7"/>
          <p:cNvCxnSpPr/>
          <p:nvPr/>
        </p:nvCxnSpPr>
        <p:spPr>
          <a:xfrm flipV="1">
            <a:off x="1634358" y="4001500"/>
            <a:ext cx="1986456" cy="30881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kstniOkvir 8"/>
          <p:cNvSpPr txBox="1"/>
          <p:nvPr/>
        </p:nvSpPr>
        <p:spPr>
          <a:xfrm>
            <a:off x="3620814" y="3478280"/>
            <a:ext cx="323718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102,2 milijuna kn</a:t>
            </a:r>
            <a:endParaRPr lang="hr-HR" sz="2800" b="1" dirty="0">
              <a:solidFill>
                <a:srgbClr val="FF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TekstniOkvir 9"/>
          <p:cNvSpPr txBox="1"/>
          <p:nvPr/>
        </p:nvSpPr>
        <p:spPr>
          <a:xfrm>
            <a:off x="5872248" y="4434861"/>
            <a:ext cx="33505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+ 569 milijuna  kn</a:t>
            </a:r>
            <a:endParaRPr lang="hr-HR" sz="2800" b="1" dirty="0">
              <a:solidFill>
                <a:srgbClr val="FF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1" name="TekstniOkvir 10"/>
          <p:cNvSpPr txBox="1"/>
          <p:nvPr/>
        </p:nvSpPr>
        <p:spPr>
          <a:xfrm>
            <a:off x="5872248" y="4954808"/>
            <a:ext cx="33505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rgbClr val="FF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+ 3,8 milijuna  kn</a:t>
            </a:r>
            <a:endParaRPr lang="hr-HR" sz="2800" b="1" dirty="0">
              <a:solidFill>
                <a:srgbClr val="FF000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2" name="TekstniOkvir 11"/>
          <p:cNvSpPr txBox="1"/>
          <p:nvPr/>
        </p:nvSpPr>
        <p:spPr>
          <a:xfrm>
            <a:off x="578068" y="754719"/>
            <a:ext cx="1056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b="1" dirty="0">
                <a:solidFill>
                  <a:srgbClr val="FF0000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801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236789" y="504172"/>
            <a:ext cx="10515600" cy="1325563"/>
          </a:xfrm>
        </p:spPr>
        <p:txBody>
          <a:bodyPr/>
          <a:lstStyle/>
          <a:p>
            <a:r>
              <a:rPr lang="hr-HR" dirty="0" smtClean="0"/>
              <a:t>Siječanjski skupovi</a:t>
            </a:r>
            <a:endParaRPr lang="hr-HR" dirty="0"/>
          </a:p>
        </p:txBody>
      </p:sp>
      <p:grpSp>
        <p:nvGrpSpPr>
          <p:cNvPr id="12" name="Grupa 11"/>
          <p:cNvGrpSpPr/>
          <p:nvPr/>
        </p:nvGrpSpPr>
        <p:grpSpPr>
          <a:xfrm>
            <a:off x="395288" y="2445702"/>
            <a:ext cx="4848225" cy="2605365"/>
            <a:chOff x="395288" y="2445702"/>
            <a:chExt cx="4848225" cy="2605365"/>
          </a:xfrm>
        </p:grpSpPr>
        <p:pic>
          <p:nvPicPr>
            <p:cNvPr id="6" name="Slika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8" y="2445702"/>
              <a:ext cx="4695825" cy="1943100"/>
            </a:xfrm>
            <a:prstGeom prst="rect">
              <a:avLst/>
            </a:prstGeom>
          </p:spPr>
        </p:pic>
        <p:sp>
          <p:nvSpPr>
            <p:cNvPr id="9" name="TekstniOkvir 8"/>
            <p:cNvSpPr txBox="1"/>
            <p:nvPr/>
          </p:nvSpPr>
          <p:spPr>
            <a:xfrm>
              <a:off x="395288" y="4466292"/>
              <a:ext cx="4695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r-HR" sz="3200" dirty="0" smtClean="0"/>
                <a:t>radionica 		sudionika</a:t>
              </a:r>
              <a:endParaRPr lang="hr-HR" sz="3200" dirty="0"/>
            </a:p>
          </p:txBody>
        </p:sp>
        <p:sp>
          <p:nvSpPr>
            <p:cNvPr id="10" name="TekstniOkvir 9"/>
            <p:cNvSpPr txBox="1"/>
            <p:nvPr/>
          </p:nvSpPr>
          <p:spPr>
            <a:xfrm>
              <a:off x="775225" y="3677635"/>
              <a:ext cx="2154264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hr-HR" sz="5400" dirty="0" smtClean="0">
                  <a:solidFill>
                    <a:srgbClr val="0070C0"/>
                  </a:solidFill>
                </a:rPr>
                <a:t>934</a:t>
              </a:r>
              <a:endParaRPr lang="hr-HR" sz="5400" dirty="0">
                <a:solidFill>
                  <a:srgbClr val="0070C0"/>
                </a:solidFill>
              </a:endParaRPr>
            </a:p>
          </p:txBody>
        </p:sp>
        <p:sp>
          <p:nvSpPr>
            <p:cNvPr id="11" name="TekstniOkvir 10"/>
            <p:cNvSpPr txBox="1"/>
            <p:nvPr/>
          </p:nvSpPr>
          <p:spPr>
            <a:xfrm>
              <a:off x="3089249" y="3677635"/>
              <a:ext cx="2154264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hr-HR" sz="5400" dirty="0" smtClean="0">
                  <a:solidFill>
                    <a:srgbClr val="0070C0"/>
                  </a:solidFill>
                </a:rPr>
                <a:t>26594</a:t>
              </a:r>
              <a:endParaRPr lang="hr-HR" sz="5400" dirty="0">
                <a:solidFill>
                  <a:srgbClr val="0070C0"/>
                </a:solidFill>
              </a:endParaRPr>
            </a:p>
          </p:txBody>
        </p:sp>
      </p:grpSp>
      <p:pic>
        <p:nvPicPr>
          <p:cNvPr id="2" name="Slika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542" y="1018903"/>
            <a:ext cx="5962458" cy="583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07454"/>
              </p:ext>
            </p:extLst>
          </p:nvPr>
        </p:nvGraphicFramePr>
        <p:xfrm>
          <a:off x="873761" y="1246941"/>
          <a:ext cx="1119632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158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99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990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Biologija</a:t>
                      </a:r>
                      <a:r>
                        <a:rPr lang="hr-HR" sz="2200" b="0" baseline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 i priroda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624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chemeClr val="tx1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Latinski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chemeClr val="tx1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Engleski	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1540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Likovni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263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Etika, filozofija,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sociologija, logika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184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Matematika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1050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Fizika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293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Njemački	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695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Francuski	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Povijest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613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Geografija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394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Pravoslavni vjeronauk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Glazbeni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254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Razredna nastava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3828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Hrvatski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1264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Talijanski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248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Katolički vjeronauk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998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Tehnički	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204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Kemija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428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i="0" u="none" strike="noStrike" kern="1200" baseline="0">
                          <a:solidFill>
                            <a:schemeClr val="dk1"/>
                          </a:solidFill>
                          <a:latin typeface="Segoe UI Semilight" panose="020B0402040204020203" pitchFamily="34" charset="0"/>
                          <a:ea typeface="+mn-ea"/>
                          <a:cs typeface="Segoe UI Semilight" panose="020B0402040204020203" pitchFamily="34" charset="0"/>
                        </a:rPr>
                        <a:t>TZK</a:t>
                      </a:r>
                      <a:endParaRPr lang="hr-HR" sz="2200" b="0">
                        <a:solidFill>
                          <a:sysClr val="windowText" lastClr="000000"/>
                        </a:solidFill>
                        <a:latin typeface="Segoe UI Semilight" panose="020B0402040204020203" pitchFamily="34" charset="0"/>
                        <a:cs typeface="Segoe UI Semilight" panose="020B04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200" b="0" dirty="0">
                          <a:solidFill>
                            <a:sysClr val="windowText" lastClr="000000"/>
                          </a:solidFill>
                          <a:latin typeface="Segoe UI Semilight" panose="020B0402040204020203" pitchFamily="34" charset="0"/>
                          <a:cs typeface="Segoe UI Semilight" panose="020B0402040204020203" pitchFamily="34" charset="0"/>
                        </a:rPr>
                        <a:t>498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DE3E36F0-0810-4991-AE15-6A082C7C6834}"/>
              </a:ext>
            </a:extLst>
          </p:cNvPr>
          <p:cNvSpPr txBox="1"/>
          <p:nvPr/>
        </p:nvSpPr>
        <p:spPr>
          <a:xfrm>
            <a:off x="563950" y="406574"/>
            <a:ext cx="1090228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Anketiranih sudionika (N): 13590 </a:t>
            </a:r>
          </a:p>
        </p:txBody>
      </p:sp>
    </p:spTree>
    <p:extLst>
      <p:ext uri="{BB962C8B-B14F-4D97-AF65-F5344CB8AC3E}">
        <p14:creationId xmlns:p14="http://schemas.microsoft.com/office/powerpoint/2010/main" val="291933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xmlns="" id="{79471CC9-A993-487D-8EEA-5E702026583E}"/>
              </a:ext>
            </a:extLst>
          </p:cNvPr>
          <p:cNvSpPr txBox="1"/>
          <p:nvPr/>
        </p:nvSpPr>
        <p:spPr>
          <a:xfrm>
            <a:off x="679938" y="479084"/>
            <a:ext cx="1037119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Jeste li zadovoljni organizacijom skupa?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05C58D95-095B-4F03-9CD8-B8038BB5BC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1041475"/>
              </p:ext>
            </p:extLst>
          </p:nvPr>
        </p:nvGraphicFramePr>
        <p:xfrm>
          <a:off x="309967" y="1289537"/>
          <a:ext cx="11747714" cy="5266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Pravokutnik 1"/>
          <p:cNvSpPr/>
          <p:nvPr/>
        </p:nvSpPr>
        <p:spPr>
          <a:xfrm>
            <a:off x="8255473" y="1027927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/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396311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5072" y="518738"/>
            <a:ext cx="1049819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Jeste li zadovoljni organizacijom skupa?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8764" y="1430225"/>
            <a:ext cx="5705940" cy="45858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U potpunosti zadovoljan/na: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Latinski jezik		93%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Tehnička kultura	90%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Glazbena kultura	85%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Geografija		85%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Etika, filozofija, 	84%</a:t>
            </a:r>
          </a:p>
          <a:p>
            <a:r>
              <a:rPr lang="hr-HR" sz="2400">
                <a:latin typeface="Segoe UI Semilight"/>
                <a:cs typeface="Segoe UI Semilight"/>
              </a:rPr>
              <a:t>sociologija, logika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2877" y="1430224"/>
            <a:ext cx="5567395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U potpunosti nezadovoljan/na: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Fizika				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Pravoslavni vjeronauk           4%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Kemija 			4%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Likovna kultura 		3%</a:t>
            </a:r>
            <a:endParaRPr lang="hr-HR"/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TZK				2%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6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1692" y="436017"/>
            <a:ext cx="1184030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Kako biste ocijenili svoje sudjelovanje tijekom stru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nog skupa?  </a:t>
            </a:r>
            <a:r>
              <a:rPr lang="hr-HR" sz="3200" b="1">
                <a:solidFill>
                  <a:srgbClr val="1D73CA"/>
                </a:solidFill>
                <a:latin typeface="Segoe UI Semilight"/>
                <a:cs typeface="Segoe UI Semilight"/>
              </a:rPr>
              <a:t>(1 = potpuno neaktivan; 5 = potpuno aktivan)</a:t>
            </a:r>
            <a:endParaRPr lang="hr-HR" sz="3600" b="1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  <p:graphicFrame>
        <p:nvGraphicFramePr>
          <p:cNvPr id="4" name="Chart 5">
            <a:extLst>
              <a:ext uri="{FF2B5EF4-FFF2-40B4-BE49-F238E27FC236}">
                <a16:creationId xmlns:a16="http://schemas.microsoft.com/office/drawing/2014/main" xmlns="" id="{E7646844-1E01-49F6-B9C8-035D728586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720216"/>
              </p:ext>
            </p:extLst>
          </p:nvPr>
        </p:nvGraphicFramePr>
        <p:xfrm>
          <a:off x="930564" y="1755441"/>
          <a:ext cx="10299610" cy="4610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00431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399" y="1557145"/>
            <a:ext cx="4724400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Potpuno aktivan/na: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Tehnička kultura 		65%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Pravoslavni vjeronauk     	44%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Glazbena kultura		43%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Vjeronauk			42%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Francuski jezik		39%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37838" y="1554920"/>
            <a:ext cx="4355123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 dirty="0">
                <a:latin typeface="Segoe UI Semilight"/>
                <a:cs typeface="Segoe UI Semilight"/>
              </a:rPr>
              <a:t>Potpuno neaktivan/na:</a:t>
            </a:r>
          </a:p>
          <a:p>
            <a:endParaRPr lang="hr-HR" sz="2400" b="1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TZK			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Latinski		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Fizika			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Talijanski jezik		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Engleski jezik		1%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1692" y="356816"/>
            <a:ext cx="1184030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"/>
              </a:rPr>
              <a:t>Kako biste ocijenili svoje sudjelovanje tijekom stru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"/>
              </a:rPr>
              <a:t>nog skupa?  </a:t>
            </a:r>
            <a:r>
              <a:rPr lang="hr-HR" sz="3200" b="1">
                <a:solidFill>
                  <a:srgbClr val="1D73CA"/>
                </a:solidFill>
                <a:latin typeface="Segoe UI Semilight"/>
                <a:cs typeface="Segoe UI"/>
              </a:rPr>
              <a:t>(1 = potpuno neaktivan; 5 = potpuno aktivan)</a:t>
            </a:r>
            <a:endParaRPr lang="hr-HR" sz="3600" b="1">
              <a:solidFill>
                <a:srgbClr val="1D73CA"/>
              </a:solidFill>
              <a:latin typeface="Segoe UI Semilight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8621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569" y="312616"/>
            <a:ext cx="118168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Jesu li vam informacije koje ste dobili na skupu korisne za razumijevanje promjena u sustavu obrazovanja?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91859240-01F7-43B4-87F2-30793D3302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6935042"/>
              </p:ext>
            </p:extLst>
          </p:nvPr>
        </p:nvGraphicFramePr>
        <p:xfrm>
          <a:off x="887615" y="1518495"/>
          <a:ext cx="10925694" cy="4761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18781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9440" y="1430225"/>
            <a:ext cx="5496560" cy="49552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 dirty="0">
                <a:latin typeface="Segoe UI Semilight"/>
                <a:cs typeface="Segoe UI Semilight"/>
              </a:rPr>
              <a:t>U potpunosti su korisne:</a:t>
            </a:r>
          </a:p>
          <a:p>
            <a:endParaRPr lang="hr-HR" sz="2400" b="1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Latinski jezik				82%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Pravoslavni vjeronauk		80%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Tehnička kultura			75%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Etika, filozofija,			73%</a:t>
            </a:r>
          </a:p>
          <a:p>
            <a:r>
              <a:rPr lang="hr-HR" sz="2400" dirty="0">
                <a:latin typeface="Segoe UI Semilight"/>
                <a:cs typeface="Segoe UI Semilight"/>
              </a:rPr>
              <a:t>sociologija, logika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Katolički vjeronauk			73%</a:t>
            </a:r>
          </a:p>
          <a:p>
            <a:endParaRPr lang="hr-HR" sz="2400" b="1" dirty="0">
              <a:latin typeface="Segoe UI Semilight"/>
              <a:cs typeface="Segoe UI Semi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6968" y="1430224"/>
            <a:ext cx="4355123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Beskorisne su: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Fizika			6%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Matematika		3%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Razredna nastava	3%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Likovni 		2%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TZK			2%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123" y="173936"/>
            <a:ext cx="118168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Jesu li vam informacije koje ste dobili na skupu korisne za razumijevanje promjena u sustavu obrazovanja?</a:t>
            </a:r>
          </a:p>
        </p:txBody>
      </p:sp>
    </p:spTree>
    <p:extLst>
      <p:ext uri="{BB962C8B-B14F-4D97-AF65-F5344CB8AC3E}">
        <p14:creationId xmlns:p14="http://schemas.microsoft.com/office/powerpoint/2010/main" val="4450277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9883" y="325958"/>
            <a:ext cx="118168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Detaljno sam pro</a:t>
            </a:r>
            <a:r>
              <a:rPr lang="hr-HR" sz="3600" dirty="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itala/pro</a:t>
            </a:r>
            <a:r>
              <a:rPr lang="hr-HR" sz="3600" dirty="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itao i prou</a:t>
            </a:r>
            <a:r>
              <a:rPr lang="hr-HR" sz="3600" dirty="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ila/prou</a:t>
            </a:r>
            <a:r>
              <a:rPr lang="hr-HR" sz="3600" dirty="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io nacionalni kurikulum nastavnog/nastavnih predmeta </a:t>
            </a:r>
          </a:p>
        </p:txBody>
      </p:sp>
      <p:graphicFrame>
        <p:nvGraphicFramePr>
          <p:cNvPr id="4" name="Chart 6">
            <a:extLst>
              <a:ext uri="{FF2B5EF4-FFF2-40B4-BE49-F238E27FC236}">
                <a16:creationId xmlns:a16="http://schemas.microsoft.com/office/drawing/2014/main" xmlns="" id="{184B2390-1481-401A-9864-AF0558D0C8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311694"/>
              </p:ext>
            </p:extLst>
          </p:nvPr>
        </p:nvGraphicFramePr>
        <p:xfrm>
          <a:off x="1108364" y="1526286"/>
          <a:ext cx="9836727" cy="4929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avokutnik 5"/>
          <p:cNvSpPr/>
          <p:nvPr/>
        </p:nvSpPr>
        <p:spPr>
          <a:xfrm>
            <a:off x="8255473" y="1526285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212130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430225"/>
            <a:ext cx="4507523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Potpuno se slažem: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Pravoslavni vjeronauk 	28%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Latinski jezik			25%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Tehnička kultura		22%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Fizika				17%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Francuski jezik		17%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11850" y="1430225"/>
            <a:ext cx="4918150" cy="45858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 dirty="0">
                <a:latin typeface="Segoe UI Semilight"/>
                <a:cs typeface="Segoe UI Semilight"/>
              </a:rPr>
              <a:t>Uop</a:t>
            </a:r>
            <a:r>
              <a:rPr lang="hr-HR" sz="2800" dirty="0">
                <a:latin typeface="Segoe UI Semilight"/>
                <a:cs typeface="Segoe UI Semilight"/>
              </a:rPr>
              <a:t>ć</a:t>
            </a:r>
            <a:r>
              <a:rPr lang="hr-HR" sz="2800" b="1" dirty="0">
                <a:latin typeface="Segoe UI Semilight"/>
                <a:cs typeface="Segoe UI Semilight"/>
              </a:rPr>
              <a:t>e se ne slažem:</a:t>
            </a:r>
          </a:p>
          <a:p>
            <a:endParaRPr lang="hr-HR" sz="2400" b="1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Katolički vjeronauk 		13%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Engleski jezik 			12%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Etika, filozofija		9%</a:t>
            </a:r>
          </a:p>
          <a:p>
            <a:r>
              <a:rPr lang="hr-HR" sz="2400" dirty="0">
                <a:latin typeface="Segoe UI Semilight"/>
                <a:cs typeface="Segoe UI Semilight"/>
              </a:rPr>
              <a:t>sociologija, logika</a:t>
            </a:r>
            <a:endParaRPr lang="hr-HR" dirty="0"/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Francuski 			8%</a:t>
            </a:r>
          </a:p>
          <a:p>
            <a:endParaRPr lang="hr-HR" sz="2400" dirty="0">
              <a:latin typeface="Segoe UI Semilight"/>
              <a:cs typeface="Segoe UI Semilight"/>
            </a:endParaRPr>
          </a:p>
          <a:p>
            <a:r>
              <a:rPr lang="hr-HR" sz="2400" dirty="0">
                <a:latin typeface="Segoe UI Semilight"/>
                <a:cs typeface="Segoe UI Semilight"/>
              </a:rPr>
              <a:t>TZK 				8%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123" y="173936"/>
            <a:ext cx="118168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Detaljno sam pro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itala/pro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itao i prou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ila/prou</a:t>
            </a:r>
            <a:r>
              <a:rPr lang="hr-HR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io nacionalni kurikulum nastavnog/nastavnih predmeta </a:t>
            </a:r>
          </a:p>
        </p:txBody>
      </p:sp>
    </p:spTree>
    <p:extLst>
      <p:ext uri="{BB962C8B-B14F-4D97-AF65-F5344CB8AC3E}">
        <p14:creationId xmlns:p14="http://schemas.microsoft.com/office/powerpoint/2010/main" val="417187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Javnim pozivom odabrane </a:t>
            </a:r>
            <a:r>
              <a:rPr lang="hr-HR" dirty="0" smtClean="0"/>
              <a:t>74 </a:t>
            </a:r>
            <a:r>
              <a:rPr lang="hr-HR" dirty="0"/>
              <a:t>eksperimentalne škole: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48 </a:t>
            </a:r>
            <a:r>
              <a:rPr lang="hr-HR" dirty="0"/>
              <a:t>Osnovnih škola</a:t>
            </a:r>
          </a:p>
          <a:p>
            <a:r>
              <a:rPr lang="hr-HR" dirty="0"/>
              <a:t>26  Srednjih </a:t>
            </a:r>
            <a:r>
              <a:rPr lang="hr-HR" dirty="0" smtClean="0"/>
              <a:t>škola</a:t>
            </a:r>
          </a:p>
          <a:p>
            <a:r>
              <a:rPr lang="hr-HR" dirty="0" smtClean="0"/>
              <a:t>Kriteriji:</a:t>
            </a:r>
          </a:p>
          <a:p>
            <a:pPr lvl="1"/>
            <a:r>
              <a:rPr lang="hr-HR" dirty="0" smtClean="0"/>
              <a:t>suglasnost</a:t>
            </a:r>
          </a:p>
          <a:p>
            <a:pPr lvl="1"/>
            <a:r>
              <a:rPr lang="hr-HR" dirty="0" smtClean="0"/>
              <a:t>geografska zastupljenost</a:t>
            </a:r>
          </a:p>
          <a:p>
            <a:pPr lvl="1"/>
            <a:r>
              <a:rPr lang="hr-HR" dirty="0" smtClean="0"/>
              <a:t>raznolikost</a:t>
            </a:r>
          </a:p>
          <a:p>
            <a:pPr lvl="1"/>
            <a:r>
              <a:rPr lang="hr-HR" dirty="0" smtClean="0"/>
              <a:t>motivacijsko pismo</a:t>
            </a:r>
            <a:endParaRPr lang="hr-HR" dirty="0"/>
          </a:p>
          <a:p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531" y="1828800"/>
            <a:ext cx="4405678" cy="424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5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123" y="173936"/>
            <a:ext cx="1181686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400" b="1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Detaljno sam pro</a:t>
            </a:r>
            <a:r>
              <a:rPr lang="hr-HR" sz="3400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č</a:t>
            </a:r>
            <a:r>
              <a:rPr lang="hr-HR" sz="3400" b="1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itala/pro</a:t>
            </a:r>
            <a:r>
              <a:rPr lang="hr-HR" sz="3400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č</a:t>
            </a:r>
            <a:r>
              <a:rPr lang="hr-HR" sz="3400" b="1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itao i prou</a:t>
            </a:r>
            <a:r>
              <a:rPr lang="hr-HR" sz="3400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č</a:t>
            </a:r>
            <a:r>
              <a:rPr lang="hr-HR" sz="3400" b="1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ila/prou</a:t>
            </a:r>
            <a:r>
              <a:rPr lang="hr-HR" sz="3400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č</a:t>
            </a:r>
            <a:r>
              <a:rPr lang="hr-HR" sz="3400" b="1">
                <a:solidFill>
                  <a:srgbClr val="1D73CA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io nacionalni kurikulum nastavnog/nastavnih predmeta (prema godinama staža u obrazovanju)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1A57590-5EAC-4B60-9CBF-C6AA1EFDB9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204355"/>
              </p:ext>
            </p:extLst>
          </p:nvPr>
        </p:nvGraphicFramePr>
        <p:xfrm>
          <a:off x="1028700" y="1764323"/>
          <a:ext cx="9235440" cy="4314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98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569" y="232172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Razmjena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ideja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materijala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za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nastavu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upotreba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digitalnih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priru</a:t>
            </a:r>
            <a:r>
              <a:rPr lang="it-IT" sz="3600" dirty="0" err="1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nika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mogu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doprinijeti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smanjenju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administracije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D8354801-C0D2-4032-9CF0-A8AC3D6FD8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756831"/>
              </p:ext>
            </p:extLst>
          </p:nvPr>
        </p:nvGraphicFramePr>
        <p:xfrm>
          <a:off x="937260" y="1606062"/>
          <a:ext cx="10126980" cy="4394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63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30225"/>
            <a:ext cx="4355123" cy="45858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Potpuno se slažem: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Geografija		42%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Engleski jezik		42%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Hrvatski jezik		39%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Etika, filozofija,	38%</a:t>
            </a:r>
          </a:p>
          <a:p>
            <a:r>
              <a:rPr lang="hr-HR" sz="2400">
                <a:latin typeface="Segoe UI Semilight"/>
                <a:cs typeface="Segoe UI Semilight"/>
              </a:rPr>
              <a:t>sociologija, logika</a:t>
            </a:r>
          </a:p>
          <a:p>
            <a:r>
              <a:rPr lang="hr-HR" sz="2400">
                <a:latin typeface="Segoe UI Semilight"/>
                <a:cs typeface="Segoe UI Semilight"/>
              </a:rPr>
              <a:t>	</a:t>
            </a:r>
          </a:p>
          <a:p>
            <a:r>
              <a:rPr lang="hr-HR" sz="2400">
                <a:latin typeface="Segoe UI Semilight"/>
                <a:cs typeface="Segoe UI Semilight"/>
              </a:rPr>
              <a:t>Glazbena kultura	37%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31708" y="1511505"/>
            <a:ext cx="4355123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Uopće se ne slažem:</a:t>
            </a:r>
          </a:p>
          <a:p>
            <a:endParaRPr lang="hr-HR" sz="2400" b="1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Fizika			6%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Povijest		5%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Tehnički		4%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Francuski		4%</a:t>
            </a:r>
          </a:p>
          <a:p>
            <a:endParaRPr lang="hr-HR" sz="2400">
              <a:latin typeface="Segoe UI Semilight"/>
              <a:cs typeface="Segoe UI Semilight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Likovni			4%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123" y="173936"/>
            <a:ext cx="1181686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Razmjena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ideja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materijala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za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nastavu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upotreba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digitalnih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priru</a:t>
            </a:r>
            <a:r>
              <a:rPr lang="it-IT" sz="3600" dirty="0" err="1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nika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mogu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doprinijeti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smanjenju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administracije</a:t>
            </a:r>
          </a:p>
        </p:txBody>
      </p:sp>
    </p:spTree>
    <p:extLst>
      <p:ext uri="{BB962C8B-B14F-4D97-AF65-F5344CB8AC3E}">
        <p14:creationId xmlns:p14="http://schemas.microsoft.com/office/powerpoint/2010/main" val="426010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123" y="173936"/>
            <a:ext cx="118168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Razmjena ideja i materijala za nastavu i upotreba digitalnih priru</a:t>
            </a:r>
            <a:r>
              <a:rPr lang="it-IT" sz="3600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nika mogu doprinijeti smanjenju 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administracije (prema godinama staža u obrazovanju)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ADA5E324-F3B3-47FA-A641-C16043B228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451568"/>
              </p:ext>
            </p:extLst>
          </p:nvPr>
        </p:nvGraphicFramePr>
        <p:xfrm>
          <a:off x="994410" y="1840230"/>
          <a:ext cx="9772650" cy="417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389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66214" y="442491"/>
            <a:ext cx="11532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Preporu</a:t>
            </a:r>
            <a:r>
              <a:rPr lang="it-IT" sz="3600" dirty="0" err="1">
                <a:solidFill>
                  <a:srgbClr val="1D73CA"/>
                </a:solidFill>
                <a:latin typeface="Segoe UI Semilight"/>
                <a:cs typeface="Segoe UI Semilight"/>
              </a:rPr>
              <a:t>č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ene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metode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oblici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rada </a:t>
            </a:r>
            <a:r>
              <a:rPr lang="hr-HR" sz="3600" b="1" dirty="0" smtClean="0">
                <a:solidFill>
                  <a:srgbClr val="1D73CA"/>
                </a:solidFill>
                <a:latin typeface="Segoe UI Semilight"/>
                <a:cs typeface="Segoe UI Semilight"/>
              </a:rPr>
              <a:t/>
            </a:r>
            <a:br>
              <a:rPr lang="hr-HR" sz="3600" b="1" dirty="0" smtClean="0">
                <a:solidFill>
                  <a:srgbClr val="1D73CA"/>
                </a:solidFill>
                <a:latin typeface="Segoe UI Semilight"/>
                <a:cs typeface="Segoe UI Semilight"/>
              </a:rPr>
            </a:br>
            <a:r>
              <a:rPr lang="it-IT" sz="3600" b="1" dirty="0" err="1" smtClean="0">
                <a:solidFill>
                  <a:srgbClr val="1D73CA"/>
                </a:solidFill>
                <a:latin typeface="Segoe UI Semilight"/>
                <a:cs typeface="Segoe UI Semilight"/>
              </a:rPr>
              <a:t>primjenjivi</a:t>
            </a:r>
            <a:r>
              <a:rPr lang="it-IT" sz="3600" b="1" dirty="0" smtClean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su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mom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razredu</a:t>
            </a:r>
            <a:endParaRPr lang="hr-HR" sz="3600" b="1" dirty="0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1F690DA3-B918-4739-9582-440B1461BC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426962"/>
              </p:ext>
            </p:extLst>
          </p:nvPr>
        </p:nvGraphicFramePr>
        <p:xfrm>
          <a:off x="1328205" y="1642820"/>
          <a:ext cx="10187035" cy="4841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922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30225"/>
            <a:ext cx="46736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Potpuno se slažem: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Pravoslavni vjeronauk 	36%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Latinski jezik			31%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Etika, filozofija,		30%</a:t>
            </a: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sociologija, logika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Matematika			25%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TZK				24%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4002" y="1533095"/>
            <a:ext cx="435512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Uopće se ne slažem: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Matematika		4%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TZK			3%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Tehnički		2%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Francuski		1%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Razredna nastava	1%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7569" y="332766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Preporučene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metode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oblici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rada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primjenjivi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su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mom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razredu</a:t>
            </a:r>
            <a:endParaRPr lang="hr-HR" sz="3600" b="1" dirty="0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118214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569" y="336496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Preporučene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metode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i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oblici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rada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primjenjivi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su u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mom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razredu</a:t>
            </a:r>
            <a:r>
              <a:rPr lang="hr-HR" sz="3600" b="1">
                <a:solidFill>
                  <a:srgbClr val="1D73CA"/>
                </a:solidFill>
                <a:latin typeface="Segoe UI Semilight"/>
                <a:cs typeface="Segoe UI Semilight"/>
              </a:rPr>
              <a:t> (prema godinama staža u obrazovanju)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CF8F9EF7-3E04-4299-AEDA-2215B55291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32740"/>
              </p:ext>
            </p:extLst>
          </p:nvPr>
        </p:nvGraphicFramePr>
        <p:xfrm>
          <a:off x="1122218" y="1266626"/>
          <a:ext cx="9360344" cy="4870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00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625" y="382286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Rješavanje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problema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smatram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primjenjivim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svojoj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nastavnoj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praksi</a:t>
            </a:r>
            <a:endParaRPr lang="hr-HR" sz="3600" b="1" dirty="0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D81A30B-9FEC-4A2B-B641-3BFBA0EA94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8943262"/>
              </p:ext>
            </p:extLst>
          </p:nvPr>
        </p:nvGraphicFramePr>
        <p:xfrm>
          <a:off x="387927" y="1582615"/>
          <a:ext cx="11582399" cy="4942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33960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30225"/>
            <a:ext cx="435512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Potpuno se slažem: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Pravoslavni </a:t>
            </a:r>
            <a:r>
              <a:rPr lang="hr-HR" sz="240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vj</a:t>
            </a:r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.		56%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Etika, filozofija,	41%</a:t>
            </a: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sociologija, logika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Tehnička kultura	33%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Fizika			33%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Hrvatski jezik		32%</a:t>
            </a:r>
          </a:p>
          <a:p>
            <a:endParaRPr lang="hr-HR" sz="24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30108" y="1430225"/>
            <a:ext cx="435512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latin typeface="Segoe UI Semilight" panose="020B0402040204020203" pitchFamily="34" charset="0"/>
                <a:cs typeface="Segoe UI Semilight" panose="020B0402040204020203" pitchFamily="34" charset="0"/>
              </a:rPr>
              <a:t>Uopće se ne slažem: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TZK			8%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Talijanski jezik		5%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Pravoslavni </a:t>
            </a:r>
            <a:r>
              <a:rPr lang="hr-HR" sz="24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vj</a:t>
            </a:r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.		4%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Razredna nastava	4%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Katolički </a:t>
            </a:r>
            <a:r>
              <a:rPr lang="hr-HR" sz="240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vj</a:t>
            </a:r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.		4%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677" y="229896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Rješavanje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problema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smatram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primjenjivim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svojoj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nastavnoj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praksi</a:t>
            </a:r>
            <a:endParaRPr lang="hr-HR" sz="3600" b="1" dirty="0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44251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5138" y="425604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Rješavanje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problema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smatram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primjenjivim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svojoj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nastavnoj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praksi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(prema godinama staža u obrazovanju)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4AA4522E-D5B0-44AF-B1FB-6C0F975E7B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900775"/>
              </p:ext>
            </p:extLst>
          </p:nvPr>
        </p:nvGraphicFramePr>
        <p:xfrm>
          <a:off x="1468582" y="1625933"/>
          <a:ext cx="8926591" cy="4583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890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xmlns="" id="{DB16D848-89CE-4F7A-A8A3-FC721964B3DA}"/>
              </a:ext>
            </a:extLst>
          </p:cNvPr>
          <p:cNvSpPr txBox="1">
            <a:spLocks/>
          </p:cNvSpPr>
          <p:nvPr/>
        </p:nvSpPr>
        <p:spPr>
          <a:xfrm>
            <a:off x="1168398" y="380465"/>
            <a:ext cx="10769602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hr-HR" sz="4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r>
              <a:rPr lang="en-US" dirty="0" smtClean="0"/>
              <a:t>E</a:t>
            </a:r>
            <a:r>
              <a:rPr lang="hr-HR" dirty="0" err="1" smtClean="0"/>
              <a:t>ksperimentalni</a:t>
            </a:r>
            <a:r>
              <a:rPr lang="hr-HR" dirty="0" smtClean="0"/>
              <a:t> program – 2018./19.</a:t>
            </a:r>
            <a:endParaRPr lang="en-US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19D64985-C09E-4778-AA47-D2F079617406}"/>
              </a:ext>
            </a:extLst>
          </p:cNvPr>
          <p:cNvSpPr txBox="1">
            <a:spLocks/>
          </p:cNvSpPr>
          <p:nvPr/>
        </p:nvSpPr>
        <p:spPr>
          <a:xfrm>
            <a:off x="1168398" y="1776296"/>
            <a:ext cx="10769602" cy="42973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>
            <a:lvl1pPr marL="342900" marR="0" lvl="0" indent="-34290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hr-HR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  <a:lvl2pPr marL="742950" marR="0" lvl="1" indent="-28575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Arial" pitchFamily="34"/>
              <a:buChar char="–"/>
              <a:tabLst/>
              <a:defRPr lang="hr-HR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hr-HR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Arial" pitchFamily="34"/>
              <a:buChar char="–"/>
              <a:tabLst/>
              <a:defRPr lang="hr-H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ct val="100000"/>
              <a:buFont typeface="Arial" pitchFamily="34"/>
              <a:buChar char="»"/>
              <a:tabLst/>
              <a:defRPr lang="hr-H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800"/>
              </a:spcBef>
            </a:pPr>
            <a:r>
              <a:rPr lang="hr-HR" sz="3200" dirty="0" smtClean="0"/>
              <a:t>1. r osnovne škole – svi predmeti</a:t>
            </a:r>
            <a:r>
              <a:rPr lang="en-US" sz="3200" dirty="0" smtClean="0"/>
              <a:t> </a:t>
            </a:r>
            <a:endParaRPr lang="hr-HR" sz="3200" dirty="0" smtClean="0"/>
          </a:p>
          <a:p>
            <a:pPr>
              <a:spcBef>
                <a:spcPts val="800"/>
              </a:spcBef>
            </a:pPr>
            <a:r>
              <a:rPr lang="hr-HR" sz="3200" dirty="0" smtClean="0"/>
              <a:t>5. </a:t>
            </a:r>
            <a:r>
              <a:rPr lang="hr-HR" sz="3200" dirty="0"/>
              <a:t>r osnovne škole – svi predmeti</a:t>
            </a:r>
            <a:r>
              <a:rPr lang="en-US" sz="3200" dirty="0"/>
              <a:t> </a:t>
            </a:r>
          </a:p>
          <a:p>
            <a:pPr>
              <a:spcBef>
                <a:spcPts val="800"/>
              </a:spcBef>
            </a:pPr>
            <a:r>
              <a:rPr lang="hr-HR" sz="3200" dirty="0" smtClean="0"/>
              <a:t>7. </a:t>
            </a:r>
            <a:r>
              <a:rPr lang="hr-HR" sz="3200" dirty="0"/>
              <a:t>r osnovne škole – </a:t>
            </a:r>
            <a:r>
              <a:rPr lang="hr-HR" sz="3200" dirty="0" smtClean="0"/>
              <a:t>Biologija, Kemija i Fizika</a:t>
            </a:r>
          </a:p>
          <a:p>
            <a:pPr>
              <a:spcBef>
                <a:spcPts val="800"/>
              </a:spcBef>
            </a:pPr>
            <a:r>
              <a:rPr lang="hr-HR" sz="3200" dirty="0"/>
              <a:t>1. r </a:t>
            </a:r>
            <a:r>
              <a:rPr lang="hr-HR" sz="3200" dirty="0" smtClean="0"/>
              <a:t>gimnazija </a:t>
            </a:r>
            <a:r>
              <a:rPr lang="hr-HR" sz="3200" dirty="0"/>
              <a:t>– svi predmeti</a:t>
            </a:r>
            <a:r>
              <a:rPr lang="en-US" sz="3200" dirty="0"/>
              <a:t> </a:t>
            </a:r>
          </a:p>
          <a:p>
            <a:pPr>
              <a:spcBef>
                <a:spcPts val="800"/>
              </a:spcBef>
            </a:pPr>
            <a:r>
              <a:rPr lang="hr-HR" sz="3200" dirty="0"/>
              <a:t>1. r </a:t>
            </a:r>
            <a:r>
              <a:rPr lang="hr-HR" sz="3200" dirty="0" smtClean="0"/>
              <a:t>četverogodišnjih strukovnih škola </a:t>
            </a:r>
            <a:r>
              <a:rPr lang="hr-HR" sz="3200" dirty="0"/>
              <a:t>– </a:t>
            </a:r>
            <a:r>
              <a:rPr lang="hr-HR" sz="3200" dirty="0" smtClean="0"/>
              <a:t>općeobrazovni predmeti</a:t>
            </a:r>
            <a:r>
              <a:rPr lang="en-US" sz="3200" dirty="0" smtClean="0"/>
              <a:t> </a:t>
            </a:r>
            <a:endParaRPr lang="en-US" sz="3200" dirty="0"/>
          </a:p>
          <a:p>
            <a:pPr>
              <a:spcBef>
                <a:spcPts val="800"/>
              </a:spcBef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64560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569" y="529536"/>
            <a:ext cx="11816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Dobro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se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snalazim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virtualnoj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učionici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na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Loomenu</a:t>
            </a:r>
            <a:endParaRPr lang="hr-HR" sz="3600" b="1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D4459788-264B-4A09-8675-3DF9EA7BEB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282577"/>
              </p:ext>
            </p:extLst>
          </p:nvPr>
        </p:nvGraphicFramePr>
        <p:xfrm>
          <a:off x="1062271" y="1175867"/>
          <a:ext cx="10067458" cy="4931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208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430225"/>
            <a:ext cx="435512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>
                <a:latin typeface="Segoe UI Semilight" panose="020B0402040204020203" pitchFamily="34" charset="0"/>
                <a:cs typeface="Segoe UI Semilight" panose="020B0402040204020203" pitchFamily="34" charset="0"/>
              </a:rPr>
              <a:t>Potpuno se slažem: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Matematika		49%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Fizika			47%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Tehnička kultura	45%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Geografija		40%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Latinski jezik		36%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 panose="020B0402040204020203" pitchFamily="34" charset="0"/>
                <a:cs typeface="Segoe UI Semilight" panose="020B0402040204020203" pitchFamily="34" charset="0"/>
              </a:rPr>
              <a:t>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30108" y="1430225"/>
            <a:ext cx="4355123" cy="45858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800" b="1">
                <a:latin typeface="Segoe UI Semilight"/>
                <a:cs typeface="Segoe UI Semilight"/>
              </a:rPr>
              <a:t>Uopće se ne slažem: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Etika, filozofija, 	7%</a:t>
            </a:r>
          </a:p>
          <a:p>
            <a:r>
              <a:rPr lang="hr-HR" sz="2400">
                <a:latin typeface="Segoe UI Semilight"/>
                <a:cs typeface="Segoe UI Semilight"/>
              </a:rPr>
              <a:t>sociologija, logika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Glazbena kultura 	6%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Francuski jezik 	5%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Engleski jezik		4%</a:t>
            </a:r>
          </a:p>
          <a:p>
            <a:endParaRPr lang="hr-HR" sz="24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hr-HR" sz="2400">
                <a:latin typeface="Segoe UI Semilight"/>
                <a:cs typeface="Segoe UI Semilight"/>
              </a:rPr>
              <a:t>Tehnička kultura	4%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677" y="329142"/>
            <a:ext cx="11816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Dobro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se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snalazim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virtualnoj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učionici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na</a:t>
            </a:r>
            <a:r>
              <a:rPr lang="it-IT" sz="3600" b="1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err="1">
                <a:solidFill>
                  <a:srgbClr val="1D73CA"/>
                </a:solidFill>
                <a:latin typeface="Segoe UI Semilight"/>
                <a:cs typeface="Segoe UI Semilight"/>
              </a:rPr>
              <a:t>Loomenu</a:t>
            </a:r>
            <a:endParaRPr lang="hr-HR" sz="3600" b="1">
              <a:solidFill>
                <a:srgbClr val="1D73CA"/>
              </a:solidFill>
              <a:latin typeface="Segoe UI Semilight"/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50857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5138" y="316176"/>
            <a:ext cx="1181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Dobro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se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snalazim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u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virtualnoj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učionici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na</a:t>
            </a:r>
            <a:r>
              <a:rPr lang="it-IT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  <a:r>
              <a:rPr lang="it-IT" sz="3600" b="1" dirty="0" err="1">
                <a:solidFill>
                  <a:srgbClr val="1D73CA"/>
                </a:solidFill>
                <a:latin typeface="Segoe UI Semilight"/>
                <a:cs typeface="Segoe UI Semilight"/>
              </a:rPr>
              <a:t>Loomenu</a:t>
            </a:r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 </a:t>
            </a:r>
          </a:p>
          <a:p>
            <a:r>
              <a:rPr lang="hr-HR" sz="3600" b="1" dirty="0">
                <a:solidFill>
                  <a:srgbClr val="1D73CA"/>
                </a:solidFill>
                <a:latin typeface="Segoe UI Semilight"/>
                <a:cs typeface="Segoe UI Semilight"/>
              </a:rPr>
              <a:t>(u odnosu na godine staža u obrazovanju)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AA5CBE4F-DAD8-42FE-AD59-7A6F3CDD94F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203938" y="1682262"/>
          <a:ext cx="8159262" cy="4366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6836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>
          <a:xfrm>
            <a:off x="1524000" y="1955483"/>
            <a:ext cx="9767454" cy="2387600"/>
          </a:xfrm>
        </p:spPr>
        <p:txBody>
          <a:bodyPr>
            <a:normAutofit/>
          </a:bodyPr>
          <a:lstStyle/>
          <a:p>
            <a:r>
              <a:rPr lang="hr-HR" b="1" dirty="0" smtClean="0">
                <a:latin typeface="Segoe UI Semilight"/>
                <a:cs typeface="Segoe UI Semilight"/>
              </a:rPr>
              <a:t>Šetnja virtualnim učionicama</a:t>
            </a:r>
            <a:endParaRPr lang="en-US" dirty="0">
              <a:latin typeface="Segoe UI Semilight"/>
              <a:cs typeface="Segoe UI Semilight"/>
            </a:endParaRPr>
          </a:p>
        </p:txBody>
      </p:sp>
      <p:sp>
        <p:nvSpPr>
          <p:cNvPr id="5" name="Rezervirano mjesto teksta 4"/>
          <p:cNvSpPr>
            <a:spLocks noGrp="1"/>
          </p:cNvSpPr>
          <p:nvPr>
            <p:ph type="subTitle" idx="1"/>
          </p:nvPr>
        </p:nvSpPr>
        <p:spPr>
          <a:xfrm>
            <a:off x="1524000" y="4184072"/>
            <a:ext cx="9144000" cy="1073727"/>
          </a:xfrm>
        </p:spPr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2" name="Val 1"/>
          <p:cNvSpPr/>
          <p:nvPr/>
        </p:nvSpPr>
        <p:spPr>
          <a:xfrm rot="1590457">
            <a:off x="10079266" y="4619630"/>
            <a:ext cx="1423851" cy="783771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dirty="0" smtClean="0">
                <a:solidFill>
                  <a:schemeClr val="tx1"/>
                </a:solidFill>
              </a:rPr>
              <a:t>Zašto?</a:t>
            </a:r>
            <a:endParaRPr lang="hr-H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30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Virtualne učionice za voditelje ŽSV </a:t>
            </a:r>
            <a:br>
              <a:rPr lang="hr-HR" dirty="0" smtClean="0"/>
            </a:br>
            <a:r>
              <a:rPr lang="hr-HR" dirty="0" smtClean="0"/>
              <a:t>i više savjetnike AZOO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544" y="2350854"/>
            <a:ext cx="10984774" cy="4185220"/>
          </a:xfrm>
        </p:spPr>
        <p:txBody>
          <a:bodyPr>
            <a:normAutofit/>
          </a:bodyPr>
          <a:lstStyle/>
          <a:p>
            <a:r>
              <a:rPr lang="hr-HR" dirty="0" smtClean="0"/>
              <a:t>Studeni – prosinac 2018. </a:t>
            </a:r>
          </a:p>
          <a:p>
            <a:r>
              <a:rPr lang="hr-HR" dirty="0"/>
              <a:t>Kompetencije </a:t>
            </a:r>
            <a:r>
              <a:rPr lang="hr-HR" dirty="0" smtClean="0"/>
              <a:t>21.stoljeća</a:t>
            </a:r>
          </a:p>
          <a:p>
            <a:r>
              <a:rPr lang="hr-HR" dirty="0"/>
              <a:t>Promjena paradigme </a:t>
            </a:r>
            <a:r>
              <a:rPr lang="hr-HR" dirty="0" smtClean="0"/>
              <a:t>poučavanja</a:t>
            </a:r>
          </a:p>
          <a:p>
            <a:r>
              <a:rPr lang="hr-HR" dirty="0"/>
              <a:t>Aktivno </a:t>
            </a:r>
            <a:r>
              <a:rPr lang="hr-HR" dirty="0" smtClean="0"/>
              <a:t>učenje</a:t>
            </a:r>
          </a:p>
          <a:p>
            <a:r>
              <a:rPr lang="hr-HR" dirty="0"/>
              <a:t>Strategije učenja</a:t>
            </a:r>
          </a:p>
        </p:txBody>
      </p:sp>
      <p:sp>
        <p:nvSpPr>
          <p:cNvPr id="4" name="Cloud Callout 3"/>
          <p:cNvSpPr/>
          <p:nvPr/>
        </p:nvSpPr>
        <p:spPr>
          <a:xfrm>
            <a:off x="7694918" y="1664702"/>
            <a:ext cx="3917066" cy="1710813"/>
          </a:xfrm>
          <a:prstGeom prst="cloudCallout">
            <a:avLst>
              <a:gd name="adj1" fmla="val -69522"/>
              <a:gd name="adj2" fmla="val 632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/>
              <a:t>23 učionice</a:t>
            </a:r>
          </a:p>
          <a:p>
            <a:pPr algn="ctr"/>
            <a:r>
              <a:rPr lang="hr-HR" sz="2400" dirty="0" smtClean="0"/>
              <a:t>1196 sudionika</a:t>
            </a:r>
            <a:endParaRPr lang="hr-HR" sz="2400" dirty="0"/>
          </a:p>
        </p:txBody>
      </p:sp>
      <p:sp>
        <p:nvSpPr>
          <p:cNvPr id="5" name="Vodoravni svitak 4"/>
          <p:cNvSpPr/>
          <p:nvPr/>
        </p:nvSpPr>
        <p:spPr>
          <a:xfrm>
            <a:off x="9653451" y="5029200"/>
            <a:ext cx="1554480" cy="82296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 sati</a:t>
            </a:r>
            <a:endParaRPr lang="hr-H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Pravokutnik 5"/>
          <p:cNvSpPr/>
          <p:nvPr/>
        </p:nvSpPr>
        <p:spPr>
          <a:xfrm>
            <a:off x="8034756" y="4083676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10606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Virtualne učionice za sve </a:t>
            </a:r>
            <a:br>
              <a:rPr lang="hr-HR" dirty="0" smtClean="0"/>
            </a:br>
            <a:r>
              <a:rPr lang="hr-HR" sz="3200" dirty="0" smtClean="0"/>
              <a:t>frontalna primjena novih kurikuluma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544" y="2350854"/>
            <a:ext cx="10984774" cy="4185220"/>
          </a:xfrm>
        </p:spPr>
        <p:txBody>
          <a:bodyPr>
            <a:normAutofit/>
          </a:bodyPr>
          <a:lstStyle/>
          <a:p>
            <a:r>
              <a:rPr lang="hr-HR" dirty="0" smtClean="0"/>
              <a:t>Prosinac 2018. </a:t>
            </a:r>
          </a:p>
          <a:p>
            <a:r>
              <a:rPr lang="hr-HR" dirty="0" err="1" smtClean="0"/>
              <a:t>Kurikulumski</a:t>
            </a:r>
            <a:r>
              <a:rPr lang="hr-HR" dirty="0" smtClean="0"/>
              <a:t> pristup: od ishoda učenja do vrednovanja</a:t>
            </a:r>
            <a:endParaRPr lang="hr-HR" dirty="0"/>
          </a:p>
          <a:p>
            <a:pPr lvl="0"/>
            <a:r>
              <a:rPr lang="hr-HR" dirty="0" smtClean="0"/>
              <a:t>Učiti kako učiti</a:t>
            </a:r>
            <a:endParaRPr lang="hr-HR" dirty="0"/>
          </a:p>
          <a:p>
            <a:pPr lvl="0"/>
            <a:r>
              <a:rPr lang="hr-HR" dirty="0"/>
              <a:t>Uporaba digitalne tehnologije u nastavnome predmetu</a:t>
            </a:r>
          </a:p>
          <a:p>
            <a:r>
              <a:rPr lang="hr-HR" dirty="0"/>
              <a:t>Kurikulum nastavnog predmeta, razrada odgojno-obrazovnih ishoda i planiranje aktivnosti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4" name="Cloud Callout 3"/>
          <p:cNvSpPr/>
          <p:nvPr/>
        </p:nvSpPr>
        <p:spPr>
          <a:xfrm>
            <a:off x="8274934" y="841742"/>
            <a:ext cx="3917066" cy="17108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/>
              <a:t>56 učionica</a:t>
            </a:r>
          </a:p>
          <a:p>
            <a:pPr algn="ctr"/>
            <a:r>
              <a:rPr lang="hr-HR" sz="2400" dirty="0" smtClean="0"/>
              <a:t>36 499 sudionika</a:t>
            </a:r>
            <a:endParaRPr lang="hr-HR" sz="2400" dirty="0"/>
          </a:p>
        </p:txBody>
      </p:sp>
      <p:sp>
        <p:nvSpPr>
          <p:cNvPr id="5" name="Vodoravni svitak 4"/>
          <p:cNvSpPr/>
          <p:nvPr/>
        </p:nvSpPr>
        <p:spPr>
          <a:xfrm>
            <a:off x="9653451" y="5029200"/>
            <a:ext cx="1554480" cy="82296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48 sati</a:t>
            </a:r>
            <a:endParaRPr lang="hr-H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67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Virtualne učionice za sve </a:t>
            </a:r>
            <a:br>
              <a:rPr lang="hr-HR" dirty="0" smtClean="0"/>
            </a:br>
            <a:r>
              <a:rPr lang="hr-HR" sz="3200" dirty="0" smtClean="0"/>
              <a:t>frontalna primjena novih kurikuluma</a:t>
            </a:r>
            <a:endParaRPr lang="hr-H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544" y="2167305"/>
            <a:ext cx="10984774" cy="4185220"/>
          </a:xfrm>
        </p:spPr>
        <p:txBody>
          <a:bodyPr>
            <a:normAutofit/>
          </a:bodyPr>
          <a:lstStyle/>
          <a:p>
            <a:r>
              <a:rPr lang="hr-HR" dirty="0" smtClean="0"/>
              <a:t>Prosinac 2018. </a:t>
            </a:r>
          </a:p>
          <a:p>
            <a:pPr lvl="0"/>
            <a:r>
              <a:rPr lang="hr-HR" dirty="0" smtClean="0"/>
              <a:t>Vrednovanje </a:t>
            </a:r>
            <a:r>
              <a:rPr lang="hr-HR" dirty="0"/>
              <a:t>za učenje i kao učenje, vrednovanje </a:t>
            </a:r>
            <a:r>
              <a:rPr lang="hr-HR" dirty="0" smtClean="0"/>
              <a:t>naučenog, planiranje </a:t>
            </a:r>
            <a:r>
              <a:rPr lang="hr-HR" dirty="0"/>
              <a:t>vrednovanja usvojenosti odgojno-obrazovnih ishoda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dirty="0" err="1"/>
              <a:t>Kurikulumsko</a:t>
            </a:r>
            <a:r>
              <a:rPr lang="hr-HR" dirty="0"/>
              <a:t> </a:t>
            </a:r>
            <a:r>
              <a:rPr lang="hr-HR" dirty="0" smtClean="0"/>
              <a:t>planiranje, godišnji </a:t>
            </a:r>
            <a:r>
              <a:rPr lang="hr-HR" dirty="0"/>
              <a:t>izvedbeni kurikulum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dirty="0"/>
              <a:t>Rješavanje problema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dirty="0"/>
              <a:t>Mreža podrške, razmjena </a:t>
            </a:r>
            <a:r>
              <a:rPr lang="hr-HR" dirty="0" smtClean="0"/>
              <a:t>iskustava</a:t>
            </a:r>
            <a:endParaRPr lang="hr-HR" dirty="0"/>
          </a:p>
          <a:p>
            <a:endParaRPr lang="hr-HR" dirty="0"/>
          </a:p>
        </p:txBody>
      </p:sp>
      <p:sp>
        <p:nvSpPr>
          <p:cNvPr id="4" name="Cloud Callout 3"/>
          <p:cNvSpPr/>
          <p:nvPr/>
        </p:nvSpPr>
        <p:spPr>
          <a:xfrm>
            <a:off x="8274934" y="841742"/>
            <a:ext cx="3917066" cy="17108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/>
              <a:t>56 učionica</a:t>
            </a:r>
          </a:p>
          <a:p>
            <a:pPr algn="ctr"/>
            <a:r>
              <a:rPr lang="hr-HR" sz="2400" dirty="0" smtClean="0"/>
              <a:t>36 499 sudionika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0158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138" y="528902"/>
            <a:ext cx="10959180" cy="1325563"/>
          </a:xfrm>
        </p:spPr>
        <p:txBody>
          <a:bodyPr/>
          <a:lstStyle/>
          <a:p>
            <a:r>
              <a:rPr lang="hr-HR" dirty="0" smtClean="0"/>
              <a:t>Virtualne učionice - eksperimentalne škole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544" y="2027731"/>
            <a:ext cx="10984774" cy="4185220"/>
          </a:xfrm>
        </p:spPr>
        <p:txBody>
          <a:bodyPr>
            <a:normAutofit lnSpcReduction="10000"/>
          </a:bodyPr>
          <a:lstStyle/>
          <a:p>
            <a:r>
              <a:rPr lang="hr-HR" dirty="0"/>
              <a:t>O</a:t>
            </a:r>
            <a:r>
              <a:rPr lang="hr-HR" dirty="0" smtClean="0"/>
              <a:t>žujak 2018. </a:t>
            </a:r>
          </a:p>
          <a:p>
            <a:r>
              <a:rPr lang="pl-PL" dirty="0" smtClean="0"/>
              <a:t>Profesionalni razvoj</a:t>
            </a:r>
          </a:p>
          <a:p>
            <a:pPr lvl="0"/>
            <a:r>
              <a:rPr lang="hr-HR" dirty="0" err="1" smtClean="0"/>
              <a:t>Kurikulumski</a:t>
            </a:r>
            <a:r>
              <a:rPr lang="hr-HR" dirty="0" smtClean="0"/>
              <a:t> pristup: od ishoda učenja do vrednovanja</a:t>
            </a:r>
          </a:p>
          <a:p>
            <a:r>
              <a:rPr lang="pl-PL" dirty="0"/>
              <a:t>Upoznavanje s domenama u kurikulumu </a:t>
            </a:r>
            <a:endParaRPr lang="hr-HR" dirty="0"/>
          </a:p>
          <a:p>
            <a:pPr lvl="0"/>
            <a:r>
              <a:rPr lang="hr-HR" dirty="0" smtClean="0"/>
              <a:t>Rad s darovitim učenicima i učenicima s poteškoćama</a:t>
            </a:r>
          </a:p>
          <a:p>
            <a:pPr lvl="0"/>
            <a:r>
              <a:rPr lang="hr-HR" dirty="0" err="1" smtClean="0"/>
              <a:t>Međupredmetne</a:t>
            </a:r>
            <a:r>
              <a:rPr lang="hr-HR" dirty="0" smtClean="0"/>
              <a:t> teme</a:t>
            </a:r>
          </a:p>
          <a:p>
            <a:pPr lvl="0"/>
            <a:r>
              <a:rPr lang="hr-HR" dirty="0" smtClean="0"/>
              <a:t>Učiti kako učiti</a:t>
            </a:r>
          </a:p>
          <a:p>
            <a:pPr lvl="0"/>
            <a:r>
              <a:rPr lang="hr-HR" dirty="0" smtClean="0"/>
              <a:t>Pružanje podrške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4" name="Cloud Callout 3"/>
          <p:cNvSpPr/>
          <p:nvPr/>
        </p:nvSpPr>
        <p:spPr>
          <a:xfrm>
            <a:off x="8274934" y="1390838"/>
            <a:ext cx="3917066" cy="1710813"/>
          </a:xfrm>
          <a:prstGeom prst="cloudCallout">
            <a:avLst>
              <a:gd name="adj1" fmla="val -15831"/>
              <a:gd name="adj2" fmla="val 999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/>
              <a:t>27 učionica</a:t>
            </a:r>
          </a:p>
          <a:p>
            <a:pPr algn="ctr"/>
            <a:r>
              <a:rPr lang="hr-HR" sz="2400" dirty="0" smtClean="0"/>
              <a:t>6327sudionika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79090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138" y="528902"/>
            <a:ext cx="10959180" cy="1325563"/>
          </a:xfrm>
        </p:spPr>
        <p:txBody>
          <a:bodyPr/>
          <a:lstStyle/>
          <a:p>
            <a:r>
              <a:rPr lang="hr-HR" dirty="0" smtClean="0"/>
              <a:t>Virtualne učionice - eksperimentalne škole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138" y="1854465"/>
            <a:ext cx="10984774" cy="4185220"/>
          </a:xfrm>
        </p:spPr>
        <p:txBody>
          <a:bodyPr>
            <a:normAutofit lnSpcReduction="10000"/>
          </a:bodyPr>
          <a:lstStyle/>
          <a:p>
            <a:r>
              <a:rPr lang="hr-HR" dirty="0"/>
              <a:t>O</a:t>
            </a:r>
            <a:r>
              <a:rPr lang="hr-HR" dirty="0" smtClean="0"/>
              <a:t>žujak 2018. </a:t>
            </a:r>
          </a:p>
          <a:p>
            <a:r>
              <a:rPr lang="hr-HR" dirty="0" smtClean="0"/>
              <a:t>Rješavanje </a:t>
            </a:r>
            <a:r>
              <a:rPr lang="hr-HR" dirty="0"/>
              <a:t>problema </a:t>
            </a:r>
            <a:endParaRPr lang="hr-HR" dirty="0" smtClean="0"/>
          </a:p>
          <a:p>
            <a:r>
              <a:rPr lang="hr-HR" dirty="0" smtClean="0"/>
              <a:t>Ishodi učenja</a:t>
            </a:r>
            <a:endParaRPr lang="hr-HR" dirty="0"/>
          </a:p>
          <a:p>
            <a:pPr lvl="0"/>
            <a:r>
              <a:rPr lang="hr-HR" dirty="0" smtClean="0"/>
              <a:t>Uporaba </a:t>
            </a:r>
            <a:r>
              <a:rPr lang="hr-HR" dirty="0"/>
              <a:t>digitalne tehnologije u nastavnome predmetu</a:t>
            </a:r>
          </a:p>
          <a:p>
            <a:pPr lvl="0"/>
            <a:r>
              <a:rPr lang="hr-HR" dirty="0"/>
              <a:t>Vrednovanje za učenje i kao učenje, vrednovanje naučenog, planiranje vrednovanja usvojenosti odgojno-obrazovnih ishoda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dirty="0" err="1"/>
              <a:t>Kurikulumsko</a:t>
            </a:r>
            <a:r>
              <a:rPr lang="hr-HR" dirty="0"/>
              <a:t> planiranje,  Godišnji izvedbeni kurikulum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dirty="0" smtClean="0"/>
              <a:t>Mreža </a:t>
            </a:r>
            <a:r>
              <a:rPr lang="hr-HR" dirty="0"/>
              <a:t>podrške, razmjena </a:t>
            </a:r>
            <a:r>
              <a:rPr lang="hr-HR" dirty="0" smtClean="0"/>
              <a:t>iskustava</a:t>
            </a:r>
            <a:endParaRPr lang="hr-HR" dirty="0"/>
          </a:p>
          <a:p>
            <a:endParaRPr lang="hr-HR" dirty="0"/>
          </a:p>
        </p:txBody>
      </p:sp>
      <p:sp>
        <p:nvSpPr>
          <p:cNvPr id="4" name="Cloud Callout 3"/>
          <p:cNvSpPr/>
          <p:nvPr/>
        </p:nvSpPr>
        <p:spPr>
          <a:xfrm>
            <a:off x="8274934" y="1469215"/>
            <a:ext cx="3917066" cy="171081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 smtClean="0"/>
              <a:t>27 učionica</a:t>
            </a:r>
          </a:p>
          <a:p>
            <a:pPr algn="ctr"/>
            <a:r>
              <a:rPr lang="hr-HR" sz="2400" dirty="0" smtClean="0"/>
              <a:t>6327 sudionika</a:t>
            </a:r>
            <a:endParaRPr lang="hr-HR" sz="2400" dirty="0"/>
          </a:p>
        </p:txBody>
      </p:sp>
      <p:sp>
        <p:nvSpPr>
          <p:cNvPr id="6" name="Vodoravni svitak 5"/>
          <p:cNvSpPr/>
          <p:nvPr/>
        </p:nvSpPr>
        <p:spPr>
          <a:xfrm>
            <a:off x="9653451" y="5029200"/>
            <a:ext cx="1554480" cy="82296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223 sata</a:t>
            </a:r>
            <a:endParaRPr lang="hr-HR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859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Zajedno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106 učionica</a:t>
            </a:r>
          </a:p>
          <a:p>
            <a:r>
              <a:rPr lang="hr-HR" dirty="0" smtClean="0"/>
              <a:t>44 022 sudionika</a:t>
            </a:r>
          </a:p>
          <a:p>
            <a:r>
              <a:rPr lang="hr-HR" dirty="0" smtClean="0"/>
              <a:t>16 sati edukacije za voditelje ŽSV i više savjetnike</a:t>
            </a:r>
          </a:p>
          <a:p>
            <a:r>
              <a:rPr lang="hr-HR" dirty="0" smtClean="0"/>
              <a:t>48 sati edukacije do sad u svakoj od virtualnih učionica za sve </a:t>
            </a:r>
          </a:p>
          <a:p>
            <a:r>
              <a:rPr lang="hr-HR" dirty="0" smtClean="0"/>
              <a:t>223 sata edukacije </a:t>
            </a:r>
            <a:r>
              <a:rPr lang="hr-HR" smtClean="0"/>
              <a:t>za eksperimentalne </a:t>
            </a:r>
            <a:r>
              <a:rPr lang="hr-HR" dirty="0" smtClean="0"/>
              <a:t>škole</a:t>
            </a:r>
            <a:br>
              <a:rPr lang="hr-HR" dirty="0" smtClean="0"/>
            </a:br>
            <a:r>
              <a:rPr lang="hr-HR" dirty="0" smtClean="0"/>
              <a:t>148 sati u zajedničkim učionicama + prosječno 75 sati u predmetnim učionicama</a:t>
            </a:r>
            <a:br>
              <a:rPr lang="hr-HR" dirty="0" smtClean="0"/>
            </a:b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141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66" y="528902"/>
            <a:ext cx="11285752" cy="1325563"/>
          </a:xfrm>
        </p:spPr>
        <p:txBody>
          <a:bodyPr>
            <a:normAutofit/>
          </a:bodyPr>
          <a:lstStyle/>
          <a:p>
            <a:pPr algn="ctr"/>
            <a:r>
              <a:rPr lang="hr-HR" dirty="0" smtClean="0"/>
              <a:t>Mentorski tim Škole za život 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463" y="158863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u="sng" dirty="0" smtClean="0"/>
              <a:t>Zadaci :</a:t>
            </a:r>
            <a:r>
              <a:rPr lang="hr-HR" dirty="0" smtClean="0"/>
              <a:t> </a:t>
            </a:r>
          </a:p>
          <a:p>
            <a:r>
              <a:rPr lang="hr-HR" dirty="0" smtClean="0"/>
              <a:t>pripremanje metodičkih priručnika i obrazovnih sadržaja</a:t>
            </a:r>
          </a:p>
          <a:p>
            <a:r>
              <a:rPr lang="hr-HR" dirty="0" smtClean="0"/>
              <a:t>priprema i provedba online i offline edukacije</a:t>
            </a:r>
          </a:p>
          <a:p>
            <a:r>
              <a:rPr lang="hr-HR" dirty="0" smtClean="0"/>
              <a:t>savjetodavna uloga za komplementarne projekte u školama</a:t>
            </a:r>
          </a:p>
          <a:p>
            <a:r>
              <a:rPr lang="hr-HR" dirty="0" smtClean="0"/>
              <a:t>praćenje uvođenja kurikuluma, novih metoda poučavanja i vrednovanja</a:t>
            </a:r>
          </a:p>
          <a:p>
            <a:r>
              <a:rPr lang="hr-HR" dirty="0" smtClean="0"/>
              <a:t>upoznavanje s načinom rada i okruženjem za </a:t>
            </a:r>
            <a:r>
              <a:rPr lang="hr-HR" dirty="0"/>
              <a:t>s</a:t>
            </a:r>
            <a:r>
              <a:rPr lang="hr-HR" dirty="0" smtClean="0"/>
              <a:t>uradnju</a:t>
            </a:r>
          </a:p>
          <a:p>
            <a:r>
              <a:rPr lang="hr-HR" dirty="0" smtClean="0"/>
              <a:t>podrška školama tijekom provedbe</a:t>
            </a:r>
            <a:endParaRPr lang="hr-HR" dirty="0"/>
          </a:p>
        </p:txBody>
      </p:sp>
      <p:sp>
        <p:nvSpPr>
          <p:cNvPr id="4" name="TekstniOkvir 3"/>
          <p:cNvSpPr txBox="1"/>
          <p:nvPr/>
        </p:nvSpPr>
        <p:spPr>
          <a:xfrm rot="858882">
            <a:off x="9661308" y="1060725"/>
            <a:ext cx="27363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200 </a:t>
            </a:r>
            <a:r>
              <a:rPr lang="hr-HR" sz="3200" dirty="0"/>
              <a:t>članova</a:t>
            </a:r>
          </a:p>
        </p:txBody>
      </p:sp>
    </p:spTree>
    <p:extLst>
      <p:ext uri="{BB962C8B-B14F-4D97-AF65-F5344CB8AC3E}">
        <p14:creationId xmlns:p14="http://schemas.microsoft.com/office/powerpoint/2010/main" val="24323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0" y="-52251"/>
            <a:ext cx="12192000" cy="5838825"/>
            <a:chOff x="0" y="-52251"/>
            <a:chExt cx="12192000" cy="5838825"/>
          </a:xfrm>
        </p:grpSpPr>
        <p:pic>
          <p:nvPicPr>
            <p:cNvPr id="4" name="Slika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52251"/>
              <a:ext cx="12192000" cy="5838825"/>
            </a:xfrm>
            <a:prstGeom prst="rect">
              <a:avLst/>
            </a:prstGeom>
          </p:spPr>
        </p:pic>
        <p:sp>
          <p:nvSpPr>
            <p:cNvPr id="3" name="TekstniOkvir 2"/>
            <p:cNvSpPr txBox="1"/>
            <p:nvPr/>
          </p:nvSpPr>
          <p:spPr>
            <a:xfrm>
              <a:off x="3461657" y="0"/>
              <a:ext cx="8730343" cy="10156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3000" dirty="0"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Primjer </a:t>
              </a:r>
              <a:r>
                <a:rPr lang="hr-HR" sz="3000" dirty="0" smtClean="0"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naslovnice virtualne učionice</a:t>
              </a:r>
            </a:p>
            <a:p>
              <a:pPr algn="ctr"/>
              <a:endPara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42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279" y="0"/>
            <a:ext cx="5772150" cy="6162675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352697" y="1881008"/>
            <a:ext cx="29961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tema, ishoda i uvjeta na naslovnici virtualne učionice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Pravokutnik 2"/>
          <p:cNvSpPr/>
          <p:nvPr/>
        </p:nvSpPr>
        <p:spPr>
          <a:xfrm>
            <a:off x="6387737" y="5917475"/>
            <a:ext cx="1624557" cy="24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grpSp>
        <p:nvGrpSpPr>
          <p:cNvPr id="7" name="Grupa 6"/>
          <p:cNvGrpSpPr/>
          <p:nvPr/>
        </p:nvGrpSpPr>
        <p:grpSpPr>
          <a:xfrm>
            <a:off x="4738279" y="-26125"/>
            <a:ext cx="5772150" cy="6162675"/>
            <a:chOff x="4738279" y="-26125"/>
            <a:chExt cx="5772150" cy="6162675"/>
          </a:xfrm>
        </p:grpSpPr>
        <p:pic>
          <p:nvPicPr>
            <p:cNvPr id="5" name="Slika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8279" y="-26125"/>
              <a:ext cx="5772150" cy="6162675"/>
            </a:xfrm>
            <a:prstGeom prst="rect">
              <a:avLst/>
            </a:prstGeom>
          </p:spPr>
        </p:pic>
        <p:sp>
          <p:nvSpPr>
            <p:cNvPr id="6" name="Pravokutnik 5"/>
            <p:cNvSpPr/>
            <p:nvPr/>
          </p:nvSpPr>
          <p:spPr>
            <a:xfrm>
              <a:off x="6387737" y="5891350"/>
              <a:ext cx="1624557" cy="245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</p:spTree>
    <p:extLst>
      <p:ext uri="{BB962C8B-B14F-4D97-AF65-F5344CB8AC3E}">
        <p14:creationId xmlns:p14="http://schemas.microsoft.com/office/powerpoint/2010/main" val="156715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160" y="354465"/>
            <a:ext cx="8620125" cy="5495925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261257" y="2638697"/>
            <a:ext cx="29961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tema, ishoda i uvjeta na naslovnici virtualne učionice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96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/>
          <p:cNvSpPr txBox="1"/>
          <p:nvPr/>
        </p:nvSpPr>
        <p:spPr>
          <a:xfrm>
            <a:off x="261257" y="2638697"/>
            <a:ext cx="29961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neobavezne teme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3801291" y="312368"/>
            <a:ext cx="7145383" cy="5678721"/>
            <a:chOff x="3801291" y="312368"/>
            <a:chExt cx="7145383" cy="5678721"/>
          </a:xfrm>
        </p:grpSpPr>
        <p:pic>
          <p:nvPicPr>
            <p:cNvPr id="2" name="Slika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1291" y="312368"/>
              <a:ext cx="7145383" cy="5678721"/>
            </a:xfrm>
            <a:prstGeom prst="rect">
              <a:avLst/>
            </a:prstGeom>
          </p:spPr>
        </p:pic>
        <p:sp>
          <p:nvSpPr>
            <p:cNvPr id="4" name="Pravokutnik 3"/>
            <p:cNvSpPr/>
            <p:nvPr/>
          </p:nvSpPr>
          <p:spPr>
            <a:xfrm>
              <a:off x="6662056" y="5146766"/>
              <a:ext cx="2325189" cy="326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</p:spTree>
    <p:extLst>
      <p:ext uri="{BB962C8B-B14F-4D97-AF65-F5344CB8AC3E}">
        <p14:creationId xmlns:p14="http://schemas.microsoft.com/office/powerpoint/2010/main" val="28029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200" y="404950"/>
            <a:ext cx="9953800" cy="557280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261257" y="2638697"/>
            <a:ext cx="1976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sadržaja za učenje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" name="Pravokutnik 3"/>
          <p:cNvSpPr/>
          <p:nvPr/>
        </p:nvSpPr>
        <p:spPr>
          <a:xfrm>
            <a:off x="8255473" y="4985072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</p:spTree>
    <p:extLst>
      <p:ext uri="{BB962C8B-B14F-4D97-AF65-F5344CB8AC3E}">
        <p14:creationId xmlns:p14="http://schemas.microsoft.com/office/powerpoint/2010/main" val="31625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383" y="349937"/>
            <a:ext cx="9517788" cy="5531886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-91440" y="2608048"/>
            <a:ext cx="29961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sadržaja za učenje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0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98408C3-6885-4F01-97BC-D2668C6A3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ZNAČKE</a:t>
            </a:r>
            <a:endParaRPr lang="hr-HR" dirty="0"/>
          </a:p>
        </p:txBody>
      </p:sp>
      <p:sp>
        <p:nvSpPr>
          <p:cNvPr id="20" name="Rezervirano mjesto sadržaja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541AA367-E718-4782-936E-55C9FDDC3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853" y="878090"/>
            <a:ext cx="3163717" cy="492454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6249D305-078D-4490-8DE9-907228C7C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774" y="951649"/>
            <a:ext cx="3028971" cy="3678587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26453F52-7492-4B99-98DA-A3666BF5048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179" y="2679696"/>
            <a:ext cx="1599848" cy="1599848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xmlns="" id="{DEA80A64-1D34-44AE-B761-AE7817015A0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179" y="917150"/>
            <a:ext cx="1599848" cy="1599848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7431" y="4375679"/>
            <a:ext cx="1343025" cy="1247775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4294" y="1600593"/>
            <a:ext cx="1209675" cy="12954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40594" y="4335234"/>
            <a:ext cx="1257300" cy="129540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50042" y="3193062"/>
            <a:ext cx="1285875" cy="1352550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87878" y="4732123"/>
            <a:ext cx="1219200" cy="1219200"/>
          </a:xfrm>
          <a:prstGeom prst="rect">
            <a:avLst/>
          </a:prstGeom>
        </p:spPr>
      </p:pic>
      <p:sp>
        <p:nvSpPr>
          <p:cNvPr id="13" name="TekstniOkvir 12"/>
          <p:cNvSpPr txBox="1"/>
          <p:nvPr/>
        </p:nvSpPr>
        <p:spPr>
          <a:xfrm>
            <a:off x="6859494" y="4630236"/>
            <a:ext cx="10560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pic>
        <p:nvPicPr>
          <p:cNvPr id="17" name="Slika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9256" y="4394730"/>
            <a:ext cx="1181100" cy="1209675"/>
          </a:xfrm>
          <a:prstGeom prst="rect">
            <a:avLst/>
          </a:prstGeom>
        </p:spPr>
      </p:pic>
      <p:pic>
        <p:nvPicPr>
          <p:cNvPr id="18" name="Picture 6" descr="d:\Users\xyxy\Desktop\MZO_logo.jpg">
            <a:extLst>
              <a:ext uri="{FF2B5EF4-FFF2-40B4-BE49-F238E27FC236}">
                <a16:creationId xmlns:a16="http://schemas.microsoft.com/office/drawing/2014/main" xmlns="" id="{0009E3C3-BCA0-43BA-9F1C-5896AFA138A9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9883767" y="6356351"/>
            <a:ext cx="2308229" cy="47497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3343185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A8545D57-738A-4BE7-91AC-5E291118A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437" y="1104615"/>
            <a:ext cx="3164067" cy="4787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DE19F707-82F5-4E65-99DD-A7F6958C0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82" y="1515118"/>
            <a:ext cx="2859242" cy="4307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C41C35A5-6EB8-4770-9A3E-5DBA416EB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081" y="479541"/>
            <a:ext cx="3346691" cy="4787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4D54DC4C-880A-4CDC-B34B-B161342F77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256" y="1275080"/>
            <a:ext cx="2685325" cy="4307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670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414" y="0"/>
            <a:ext cx="8524875" cy="600891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261257" y="2638697"/>
            <a:ext cx="29961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značke s pripadnim opisom i kriterijima</a:t>
            </a:r>
          </a:p>
        </p:txBody>
      </p:sp>
    </p:spTree>
    <p:extLst>
      <p:ext uri="{BB962C8B-B14F-4D97-AF65-F5344CB8AC3E}">
        <p14:creationId xmlns:p14="http://schemas.microsoft.com/office/powerpoint/2010/main" val="25693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58" y="1031966"/>
            <a:ext cx="10980098" cy="3671615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754158" y="4919008"/>
            <a:ext cx="99181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praćenja napretka po aktivnostima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78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Mentorski tim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95" y="1541417"/>
            <a:ext cx="6136849" cy="4090699"/>
          </a:xfrm>
        </p:spPr>
      </p:pic>
      <p:pic>
        <p:nvPicPr>
          <p:cNvPr id="2050" name="Picture 2" descr="https://skolazazivot.hr/wp-content/uploads/2018/08/IMG_9103_1024x6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6587"/>
            <a:ext cx="6204857" cy="413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9157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148" y="785949"/>
            <a:ext cx="8772525" cy="518160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479838" y="2638085"/>
            <a:ext cx="22879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vrednovanja aktivnosti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98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63" y="0"/>
            <a:ext cx="11430000" cy="6038850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3797803" y="4487934"/>
            <a:ext cx="99181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0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Primjer </a:t>
            </a:r>
            <a:r>
              <a:rPr lang="hr-HR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praćenja intenziteta aktivnosti</a:t>
            </a:r>
            <a:endParaRPr lang="hr-HR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66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Virtualne učionice za ravnatelje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13. ožujak 2019.</a:t>
            </a:r>
          </a:p>
          <a:p>
            <a:r>
              <a:rPr lang="hr-HR" dirty="0" err="1"/>
              <a:t>Kurikulumski</a:t>
            </a:r>
            <a:r>
              <a:rPr lang="hr-HR" dirty="0"/>
              <a:t> pristup poučavanju: od ishoda do </a:t>
            </a:r>
            <a:r>
              <a:rPr lang="hr-HR" dirty="0" smtClean="0"/>
              <a:t>vrednovanja</a:t>
            </a:r>
          </a:p>
          <a:p>
            <a:r>
              <a:rPr lang="hr-HR" dirty="0"/>
              <a:t>Učiti kako učiti </a:t>
            </a:r>
            <a:r>
              <a:rPr lang="hr-HR" dirty="0" smtClean="0"/>
              <a:t> i uporaba </a:t>
            </a:r>
            <a:r>
              <a:rPr lang="hr-HR" dirty="0"/>
              <a:t>digitalne tehnologije </a:t>
            </a:r>
            <a:r>
              <a:rPr lang="hr-HR" dirty="0" smtClean="0"/>
              <a:t>Vrednovanje</a:t>
            </a:r>
          </a:p>
          <a:p>
            <a:r>
              <a:rPr lang="hr-HR" dirty="0" smtClean="0"/>
              <a:t>Kontinuirani </a:t>
            </a:r>
            <a:r>
              <a:rPr lang="hr-HR" dirty="0"/>
              <a:t>profesionalni razvoj </a:t>
            </a:r>
            <a:endParaRPr lang="hr-HR" dirty="0" smtClean="0"/>
          </a:p>
          <a:p>
            <a:r>
              <a:rPr lang="hr-HR" dirty="0" smtClean="0"/>
              <a:t>Digitalni alati </a:t>
            </a:r>
          </a:p>
          <a:p>
            <a:r>
              <a:rPr lang="hr-HR" dirty="0" smtClean="0"/>
              <a:t>Primjeri </a:t>
            </a:r>
            <a:r>
              <a:rPr lang="hr-HR" dirty="0"/>
              <a:t>dobre </a:t>
            </a:r>
            <a:r>
              <a:rPr lang="hr-HR" dirty="0" smtClean="0"/>
              <a:t>prakse</a:t>
            </a:r>
            <a:endParaRPr lang="hr-HR" dirty="0"/>
          </a:p>
          <a:p>
            <a:r>
              <a:rPr lang="hr-HR" dirty="0" smtClean="0"/>
              <a:t>Pružanje podrške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6144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Opremanje škola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202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Sve škole</a:t>
            </a:r>
            <a:endParaRPr lang="hr-HR" dirty="0"/>
          </a:p>
        </p:txBody>
      </p:sp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068430"/>
              </p:ext>
            </p:extLst>
          </p:nvPr>
        </p:nvGraphicFramePr>
        <p:xfrm>
          <a:off x="2270234" y="740979"/>
          <a:ext cx="8213835" cy="5770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ravokutnik 4"/>
          <p:cNvSpPr/>
          <p:nvPr/>
        </p:nvSpPr>
        <p:spPr>
          <a:xfrm>
            <a:off x="1211931" y="4852416"/>
            <a:ext cx="2847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N=22079 učionica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6152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115964"/>
              </p:ext>
            </p:extLst>
          </p:nvPr>
        </p:nvGraphicFramePr>
        <p:xfrm>
          <a:off x="1497724" y="362607"/>
          <a:ext cx="9695793" cy="6290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399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303043"/>
              </p:ext>
            </p:extLst>
          </p:nvPr>
        </p:nvGraphicFramePr>
        <p:xfrm>
          <a:off x="141890" y="204952"/>
          <a:ext cx="11430000" cy="6353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avokutnik 5"/>
          <p:cNvSpPr/>
          <p:nvPr/>
        </p:nvSpPr>
        <p:spPr>
          <a:xfrm>
            <a:off x="492732" y="5104665"/>
            <a:ext cx="2812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 smtClean="0"/>
              <a:t>N = 32565 učitelja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66397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Eksperimentalne škole</a:t>
            </a:r>
            <a:endParaRPr lang="hr-HR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0069851"/>
              </p:ext>
            </p:extLst>
          </p:nvPr>
        </p:nvGraphicFramePr>
        <p:xfrm>
          <a:off x="583323" y="528902"/>
          <a:ext cx="11382705" cy="595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265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Pripreme za frontalnu primjenu - opremanje škola</a:t>
            </a:r>
            <a:endParaRPr lang="hr-HR" dirty="0"/>
          </a:p>
        </p:txBody>
      </p:sp>
      <p:sp>
        <p:nvSpPr>
          <p:cNvPr id="4" name="Rezervirano mjesto sadržaja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b="1" dirty="0" smtClean="0"/>
              <a:t>43 milijuna </a:t>
            </a:r>
            <a:r>
              <a:rPr lang="hr-HR" dirty="0" smtClean="0"/>
              <a:t>– nastavna sredstva i pomagala, uređaji, alati, potrošni materijal za Tehničku i Likovnu kulturu, Matematiku, Kemiju, Fiziku, Biologiju, Prirodu i Prirodu i društvo</a:t>
            </a:r>
          </a:p>
          <a:p>
            <a:r>
              <a:rPr lang="hr-HR" dirty="0" smtClean="0"/>
              <a:t>projektori, prijenosna računala, hibridna računala, tableti </a:t>
            </a:r>
            <a:r>
              <a:rPr lang="hr-HR" dirty="0"/>
              <a:t> </a:t>
            </a:r>
            <a:r>
              <a:rPr lang="hr-HR" dirty="0" smtClean="0"/>
              <a:t>	</a:t>
            </a:r>
          </a:p>
          <a:p>
            <a:pPr marL="0" indent="0">
              <a:buNone/>
            </a:pPr>
            <a:r>
              <a:rPr lang="hr-HR" dirty="0"/>
              <a:t>	</a:t>
            </a:r>
            <a:r>
              <a:rPr lang="hr-HR" dirty="0" smtClean="0"/>
              <a:t>– iz </a:t>
            </a:r>
            <a:r>
              <a:rPr lang="hr-HR" dirty="0"/>
              <a:t>projekata</a:t>
            </a:r>
            <a:endParaRPr lang="hr-HR" dirty="0" smtClean="0"/>
          </a:p>
          <a:p>
            <a:r>
              <a:rPr lang="hr-HR" b="1" dirty="0" smtClean="0"/>
              <a:t>književni tekstovi za cjelovito čitanje za učenike i stručna literatura za učitelje </a:t>
            </a:r>
            <a:r>
              <a:rPr lang="hr-HR" dirty="0" smtClean="0"/>
              <a:t>– iz proračuna i iz projekta</a:t>
            </a:r>
          </a:p>
          <a:p>
            <a:r>
              <a:rPr lang="hr-HR" dirty="0" smtClean="0"/>
              <a:t>udžbenici</a:t>
            </a:r>
          </a:p>
          <a:p>
            <a:endParaRPr lang="hr-HR" dirty="0"/>
          </a:p>
        </p:txBody>
      </p:sp>
      <p:sp>
        <p:nvSpPr>
          <p:cNvPr id="5" name="Pravokutnik 4"/>
          <p:cNvSpPr/>
          <p:nvPr/>
        </p:nvSpPr>
        <p:spPr>
          <a:xfrm>
            <a:off x="8255473" y="5205789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>
                <a:solidFill>
                  <a:srgbClr val="0CB057"/>
                </a:solidFill>
              </a:rPr>
              <a:t>www.menti.com 27 87 88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Val 1"/>
              <p:cNvSpPr/>
              <p:nvPr/>
            </p:nvSpPr>
            <p:spPr>
              <a:xfrm>
                <a:off x="9849394" y="927463"/>
                <a:ext cx="1959429" cy="1114819"/>
              </a:xfrm>
              <a:prstGeom prst="wav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hr-HR" sz="3600" dirty="0" smtClean="0"/>
                  <a:t>%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r-HR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r-HR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hr-HR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hr-HR" sz="3600" dirty="0"/>
              </a:p>
            </p:txBody>
          </p:sp>
        </mc:Choice>
        <mc:Fallback xmlns="">
          <p:sp>
            <p:nvSpPr>
              <p:cNvPr id="2" name="Val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394" y="927463"/>
                <a:ext cx="1959429" cy="1114819"/>
              </a:xfrm>
              <a:prstGeom prst="wav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r-H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913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Nabava udžbenika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87718" y="1854465"/>
            <a:ext cx="10541193" cy="4060197"/>
          </a:xfrm>
        </p:spPr>
        <p:txBody>
          <a:bodyPr>
            <a:normAutofit lnSpcReduction="10000"/>
          </a:bodyPr>
          <a:lstStyle/>
          <a:p>
            <a:r>
              <a:rPr lang="hr-HR" dirty="0"/>
              <a:t>Zakon o udžbenicima i drugim obrazovnima materijalima za osnovnu i srednju školu u članku 14. kaže </a:t>
            </a:r>
            <a:r>
              <a:rPr lang="hr-HR" i="1" dirty="0"/>
              <a:t>„Sredstva za nabavu udžbenika za učenike osnovnih škola osiguravaju se u državnom proračunu. ... Udžbenici i drugi obrazovni materijali financirani sredstvima državnog proračuna, sukladno ovom članku, vlasništvo su škole</a:t>
            </a:r>
            <a:r>
              <a:rPr lang="hr-HR" i="1" dirty="0" smtClean="0"/>
              <a:t>.“</a:t>
            </a:r>
          </a:p>
          <a:p>
            <a:r>
              <a:rPr lang="hr-HR" dirty="0"/>
              <a:t>Kako bismo na vrijeme krenuli s nabavkom udžbenika, molili bismo Vas da nam dostavite izračun potreba za nabavkom (dokupom) udžbenika obveznih predmeta odobrenih 2014. godine. </a:t>
            </a:r>
          </a:p>
        </p:txBody>
      </p:sp>
    </p:spTree>
    <p:extLst>
      <p:ext uri="{BB962C8B-B14F-4D97-AF65-F5344CB8AC3E}">
        <p14:creationId xmlns:p14="http://schemas.microsoft.com/office/powerpoint/2010/main" val="408354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</TotalTime>
  <Words>2272</Words>
  <Application>Microsoft Office PowerPoint</Application>
  <PresentationFormat>Široki zaslon</PresentationFormat>
  <Paragraphs>642</Paragraphs>
  <Slides>102</Slides>
  <Notes>9</Notes>
  <HiddenSlides>6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102</vt:i4>
      </vt:variant>
    </vt:vector>
  </HeadingPairs>
  <TitlesOfParts>
    <vt:vector size="110" baseType="lpstr">
      <vt:lpstr>Arial</vt:lpstr>
      <vt:lpstr>Calibri</vt:lpstr>
      <vt:lpstr>Cambria Math</vt:lpstr>
      <vt:lpstr>Segoe UI</vt:lpstr>
      <vt:lpstr>Segoe UI Semilight</vt:lpstr>
      <vt:lpstr>Times New Roman</vt:lpstr>
      <vt:lpstr>Wingdings</vt:lpstr>
      <vt:lpstr>Office Theme</vt:lpstr>
      <vt:lpstr>PowerPointova prezentacija</vt:lpstr>
      <vt:lpstr>Škola za život</vt:lpstr>
      <vt:lpstr>PowerPointova prezentacija</vt:lpstr>
      <vt:lpstr>www.menti.com 27 87 88</vt:lpstr>
      <vt:lpstr>7 mjeseci tima ministrice Divjak</vt:lpstr>
      <vt:lpstr>Javnim pozivom odabrane 74 eksperimentalne škole:</vt:lpstr>
      <vt:lpstr>PowerPointova prezentacija</vt:lpstr>
      <vt:lpstr>Mentorski tim Škole za život </vt:lpstr>
      <vt:lpstr>Mentorski tim</vt:lpstr>
      <vt:lpstr>Stručno usavršavanje - uživo i online</vt:lpstr>
      <vt:lpstr>Ključne promjene</vt:lpstr>
      <vt:lpstr>Virtualne učionice</vt:lpstr>
      <vt:lpstr>Pripremanje učitelja, stručnih suradnika i ravnatelja</vt:lpstr>
      <vt:lpstr>Savjetnički posjeti</vt:lpstr>
      <vt:lpstr>Regionalni skupovi</vt:lpstr>
      <vt:lpstr>Regionalni skupovi</vt:lpstr>
      <vt:lpstr>Edukacija za ravnatelje</vt:lpstr>
      <vt:lpstr>Metodički priručnici</vt:lpstr>
      <vt:lpstr>Metodički priručnici</vt:lpstr>
      <vt:lpstr>PowerPointova prezentacija</vt:lpstr>
      <vt:lpstr>PowerPointova prezentacija</vt:lpstr>
      <vt:lpstr>PowerPointova prezentacija</vt:lpstr>
      <vt:lpstr>Financiranje, praćenje i evaluacija Škole za život</vt:lpstr>
      <vt:lpstr>Program Europske komisije tehničke podrške strukturnim reformama (SRSS)</vt:lpstr>
      <vt:lpstr>SRSS 1</vt:lpstr>
      <vt:lpstr>SRSS 2</vt:lpstr>
      <vt:lpstr>SRSS 3</vt:lpstr>
      <vt:lpstr>ESF – Cjelovita kurikularna reforma I. &amp; II.</vt:lpstr>
      <vt:lpstr>Tijela i ustanove koje sudjeluju u evaluaciji:</vt:lpstr>
      <vt:lpstr>Projektna razina</vt:lpstr>
      <vt:lpstr>Implementacijska razina</vt:lpstr>
      <vt:lpstr>Kontinuirana poboljšanja</vt:lpstr>
      <vt:lpstr>Principi evaluacije i implementacije</vt:lpstr>
      <vt:lpstr>Eksperimentalni program je na prvom polugodištu dobio čvrstu četvorku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Ravnatelji Škola za život</vt:lpstr>
      <vt:lpstr>Cjelovita kurikularna reforma  u svim školama</vt:lpstr>
      <vt:lpstr>Pripreme za obrazovnu reformu  u svim školama</vt:lpstr>
      <vt:lpstr>Plan  uvođenja</vt:lpstr>
      <vt:lpstr>Pripreme za frontalnu primjenu novih kurikuluma  - skupovi uživo</vt:lpstr>
      <vt:lpstr>Kako uspješno učiti u online okruženju</vt:lpstr>
      <vt:lpstr>Siječanjski skupovi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Šetnja virtualnim učionicama</vt:lpstr>
      <vt:lpstr>Virtualne učionice za voditelje ŽSV  i više savjetnike AZOO</vt:lpstr>
      <vt:lpstr>Virtualne učionice za sve  frontalna primjena novih kurikuluma</vt:lpstr>
      <vt:lpstr>Virtualne učionice za sve  frontalna primjena novih kurikuluma</vt:lpstr>
      <vt:lpstr>Virtualne učionice - eksperimentalne škole</vt:lpstr>
      <vt:lpstr>Virtualne učionice - eksperimentalne škole</vt:lpstr>
      <vt:lpstr>Zajedno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ZNAČKE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Virtualne učionice za ravnatelje</vt:lpstr>
      <vt:lpstr>Opremanje škola</vt:lpstr>
      <vt:lpstr>Sve škole</vt:lpstr>
      <vt:lpstr>PowerPointova prezentacija</vt:lpstr>
      <vt:lpstr>PowerPointova prezentacija</vt:lpstr>
      <vt:lpstr>Eksperimentalne škole</vt:lpstr>
      <vt:lpstr>Pripreme za frontalnu primjenu - opremanje škola</vt:lpstr>
      <vt:lpstr>Nabava udžbenika</vt:lpstr>
      <vt:lpstr>Nabava udžbenika</vt:lpstr>
      <vt:lpstr> Publikacija je izrađena u sklopu projekta „Podrška provedbi Cjelovite kurikularne reforme” koji sufinancira Europska unija  iz Europskog socijalnog fonda.  Nositelj projekta je Ministarstvo znanosti i obrazovanja.   Za sadržaj ove publikacije odgovorno je isključivo Ministarstvo znanosti i obrazovanja, publikacija ni na koji način ne odražava mišljenje Europske unije.  </vt:lpstr>
      <vt:lpstr>PowerPointova prezentacija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Katarina Pažur Aničić</dc:creator>
  <cp:lastModifiedBy>CROPE</cp:lastModifiedBy>
  <cp:revision>96</cp:revision>
  <dcterms:created xsi:type="dcterms:W3CDTF">2019-03-06T19:28:36Z</dcterms:created>
  <dcterms:modified xsi:type="dcterms:W3CDTF">2019-03-11T08:49:49Z</dcterms:modified>
</cp:coreProperties>
</file>