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1" r:id="rId1"/>
  </p:sldMasterIdLst>
  <p:notesMasterIdLst>
    <p:notesMasterId r:id="rId17"/>
  </p:notesMasterIdLst>
  <p:handoutMasterIdLst>
    <p:handoutMasterId r:id="rId18"/>
  </p:handoutMasterIdLst>
  <p:sldIdLst>
    <p:sldId id="266" r:id="rId2"/>
    <p:sldId id="319" r:id="rId3"/>
    <p:sldId id="309" r:id="rId4"/>
    <p:sldId id="316" r:id="rId5"/>
    <p:sldId id="315" r:id="rId6"/>
    <p:sldId id="317" r:id="rId7"/>
    <p:sldId id="328" r:id="rId8"/>
    <p:sldId id="331" r:id="rId9"/>
    <p:sldId id="330" r:id="rId10"/>
    <p:sldId id="329" r:id="rId11"/>
    <p:sldId id="312" r:id="rId12"/>
    <p:sldId id="333" r:id="rId13"/>
    <p:sldId id="332" r:id="rId14"/>
    <p:sldId id="334" r:id="rId15"/>
    <p:sldId id="335" r:id="rId16"/>
  </p:sldIdLst>
  <p:sldSz cx="9144000" cy="6858000" type="screen4x3"/>
  <p:notesSz cx="6724650" cy="9774238"/>
  <p:defaultTextStyle>
    <a:defPPr>
      <a:defRPr lang="hr-H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anose="020B060403050404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anose="020B060403050404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anose="020B060403050404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anose="020B060403050404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anose="020B060403050404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anose="020B060403050404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anose="020B060403050404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anose="020B060403050404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anose="020B060403050404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079" userDrawn="1">
          <p15:clr>
            <a:srgbClr val="A4A3A4"/>
          </p15:clr>
        </p15:guide>
        <p15:guide id="2" pos="2119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00"/>
    <a:srgbClr val="CC3300"/>
    <a:srgbClr val="FF99CC"/>
    <a:srgbClr val="E456D3"/>
    <a:srgbClr val="9900CC"/>
    <a:srgbClr val="5A0E51"/>
    <a:srgbClr val="FFFFFF"/>
    <a:srgbClr val="F49797"/>
    <a:srgbClr val="EAEAEA"/>
    <a:srgbClr val="E3B61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22838BEF-8BB2-4498-84A7-C5851F593DF1}" styleName="Medium Style 4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83" d="100"/>
          <a:sy n="83" d="100"/>
        </p:scale>
        <p:origin x="-1422" y="-84"/>
      </p:cViewPr>
      <p:guideLst>
        <p:guide orient="horz" pos="3079"/>
        <p:guide pos="2119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3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14015" cy="488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9877" tIns="44938" rIns="89877" bIns="44938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14438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09080" y="0"/>
            <a:ext cx="2914015" cy="488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9877" tIns="44938" rIns="89877" bIns="44938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14438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283829"/>
            <a:ext cx="2914015" cy="488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9877" tIns="44938" rIns="89877" bIns="44938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14438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09080" y="9283829"/>
            <a:ext cx="2914015" cy="488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9877" tIns="44938" rIns="89877" bIns="44938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anose="020B0604020202020204" pitchFamily="34" charset="0"/>
              </a:defRPr>
            </a:lvl1pPr>
          </a:lstStyle>
          <a:p>
            <a:fld id="{C97E4C88-5017-4B78-989A-A5FA9AB8F6B8}" type="slidenum">
              <a:rPr lang="hr-HR" altLang="sr-Latn-RS"/>
              <a:pPr/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307185966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3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14015" cy="488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9877" tIns="44938" rIns="89877" bIns="44938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14233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09080" y="0"/>
            <a:ext cx="2914015" cy="488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9877" tIns="44938" rIns="89877" bIns="44938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51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9163" y="733425"/>
            <a:ext cx="4886325" cy="366553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4234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2466" y="4642764"/>
            <a:ext cx="5379720" cy="43984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9877" tIns="44938" rIns="89877" bIns="449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hr-HR" noProof="0" smtClean="0"/>
              <a:t>Click to edit Master text styles</a:t>
            </a:r>
          </a:p>
          <a:p>
            <a:pPr lvl="1"/>
            <a:r>
              <a:rPr lang="hr-HR" noProof="0" smtClean="0"/>
              <a:t>Second level</a:t>
            </a:r>
          </a:p>
          <a:p>
            <a:pPr lvl="2"/>
            <a:r>
              <a:rPr lang="hr-HR" noProof="0" smtClean="0"/>
              <a:t>Third level</a:t>
            </a:r>
          </a:p>
          <a:p>
            <a:pPr lvl="3"/>
            <a:r>
              <a:rPr lang="hr-HR" noProof="0" smtClean="0"/>
              <a:t>Fourth level</a:t>
            </a:r>
          </a:p>
          <a:p>
            <a:pPr lvl="4"/>
            <a:r>
              <a:rPr lang="hr-HR" noProof="0" smtClean="0"/>
              <a:t>Fifth level</a:t>
            </a:r>
          </a:p>
        </p:txBody>
      </p:sp>
      <p:sp>
        <p:nvSpPr>
          <p:cNvPr id="14234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283829"/>
            <a:ext cx="2914015" cy="488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9877" tIns="44938" rIns="89877" bIns="44938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14234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09080" y="9283829"/>
            <a:ext cx="2914015" cy="488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9877" tIns="44938" rIns="89877" bIns="44938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anose="020B0604020202020204" pitchFamily="34" charset="0"/>
              </a:defRPr>
            </a:lvl1pPr>
          </a:lstStyle>
          <a:p>
            <a:fld id="{7A9B0BD0-D4B2-4699-929C-C3941F9BDA32}" type="slidenum">
              <a:rPr lang="hr-HR" altLang="sr-Latn-RS"/>
              <a:pPr/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17139432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hr-HR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00A100B-0A20-47F9-976D-BB18D913BBE7}" type="slidenum">
              <a:rPr lang="hr-HR" altLang="sr-Latn-RS"/>
              <a:pPr/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14828785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2963367-6150-4FFB-A32F-F45DFA056CF5}" type="slidenum">
              <a:rPr lang="hr-HR" altLang="sr-Latn-RS"/>
              <a:pPr/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8927185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BB36085-6E6B-41CA-92C5-3B0FD3E01538}" type="slidenum">
              <a:rPr lang="hr-HR" altLang="sr-Latn-RS"/>
              <a:pPr/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411978304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893DDA8-AA67-40F2-978A-129FB3D9DB54}" type="slidenum">
              <a:rPr lang="hr-HR" altLang="sr-Latn-RS"/>
              <a:pPr/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7139297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C51C637-B37B-46A9-A5A3-428CB0EC33C3}" type="slidenum">
              <a:rPr lang="hr-HR" altLang="sr-Latn-RS"/>
              <a:pPr/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30417316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2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F34EF2A-5AFA-4301-B8F9-E8A0483698C6}" type="slidenum">
              <a:rPr lang="hr-HR" altLang="sr-Latn-RS"/>
              <a:pPr/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5854477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A6A0F73-5C57-4317-9EE3-EA46B1708A6B}" type="slidenum">
              <a:rPr lang="hr-HR" altLang="sr-Latn-RS"/>
              <a:pPr/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5205590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7" name="Rectangle 12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2E49B24-4729-4070-B746-07AA621006D6}" type="slidenum">
              <a:rPr lang="hr-HR" altLang="sr-Latn-RS"/>
              <a:pPr/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20383448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Rectangle 12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3755A97-B306-4FB4-B221-D8B8DF63EECC}" type="slidenum">
              <a:rPr lang="hr-HR" altLang="sr-Latn-RS"/>
              <a:pPr/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27020708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2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945729D-C2A5-4312-B847-42273B99D148}" type="slidenum">
              <a:rPr lang="hr-HR" altLang="sr-Latn-RS"/>
              <a:pPr/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15583260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2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C60C17E-4212-4A7F-A5C8-413B08E4B96A}" type="slidenum">
              <a:rPr lang="hr-HR" altLang="sr-Latn-RS"/>
              <a:pPr/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8296590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hr-HR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2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9CC376A-F809-49A8-B4A9-3154C5AC2D30}" type="slidenum">
              <a:rPr lang="hr-HR" altLang="sr-Latn-RS"/>
              <a:pPr/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18280181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jp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64" name="Rectangle 12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051800" y="6457950"/>
            <a:ext cx="635000" cy="263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="1">
                <a:solidFill>
                  <a:schemeClr val="accent2"/>
                </a:solidFill>
                <a:latin typeface="Book Antiqua" panose="02040602050305030304" pitchFamily="18" charset="0"/>
              </a:defRPr>
            </a:lvl1pPr>
          </a:lstStyle>
          <a:p>
            <a:fld id="{9D8269F9-3A4C-4C46-A2B6-A0AA1450EF4F}" type="slidenum">
              <a:rPr lang="hr-HR" altLang="sr-Latn-RS"/>
              <a:pPr/>
              <a:t>‹#›</a:t>
            </a:fld>
            <a:endParaRPr lang="hr-HR" altLang="sr-Latn-RS"/>
          </a:p>
        </p:txBody>
      </p:sp>
      <p:pic>
        <p:nvPicPr>
          <p:cNvPr id="1027" name="Picture 13"/>
          <p:cNvPicPr>
            <a:picLocks noChangeAspect="1" noChangeArrowheads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0"/>
            <a:ext cx="9144000" cy="714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22" r:id="rId1"/>
    <p:sldLayoutId id="2147483723" r:id="rId2"/>
    <p:sldLayoutId id="2147483724" r:id="rId3"/>
    <p:sldLayoutId id="2147483725" r:id="rId4"/>
    <p:sldLayoutId id="2147483726" r:id="rId5"/>
    <p:sldLayoutId id="2147483727" r:id="rId6"/>
    <p:sldLayoutId id="2147483728" r:id="rId7"/>
    <p:sldLayoutId id="2147483729" r:id="rId8"/>
    <p:sldLayoutId id="2147483730" r:id="rId9"/>
    <p:sldLayoutId id="2147483731" r:id="rId10"/>
    <p:sldLayoutId id="2147483732" r:id="rId11"/>
    <p:sldLayoutId id="2147483733" r:id="rId1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sr-Latn-R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mailto:ivana.pilko@mzo.hr" TargetMode="External"/><Relationship Id="rId2" Type="http://schemas.openxmlformats.org/officeDocument/2006/relationships/hyperlink" Target="mailto:Ivana.pilko@mzo.hr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mailto:pripravnistvo@mzo.hr" TargetMode="External"/><Relationship Id="rId4" Type="http://schemas.openxmlformats.org/officeDocument/2006/relationships/hyperlink" Target="mailto:odgojiobrazovanje@mzo.hr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Naslov 1"/>
          <p:cNvSpPr txBox="1">
            <a:spLocks/>
          </p:cNvSpPr>
          <p:nvPr/>
        </p:nvSpPr>
        <p:spPr>
          <a:xfrm>
            <a:off x="1053166" y="1900517"/>
            <a:ext cx="7197538" cy="290456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eaLnBrk="1" hangingPunct="1">
              <a:defRPr/>
            </a:pPr>
            <a:endParaRPr lang="en-GB" sz="2000" b="1" kern="0" dirty="0" smtClean="0">
              <a:ln w="11430"/>
              <a:solidFill>
                <a:schemeClr val="accent6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+mn-lt"/>
              <a:ea typeface="+mj-ea"/>
              <a:cs typeface="+mj-cs"/>
            </a:endParaRPr>
          </a:p>
          <a:p>
            <a:pPr algn="ctr" eaLnBrk="1" hangingPunct="1">
              <a:defRPr/>
            </a:pPr>
            <a:r>
              <a:rPr lang="hr-HR" sz="2400" b="1" dirty="0" smtClean="0">
                <a:solidFill>
                  <a:srgbClr val="00B0F0"/>
                </a:solidFill>
              </a:rPr>
              <a:t>NOVI PROJEKTI ZA OSNOVNE ŠKOLE</a:t>
            </a:r>
            <a:br>
              <a:rPr lang="hr-HR" sz="2400" b="1" dirty="0" smtClean="0">
                <a:solidFill>
                  <a:srgbClr val="00B0F0"/>
                </a:solidFill>
              </a:rPr>
            </a:br>
            <a:endParaRPr lang="hr-HR" sz="2400" b="1" dirty="0" smtClean="0">
              <a:solidFill>
                <a:srgbClr val="00B0F0"/>
              </a:solidFill>
            </a:endParaRPr>
          </a:p>
          <a:p>
            <a:pPr marL="342900" indent="-342900" eaLnBrk="1" hangingPunct="1">
              <a:buFont typeface="Courier New" panose="02070309020205020404" pitchFamily="49" charset="0"/>
              <a:buChar char="o"/>
              <a:defRPr/>
            </a:pPr>
            <a:r>
              <a:rPr lang="hr-HR" sz="2000" b="1" dirty="0" smtClean="0">
                <a:solidFill>
                  <a:srgbClr val="FF6600"/>
                </a:solidFill>
              </a:rPr>
              <a:t>mjera pripravništva</a:t>
            </a:r>
            <a:endParaRPr lang="hr-HR" sz="2000" b="1" i="1" dirty="0" smtClean="0">
              <a:solidFill>
                <a:srgbClr val="FF6600"/>
              </a:solidFill>
            </a:endParaRPr>
          </a:p>
          <a:p>
            <a:pPr eaLnBrk="1" hangingPunct="1">
              <a:defRPr/>
            </a:pPr>
            <a:endParaRPr lang="hr-HR" sz="2000" b="1" i="1" dirty="0" smtClean="0">
              <a:solidFill>
                <a:srgbClr val="FF6600"/>
              </a:solidFill>
            </a:endParaRPr>
          </a:p>
          <a:p>
            <a:pPr marL="342900" indent="-342900" eaLnBrk="1" hangingPunct="1">
              <a:buFont typeface="Courier New" panose="02070309020205020404" pitchFamily="49" charset="0"/>
              <a:buChar char="o"/>
              <a:defRPr/>
            </a:pPr>
            <a:r>
              <a:rPr lang="hr-HR" sz="2000" b="1" dirty="0" smtClean="0">
                <a:solidFill>
                  <a:srgbClr val="FF6600"/>
                </a:solidFill>
              </a:rPr>
              <a:t>produženi boravak i odgojno-obrazovni rad tijekom odmora učenika</a:t>
            </a:r>
            <a:endParaRPr lang="hr-HR" sz="2000" dirty="0" smtClean="0">
              <a:ln w="0"/>
              <a:solidFill>
                <a:srgbClr val="FF66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ctr" eaLnBrk="1" hangingPunct="1">
              <a:defRPr/>
            </a:pPr>
            <a:r>
              <a:rPr lang="hr-HR" sz="40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	</a:t>
            </a:r>
          </a:p>
          <a:p>
            <a:pPr algn="ctr" eaLnBrk="1" hangingPunct="1">
              <a:defRPr/>
            </a:pPr>
            <a:endParaRPr lang="hr-HR" sz="4000" dirty="0"/>
          </a:p>
          <a:p>
            <a:pPr algn="ctr">
              <a:defRPr/>
            </a:pPr>
            <a:endParaRPr lang="hr-HR" sz="4000" b="1" kern="0" dirty="0">
              <a:ln w="11430"/>
              <a:solidFill>
                <a:srgbClr val="000099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3" name="Naslov 1"/>
          <p:cNvSpPr txBox="1">
            <a:spLocks/>
          </p:cNvSpPr>
          <p:nvPr/>
        </p:nvSpPr>
        <p:spPr>
          <a:xfrm>
            <a:off x="537135" y="5654940"/>
            <a:ext cx="8229600" cy="736895"/>
          </a:xfrm>
          <a:prstGeom prst="rect">
            <a:avLst/>
          </a:prstGeo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eaLnBrk="1" hangingPunct="1">
              <a:defRPr/>
            </a:pPr>
            <a:r>
              <a:rPr lang="hr-HR" sz="1100" dirty="0" smtClean="0">
                <a:ln w="0"/>
                <a:solidFill>
                  <a:schemeClr val="accent6">
                    <a:lumMod val="50000"/>
                  </a:schemeClr>
                </a:solidFill>
              </a:rPr>
              <a:t>Ivana Pilko Čunčić</a:t>
            </a:r>
          </a:p>
          <a:p>
            <a:pPr algn="ctr">
              <a:defRPr/>
            </a:pPr>
            <a:r>
              <a:rPr lang="hr-HR" sz="1100" dirty="0" smtClean="0">
                <a:ln w="0"/>
                <a:solidFill>
                  <a:schemeClr val="accent6">
                    <a:lumMod val="50000"/>
                  </a:schemeClr>
                </a:solidFill>
              </a:rPr>
              <a:t>Voditeljica Službe za osnovnoškolski odgoj i obrazovanje</a:t>
            </a:r>
          </a:p>
          <a:p>
            <a:pPr algn="ctr">
              <a:defRPr/>
            </a:pPr>
            <a:r>
              <a:rPr lang="hr-HR" sz="1100" dirty="0" smtClean="0">
                <a:ln w="0"/>
                <a:solidFill>
                  <a:schemeClr val="accent6">
                    <a:lumMod val="50000"/>
                  </a:schemeClr>
                </a:solidFill>
              </a:rPr>
              <a:t>Ministarstvo znanosti i obrazovanja</a:t>
            </a:r>
          </a:p>
          <a:p>
            <a:pPr algn="ctr" eaLnBrk="1" hangingPunct="1">
              <a:defRPr/>
            </a:pPr>
            <a:endParaRPr lang="en-GB" sz="2000" dirty="0" smtClean="0">
              <a:ln w="0"/>
              <a:latin typeface="+mn-lt"/>
            </a:endParaRPr>
          </a:p>
          <a:p>
            <a:pPr algn="ctr" eaLnBrk="1" hangingPunct="1">
              <a:defRPr/>
            </a:pPr>
            <a:r>
              <a:rPr lang="hr-HR" sz="40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	</a:t>
            </a:r>
          </a:p>
          <a:p>
            <a:pPr algn="ctr" eaLnBrk="1" hangingPunct="1">
              <a:defRPr/>
            </a:pPr>
            <a:endParaRPr lang="hr-HR" sz="4000" dirty="0"/>
          </a:p>
          <a:p>
            <a:pPr algn="ctr">
              <a:defRPr/>
            </a:pPr>
            <a:endParaRPr lang="hr-HR" sz="4000" b="1" kern="0" dirty="0">
              <a:ln w="11430"/>
              <a:solidFill>
                <a:srgbClr val="000099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3722160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482" y="1313332"/>
            <a:ext cx="8229600" cy="4755774"/>
          </a:xfrm>
        </p:spPr>
        <p:txBody>
          <a:bodyPr/>
          <a:lstStyle/>
          <a:p>
            <a:pPr marL="0" lvl="0" indent="0">
              <a:buNone/>
            </a:pPr>
            <a:r>
              <a:rPr lang="en-GB" sz="1600" b="1" kern="1200" dirty="0">
                <a:solidFill>
                  <a:srgbClr val="00B0F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PRIHVATLJIVE </a:t>
            </a:r>
            <a:r>
              <a:rPr lang="en-GB" sz="1600" b="1" kern="1200" dirty="0" smtClean="0">
                <a:solidFill>
                  <a:srgbClr val="00B0F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AKTIVNOSTI</a:t>
            </a:r>
          </a:p>
          <a:p>
            <a:pPr marL="0" lvl="0" indent="0">
              <a:buNone/>
            </a:pPr>
            <a:endParaRPr lang="en-GB" sz="1600" b="1" kern="1200" dirty="0">
              <a:solidFill>
                <a:srgbClr val="00B0F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lvl="0"/>
            <a:r>
              <a:rPr lang="hr-HR" sz="1600" b="1" kern="1200" dirty="0" smtClean="0">
                <a:solidFill>
                  <a:schemeClr val="accent6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pružanje usluga produženog boravka – ekonomska cijena </a:t>
            </a:r>
          </a:p>
          <a:p>
            <a:pPr marL="358775" lvl="0" indent="0">
              <a:buNone/>
            </a:pPr>
            <a:r>
              <a:rPr lang="hr-HR" sz="1600" kern="1200" dirty="0" smtClean="0">
                <a:solidFill>
                  <a:schemeClr val="accent6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(roditeljski udio i udio osnivača, </a:t>
            </a:r>
            <a:r>
              <a:rPr lang="hr-HR" sz="1600" dirty="0" smtClean="0"/>
              <a:t>prehrana učenika) </a:t>
            </a:r>
            <a:endParaRPr lang="hr-HR" sz="1600" b="1" kern="1200" dirty="0" smtClean="0">
              <a:solidFill>
                <a:schemeClr val="accent6">
                  <a:lumMod val="50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lvl="0" indent="0">
              <a:buNone/>
            </a:pPr>
            <a:endParaRPr lang="hr-HR" sz="1600" b="1" kern="1200" dirty="0" smtClean="0">
              <a:solidFill>
                <a:schemeClr val="accent6">
                  <a:lumMod val="50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lvl="0"/>
            <a:r>
              <a:rPr lang="hr-HR" sz="1600" b="1" kern="1200" dirty="0" smtClean="0">
                <a:solidFill>
                  <a:schemeClr val="accent6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mogućnost zapošljavanja </a:t>
            </a:r>
          </a:p>
          <a:p>
            <a:pPr marL="358775" lvl="0" indent="0">
              <a:buNone/>
            </a:pPr>
            <a:r>
              <a:rPr lang="hr-HR" sz="1600" kern="1200" dirty="0" smtClean="0">
                <a:solidFill>
                  <a:schemeClr val="accent6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(učitelji razredne nastave / kuhari)</a:t>
            </a:r>
          </a:p>
          <a:p>
            <a:pPr marL="0" lvl="0" indent="0">
              <a:buNone/>
            </a:pPr>
            <a:endParaRPr lang="hr-HR" sz="1600" b="1" kern="1200" dirty="0" smtClean="0">
              <a:solidFill>
                <a:schemeClr val="accent6">
                  <a:lumMod val="50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lvl="0"/>
            <a:r>
              <a:rPr lang="hr-HR" sz="1600" b="1" kern="1200" dirty="0" smtClean="0">
                <a:solidFill>
                  <a:schemeClr val="accent6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najam i/ili opremanje učionice u kojoj se odvija produženi boravak</a:t>
            </a:r>
          </a:p>
          <a:p>
            <a:pPr marL="358775" lvl="0" indent="0">
              <a:buNone/>
            </a:pPr>
            <a:r>
              <a:rPr lang="hr-HR" sz="1600" kern="1200" dirty="0" smtClean="0">
                <a:solidFill>
                  <a:schemeClr val="accent6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(oprema škole i didaktička oprema)</a:t>
            </a:r>
          </a:p>
          <a:p>
            <a:pPr marL="0" lvl="0" indent="0">
              <a:buNone/>
            </a:pPr>
            <a:endParaRPr lang="hr-HR" sz="1600" b="1" kern="1200" dirty="0" smtClean="0">
              <a:solidFill>
                <a:schemeClr val="accent6">
                  <a:lumMod val="50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lvl="0"/>
            <a:r>
              <a:rPr lang="hr-HR" sz="1600" b="1" kern="1200" dirty="0" smtClean="0">
                <a:solidFill>
                  <a:schemeClr val="accent6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materijalni troškovi</a:t>
            </a:r>
          </a:p>
          <a:p>
            <a:pPr marL="0" lvl="0" indent="0">
              <a:buNone/>
            </a:pPr>
            <a:endParaRPr lang="hr-HR" sz="1600" b="1" kern="1200" dirty="0" smtClean="0">
              <a:solidFill>
                <a:schemeClr val="accent6">
                  <a:lumMod val="50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lvl="0"/>
            <a:r>
              <a:rPr lang="hr-HR" sz="1600" b="1" kern="1200" dirty="0" smtClean="0">
                <a:solidFill>
                  <a:schemeClr val="accent6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odgojno-obrazovni rad tijekom odmora učenika </a:t>
            </a:r>
            <a:r>
              <a:rPr lang="hr-HR" sz="1600" kern="1200" dirty="0" smtClean="0">
                <a:solidFill>
                  <a:schemeClr val="accent6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(praznika)</a:t>
            </a:r>
          </a:p>
        </p:txBody>
      </p:sp>
    </p:spTree>
    <p:extLst>
      <p:ext uri="{BB962C8B-B14F-4D97-AF65-F5344CB8AC3E}">
        <p14:creationId xmlns:p14="http://schemas.microsoft.com/office/powerpoint/2010/main" val="743765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0656" y="1371350"/>
            <a:ext cx="8579225" cy="3819216"/>
          </a:xfrm>
        </p:spPr>
        <p:txBody>
          <a:bodyPr/>
          <a:lstStyle/>
          <a:p>
            <a:pPr marL="0" indent="0">
              <a:buNone/>
            </a:pPr>
            <a:r>
              <a:rPr lang="hr-HR" sz="1600" b="1" kern="1200" dirty="0" smtClean="0">
                <a:solidFill>
                  <a:srgbClr val="00B0F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Odgojno-obrazovni rad tijekom odmora učenika</a:t>
            </a:r>
          </a:p>
          <a:p>
            <a:pPr marL="0" indent="0">
              <a:buNone/>
            </a:pPr>
            <a:endParaRPr lang="hr-HR" sz="1400" b="1" dirty="0" smtClean="0">
              <a:solidFill>
                <a:schemeClr val="accent2">
                  <a:lumMod val="50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>
              <a:buNone/>
            </a:pPr>
            <a:r>
              <a:rPr lang="hr-HR" sz="1400" b="1" dirty="0" smtClean="0">
                <a:solidFill>
                  <a:schemeClr val="accent2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DPS, članak 43.</a:t>
            </a:r>
          </a:p>
          <a:p>
            <a:pPr marL="0" indent="0" algn="ctr">
              <a:buNone/>
            </a:pPr>
            <a:endParaRPr lang="hr-HR" sz="1400" i="1" dirty="0" smtClean="0">
              <a:solidFill>
                <a:schemeClr val="accent6">
                  <a:lumMod val="50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 algn="ctr">
              <a:buNone/>
            </a:pPr>
            <a:r>
              <a:rPr lang="hr-HR" sz="1400" i="1" dirty="0" smtClean="0">
                <a:solidFill>
                  <a:schemeClr val="accent6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Škola otvorena učenicima tijekom odmora</a:t>
            </a:r>
          </a:p>
          <a:p>
            <a:pPr marL="0" indent="0" algn="ctr">
              <a:buNone/>
            </a:pPr>
            <a:endParaRPr lang="hr-HR" sz="1400" i="1" dirty="0" smtClean="0">
              <a:solidFill>
                <a:schemeClr val="accent6">
                  <a:lumMod val="50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 algn="just">
              <a:buNone/>
            </a:pPr>
            <a:r>
              <a:rPr lang="hr-HR" sz="1400" dirty="0" smtClean="0">
                <a:solidFill>
                  <a:schemeClr val="accent6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Osnovna je škola otvorena učenicima u vrijeme odmora </a:t>
            </a:r>
            <a:r>
              <a:rPr lang="hr-HR" sz="1400" dirty="0" smtClean="0">
                <a:solidFill>
                  <a:srgbClr val="FF66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između dva školska obrazovna razdoblja </a:t>
            </a:r>
            <a:r>
              <a:rPr lang="hr-HR" sz="1400" dirty="0" smtClean="0">
                <a:solidFill>
                  <a:schemeClr val="accent6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 </a:t>
            </a:r>
            <a:r>
              <a:rPr lang="hr-HR" sz="1400" dirty="0" smtClean="0">
                <a:solidFill>
                  <a:srgbClr val="FF66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dvije nastavne godine</a:t>
            </a:r>
            <a:r>
              <a:rPr lang="hr-HR" sz="1400" dirty="0" smtClean="0">
                <a:solidFill>
                  <a:schemeClr val="accent6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, kako bi se osigurala mogućnost izvođenja različitih programa, manifestacija i aktivnosti za zainteresirane učenike.</a:t>
            </a:r>
          </a:p>
          <a:p>
            <a:pPr marL="0" indent="0" algn="just">
              <a:buNone/>
            </a:pPr>
            <a:endParaRPr lang="hr-HR" sz="1400" dirty="0" smtClean="0">
              <a:solidFill>
                <a:schemeClr val="accent6">
                  <a:lumMod val="50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 algn="just">
              <a:buNone/>
            </a:pPr>
            <a:r>
              <a:rPr lang="hr-HR" sz="1400" dirty="0" smtClean="0">
                <a:solidFill>
                  <a:schemeClr val="accent6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U organizaciji i provođenju programa, koji je </a:t>
            </a:r>
            <a:r>
              <a:rPr lang="hr-HR" sz="1400" dirty="0" smtClean="0">
                <a:solidFill>
                  <a:srgbClr val="FF66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sastavni dio godišnjeg plana i programa rada škole</a:t>
            </a:r>
            <a:r>
              <a:rPr lang="hr-HR" sz="1400" dirty="0" smtClean="0">
                <a:solidFill>
                  <a:schemeClr val="accent6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, mogu osim učitelja, stručnih suradnika i ravnatelja sudjelovati i roditelji/skrbnici, lokalna zajednica, zainteresirane udruge, pravne osobe i pojedinci.</a:t>
            </a:r>
          </a:p>
          <a:p>
            <a:pPr marL="0" indent="0">
              <a:buNone/>
            </a:pPr>
            <a:endParaRPr lang="hr-HR" sz="1400" b="1" dirty="0" smtClean="0">
              <a:solidFill>
                <a:schemeClr val="accent2">
                  <a:lumMod val="50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34062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7422" y="1335090"/>
            <a:ext cx="8789158" cy="49101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211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482" y="981635"/>
            <a:ext cx="8480611" cy="5562600"/>
          </a:xfrm>
        </p:spPr>
        <p:txBody>
          <a:bodyPr/>
          <a:lstStyle/>
          <a:p>
            <a:pPr marL="285750" lvl="1" algn="just">
              <a:buFont typeface="Wingdings" panose="05000000000000000000" pitchFamily="2" charset="2"/>
              <a:buChar char="Ø"/>
            </a:pPr>
            <a:r>
              <a:rPr lang="hr-HR" sz="1600" b="1" kern="1200" dirty="0" smtClean="0">
                <a:solidFill>
                  <a:schemeClr val="accent6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odgojno-obrazovni rad tijekom ljetnih, zimskih i proljetnih odmora učenika bio bi namijenjen svim učenicima </a:t>
            </a:r>
            <a:r>
              <a:rPr lang="hr-HR" sz="1600" b="1" kern="1200" dirty="0" smtClean="0">
                <a:solidFill>
                  <a:srgbClr val="FF66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od 1. do 8. razreda</a:t>
            </a:r>
            <a:r>
              <a:rPr lang="hr-HR" sz="1600" b="1" kern="1200" dirty="0" smtClean="0">
                <a:solidFill>
                  <a:schemeClr val="accent6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ovisno o iskazanim interesima učenika</a:t>
            </a:r>
          </a:p>
          <a:p>
            <a:pPr marL="0" indent="0">
              <a:buNone/>
            </a:pPr>
            <a:endParaRPr lang="hr-HR" sz="1400" b="1" dirty="0" smtClean="0">
              <a:solidFill>
                <a:schemeClr val="accent2">
                  <a:lumMod val="50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>
              <a:buNone/>
            </a:pPr>
            <a:endParaRPr lang="en-GB" sz="1400" b="1" kern="1200" dirty="0" smtClean="0">
              <a:solidFill>
                <a:srgbClr val="FF660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>
              <a:buNone/>
            </a:pPr>
            <a:r>
              <a:rPr lang="hr-HR" sz="1400" b="1" kern="1200" dirty="0" smtClean="0">
                <a:solidFill>
                  <a:srgbClr val="FF66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Područja aktivnosti: </a:t>
            </a:r>
          </a:p>
          <a:p>
            <a:pPr marL="627063" lvl="0"/>
            <a:r>
              <a:rPr lang="hr-HR" sz="1400" b="1" kern="1200" dirty="0" smtClean="0">
                <a:solidFill>
                  <a:schemeClr val="accent6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društveno-humanističko</a:t>
            </a:r>
          </a:p>
          <a:p>
            <a:pPr marL="627063" lvl="0"/>
            <a:r>
              <a:rPr lang="hr-HR" sz="1400" b="1" kern="1200" dirty="0" smtClean="0">
                <a:solidFill>
                  <a:schemeClr val="accent6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glazbeno-plesno</a:t>
            </a:r>
          </a:p>
          <a:p>
            <a:pPr marL="627063" lvl="0"/>
            <a:r>
              <a:rPr lang="hr-HR" sz="1400" b="1" kern="1200" dirty="0" smtClean="0">
                <a:solidFill>
                  <a:schemeClr val="accent6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jezično</a:t>
            </a:r>
          </a:p>
          <a:p>
            <a:pPr marL="627063" lvl="0"/>
            <a:r>
              <a:rPr lang="hr-HR" sz="1400" b="1" kern="1200" dirty="0" smtClean="0">
                <a:solidFill>
                  <a:schemeClr val="accent6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likovno-umjetničko</a:t>
            </a:r>
          </a:p>
          <a:p>
            <a:pPr marL="627063" lvl="0"/>
            <a:r>
              <a:rPr lang="hr-HR" sz="1400" b="1" kern="1200" dirty="0" smtClean="0">
                <a:solidFill>
                  <a:schemeClr val="accent6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prirodoslovno-matematičko</a:t>
            </a:r>
          </a:p>
          <a:p>
            <a:pPr marL="627063" lvl="0"/>
            <a:r>
              <a:rPr lang="hr-HR" sz="1400" b="1" kern="1200" dirty="0" smtClean="0">
                <a:solidFill>
                  <a:schemeClr val="accent6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sportsko-zdravstveno-rekreacijsko</a:t>
            </a:r>
          </a:p>
          <a:p>
            <a:pPr marL="627063" lvl="0"/>
            <a:r>
              <a:rPr lang="hr-HR" sz="1400" b="1" kern="1200" dirty="0" smtClean="0">
                <a:solidFill>
                  <a:schemeClr val="accent6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tehničko-informatičko</a:t>
            </a:r>
          </a:p>
          <a:p>
            <a:pPr marL="627063" lvl="0"/>
            <a:endParaRPr lang="en-GB" sz="1600" b="1" kern="1200" dirty="0" smtClean="0">
              <a:solidFill>
                <a:schemeClr val="accent6">
                  <a:lumMod val="50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lvl="0" indent="0">
              <a:buNone/>
            </a:pPr>
            <a:r>
              <a:rPr lang="hr-HR" sz="1400" b="1" kern="1200" dirty="0" smtClean="0">
                <a:solidFill>
                  <a:srgbClr val="FF66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Kroz projekt bi se osigurala sredstva za: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hr-HR" sz="1400" b="1" kern="1200" dirty="0" smtClean="0">
                <a:solidFill>
                  <a:schemeClr val="accent6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sudjelovanje stručnjaka, udruga, studenata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hr-HR" sz="1400" b="1" kern="1200" dirty="0" smtClean="0">
                <a:solidFill>
                  <a:schemeClr val="accent6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prijevoz učenika ako se aktivnost provodi izvan škole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hr-HR" sz="1400" b="1" kern="1200" dirty="0" smtClean="0">
                <a:solidFill>
                  <a:schemeClr val="accent6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različite ulaznice u slučaju posjeta ili održavanja aktivnosti izvan škole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hr-HR" sz="1400" b="1" kern="1200" dirty="0" smtClean="0">
                <a:solidFill>
                  <a:schemeClr val="accent6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prehranu učenika (osobito ako se ide izvan škole) 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hr-HR" sz="1400" b="1" kern="1200" dirty="0" smtClean="0">
                <a:solidFill>
                  <a:schemeClr val="accent6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dnevnice za učitelje u skladu s propisima</a:t>
            </a:r>
            <a:endParaRPr lang="hr-HR" sz="1600" b="1" kern="1200" dirty="0" smtClean="0">
              <a:solidFill>
                <a:schemeClr val="accent6">
                  <a:lumMod val="50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>
              <a:buNone/>
            </a:pPr>
            <a:endParaRPr lang="hr-HR" sz="16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09966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9953" y="2138083"/>
            <a:ext cx="8229600" cy="2389093"/>
          </a:xfrm>
        </p:spPr>
        <p:txBody>
          <a:bodyPr/>
          <a:lstStyle/>
          <a:p>
            <a:pPr marL="0" indent="0">
              <a:buNone/>
            </a:pPr>
            <a:r>
              <a:rPr lang="hr-HR" sz="1600" b="1" kern="1200" dirty="0" smtClean="0">
                <a:solidFill>
                  <a:srgbClr val="00B0F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PLANIRANI HODOGRAM 2019.</a:t>
            </a:r>
          </a:p>
          <a:p>
            <a:pPr>
              <a:buFontTx/>
              <a:buChar char="-"/>
            </a:pPr>
            <a:endParaRPr lang="hr-HR" sz="1600" b="1" kern="1200" dirty="0" smtClean="0">
              <a:solidFill>
                <a:schemeClr val="accent6">
                  <a:lumMod val="50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>
              <a:buFontTx/>
              <a:buChar char="-"/>
            </a:pPr>
            <a:r>
              <a:rPr lang="hr-HR" sz="1600" b="1" kern="1200" dirty="0" smtClean="0">
                <a:solidFill>
                  <a:schemeClr val="accent6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tijekom travnja (najkasnije do početka svibnja) - </a:t>
            </a:r>
            <a:r>
              <a:rPr lang="hr-HR" sz="1600" b="1" kern="1200" dirty="0" smtClean="0">
                <a:solidFill>
                  <a:srgbClr val="FF66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objava natječaja </a:t>
            </a:r>
          </a:p>
          <a:p>
            <a:pPr>
              <a:buFontTx/>
              <a:buChar char="-"/>
            </a:pPr>
            <a:endParaRPr lang="hr-HR" sz="1600" b="1" kern="1200" dirty="0" smtClean="0">
              <a:solidFill>
                <a:schemeClr val="accent6">
                  <a:lumMod val="50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>
              <a:buFontTx/>
              <a:buChar char="-"/>
            </a:pPr>
            <a:r>
              <a:rPr lang="hr-HR" sz="1600" b="1" kern="1200" dirty="0" smtClean="0">
                <a:solidFill>
                  <a:schemeClr val="accent6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tijekom svibnja/lipnja – </a:t>
            </a:r>
            <a:r>
              <a:rPr lang="hr-HR" sz="1600" b="1" kern="1200" dirty="0" smtClean="0">
                <a:solidFill>
                  <a:srgbClr val="FF66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regionalne radionice</a:t>
            </a:r>
          </a:p>
          <a:p>
            <a:pPr>
              <a:buFontTx/>
              <a:buChar char="-"/>
            </a:pPr>
            <a:endParaRPr lang="hr-HR" sz="1600" b="1" kern="1200" dirty="0" smtClean="0">
              <a:solidFill>
                <a:schemeClr val="accent6">
                  <a:lumMod val="50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>
              <a:buFontTx/>
              <a:buChar char="-"/>
            </a:pPr>
            <a:r>
              <a:rPr lang="hr-HR" sz="1600" b="1" kern="1200" dirty="0" smtClean="0">
                <a:solidFill>
                  <a:schemeClr val="accent6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do početka nove školske godine - </a:t>
            </a:r>
            <a:r>
              <a:rPr lang="hr-HR" sz="1600" b="1" kern="1200" dirty="0" smtClean="0">
                <a:solidFill>
                  <a:srgbClr val="FF66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ugovaranje </a:t>
            </a:r>
          </a:p>
          <a:p>
            <a:pPr>
              <a:buFontTx/>
              <a:buChar char="-"/>
            </a:pPr>
            <a:endParaRPr lang="en-GB" dirty="0" smtClean="0"/>
          </a:p>
          <a:p>
            <a:pPr marL="0" indent="0">
              <a:buNone/>
            </a:pP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2452944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26024" y="2164977"/>
            <a:ext cx="4034118" cy="2389093"/>
          </a:xfrm>
        </p:spPr>
        <p:txBody>
          <a:bodyPr/>
          <a:lstStyle/>
          <a:p>
            <a:pPr marL="0" indent="0" algn="ctr">
              <a:buNone/>
            </a:pPr>
            <a:r>
              <a:rPr lang="en-GB" sz="1600" b="1" kern="1200" dirty="0">
                <a:solidFill>
                  <a:srgbClr val="00B0F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KONTAKT</a:t>
            </a:r>
            <a:endParaRPr lang="en-GB" sz="1600" b="1" kern="1200" dirty="0">
              <a:solidFill>
                <a:srgbClr val="00B0F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  <a:hlinkClick r:id="rId2"/>
            </a:endParaRPr>
          </a:p>
          <a:p>
            <a:pPr marL="0" indent="0">
              <a:buNone/>
            </a:pPr>
            <a:endParaRPr lang="en-GB" sz="1600" b="1" kern="1200" dirty="0">
              <a:solidFill>
                <a:srgbClr val="00B0F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  <a:hlinkClick r:id="rId2"/>
            </a:endParaRPr>
          </a:p>
          <a:p>
            <a:pPr marL="0" indent="0">
              <a:buNone/>
            </a:pPr>
            <a:r>
              <a:rPr lang="en-GB" sz="1600" b="1" kern="1200" dirty="0" smtClean="0">
                <a:solidFill>
                  <a:srgbClr val="00B0F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hlinkClick r:id="rId3"/>
              </a:rPr>
              <a:t>ivana.pilko@mzo.hr</a:t>
            </a:r>
            <a:endParaRPr lang="en-GB" sz="1600" b="1" kern="1200" dirty="0" smtClean="0">
              <a:solidFill>
                <a:srgbClr val="00B0F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>
              <a:buNone/>
            </a:pPr>
            <a:endParaRPr lang="en-GB" sz="1600" b="1" kern="1200" dirty="0">
              <a:solidFill>
                <a:srgbClr val="00B0F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>
              <a:buNone/>
            </a:pPr>
            <a:r>
              <a:rPr lang="en-GB" sz="1600" b="1" kern="1200" dirty="0" smtClean="0">
                <a:solidFill>
                  <a:srgbClr val="00B0F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hlinkClick r:id="rId4"/>
              </a:rPr>
              <a:t>odgojiobrazovanje@mzo.hr</a:t>
            </a:r>
            <a:endParaRPr lang="en-GB" sz="1600" b="1" kern="1200" dirty="0" smtClean="0">
              <a:solidFill>
                <a:srgbClr val="00B0F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>
              <a:buNone/>
            </a:pPr>
            <a:endParaRPr lang="en-GB" sz="1600" b="1" kern="1200" dirty="0" smtClean="0">
              <a:solidFill>
                <a:srgbClr val="00B0F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  <a:hlinkClick r:id="rId5"/>
            </a:endParaRPr>
          </a:p>
          <a:p>
            <a:pPr marL="0" indent="0">
              <a:buNone/>
            </a:pPr>
            <a:r>
              <a:rPr lang="en-GB" sz="1600" b="1" kern="1200" dirty="0" smtClean="0">
                <a:solidFill>
                  <a:srgbClr val="00B0F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hlinkClick r:id="rId5"/>
              </a:rPr>
              <a:t>pripravnistvo@mzo.hr</a:t>
            </a:r>
            <a:endParaRPr lang="en-GB" sz="1600" b="1" kern="1200" dirty="0" smtClean="0">
              <a:solidFill>
                <a:srgbClr val="00B0F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4228375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111625" y="2392270"/>
            <a:ext cx="6884894" cy="1863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hr-HR" sz="2400" b="1" kern="0" dirty="0" smtClean="0">
                <a:ln w="11430"/>
                <a:solidFill>
                  <a:srgbClr val="FF6600"/>
                </a:solidFill>
              </a:rPr>
              <a:t>Pripravništvo</a:t>
            </a:r>
          </a:p>
          <a:p>
            <a:pPr algn="ctr">
              <a:defRPr/>
            </a:pPr>
            <a:endParaRPr lang="hr-HR" sz="2400" b="1" kern="0" dirty="0" smtClean="0">
              <a:ln w="11430"/>
              <a:solidFill>
                <a:srgbClr val="B40000"/>
              </a:solidFill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ü"/>
              <a:defRPr/>
            </a:pPr>
            <a:r>
              <a:rPr lang="hr-HR" sz="2400" b="1" i="1" kern="0" dirty="0" smtClean="0">
                <a:ln w="11430"/>
                <a:solidFill>
                  <a:srgbClr val="00B0F0"/>
                </a:solidFill>
              </a:rPr>
              <a:t>I</a:t>
            </a:r>
            <a:r>
              <a:rPr lang="hr-HR" sz="2400" b="1" i="1" dirty="0" smtClean="0">
                <a:solidFill>
                  <a:srgbClr val="00B0F0"/>
                </a:solidFill>
              </a:rPr>
              <a:t>zvješće o provedbi -2018.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ü"/>
              <a:defRPr/>
            </a:pPr>
            <a:r>
              <a:rPr lang="hr-HR" sz="2400" b="1" i="1" dirty="0" smtClean="0">
                <a:solidFill>
                  <a:srgbClr val="00B0F0"/>
                </a:solidFill>
              </a:rPr>
              <a:t>Novi plan -2019. </a:t>
            </a:r>
            <a:endParaRPr lang="hr-HR" sz="2400" b="1" i="1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6102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5992" y="941854"/>
            <a:ext cx="8485095" cy="4813487"/>
          </a:xfrm>
        </p:spPr>
        <p:txBody>
          <a:bodyPr/>
          <a:lstStyle/>
          <a:p>
            <a:pPr marL="0" indent="0">
              <a:buFontTx/>
              <a:buNone/>
              <a:defRPr/>
            </a:pPr>
            <a:endParaRPr lang="en-GB" sz="1600" b="1" i="1" dirty="0" smtClean="0">
              <a:solidFill>
                <a:srgbClr val="C0000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 algn="ctr">
              <a:buNone/>
              <a:defRPr/>
            </a:pPr>
            <a:r>
              <a:rPr lang="hr-HR" sz="2400" b="1" i="1" dirty="0" smtClean="0">
                <a:ln w="11430"/>
                <a:solidFill>
                  <a:srgbClr val="00B0F0"/>
                </a:solidFill>
              </a:rPr>
              <a:t>I</a:t>
            </a:r>
            <a:r>
              <a:rPr lang="hr-HR" sz="2400" b="1" i="1" dirty="0" smtClean="0">
                <a:solidFill>
                  <a:srgbClr val="00B0F0"/>
                </a:solidFill>
              </a:rPr>
              <a:t>zvješće o provedbi - 2018.</a:t>
            </a:r>
          </a:p>
          <a:p>
            <a:pPr marL="0" indent="0">
              <a:buFontTx/>
              <a:buNone/>
              <a:defRPr/>
            </a:pPr>
            <a:endParaRPr lang="hr-HR" sz="1600" b="1" i="1" dirty="0" smtClean="0">
              <a:solidFill>
                <a:srgbClr val="C0000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>
              <a:buFontTx/>
              <a:buNone/>
              <a:defRPr/>
            </a:pPr>
            <a:endParaRPr lang="en-GB" sz="1600" b="1" i="1" dirty="0" smtClean="0">
              <a:solidFill>
                <a:srgbClr val="C0000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>
              <a:buFont typeface="Wingdings" panose="05000000000000000000" pitchFamily="2" charset="2"/>
              <a:buChar char="Ø"/>
              <a:defRPr/>
            </a:pPr>
            <a:r>
              <a:rPr lang="hr-HR" sz="1600" b="1" dirty="0" smtClean="0">
                <a:solidFill>
                  <a:schemeClr val="accent2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odlukom HZZ-a i MFIN-a odobreno zapošljavanje ukupno </a:t>
            </a:r>
            <a:r>
              <a:rPr lang="hr-HR" sz="1600" b="1" dirty="0" smtClean="0">
                <a:solidFill>
                  <a:srgbClr val="FF66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500 pripravnika </a:t>
            </a:r>
            <a:r>
              <a:rPr lang="hr-HR" sz="1600" b="1" dirty="0" smtClean="0">
                <a:solidFill>
                  <a:schemeClr val="accent2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u OŠ i SŠ</a:t>
            </a:r>
          </a:p>
          <a:p>
            <a:pPr marL="0" indent="0">
              <a:buNone/>
              <a:defRPr/>
            </a:pPr>
            <a:endParaRPr lang="hr-HR" sz="1600" b="1" dirty="0" smtClean="0">
              <a:solidFill>
                <a:srgbClr val="FF660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>
              <a:buFont typeface="Wingdings" panose="05000000000000000000" pitchFamily="2" charset="2"/>
              <a:buChar char="Ø"/>
              <a:defRPr/>
            </a:pPr>
            <a:r>
              <a:rPr lang="hr-HR" sz="1600" b="1" dirty="0" smtClean="0">
                <a:solidFill>
                  <a:schemeClr val="accent6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natječaje objavilo </a:t>
            </a:r>
          </a:p>
          <a:p>
            <a:pPr lvl="1">
              <a:buFont typeface="Wingdings" panose="05000000000000000000" pitchFamily="2" charset="2"/>
              <a:buChar char="Ø"/>
              <a:defRPr/>
            </a:pPr>
            <a:r>
              <a:rPr lang="hr-HR" sz="1600" b="1" dirty="0" smtClean="0">
                <a:solidFill>
                  <a:srgbClr val="FF66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417 </a:t>
            </a:r>
            <a:r>
              <a:rPr lang="hr-HR" sz="1600" b="1" dirty="0" smtClean="0">
                <a:solidFill>
                  <a:schemeClr val="accent2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osnovnih škola</a:t>
            </a:r>
          </a:p>
          <a:p>
            <a:pPr lvl="1">
              <a:buFont typeface="Wingdings" panose="05000000000000000000" pitchFamily="2" charset="2"/>
              <a:buChar char="Ø"/>
              <a:defRPr/>
            </a:pPr>
            <a:r>
              <a:rPr lang="hr-HR" sz="1600" b="1" dirty="0" smtClean="0">
                <a:solidFill>
                  <a:srgbClr val="FF66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83</a:t>
            </a:r>
            <a:r>
              <a:rPr lang="hr-HR" sz="1600" b="1" dirty="0" smtClean="0">
                <a:solidFill>
                  <a:srgbClr val="C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hr-HR" sz="1600" b="1" dirty="0" smtClean="0">
                <a:solidFill>
                  <a:schemeClr val="accent2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srednjoškolske ustanove</a:t>
            </a:r>
          </a:p>
          <a:p>
            <a:pPr lvl="1">
              <a:buFont typeface="Wingdings" panose="05000000000000000000" pitchFamily="2" charset="2"/>
              <a:buChar char="Ø"/>
              <a:defRPr/>
            </a:pPr>
            <a:endParaRPr lang="hr-HR" sz="1600" b="1" dirty="0" smtClean="0">
              <a:solidFill>
                <a:schemeClr val="accent2">
                  <a:lumMod val="50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358775" lvl="1">
              <a:buFont typeface="Wingdings" panose="05000000000000000000" pitchFamily="2" charset="2"/>
              <a:buChar char="Ø"/>
              <a:defRPr/>
            </a:pPr>
            <a:r>
              <a:rPr lang="hr-HR" sz="1600" b="1" dirty="0" smtClean="0">
                <a:solidFill>
                  <a:schemeClr val="accent2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ukupno zaposleno 165 stručnih suradnika:</a:t>
            </a:r>
          </a:p>
          <a:p>
            <a:pPr lvl="1">
              <a:buFont typeface="Wingdings" panose="05000000000000000000" pitchFamily="2" charset="2"/>
              <a:buChar char="Ø"/>
              <a:defRPr/>
            </a:pPr>
            <a:r>
              <a:rPr lang="hr-HR" sz="1600" b="1" dirty="0" smtClean="0">
                <a:solidFill>
                  <a:srgbClr val="FF66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129 </a:t>
            </a:r>
            <a:r>
              <a:rPr lang="hr-HR" sz="1600" b="1" dirty="0" smtClean="0">
                <a:solidFill>
                  <a:schemeClr val="accent6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u </a:t>
            </a:r>
            <a:r>
              <a:rPr lang="hr-HR" sz="1600" b="1" dirty="0" smtClean="0">
                <a:solidFill>
                  <a:schemeClr val="accent2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osnovnim školama</a:t>
            </a:r>
          </a:p>
          <a:p>
            <a:pPr lvl="1">
              <a:buFont typeface="Wingdings" panose="05000000000000000000" pitchFamily="2" charset="2"/>
              <a:buChar char="Ø"/>
              <a:defRPr/>
            </a:pPr>
            <a:r>
              <a:rPr lang="hr-HR" sz="1600" b="1" dirty="0" smtClean="0">
                <a:solidFill>
                  <a:srgbClr val="FF66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36 </a:t>
            </a:r>
            <a:r>
              <a:rPr lang="hr-HR" sz="1600" b="1" dirty="0" smtClean="0">
                <a:solidFill>
                  <a:schemeClr val="accent6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u </a:t>
            </a:r>
            <a:r>
              <a:rPr lang="hr-HR" sz="1600" b="1" dirty="0" smtClean="0">
                <a:solidFill>
                  <a:schemeClr val="accent2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srednjoškolskim ustanovama</a:t>
            </a:r>
          </a:p>
          <a:p>
            <a:pPr marL="358775" lvl="1">
              <a:buFont typeface="Wingdings" panose="05000000000000000000" pitchFamily="2" charset="2"/>
              <a:buChar char="Ø"/>
              <a:defRPr/>
            </a:pPr>
            <a:endParaRPr lang="en-GB" sz="1600" b="1" dirty="0">
              <a:solidFill>
                <a:schemeClr val="accent2">
                  <a:lumMod val="50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>
              <a:buNone/>
              <a:defRPr/>
            </a:pPr>
            <a:endParaRPr lang="hr-HR" sz="1600" b="1" dirty="0" smtClean="0">
              <a:solidFill>
                <a:srgbClr val="C0000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>
              <a:buNone/>
              <a:defRPr/>
            </a:pPr>
            <a:endParaRPr lang="hr-HR" sz="1600" b="1" dirty="0" smtClean="0">
              <a:solidFill>
                <a:srgbClr val="C0000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89913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551329" y="792754"/>
            <a:ext cx="8130988" cy="5709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defRPr/>
            </a:pPr>
            <a:r>
              <a:rPr lang="en-GB" sz="2400" b="1" i="1" dirty="0">
                <a:solidFill>
                  <a:srgbClr val="00B0F0"/>
                </a:solidFill>
              </a:rPr>
              <a:t>Novi </a:t>
            </a:r>
            <a:r>
              <a:rPr lang="en-GB" sz="2400" b="1" i="1" dirty="0" smtClean="0">
                <a:solidFill>
                  <a:srgbClr val="00B0F0"/>
                </a:solidFill>
              </a:rPr>
              <a:t>plan </a:t>
            </a:r>
            <a:r>
              <a:rPr lang="en-GB" sz="2400" b="1" i="1" dirty="0" err="1" smtClean="0">
                <a:solidFill>
                  <a:srgbClr val="00B0F0"/>
                </a:solidFill>
              </a:rPr>
              <a:t>prijema</a:t>
            </a:r>
            <a:r>
              <a:rPr lang="en-GB" sz="2400" b="1" i="1" dirty="0" smtClean="0">
                <a:solidFill>
                  <a:srgbClr val="00B0F0"/>
                </a:solidFill>
              </a:rPr>
              <a:t> </a:t>
            </a:r>
            <a:r>
              <a:rPr lang="en-GB" sz="2400" b="1" i="1" dirty="0" err="1" smtClean="0">
                <a:solidFill>
                  <a:srgbClr val="00B0F0"/>
                </a:solidFill>
              </a:rPr>
              <a:t>pripravnika</a:t>
            </a:r>
            <a:r>
              <a:rPr lang="en-GB" sz="2400" b="1" i="1" dirty="0" smtClean="0">
                <a:solidFill>
                  <a:srgbClr val="00B0F0"/>
                </a:solidFill>
              </a:rPr>
              <a:t> </a:t>
            </a:r>
            <a:r>
              <a:rPr lang="en-GB" sz="2400" b="1" i="1" dirty="0">
                <a:solidFill>
                  <a:srgbClr val="00B0F0"/>
                </a:solidFill>
              </a:rPr>
              <a:t>-2019. </a:t>
            </a:r>
            <a:endParaRPr lang="hr-HR" sz="2400" b="1" i="1" dirty="0">
              <a:solidFill>
                <a:srgbClr val="00B0F0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428064" y="1719026"/>
            <a:ext cx="8377518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v"/>
              <a:defRPr/>
            </a:pPr>
            <a:r>
              <a:rPr lang="hr-HR" b="1" dirty="0" smtClean="0">
                <a:solidFill>
                  <a:schemeClr val="accent2">
                    <a:lumMod val="50000"/>
                  </a:schemeClr>
                </a:solidFill>
                <a:ea typeface="Tahoma" panose="020B0604030504040204" pitchFamily="34" charset="0"/>
                <a:cs typeface="Tahoma" panose="020B0604030504040204" pitchFamily="34" charset="0"/>
              </a:rPr>
              <a:t>u 2019. predloženo zapošljavanje </a:t>
            </a:r>
            <a:r>
              <a:rPr lang="hr-HR" b="1" dirty="0" smtClean="0">
                <a:solidFill>
                  <a:srgbClr val="FF6600"/>
                </a:solidFill>
                <a:ea typeface="Tahoma" panose="020B0604030504040204" pitchFamily="34" charset="0"/>
                <a:cs typeface="Tahoma" panose="020B0604030504040204" pitchFamily="34" charset="0"/>
              </a:rPr>
              <a:t>350 osoba </a:t>
            </a:r>
            <a:r>
              <a:rPr lang="hr-HR" b="1" dirty="0" smtClean="0">
                <a:solidFill>
                  <a:schemeClr val="accent6">
                    <a:lumMod val="50000"/>
                  </a:schemeClr>
                </a:solidFill>
                <a:ea typeface="Tahoma" panose="020B0604030504040204" pitchFamily="34" charset="0"/>
                <a:cs typeface="Tahoma" panose="020B0604030504040204" pitchFamily="34" charset="0"/>
              </a:rPr>
              <a:t>bez radnog staža u struci</a:t>
            </a:r>
            <a:endParaRPr lang="hr-HR" b="1" dirty="0" smtClean="0">
              <a:solidFill>
                <a:srgbClr val="FF6600"/>
              </a:solidFill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742950" lvl="1" indent="-285750" algn="just">
              <a:buFont typeface="Arial" panose="020B0604020202020204" pitchFamily="34" charset="0"/>
              <a:buChar char="•"/>
              <a:defRPr/>
            </a:pPr>
            <a:r>
              <a:rPr lang="hr-HR" i="1" dirty="0" smtClean="0">
                <a:solidFill>
                  <a:schemeClr val="accent2">
                    <a:lumMod val="50000"/>
                  </a:schemeClr>
                </a:solidFill>
                <a:ea typeface="Tahoma" panose="020B0604030504040204" pitchFamily="34" charset="0"/>
                <a:cs typeface="Tahoma" panose="020B0604030504040204" pitchFamily="34" charset="0"/>
              </a:rPr>
              <a:t>učitelji, nastavnici, odgajatelji, stručni suradnici</a:t>
            </a:r>
            <a:endParaRPr lang="hr-HR" dirty="0" smtClean="0">
              <a:solidFill>
                <a:srgbClr val="FF6600"/>
              </a:solidFill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>
              <a:buFontTx/>
              <a:buNone/>
              <a:defRPr/>
            </a:pPr>
            <a:endParaRPr lang="hr-HR" b="1" dirty="0" smtClean="0">
              <a:solidFill>
                <a:srgbClr val="FF6600"/>
              </a:solidFill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>
              <a:buFontTx/>
              <a:buNone/>
              <a:defRPr/>
            </a:pPr>
            <a:endParaRPr lang="hr-HR" b="1" dirty="0" smtClean="0">
              <a:solidFill>
                <a:srgbClr val="FF6600"/>
              </a:solidFill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285750" indent="-285750" algn="just">
              <a:buFont typeface="Wingdings" panose="05000000000000000000" pitchFamily="2" charset="2"/>
              <a:buChar char="v"/>
              <a:defRPr/>
            </a:pPr>
            <a:r>
              <a:rPr lang="hr-HR" b="1" dirty="0" smtClean="0">
                <a:solidFill>
                  <a:schemeClr val="accent6">
                    <a:lumMod val="50000"/>
                  </a:schemeClr>
                </a:solidFill>
                <a:ea typeface="Tahoma" panose="020B0604030504040204" pitchFamily="34" charset="0"/>
                <a:cs typeface="Tahoma" panose="020B0604030504040204" pitchFamily="34" charset="0"/>
              </a:rPr>
              <a:t>mogućnost korištenja mjere tijekom cijele 2019. ukupno u </a:t>
            </a:r>
            <a:r>
              <a:rPr lang="hr-HR" b="1" dirty="0" smtClean="0">
                <a:solidFill>
                  <a:srgbClr val="FF6600"/>
                </a:solidFill>
                <a:ea typeface="Tahoma" panose="020B0604030504040204" pitchFamily="34" charset="0"/>
                <a:cs typeface="Tahoma" panose="020B0604030504040204" pitchFamily="34" charset="0"/>
              </a:rPr>
              <a:t>punom</a:t>
            </a:r>
            <a:r>
              <a:rPr lang="hr-HR" b="1" dirty="0" smtClean="0">
                <a:solidFill>
                  <a:schemeClr val="accent6">
                    <a:lumMod val="50000"/>
                  </a:schemeClr>
                </a:solidFill>
                <a:ea typeface="Tahoma" panose="020B0604030504040204" pitchFamily="34" charset="0"/>
                <a:cs typeface="Tahoma" panose="020B0604030504040204" pitchFamily="34" charset="0"/>
              </a:rPr>
              <a:t> radnom vremenu na </a:t>
            </a:r>
            <a:r>
              <a:rPr lang="hr-HR" b="1" dirty="0" smtClean="0">
                <a:solidFill>
                  <a:srgbClr val="FF6600"/>
                </a:solidFill>
                <a:ea typeface="Tahoma" panose="020B0604030504040204" pitchFamily="34" charset="0"/>
                <a:cs typeface="Tahoma" panose="020B0604030504040204" pitchFamily="34" charset="0"/>
              </a:rPr>
              <a:t>određeno </a:t>
            </a:r>
            <a:r>
              <a:rPr lang="hr-HR" b="1" dirty="0" smtClean="0">
                <a:solidFill>
                  <a:schemeClr val="accent6">
                    <a:lumMod val="50000"/>
                  </a:schemeClr>
                </a:solidFill>
                <a:ea typeface="Tahoma" panose="020B0604030504040204" pitchFamily="34" charset="0"/>
                <a:cs typeface="Tahoma" panose="020B0604030504040204" pitchFamily="34" charset="0"/>
              </a:rPr>
              <a:t>ili </a:t>
            </a:r>
            <a:r>
              <a:rPr lang="hr-HR" b="1" dirty="0" smtClean="0">
                <a:solidFill>
                  <a:srgbClr val="FF6600"/>
                </a:solidFill>
                <a:ea typeface="Tahoma" panose="020B0604030504040204" pitchFamily="34" charset="0"/>
                <a:cs typeface="Tahoma" panose="020B0604030504040204" pitchFamily="34" charset="0"/>
              </a:rPr>
              <a:t>neodređeno </a:t>
            </a:r>
            <a:r>
              <a:rPr lang="hr-HR" b="1" dirty="0" smtClean="0">
                <a:solidFill>
                  <a:schemeClr val="accent6">
                    <a:lumMod val="50000"/>
                  </a:schemeClr>
                </a:solidFill>
                <a:ea typeface="Tahoma" panose="020B0604030504040204" pitchFamily="34" charset="0"/>
                <a:cs typeface="Tahoma" panose="020B0604030504040204" pitchFamily="34" charset="0"/>
              </a:rPr>
              <a:t>radno vrijeme za:</a:t>
            </a:r>
          </a:p>
          <a:p>
            <a:pPr marL="742950" lvl="1" indent="-285750">
              <a:buFont typeface="Arial" panose="020B0604020202020204" pitchFamily="34" charset="0"/>
              <a:buChar char="•"/>
              <a:defRPr/>
            </a:pPr>
            <a:r>
              <a:rPr lang="hr-HR" dirty="0" smtClean="0">
                <a:solidFill>
                  <a:schemeClr val="accent6">
                    <a:lumMod val="50000"/>
                  </a:schemeClr>
                </a:solidFill>
                <a:ea typeface="Tahoma" panose="020B0604030504040204" pitchFamily="34" charset="0"/>
                <a:cs typeface="Tahoma" panose="020B0604030504040204" pitchFamily="34" charset="0"/>
              </a:rPr>
              <a:t>postojeća upražnjena radna mjesta</a:t>
            </a:r>
          </a:p>
          <a:p>
            <a:pPr marL="742950" lvl="1" indent="-285750">
              <a:buFont typeface="Arial" panose="020B0604020202020204" pitchFamily="34" charset="0"/>
              <a:buChar char="•"/>
              <a:defRPr/>
            </a:pPr>
            <a:r>
              <a:rPr lang="hr-HR" dirty="0" smtClean="0">
                <a:solidFill>
                  <a:schemeClr val="accent6">
                    <a:lumMod val="50000"/>
                  </a:schemeClr>
                </a:solidFill>
                <a:ea typeface="Tahoma" panose="020B0604030504040204" pitchFamily="34" charset="0"/>
                <a:cs typeface="Tahoma" panose="020B0604030504040204" pitchFamily="34" charset="0"/>
              </a:rPr>
              <a:t>nova radna mjesta uz prethodnu suglasnost MZO-a</a:t>
            </a:r>
          </a:p>
          <a:p>
            <a:pPr marL="742950" lvl="1" indent="-285750">
              <a:buFont typeface="Arial" panose="020B0604020202020204" pitchFamily="34" charset="0"/>
              <a:buChar char="•"/>
              <a:defRPr/>
            </a:pPr>
            <a:endParaRPr lang="hr-HR" b="1" dirty="0" smtClean="0">
              <a:solidFill>
                <a:schemeClr val="accent6">
                  <a:lumMod val="50000"/>
                </a:schemeClr>
              </a:solidFill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lvl="1">
              <a:defRPr/>
            </a:pPr>
            <a:endParaRPr lang="hr-HR" b="1" dirty="0" smtClean="0">
              <a:solidFill>
                <a:schemeClr val="accent6">
                  <a:lumMod val="50000"/>
                </a:schemeClr>
              </a:solidFill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285750" indent="-285750" algn="just">
              <a:buFont typeface="Wingdings" panose="05000000000000000000" pitchFamily="2" charset="2"/>
              <a:buChar char="v"/>
              <a:defRPr/>
            </a:pPr>
            <a:r>
              <a:rPr lang="hr-HR" b="1" dirty="0" smtClean="0">
                <a:solidFill>
                  <a:schemeClr val="accent6">
                    <a:lumMod val="50000"/>
                  </a:schemeClr>
                </a:solidFill>
                <a:ea typeface="Tahoma" panose="020B0604030504040204" pitchFamily="34" charset="0"/>
                <a:cs typeface="Tahoma" panose="020B0604030504040204" pitchFamily="34" charset="0"/>
              </a:rPr>
              <a:t>mogućnost </a:t>
            </a:r>
            <a:r>
              <a:rPr lang="hr-HR" dirty="0" smtClean="0">
                <a:solidFill>
                  <a:schemeClr val="accent6">
                    <a:lumMod val="50000"/>
                  </a:schemeClr>
                </a:solidFill>
                <a:ea typeface="Tahoma" panose="020B0604030504040204" pitchFamily="34" charset="0"/>
                <a:cs typeface="Tahoma" panose="020B0604030504040204" pitchFamily="34" charset="0"/>
              </a:rPr>
              <a:t>(prvenstveno)</a:t>
            </a:r>
            <a:r>
              <a:rPr lang="hr-HR" b="1" dirty="0" smtClean="0">
                <a:solidFill>
                  <a:schemeClr val="accent6">
                    <a:lumMod val="50000"/>
                  </a:schemeClr>
                </a:solidFill>
                <a:ea typeface="Tahoma" panose="020B0604030504040204" pitchFamily="34" charset="0"/>
                <a:cs typeface="Tahoma" panose="020B0604030504040204" pitchFamily="34" charset="0"/>
              </a:rPr>
              <a:t> za </a:t>
            </a:r>
            <a:r>
              <a:rPr lang="hr-HR" b="1" dirty="0" smtClean="0">
                <a:solidFill>
                  <a:srgbClr val="FF6600"/>
                </a:solidFill>
                <a:ea typeface="Tahoma" panose="020B0604030504040204" pitchFamily="34" charset="0"/>
                <a:cs typeface="Tahoma" panose="020B0604030504040204" pitchFamily="34" charset="0"/>
              </a:rPr>
              <a:t>STEM</a:t>
            </a:r>
            <a:r>
              <a:rPr lang="hr-HR" b="1" dirty="0" smtClean="0">
                <a:solidFill>
                  <a:schemeClr val="accent6">
                    <a:lumMod val="50000"/>
                  </a:schemeClr>
                </a:solidFill>
                <a:ea typeface="Tahoma" panose="020B0604030504040204" pitchFamily="34" charset="0"/>
                <a:cs typeface="Tahoma" panose="020B0604030504040204" pitchFamily="34" charset="0"/>
              </a:rPr>
              <a:t> područje u okviru mjere pripravništva</a:t>
            </a:r>
          </a:p>
          <a:p>
            <a:pPr>
              <a:defRPr/>
            </a:pPr>
            <a:endParaRPr lang="hr-HR" b="1" dirty="0" smtClean="0">
              <a:solidFill>
                <a:schemeClr val="accent6">
                  <a:lumMod val="50000"/>
                </a:schemeClr>
              </a:solidFill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  <a:defRPr/>
            </a:pPr>
            <a:r>
              <a:rPr lang="hr-HR" sz="1600" dirty="0" smtClean="0">
                <a:solidFill>
                  <a:schemeClr val="accent6">
                    <a:lumMod val="50000"/>
                  </a:schemeClr>
                </a:solidFill>
                <a:ea typeface="Tahoma" panose="020B0604030504040204" pitchFamily="34" charset="0"/>
                <a:cs typeface="Tahoma" panose="020B0604030504040204" pitchFamily="34" charset="0"/>
              </a:rPr>
              <a:t>podmirivanje troškova stjecanja pedagoških kompetencija na visokoškolskim ustanovama u RH s verificiranim programom, najmanje 55 ECTS-a</a:t>
            </a:r>
          </a:p>
          <a:p>
            <a:pPr marL="742950" lvl="1" indent="-285750">
              <a:buFont typeface="Arial" panose="020B0604020202020204" pitchFamily="34" charset="0"/>
              <a:buChar char="•"/>
              <a:defRPr/>
            </a:pPr>
            <a:endParaRPr lang="en-GB" b="1" dirty="0">
              <a:solidFill>
                <a:srgbClr val="FF6600"/>
              </a:solidFill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48409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4118" y="721658"/>
            <a:ext cx="8749553" cy="5768789"/>
          </a:xfrm>
        </p:spPr>
        <p:txBody>
          <a:bodyPr/>
          <a:lstStyle/>
          <a:p>
            <a:pPr marL="0" lvl="1" indent="0">
              <a:buNone/>
              <a:defRPr/>
            </a:pPr>
            <a:r>
              <a:rPr lang="en-GB" b="1" dirty="0" smtClean="0">
                <a:solidFill>
                  <a:srgbClr val="00B0F0"/>
                </a:solidFill>
                <a:ea typeface="Tahoma" panose="020B0604030504040204" pitchFamily="34" charset="0"/>
                <a:cs typeface="Tahoma" panose="020B0604030504040204" pitchFamily="34" charset="0"/>
              </a:rPr>
              <a:t>KORACI</a:t>
            </a:r>
          </a:p>
          <a:p>
            <a:pPr marL="0" lvl="1" indent="0">
              <a:buNone/>
              <a:defRPr/>
            </a:pPr>
            <a:endParaRPr lang="en-GB" sz="1100" b="1" dirty="0" smtClean="0">
              <a:solidFill>
                <a:srgbClr val="00B0F0"/>
              </a:solidFill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457200" lvl="1" indent="-457200" algn="just">
              <a:buFont typeface="Wingdings" panose="05000000000000000000" pitchFamily="2" charset="2"/>
              <a:buChar char="v"/>
              <a:defRPr/>
            </a:pPr>
            <a:r>
              <a:rPr lang="hr-HR" sz="1600" b="1" kern="1200" dirty="0" smtClean="0">
                <a:solidFill>
                  <a:schemeClr val="accent6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postupak do raspisivanja natječaja </a:t>
            </a:r>
            <a:r>
              <a:rPr lang="hr-HR" sz="1600" kern="1200" dirty="0" smtClean="0">
                <a:solidFill>
                  <a:schemeClr val="accent6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(organizacijski viškovi, dopuna do pune norme)</a:t>
            </a:r>
          </a:p>
          <a:p>
            <a:pPr marL="447675" indent="-447675">
              <a:lnSpc>
                <a:spcPct val="150000"/>
              </a:lnSpc>
              <a:buFont typeface="Wingdings" panose="05000000000000000000" pitchFamily="2" charset="2"/>
              <a:buChar char="v"/>
              <a:defRPr/>
            </a:pPr>
            <a:r>
              <a:rPr lang="hr-HR" sz="1600" b="1" kern="1200" dirty="0" smtClean="0">
                <a:solidFill>
                  <a:schemeClr val="accent6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prijava potrebe HZZ-u</a:t>
            </a:r>
          </a:p>
          <a:p>
            <a:pPr marL="447675" indent="-447675">
              <a:lnSpc>
                <a:spcPct val="150000"/>
              </a:lnSpc>
              <a:buFont typeface="Wingdings" panose="05000000000000000000" pitchFamily="2" charset="2"/>
              <a:buChar char="v"/>
              <a:defRPr/>
            </a:pPr>
            <a:r>
              <a:rPr lang="hr-HR" sz="1600" b="1" kern="1200" dirty="0" smtClean="0">
                <a:solidFill>
                  <a:schemeClr val="accent6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natječaj školske ustanove </a:t>
            </a:r>
            <a:r>
              <a:rPr lang="hr-HR" sz="1600" kern="1200" dirty="0" smtClean="0">
                <a:solidFill>
                  <a:schemeClr val="accent6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(sukladno propisima)</a:t>
            </a:r>
          </a:p>
          <a:p>
            <a:pPr marL="447675" lvl="1" indent="-447675">
              <a:lnSpc>
                <a:spcPct val="150000"/>
              </a:lnSpc>
              <a:buFont typeface="Wingdings" panose="05000000000000000000" pitchFamily="2" charset="2"/>
              <a:buChar char="v"/>
              <a:defRPr/>
            </a:pPr>
            <a:r>
              <a:rPr lang="hr-HR" sz="1600" b="1" kern="1200" dirty="0" smtClean="0">
                <a:solidFill>
                  <a:schemeClr val="accent6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sklapanje ugovora o radu na određeno ili neodređeno radno vrijeme</a:t>
            </a:r>
          </a:p>
          <a:p>
            <a:pPr marL="896938" lvl="1">
              <a:buFont typeface="Courier New" panose="02070309020205020404" pitchFamily="49" charset="0"/>
              <a:buChar char="o"/>
              <a:defRPr/>
            </a:pPr>
            <a:r>
              <a:rPr lang="hr-HR" sz="1600" kern="1200" dirty="0" smtClean="0">
                <a:solidFill>
                  <a:schemeClr val="accent6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ako je na natječaju primljen pripravnik – obavijest MZO-u i prijava HZZ-u za mjeru pripravništva</a:t>
            </a:r>
          </a:p>
          <a:p>
            <a:pPr marL="611188" lvl="1" indent="0" algn="just">
              <a:buNone/>
              <a:defRPr/>
            </a:pPr>
            <a:endParaRPr lang="hr-HR" sz="1600" kern="1200" dirty="0" smtClean="0">
              <a:solidFill>
                <a:schemeClr val="accent6">
                  <a:lumMod val="50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496888" algn="just">
              <a:buFont typeface="Wingdings" panose="05000000000000000000" pitchFamily="2" charset="2"/>
              <a:buChar char="v"/>
              <a:defRPr/>
            </a:pPr>
            <a:r>
              <a:rPr lang="hr-HR" sz="1600" b="1" kern="1200" dirty="0" smtClean="0">
                <a:solidFill>
                  <a:schemeClr val="accent6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12 mjeseci – </a:t>
            </a:r>
            <a:r>
              <a:rPr lang="hr-HR" sz="1600" b="1" kern="1200" dirty="0" smtClean="0">
                <a:solidFill>
                  <a:srgbClr val="FF66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mjera pripravništva</a:t>
            </a:r>
          </a:p>
          <a:p>
            <a:pPr marL="896938" lvl="1">
              <a:buFont typeface="Courier New" panose="02070309020205020404" pitchFamily="49" charset="0"/>
              <a:buChar char="o"/>
              <a:defRPr/>
            </a:pPr>
            <a:r>
              <a:rPr lang="hr-HR" sz="1600" kern="1200" dirty="0" smtClean="0">
                <a:solidFill>
                  <a:schemeClr val="accent6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plaća i prijevoz – HZZ</a:t>
            </a:r>
          </a:p>
          <a:p>
            <a:pPr marL="896938" lvl="1">
              <a:buFont typeface="Courier New" panose="02070309020205020404" pitchFamily="49" charset="0"/>
              <a:buChar char="o"/>
              <a:defRPr/>
            </a:pPr>
            <a:r>
              <a:rPr lang="hr-HR" sz="1600" kern="1200" dirty="0" smtClean="0">
                <a:solidFill>
                  <a:schemeClr val="accent6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mentori, stručni ispit, prava iz KU – MZO</a:t>
            </a:r>
          </a:p>
          <a:p>
            <a:pPr marL="611188" lvl="1" indent="0">
              <a:buNone/>
              <a:defRPr/>
            </a:pPr>
            <a:endParaRPr lang="hr-HR" sz="1600" kern="1200" dirty="0" smtClean="0">
              <a:solidFill>
                <a:schemeClr val="accent6">
                  <a:lumMod val="50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447675" indent="-447675" algn="just">
              <a:lnSpc>
                <a:spcPct val="150000"/>
              </a:lnSpc>
              <a:buFont typeface="Wingdings" panose="05000000000000000000" pitchFamily="2" charset="2"/>
              <a:buChar char="v"/>
              <a:defRPr/>
            </a:pPr>
            <a:r>
              <a:rPr lang="hr-HR" sz="1600" b="1" kern="1200" dirty="0" smtClean="0">
                <a:solidFill>
                  <a:schemeClr val="accent6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nakon pripravničkog staža za osobe na neodređeno radno vrijeme sve troškove preuzima MZO</a:t>
            </a:r>
          </a:p>
          <a:p>
            <a:pPr marL="447675" indent="-447675">
              <a:lnSpc>
                <a:spcPct val="150000"/>
              </a:lnSpc>
              <a:buFont typeface="Wingdings" panose="05000000000000000000" pitchFamily="2" charset="2"/>
              <a:buChar char="v"/>
              <a:defRPr/>
            </a:pPr>
            <a:r>
              <a:rPr lang="hr-HR" sz="1600" b="1" kern="1200" dirty="0" smtClean="0">
                <a:solidFill>
                  <a:schemeClr val="accent6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mogućnost korištenja poticaja za osobe na neodređeno radno vrijeme do 31 godine starosti </a:t>
            </a:r>
            <a:r>
              <a:rPr lang="hr-HR" sz="1600" kern="1200" dirty="0" smtClean="0">
                <a:solidFill>
                  <a:schemeClr val="accent6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(poticaji traju 5 godina, prijava HZMO-u)</a:t>
            </a:r>
          </a:p>
          <a:p>
            <a:pPr lvl="1"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endParaRPr lang="en-GB" sz="1400" b="1" dirty="0" smtClean="0">
              <a:solidFill>
                <a:schemeClr val="accent2">
                  <a:lumMod val="50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457200" lvl="1" indent="0" algn="just">
              <a:lnSpc>
                <a:spcPct val="150000"/>
              </a:lnSpc>
              <a:buNone/>
            </a:pPr>
            <a:r>
              <a:rPr lang="hr-HR" sz="1400" b="1" dirty="0" smtClean="0">
                <a:solidFill>
                  <a:schemeClr val="accent2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endParaRPr lang="en-GB" sz="1400" b="1" dirty="0" smtClean="0">
              <a:solidFill>
                <a:schemeClr val="accent2">
                  <a:lumMod val="50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21506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129554" y="2661211"/>
            <a:ext cx="688489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hr-HR" sz="2400" b="1" kern="0" dirty="0" smtClean="0">
                <a:ln w="11430"/>
                <a:solidFill>
                  <a:srgbClr val="00B0F0"/>
                </a:solidFill>
              </a:rPr>
              <a:t>Projekt</a:t>
            </a:r>
          </a:p>
          <a:p>
            <a:pPr algn="ctr">
              <a:defRPr/>
            </a:pPr>
            <a:r>
              <a:rPr lang="hr-HR" sz="2400" b="1" kern="0" dirty="0" smtClean="0">
                <a:ln w="11430"/>
                <a:solidFill>
                  <a:srgbClr val="FF6600"/>
                </a:solidFill>
              </a:rPr>
              <a:t>Produženi boravak i odgojno-obrazovni rad tijekom odmora učenika </a:t>
            </a:r>
          </a:p>
          <a:p>
            <a:pPr algn="ctr">
              <a:defRPr/>
            </a:pPr>
            <a:endParaRPr lang="en-GB" sz="2400" b="1" kern="0" dirty="0">
              <a:ln w="11430"/>
              <a:solidFill>
                <a:srgbClr val="B4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0889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0315" y="914148"/>
            <a:ext cx="8718179" cy="5943852"/>
          </a:xfrm>
        </p:spPr>
        <p:txBody>
          <a:bodyPr/>
          <a:lstStyle/>
          <a:p>
            <a:pPr marL="0" lvl="1" indent="0" algn="just">
              <a:buNone/>
              <a:defRPr/>
            </a:pPr>
            <a:r>
              <a:rPr lang="en-GB" sz="1600" b="1" kern="1200" dirty="0" smtClean="0">
                <a:solidFill>
                  <a:srgbClr val="00B0F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ORGANIZACIJA PRODUŽENOG BORAVKA</a:t>
            </a:r>
          </a:p>
          <a:p>
            <a:pPr marL="0" lvl="1" indent="0" algn="just">
              <a:buNone/>
              <a:defRPr/>
            </a:pPr>
            <a:endParaRPr lang="en-GB" sz="1600" b="1" kern="1200" dirty="0" smtClean="0">
              <a:solidFill>
                <a:srgbClr val="00B0F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285750" lvl="1" algn="just">
              <a:buFont typeface="Wingdings" panose="05000000000000000000" pitchFamily="2" charset="2"/>
              <a:buChar char="ü"/>
              <a:defRPr/>
            </a:pPr>
            <a:r>
              <a:rPr lang="en-GB" sz="1400" b="1" kern="1200" dirty="0" smtClean="0">
                <a:solidFill>
                  <a:schemeClr val="accent6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</a:t>
            </a:r>
            <a:r>
              <a:rPr lang="hr-HR" sz="1400" b="1" kern="1200" dirty="0" err="1" smtClean="0">
                <a:solidFill>
                  <a:schemeClr val="accent6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rojekt</a:t>
            </a:r>
            <a:r>
              <a:rPr lang="hr-HR" sz="1400" b="1" kern="1200" dirty="0" smtClean="0">
                <a:solidFill>
                  <a:schemeClr val="accent6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hr-HR" sz="1400" b="1" kern="1200" dirty="0">
                <a:solidFill>
                  <a:schemeClr val="accent6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priprema </a:t>
            </a:r>
            <a:r>
              <a:rPr lang="hr-HR" sz="1400" b="1" kern="1200" dirty="0">
                <a:solidFill>
                  <a:srgbClr val="FF66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Ministarstvo za demografiju, obitelj, mlade i socijalnu politiku</a:t>
            </a:r>
            <a:r>
              <a:rPr lang="hr-HR" sz="1400" b="1" kern="1200" dirty="0">
                <a:solidFill>
                  <a:schemeClr val="accent6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endParaRPr lang="en-GB" sz="1400" b="1" kern="1200" dirty="0" smtClean="0">
              <a:solidFill>
                <a:schemeClr val="accent6">
                  <a:lumMod val="50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268288" lvl="1" indent="0" algn="just">
              <a:buNone/>
              <a:defRPr/>
            </a:pPr>
            <a:r>
              <a:rPr lang="hr-HR" sz="1400" b="1" kern="1200" dirty="0" smtClean="0">
                <a:solidFill>
                  <a:schemeClr val="accent6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u </a:t>
            </a:r>
            <a:r>
              <a:rPr lang="hr-HR" sz="1400" b="1" kern="1200" dirty="0">
                <a:solidFill>
                  <a:schemeClr val="accent6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suradnji s </a:t>
            </a:r>
            <a:r>
              <a:rPr lang="hr-HR" sz="1400" b="1" kern="1200" dirty="0">
                <a:solidFill>
                  <a:srgbClr val="FF66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Ministarstvom znanosti i obrazovanja </a:t>
            </a:r>
            <a:endParaRPr lang="en-GB" sz="1400" b="1" kern="1200" dirty="0" smtClean="0">
              <a:solidFill>
                <a:srgbClr val="FF660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627063" lvl="1" indent="0" algn="just">
              <a:buNone/>
              <a:defRPr/>
            </a:pPr>
            <a:r>
              <a:rPr lang="hr-HR" sz="1200" kern="1200" dirty="0" smtClean="0">
                <a:solidFill>
                  <a:schemeClr val="accent6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u </a:t>
            </a:r>
            <a:r>
              <a:rPr lang="hr-HR" sz="1200" kern="1200" dirty="0">
                <a:solidFill>
                  <a:schemeClr val="accent6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okviru sredstava Europskog socijalnog </a:t>
            </a:r>
            <a:r>
              <a:rPr lang="hr-HR" sz="1200" kern="1200" dirty="0" smtClean="0">
                <a:solidFill>
                  <a:schemeClr val="accent6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fonda</a:t>
            </a:r>
            <a:endParaRPr lang="en-GB" sz="1200" kern="1200" dirty="0" smtClean="0">
              <a:solidFill>
                <a:schemeClr val="accent6">
                  <a:lumMod val="50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lvl="1" indent="0" algn="just">
              <a:buNone/>
              <a:defRPr/>
            </a:pPr>
            <a:endParaRPr lang="en-GB" sz="1400" b="1" kern="1200" dirty="0">
              <a:solidFill>
                <a:schemeClr val="accent6">
                  <a:lumMod val="50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285750" lvl="1">
              <a:buFont typeface="Wingdings" panose="05000000000000000000" pitchFamily="2" charset="2"/>
              <a:buChar char="ü"/>
              <a:defRPr/>
            </a:pPr>
            <a:r>
              <a:rPr lang="hr-HR" sz="1400" b="1" kern="1200" dirty="0" err="1" smtClean="0">
                <a:solidFill>
                  <a:schemeClr val="accent6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Strategij</a:t>
            </a:r>
            <a:r>
              <a:rPr lang="en-GB" sz="1400" b="1" kern="1200" dirty="0">
                <a:solidFill>
                  <a:schemeClr val="accent6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 </a:t>
            </a:r>
            <a:r>
              <a:rPr lang="hr-HR" sz="1400" b="1" kern="1200" dirty="0">
                <a:solidFill>
                  <a:schemeClr val="accent6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obrazovanja, znanosti i tehnologije Republike Hrvatske</a:t>
            </a:r>
            <a:endParaRPr lang="en-GB" sz="1400" b="1" kern="1200" dirty="0">
              <a:solidFill>
                <a:schemeClr val="accent6">
                  <a:lumMod val="50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627063" lvl="1" indent="0">
              <a:buNone/>
              <a:defRPr/>
            </a:pPr>
            <a:r>
              <a:rPr lang="hr-HR" sz="1200" kern="1200" dirty="0">
                <a:solidFill>
                  <a:schemeClr val="accent6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Mjera 7.3.3. Postupno uvoditi programe produženog boravka u školske </a:t>
            </a:r>
            <a:r>
              <a:rPr lang="hr-HR" sz="1200" kern="1200" dirty="0" smtClean="0">
                <a:solidFill>
                  <a:schemeClr val="accent6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ustanove</a:t>
            </a:r>
            <a:r>
              <a:rPr lang="en-GB" sz="1200" kern="1200" dirty="0">
                <a:solidFill>
                  <a:schemeClr val="accent6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GB" sz="1200" kern="1200" dirty="0" err="1" smtClean="0">
                <a:solidFill>
                  <a:schemeClr val="accent6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te</a:t>
            </a:r>
            <a:r>
              <a:rPr lang="en-GB" sz="1200" kern="1200" dirty="0" smtClean="0">
                <a:solidFill>
                  <a:schemeClr val="accent6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o</a:t>
            </a:r>
            <a:r>
              <a:rPr lang="hr-HR" sz="1200" kern="1200" dirty="0" err="1" smtClean="0">
                <a:solidFill>
                  <a:schemeClr val="accent6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sigurati</a:t>
            </a:r>
            <a:r>
              <a:rPr lang="hr-HR" sz="1200" kern="1200" dirty="0" smtClean="0">
                <a:solidFill>
                  <a:schemeClr val="accent6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hr-HR" sz="1200" kern="1200" dirty="0">
                <a:solidFill>
                  <a:schemeClr val="accent6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potrebne prostorne kapacitete za uvođenje produženog </a:t>
            </a:r>
            <a:r>
              <a:rPr lang="hr-HR" sz="1200" kern="1200" dirty="0" smtClean="0">
                <a:solidFill>
                  <a:schemeClr val="accent6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boravka</a:t>
            </a:r>
            <a:endParaRPr lang="en-GB" sz="1200" kern="1200" dirty="0" smtClean="0">
              <a:solidFill>
                <a:schemeClr val="accent6">
                  <a:lumMod val="50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268288" lvl="1" indent="0">
              <a:buNone/>
              <a:defRPr/>
            </a:pPr>
            <a:endParaRPr lang="en-GB" sz="1200" kern="1200" dirty="0">
              <a:solidFill>
                <a:schemeClr val="accent6">
                  <a:lumMod val="50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285750" lvl="1" algn="just">
              <a:buFont typeface="Wingdings" panose="05000000000000000000" pitchFamily="2" charset="2"/>
              <a:buChar char="ü"/>
              <a:defRPr/>
            </a:pPr>
            <a:r>
              <a:rPr lang="hr-HR" sz="1400" b="1" kern="1200" dirty="0">
                <a:solidFill>
                  <a:schemeClr val="accent6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pilot projekt do novog programskog razdoblja i dostupnosti većih financijskih sredstava unutar </a:t>
            </a:r>
            <a:r>
              <a:rPr lang="hr-HR" sz="1400" b="1" i="1" kern="1200" dirty="0">
                <a:solidFill>
                  <a:schemeClr val="accent6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OP ULJP</a:t>
            </a:r>
            <a:r>
              <a:rPr lang="en-GB" sz="1400" b="1" i="1" kern="1200" dirty="0">
                <a:solidFill>
                  <a:schemeClr val="accent6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2014-2020</a:t>
            </a:r>
          </a:p>
          <a:p>
            <a:pPr marL="285750" lvl="1">
              <a:buFont typeface="Wingdings" panose="05000000000000000000" pitchFamily="2" charset="2"/>
              <a:buChar char="ü"/>
              <a:defRPr/>
            </a:pPr>
            <a:endParaRPr lang="en-GB" sz="1400" b="1" kern="1200" dirty="0">
              <a:solidFill>
                <a:schemeClr val="accent6">
                  <a:lumMod val="50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285750" lvl="1">
              <a:buFont typeface="Wingdings" panose="05000000000000000000" pitchFamily="2" charset="2"/>
              <a:buChar char="ü"/>
              <a:defRPr/>
            </a:pPr>
            <a:r>
              <a:rPr lang="hr-HR" sz="1400" b="1" kern="1200" dirty="0">
                <a:solidFill>
                  <a:schemeClr val="accent6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planirana </a:t>
            </a:r>
            <a:r>
              <a:rPr lang="hr-HR" sz="1400" b="1" kern="1200" dirty="0" smtClean="0">
                <a:solidFill>
                  <a:schemeClr val="accent6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ukupna </a:t>
            </a:r>
            <a:r>
              <a:rPr lang="hr-HR" sz="1400" b="1" kern="1200" dirty="0">
                <a:solidFill>
                  <a:schemeClr val="accent6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vrijednost projekta oko </a:t>
            </a:r>
            <a:r>
              <a:rPr lang="hr-HR" sz="1400" b="1" kern="1200" dirty="0" smtClean="0">
                <a:solidFill>
                  <a:srgbClr val="FF66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50.000</a:t>
            </a:r>
            <a:r>
              <a:rPr lang="en-GB" sz="1400" b="1" kern="1200" dirty="0" smtClean="0">
                <a:solidFill>
                  <a:srgbClr val="FF66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</a:t>
            </a:r>
            <a:r>
              <a:rPr lang="hr-HR" sz="1400" b="1" kern="1200" dirty="0" smtClean="0">
                <a:solidFill>
                  <a:srgbClr val="FF66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000</a:t>
            </a:r>
            <a:r>
              <a:rPr lang="en-GB" sz="1400" b="1" kern="1200" dirty="0" smtClean="0">
                <a:solidFill>
                  <a:srgbClr val="FF66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</a:t>
            </a:r>
            <a:r>
              <a:rPr lang="hr-HR" sz="1400" b="1" kern="1200" dirty="0" smtClean="0">
                <a:solidFill>
                  <a:srgbClr val="FF66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00 </a:t>
            </a:r>
            <a:r>
              <a:rPr lang="hr-HR" sz="1400" b="1" kern="1200" dirty="0">
                <a:solidFill>
                  <a:srgbClr val="FF66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kn</a:t>
            </a:r>
            <a:endParaRPr lang="en-GB" sz="1400" b="1" kern="1200" dirty="0">
              <a:solidFill>
                <a:srgbClr val="FF660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285750" lvl="1">
              <a:buFont typeface="Wingdings" panose="05000000000000000000" pitchFamily="2" charset="2"/>
              <a:buChar char="ü"/>
              <a:defRPr/>
            </a:pPr>
            <a:endParaRPr lang="en-GB" sz="1400" b="1" kern="1200" dirty="0">
              <a:solidFill>
                <a:schemeClr val="accent6">
                  <a:lumMod val="50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lang="hr-HR" sz="1400" b="1" kern="1200" dirty="0" smtClean="0">
                <a:solidFill>
                  <a:schemeClr val="accent6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u </a:t>
            </a:r>
            <a:r>
              <a:rPr lang="hr-HR" sz="1400" b="1" kern="1200" dirty="0">
                <a:solidFill>
                  <a:schemeClr val="accent6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školskoj godini 2017/2018 od </a:t>
            </a:r>
            <a:r>
              <a:rPr lang="en-GB" sz="1400" b="1" kern="1200" dirty="0" smtClean="0">
                <a:solidFill>
                  <a:schemeClr val="accent6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162.422 </a:t>
            </a:r>
            <a:r>
              <a:rPr lang="hr-HR" sz="1400" b="1" kern="1200" dirty="0" smtClean="0">
                <a:solidFill>
                  <a:schemeClr val="accent6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učenika </a:t>
            </a:r>
            <a:r>
              <a:rPr lang="hr-HR" sz="1400" b="1" kern="1200" dirty="0">
                <a:solidFill>
                  <a:schemeClr val="accent6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razredne </a:t>
            </a:r>
            <a:r>
              <a:rPr lang="hr-HR" sz="1400" b="1" kern="1200" dirty="0" smtClean="0">
                <a:solidFill>
                  <a:schemeClr val="accent6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nastave </a:t>
            </a:r>
            <a:r>
              <a:rPr lang="hr-HR" sz="1400" b="1" kern="1200" dirty="0">
                <a:solidFill>
                  <a:schemeClr val="accent6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samo </a:t>
            </a:r>
            <a:r>
              <a:rPr lang="hr-HR" sz="1400" b="1" kern="1200" dirty="0" smtClean="0">
                <a:solidFill>
                  <a:srgbClr val="FF66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17.</a:t>
            </a:r>
            <a:r>
              <a:rPr lang="en-GB" sz="1400" b="1" kern="1200" dirty="0" smtClean="0">
                <a:solidFill>
                  <a:srgbClr val="FF66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517</a:t>
            </a:r>
            <a:r>
              <a:rPr lang="hr-HR" sz="1400" b="1" kern="1200" dirty="0" smtClean="0">
                <a:solidFill>
                  <a:schemeClr val="accent6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hr-HR" sz="1400" b="1" kern="1200" dirty="0">
                <a:solidFill>
                  <a:schemeClr val="accent6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bilo je obuhvaćeno uslugom produženog boravka </a:t>
            </a:r>
            <a:r>
              <a:rPr lang="hr-HR" sz="1400" kern="1200" dirty="0" smtClean="0">
                <a:solidFill>
                  <a:schemeClr val="accent6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(</a:t>
            </a:r>
            <a:r>
              <a:rPr lang="en-GB" sz="1400" kern="1200" dirty="0" smtClean="0">
                <a:solidFill>
                  <a:srgbClr val="FF66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10,78</a:t>
            </a:r>
            <a:r>
              <a:rPr lang="hr-HR" sz="1400" kern="1200" dirty="0" smtClean="0">
                <a:solidFill>
                  <a:srgbClr val="FF66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%</a:t>
            </a:r>
            <a:r>
              <a:rPr lang="hr-HR" sz="1400" kern="1200" dirty="0" smtClean="0">
                <a:solidFill>
                  <a:schemeClr val="accent6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)</a:t>
            </a:r>
            <a:endParaRPr lang="en-GB" sz="1400" kern="1200" dirty="0">
              <a:solidFill>
                <a:schemeClr val="accent6">
                  <a:lumMod val="50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>
              <a:buNone/>
            </a:pPr>
            <a:endParaRPr lang="en-GB" sz="1400" b="1" kern="1200" dirty="0">
              <a:solidFill>
                <a:schemeClr val="accent6">
                  <a:lumMod val="50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just">
              <a:buFont typeface="Wingdings" panose="05000000000000000000" pitchFamily="2" charset="2"/>
              <a:buChar char="ü"/>
            </a:pPr>
            <a:r>
              <a:rPr lang="hr-HR" sz="1400" b="1" kern="1200" dirty="0">
                <a:solidFill>
                  <a:schemeClr val="accent6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od 2077 </a:t>
            </a:r>
            <a:r>
              <a:rPr lang="en-GB" sz="1400" b="1" kern="1200" dirty="0" err="1">
                <a:solidFill>
                  <a:schemeClr val="accent6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matičnih</a:t>
            </a:r>
            <a:r>
              <a:rPr lang="en-GB" sz="1400" b="1" kern="1200" dirty="0">
                <a:solidFill>
                  <a:schemeClr val="accent6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i </a:t>
            </a:r>
            <a:r>
              <a:rPr lang="en-GB" sz="1400" b="1" kern="1200" dirty="0" err="1">
                <a:solidFill>
                  <a:schemeClr val="accent6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područnih</a:t>
            </a:r>
            <a:r>
              <a:rPr lang="en-GB" sz="1400" b="1" kern="1200" dirty="0">
                <a:solidFill>
                  <a:schemeClr val="accent6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hr-HR" sz="1400" b="1" kern="1200" dirty="0">
                <a:solidFill>
                  <a:schemeClr val="accent6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škola samo </a:t>
            </a:r>
            <a:r>
              <a:rPr lang="hr-HR" sz="1400" b="1" kern="1200" dirty="0">
                <a:solidFill>
                  <a:srgbClr val="FF66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435</a:t>
            </a:r>
            <a:r>
              <a:rPr lang="hr-HR" sz="1400" b="1" kern="1200" dirty="0">
                <a:solidFill>
                  <a:schemeClr val="accent6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imalo je organizirane programe produženog boravka</a:t>
            </a:r>
            <a:endParaRPr lang="en-GB" sz="1400" b="1" kern="1200" dirty="0">
              <a:solidFill>
                <a:schemeClr val="accent6">
                  <a:lumMod val="50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358775" lvl="1" indent="-179388" algn="just">
              <a:buNone/>
              <a:defRPr/>
            </a:pPr>
            <a:endParaRPr lang="en-GB" sz="1600" b="1" kern="1200" dirty="0">
              <a:solidFill>
                <a:schemeClr val="accent6">
                  <a:lumMod val="50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358775" lvl="1" indent="-179388" algn="just">
              <a:buNone/>
              <a:defRPr/>
            </a:pPr>
            <a:endParaRPr lang="en-GB" sz="1200" i="1" kern="1200" dirty="0" smtClean="0">
              <a:solidFill>
                <a:schemeClr val="accent6">
                  <a:lumMod val="50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358775" lvl="1" indent="-179388" algn="just">
              <a:buNone/>
              <a:defRPr/>
            </a:pPr>
            <a:r>
              <a:rPr lang="en-GB" sz="1200" i="1" kern="1200" dirty="0" smtClean="0">
                <a:solidFill>
                  <a:schemeClr val="accent6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* i</a:t>
            </a:r>
            <a:r>
              <a:rPr lang="hr-HR" sz="1200" i="1" kern="1200" dirty="0" err="1">
                <a:solidFill>
                  <a:schemeClr val="accent6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zrada</a:t>
            </a:r>
            <a:r>
              <a:rPr lang="hr-HR" sz="1200" i="1" kern="1200" dirty="0">
                <a:solidFill>
                  <a:schemeClr val="accent6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natječajne dokumentacije je u tijeku i pojedine informacije su donekle još uvijek podložne </a:t>
            </a:r>
            <a:r>
              <a:rPr lang="hr-HR" sz="1200" i="1" kern="1200" dirty="0" smtClean="0">
                <a:solidFill>
                  <a:schemeClr val="accent6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manjim </a:t>
            </a:r>
            <a:r>
              <a:rPr lang="hr-HR" sz="1200" i="1" kern="1200" dirty="0">
                <a:solidFill>
                  <a:schemeClr val="accent6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izmjenama</a:t>
            </a:r>
            <a:endParaRPr lang="en-GB" sz="1200" i="1" kern="1200" dirty="0">
              <a:solidFill>
                <a:schemeClr val="accent6">
                  <a:lumMod val="50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lvl="1" indent="0">
              <a:buNone/>
              <a:defRPr/>
            </a:pPr>
            <a:endParaRPr lang="en-GB" sz="1600" b="1" kern="1200" dirty="0" smtClean="0">
              <a:solidFill>
                <a:schemeClr val="accent6">
                  <a:lumMod val="50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95168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0658" y="891988"/>
            <a:ext cx="8373035" cy="811306"/>
          </a:xfrm>
        </p:spPr>
        <p:txBody>
          <a:bodyPr/>
          <a:lstStyle/>
          <a:p>
            <a:pPr marL="0" indent="0" algn="ctr">
              <a:buNone/>
            </a:pPr>
            <a:r>
              <a:rPr lang="en-GB" sz="1600" b="1" kern="1200" dirty="0" err="1" smtClean="0">
                <a:solidFill>
                  <a:schemeClr val="accent6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Postotak</a:t>
            </a:r>
            <a:r>
              <a:rPr lang="en-GB" sz="1600" b="1" kern="1200" dirty="0" smtClean="0">
                <a:solidFill>
                  <a:schemeClr val="accent6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o</a:t>
            </a:r>
            <a:r>
              <a:rPr lang="hr-HR" sz="1600" b="1" kern="1200" dirty="0" err="1" smtClean="0">
                <a:solidFill>
                  <a:schemeClr val="accent6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buhvaćenost</a:t>
            </a:r>
            <a:r>
              <a:rPr lang="en-GB" sz="1600" b="1" kern="1200" dirty="0" smtClean="0">
                <a:solidFill>
                  <a:schemeClr val="accent6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</a:t>
            </a:r>
            <a:r>
              <a:rPr lang="hr-HR" sz="1600" b="1" kern="1200" dirty="0" smtClean="0">
                <a:solidFill>
                  <a:schemeClr val="accent6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GB" sz="1600" b="1" kern="1200" dirty="0" err="1" smtClean="0">
                <a:solidFill>
                  <a:schemeClr val="accent6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učenika</a:t>
            </a:r>
            <a:r>
              <a:rPr lang="en-GB" sz="1600" b="1" kern="1200" dirty="0" smtClean="0">
                <a:solidFill>
                  <a:schemeClr val="accent6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hr-HR" sz="1600" b="1" kern="1200" dirty="0" smtClean="0">
                <a:solidFill>
                  <a:schemeClr val="accent6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programom </a:t>
            </a:r>
            <a:r>
              <a:rPr lang="hr-HR" sz="1600" b="1" kern="1200" dirty="0">
                <a:solidFill>
                  <a:schemeClr val="accent6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produženog boravka </a:t>
            </a:r>
            <a:r>
              <a:rPr lang="en-GB" sz="1600" b="1" kern="1200" dirty="0" smtClean="0">
                <a:solidFill>
                  <a:schemeClr val="accent6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</a:t>
            </a:r>
            <a:r>
              <a:rPr lang="hr-HR" sz="1600" b="1" kern="1200" dirty="0" smtClean="0">
                <a:solidFill>
                  <a:schemeClr val="accent6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rema </a:t>
            </a:r>
            <a:r>
              <a:rPr lang="hr-HR" sz="1600" b="1" kern="1200" dirty="0">
                <a:solidFill>
                  <a:schemeClr val="accent6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podacima iz „Školskog e-rudnika“ </a:t>
            </a:r>
            <a:endParaRPr lang="en-GB" sz="1600" b="1" kern="1200" dirty="0" smtClean="0">
              <a:solidFill>
                <a:schemeClr val="accent6">
                  <a:lumMod val="50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 algn="just">
              <a:buNone/>
            </a:pPr>
            <a:endParaRPr lang="en-GB" sz="1600" b="1" kern="1200" dirty="0">
              <a:solidFill>
                <a:schemeClr val="accent6">
                  <a:lumMod val="50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1026" name="Chart 1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2329" y="1775012"/>
            <a:ext cx="7324166" cy="45002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36881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3748" y="1138265"/>
            <a:ext cx="8503025" cy="4850159"/>
          </a:xfrm>
        </p:spPr>
        <p:txBody>
          <a:bodyPr/>
          <a:lstStyle/>
          <a:p>
            <a:pPr marL="0" lvl="1" indent="0">
              <a:buNone/>
              <a:defRPr/>
            </a:pPr>
            <a:endParaRPr lang="en-GB" sz="1600" b="1" kern="1200" dirty="0" smtClean="0">
              <a:solidFill>
                <a:schemeClr val="accent6">
                  <a:lumMod val="50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285750" lvl="1">
              <a:buFont typeface="Wingdings" panose="05000000000000000000" pitchFamily="2" charset="2"/>
              <a:buChar char="ü"/>
              <a:defRPr/>
            </a:pPr>
            <a:r>
              <a:rPr lang="hr-HR" sz="1600" b="1" kern="1200" dirty="0" smtClean="0">
                <a:solidFill>
                  <a:schemeClr val="accent6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projekt je namijenjen osnovnim školama koje </a:t>
            </a:r>
            <a:r>
              <a:rPr lang="hr-HR" sz="1600" b="1" kern="1200" dirty="0" smtClean="0">
                <a:solidFill>
                  <a:srgbClr val="FF66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nemaju organiziran produženi boravak</a:t>
            </a:r>
            <a:endParaRPr lang="hr-HR" sz="1600" b="1" kern="1200" dirty="0" smtClean="0">
              <a:solidFill>
                <a:schemeClr val="accent6">
                  <a:lumMod val="50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268288" lvl="1" indent="0">
              <a:buNone/>
              <a:defRPr/>
            </a:pPr>
            <a:r>
              <a:rPr lang="hr-HR" sz="1600" kern="1200" dirty="0" smtClean="0">
                <a:solidFill>
                  <a:schemeClr val="accent6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(1. - 2. razred ili kombinirani odjeli učenika 1. - 4. razreda)</a:t>
            </a:r>
          </a:p>
          <a:p>
            <a:pPr marL="268288" lvl="1" indent="0">
              <a:buNone/>
              <a:defRPr/>
            </a:pPr>
            <a:endParaRPr lang="hr-HR" sz="1600" kern="1200" dirty="0" smtClean="0">
              <a:solidFill>
                <a:schemeClr val="accent6">
                  <a:lumMod val="50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285750" lvl="1" algn="just">
              <a:buFont typeface="Wingdings" panose="05000000000000000000" pitchFamily="2" charset="2"/>
              <a:buChar char="ü"/>
              <a:defRPr/>
            </a:pPr>
            <a:r>
              <a:rPr lang="hr-HR" sz="1600" b="1" kern="1200" dirty="0" smtClean="0">
                <a:solidFill>
                  <a:schemeClr val="accent6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u sklopu projekta može se organizirati i </a:t>
            </a:r>
            <a:r>
              <a:rPr lang="hr-HR" sz="1600" b="1" kern="1200" dirty="0" smtClean="0">
                <a:solidFill>
                  <a:srgbClr val="FF66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odgojno-obrazovni rad tijekom odmora učenika</a:t>
            </a:r>
            <a:endParaRPr lang="hr-HR" sz="1600" b="1" kern="1200" dirty="0" smtClean="0">
              <a:solidFill>
                <a:schemeClr val="accent6">
                  <a:lumMod val="50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268288" lvl="1" indent="0" algn="just">
              <a:buNone/>
              <a:defRPr/>
            </a:pPr>
            <a:r>
              <a:rPr lang="hr-HR" sz="1600" kern="1200" dirty="0" smtClean="0">
                <a:solidFill>
                  <a:schemeClr val="accent6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(provođenje aktivnosti u skladu s interesima i potrebama učenika)</a:t>
            </a:r>
          </a:p>
          <a:p>
            <a:pPr marL="0" lvl="1" indent="0">
              <a:buNone/>
              <a:defRPr/>
            </a:pPr>
            <a:endParaRPr lang="hr-HR" sz="1600" b="1" kern="1200" dirty="0" smtClean="0">
              <a:solidFill>
                <a:schemeClr val="accent6">
                  <a:lumMod val="50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285750" lvl="1">
              <a:buFont typeface="Wingdings" panose="05000000000000000000" pitchFamily="2" charset="2"/>
              <a:buChar char="ü"/>
              <a:defRPr/>
            </a:pPr>
            <a:r>
              <a:rPr lang="hr-HR" sz="1600" b="1" kern="1200" dirty="0" smtClean="0">
                <a:solidFill>
                  <a:schemeClr val="accent6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prijavitelji mogu biti </a:t>
            </a:r>
            <a:r>
              <a:rPr lang="hr-HR" sz="1600" b="1" kern="1200" dirty="0" smtClean="0">
                <a:solidFill>
                  <a:srgbClr val="FF66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osnovne škole </a:t>
            </a:r>
            <a:r>
              <a:rPr lang="hr-HR" sz="1600" b="1" kern="1200" dirty="0" smtClean="0">
                <a:solidFill>
                  <a:schemeClr val="accent6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ili njihovi </a:t>
            </a:r>
            <a:r>
              <a:rPr lang="hr-HR" sz="1600" b="1" kern="1200" dirty="0" smtClean="0">
                <a:solidFill>
                  <a:srgbClr val="FF66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osnivači</a:t>
            </a:r>
            <a:r>
              <a:rPr lang="hr-HR" sz="1600" b="1" kern="1200" dirty="0" smtClean="0">
                <a:solidFill>
                  <a:schemeClr val="accent6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</a:p>
          <a:p>
            <a:pPr marL="268288" lvl="1" indent="0">
              <a:buNone/>
              <a:defRPr/>
            </a:pPr>
            <a:r>
              <a:rPr lang="hr-HR" sz="1600" kern="1200" dirty="0" smtClean="0">
                <a:solidFill>
                  <a:schemeClr val="accent6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(jedinice lokalne i područne (regionalne) samouprave)</a:t>
            </a:r>
          </a:p>
          <a:p>
            <a:pPr marL="0" lvl="1" indent="0">
              <a:buNone/>
              <a:defRPr/>
            </a:pPr>
            <a:endParaRPr lang="hr-HR" sz="1600" b="1" kern="1200" dirty="0" smtClean="0">
              <a:solidFill>
                <a:schemeClr val="accent6">
                  <a:lumMod val="50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285750" lvl="1">
              <a:buFont typeface="Wingdings" panose="05000000000000000000" pitchFamily="2" charset="2"/>
              <a:buChar char="ü"/>
              <a:defRPr/>
            </a:pPr>
            <a:r>
              <a:rPr lang="hr-HR" sz="1600" b="1" kern="1200" dirty="0" smtClean="0">
                <a:solidFill>
                  <a:schemeClr val="accent6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trajanje projektnih aktivnosti – </a:t>
            </a:r>
            <a:r>
              <a:rPr lang="hr-HR" sz="1600" b="1" kern="1200" dirty="0" smtClean="0">
                <a:solidFill>
                  <a:srgbClr val="FF66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2 školske godine</a:t>
            </a:r>
          </a:p>
          <a:p>
            <a:pPr marL="285750" lvl="1">
              <a:buFont typeface="Wingdings" panose="05000000000000000000" pitchFamily="2" charset="2"/>
              <a:buChar char="ü"/>
              <a:defRPr/>
            </a:pPr>
            <a:endParaRPr lang="hr-HR" sz="1600" b="1" kern="1200" dirty="0" smtClean="0">
              <a:solidFill>
                <a:srgbClr val="FF660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285750" lvl="1" algn="just">
              <a:buFont typeface="Wingdings" panose="05000000000000000000" pitchFamily="2" charset="2"/>
              <a:buChar char="ü"/>
              <a:defRPr/>
            </a:pPr>
            <a:r>
              <a:rPr lang="hr-HR" sz="1600" b="1" kern="1200" dirty="0" smtClean="0">
                <a:solidFill>
                  <a:schemeClr val="accent6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u tijeku – procjena minimalnih i maksimalnih troškova po projektu </a:t>
            </a:r>
          </a:p>
          <a:p>
            <a:pPr marL="0" lvl="1" indent="0">
              <a:buNone/>
              <a:defRPr/>
            </a:pPr>
            <a:endParaRPr lang="en-GB" sz="1600" b="1" kern="1200" dirty="0">
              <a:solidFill>
                <a:schemeClr val="accent6">
                  <a:lumMod val="50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36381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2421</TotalTime>
  <Words>773</Words>
  <Application>Microsoft Office PowerPoint</Application>
  <PresentationFormat>On-screen Show (4:3)</PresentationFormat>
  <Paragraphs>148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1" baseType="lpstr">
      <vt:lpstr>Arial</vt:lpstr>
      <vt:lpstr>Book Antiqua</vt:lpstr>
      <vt:lpstr>Courier New</vt:lpstr>
      <vt:lpstr>Tahoma</vt:lpstr>
      <vt:lpstr>Wingdings</vt:lpstr>
      <vt:lpstr>Default Design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MZT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azurirano 17-1-2018</dc:creator>
  <cp:lastModifiedBy>Korisnik</cp:lastModifiedBy>
  <cp:revision>801</cp:revision>
  <cp:lastPrinted>2019-03-08T14:27:47Z</cp:lastPrinted>
  <dcterms:created xsi:type="dcterms:W3CDTF">2004-06-15T07:55:20Z</dcterms:created>
  <dcterms:modified xsi:type="dcterms:W3CDTF">2019-03-09T16:29:07Z</dcterms:modified>
</cp:coreProperties>
</file>