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62" r:id="rId5"/>
    <p:sldId id="277" r:id="rId6"/>
    <p:sldId id="266" r:id="rId7"/>
    <p:sldId id="261" r:id="rId8"/>
    <p:sldId id="276" r:id="rId9"/>
    <p:sldId id="281" r:id="rId10"/>
    <p:sldId id="280" r:id="rId11"/>
    <p:sldId id="274" r:id="rId12"/>
    <p:sldId id="275" r:id="rId13"/>
    <p:sldId id="273" r:id="rId14"/>
    <p:sldId id="278" r:id="rId15"/>
    <p:sldId id="272" r:id="rId16"/>
    <p:sldId id="282" r:id="rId17"/>
    <p:sldId id="289" r:id="rId18"/>
    <p:sldId id="279" r:id="rId19"/>
    <p:sldId id="285" r:id="rId20"/>
    <p:sldId id="286" r:id="rId21"/>
    <p:sldId id="288" r:id="rId22"/>
    <p:sldId id="290" r:id="rId23"/>
    <p:sldId id="291" r:id="rId24"/>
    <p:sldId id="292" r:id="rId25"/>
    <p:sldId id="293" r:id="rId26"/>
    <p:sldId id="294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Svijetli stil 3 - Isticanj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1E4AEA4-8DFA-4A89-87EB-49C32662AFE0}" styleName="Srednji stil 2 - Isticanj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rednji stil 2 - Isticanj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Srednji stil 1 - Isticanj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Svijetli stil 2 - Isticanj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2515" autoAdjust="0"/>
  </p:normalViewPr>
  <p:slideViewPr>
    <p:cSldViewPr snapToGrid="0">
      <p:cViewPr varScale="1">
        <p:scale>
          <a:sx n="84" d="100"/>
          <a:sy n="84" d="100"/>
        </p:scale>
        <p:origin x="15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image" Target="../media/image14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5.jpg"/><Relationship Id="rId1" Type="http://schemas.openxmlformats.org/officeDocument/2006/relationships/image" Target="../media/image1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0FE2E7-6F6A-4AA0-852B-66CF004FA24D}" type="doc">
      <dgm:prSet loTypeId="urn:microsoft.com/office/officeart/2008/layout/PictureStrips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C8498A4E-DAFB-4D11-B488-B5D77210D529}">
      <dgm:prSet phldrT="[Tekst]" custT="1"/>
      <dgm:spPr/>
      <dgm:t>
        <a:bodyPr/>
        <a:lstStyle/>
        <a:p>
          <a:r>
            <a:rPr lang="hr-HR" sz="1800" dirty="0" smtClean="0"/>
            <a:t>odgojno-obrazovni rad u osnovnoj školi može biti organiziran kao poludnevni ili s produženim boravkom za učenike razredne nastave, a u školama koje rade u jednoj smjeni kao cjelodnevni</a:t>
          </a:r>
          <a:endParaRPr lang="hr-HR" sz="1800" dirty="0"/>
        </a:p>
      </dgm:t>
    </dgm:pt>
    <dgm:pt modelId="{F80790EA-9112-4D79-81BB-B92C4C3D8F54}" type="parTrans" cxnId="{4A7744BD-8D2C-42C5-90C0-0A17F0B4AEF0}">
      <dgm:prSet/>
      <dgm:spPr/>
      <dgm:t>
        <a:bodyPr/>
        <a:lstStyle/>
        <a:p>
          <a:endParaRPr lang="hr-HR"/>
        </a:p>
      </dgm:t>
    </dgm:pt>
    <dgm:pt modelId="{274D165C-8D9A-40BC-A7E4-7BB5002A4C9F}" type="sibTrans" cxnId="{4A7744BD-8D2C-42C5-90C0-0A17F0B4AEF0}">
      <dgm:prSet/>
      <dgm:spPr/>
      <dgm:t>
        <a:bodyPr/>
        <a:lstStyle/>
        <a:p>
          <a:endParaRPr lang="hr-HR"/>
        </a:p>
      </dgm:t>
    </dgm:pt>
    <dgm:pt modelId="{7FFBFA69-C086-4A65-B387-EA86C7DEF43F}">
      <dgm:prSet phldrT="[Tekst]" custT="1"/>
      <dgm:spPr/>
      <dgm:t>
        <a:bodyPr/>
        <a:lstStyle/>
        <a:p>
          <a:r>
            <a:rPr lang="hr-HR" sz="1800" dirty="0" smtClean="0"/>
            <a:t>tjedna norma neposrednog odgojno-obrazovnog rada učitelja koji radi u produženom boravku (25 sati tjedno)</a:t>
          </a:r>
          <a:endParaRPr lang="hr-HR" sz="1800" dirty="0"/>
        </a:p>
      </dgm:t>
    </dgm:pt>
    <dgm:pt modelId="{F7C40B8C-75B8-4344-AF79-BE6C2C144A67}" type="parTrans" cxnId="{D098FE0D-A2A4-47F4-B143-805AA91BC7D4}">
      <dgm:prSet/>
      <dgm:spPr/>
      <dgm:t>
        <a:bodyPr/>
        <a:lstStyle/>
        <a:p>
          <a:endParaRPr lang="hr-HR"/>
        </a:p>
      </dgm:t>
    </dgm:pt>
    <dgm:pt modelId="{DD0E9057-BD36-4DC9-8635-900241A3DC9D}" type="sibTrans" cxnId="{D098FE0D-A2A4-47F4-B143-805AA91BC7D4}">
      <dgm:prSet/>
      <dgm:spPr/>
      <dgm:t>
        <a:bodyPr/>
        <a:lstStyle/>
        <a:p>
          <a:endParaRPr lang="hr-HR"/>
        </a:p>
      </dgm:t>
    </dgm:pt>
    <dgm:pt modelId="{A6E125A3-5DBF-4E3A-AA38-C40A7B9DEE01}">
      <dgm:prSet phldrT="[Tekst]"/>
      <dgm:spPr/>
      <dgm:t>
        <a:bodyPr/>
        <a:lstStyle/>
        <a:p>
          <a:pPr algn="just"/>
          <a:r>
            <a:rPr lang="hr-HR" dirty="0" smtClean="0"/>
            <a:t>JL i RS može utvrditi i šire javne potrebe u školstvu za koja sredstva osigurava svojim proračunom, i to </a:t>
          </a:r>
          <a:r>
            <a:rPr lang="hr-H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za plaće i naknade plaća s doprinosima na plaće radnicima </a:t>
          </a:r>
          <a:r>
            <a:rPr lang="hr-HR" dirty="0" smtClean="0"/>
            <a:t>koji rade u </a:t>
          </a:r>
          <a:r>
            <a:rPr lang="hr-H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produženom</a:t>
          </a:r>
          <a:r>
            <a:rPr lang="hr-HR" dirty="0" smtClean="0"/>
            <a:t> ili cjelodnevnom boravku osnovne škole te </a:t>
          </a:r>
          <a:r>
            <a:rPr lang="hr-H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ostale rashode </a:t>
          </a:r>
          <a:r>
            <a:rPr lang="hr-HR" dirty="0" smtClean="0"/>
            <a:t>za radnike koji rade u produženom ili cjelodnevnom boravku koji su ugovoreni kolektivnim ugovorima.</a:t>
          </a:r>
          <a:endParaRPr lang="hr-HR" dirty="0"/>
        </a:p>
      </dgm:t>
    </dgm:pt>
    <dgm:pt modelId="{189D9655-9BDD-4D57-BBDD-FF07854438D5}" type="parTrans" cxnId="{DF4E3805-E98A-4AFF-A3DF-99D4927E812E}">
      <dgm:prSet/>
      <dgm:spPr/>
      <dgm:t>
        <a:bodyPr/>
        <a:lstStyle/>
        <a:p>
          <a:endParaRPr lang="hr-HR"/>
        </a:p>
      </dgm:t>
    </dgm:pt>
    <dgm:pt modelId="{6196A83E-CA60-41EB-827A-CFFA87E3A611}" type="sibTrans" cxnId="{DF4E3805-E98A-4AFF-A3DF-99D4927E812E}">
      <dgm:prSet/>
      <dgm:spPr/>
      <dgm:t>
        <a:bodyPr/>
        <a:lstStyle/>
        <a:p>
          <a:endParaRPr lang="hr-HR"/>
        </a:p>
      </dgm:t>
    </dgm:pt>
    <dgm:pt modelId="{610342F9-2E6A-4DE1-8C98-EC62CD458CAF}" type="pres">
      <dgm:prSet presAssocID="{C70FE2E7-6F6A-4AA0-852B-66CF004FA24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72011225-8EF5-4172-AEFE-084BDA1C8D42}" type="pres">
      <dgm:prSet presAssocID="{C8498A4E-DAFB-4D11-B488-B5D77210D529}" presName="composite" presStyleCnt="0"/>
      <dgm:spPr/>
    </dgm:pt>
    <dgm:pt modelId="{E653F08F-1777-4CCA-8285-0FE593A1327F}" type="pres">
      <dgm:prSet presAssocID="{C8498A4E-DAFB-4D11-B488-B5D77210D529}" presName="rect1" presStyleLbl="trAlignAcc1" presStyleIdx="0" presStyleCnt="3" custScaleX="199724" custLinFactNeighborX="7670" custLinFactNeighborY="84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5FE21A6-BD7D-467D-844D-2C44DC399368}" type="pres">
      <dgm:prSet presAssocID="{C8498A4E-DAFB-4D11-B488-B5D77210D529}" presName="rect2" presStyleLbl="fgImgPlace1" presStyleIdx="0" presStyleCnt="3" custScaleX="167663" custScaleY="94462" custLinFactX="-100000" custLinFactNeighborX="-127916" custLinFactNeighborY="1392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5000" r="-75000"/>
          </a:stretch>
        </a:blipFill>
      </dgm:spPr>
    </dgm:pt>
    <dgm:pt modelId="{C8D70EC3-6417-4813-B642-FDE1773D8369}" type="pres">
      <dgm:prSet presAssocID="{274D165C-8D9A-40BC-A7E4-7BB5002A4C9F}" presName="sibTrans" presStyleCnt="0"/>
      <dgm:spPr/>
    </dgm:pt>
    <dgm:pt modelId="{580F7B38-5E34-494E-8FBB-430DE6F2D6CD}" type="pres">
      <dgm:prSet presAssocID="{7FFBFA69-C086-4A65-B387-EA86C7DEF43F}" presName="composite" presStyleCnt="0"/>
      <dgm:spPr/>
    </dgm:pt>
    <dgm:pt modelId="{5BAA527D-90C5-4EAF-82BB-DD39ED4BB804}" type="pres">
      <dgm:prSet presAssocID="{7FFBFA69-C086-4A65-B387-EA86C7DEF43F}" presName="rect1" presStyleLbl="trAlignAcc1" presStyleIdx="1" presStyleCnt="3" custScaleX="179945" custLinFactNeighborX="16134" custLinFactNeighborY="-84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B2A7FF7-7CA1-44AF-B181-33C5346C3FD4}" type="pres">
      <dgm:prSet presAssocID="{7FFBFA69-C086-4A65-B387-EA86C7DEF43F}" presName="rect2" presStyleLbl="fgImgPlace1" presStyleIdx="1" presStyleCnt="3" custScaleX="176774" custLinFactX="-100000" custLinFactNeighborX="-120661" custLinFactNeighborY="731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9C73C464-43F6-4E54-BA2A-C82A9C269285}" type="pres">
      <dgm:prSet presAssocID="{DD0E9057-BD36-4DC9-8635-900241A3DC9D}" presName="sibTrans" presStyleCnt="0"/>
      <dgm:spPr/>
    </dgm:pt>
    <dgm:pt modelId="{1120961E-A489-4999-B68D-1A8DD15C588B}" type="pres">
      <dgm:prSet presAssocID="{A6E125A3-5DBF-4E3A-AA38-C40A7B9DEE01}" presName="composite" presStyleCnt="0"/>
      <dgm:spPr/>
    </dgm:pt>
    <dgm:pt modelId="{FE43C693-9E79-4212-B8D0-2D632DE3EFFA}" type="pres">
      <dgm:prSet presAssocID="{A6E125A3-5DBF-4E3A-AA38-C40A7B9DEE01}" presName="rect1" presStyleLbl="trAlignAcc1" presStyleIdx="2" presStyleCnt="3" custScaleX="180187" custScaleY="126080" custLinFactNeighborX="17423" custLinFactNeighborY="127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1930F81-A5F1-42CA-84D0-852394469308}" type="pres">
      <dgm:prSet presAssocID="{A6E125A3-5DBF-4E3A-AA38-C40A7B9DEE01}" presName="rect2" presStyleLbl="fgImgPlace1" presStyleIdx="2" presStyleCnt="3" custScaleX="186208" custScaleY="128503" custLinFactX="-100000" custLinFactNeighborX="-130246" custLinFactNeighborY="1545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</dgm:spPr>
    </dgm:pt>
  </dgm:ptLst>
  <dgm:cxnLst>
    <dgm:cxn modelId="{DF4E3805-E98A-4AFF-A3DF-99D4927E812E}" srcId="{C70FE2E7-6F6A-4AA0-852B-66CF004FA24D}" destId="{A6E125A3-5DBF-4E3A-AA38-C40A7B9DEE01}" srcOrd="2" destOrd="0" parTransId="{189D9655-9BDD-4D57-BBDD-FF07854438D5}" sibTransId="{6196A83E-CA60-41EB-827A-CFFA87E3A611}"/>
    <dgm:cxn modelId="{F644E73F-53E0-4063-A1C9-BB730BADD429}" type="presOf" srcId="{C8498A4E-DAFB-4D11-B488-B5D77210D529}" destId="{E653F08F-1777-4CCA-8285-0FE593A1327F}" srcOrd="0" destOrd="0" presId="urn:microsoft.com/office/officeart/2008/layout/PictureStrips"/>
    <dgm:cxn modelId="{ED7F3867-BFBF-4FE3-9415-B6E19049DFF4}" type="presOf" srcId="{A6E125A3-5DBF-4E3A-AA38-C40A7B9DEE01}" destId="{FE43C693-9E79-4212-B8D0-2D632DE3EFFA}" srcOrd="0" destOrd="0" presId="urn:microsoft.com/office/officeart/2008/layout/PictureStrips"/>
    <dgm:cxn modelId="{9D3BF41A-D775-4FF3-9000-3A36882F1EC9}" type="presOf" srcId="{7FFBFA69-C086-4A65-B387-EA86C7DEF43F}" destId="{5BAA527D-90C5-4EAF-82BB-DD39ED4BB804}" srcOrd="0" destOrd="0" presId="urn:microsoft.com/office/officeart/2008/layout/PictureStrips"/>
    <dgm:cxn modelId="{4A7744BD-8D2C-42C5-90C0-0A17F0B4AEF0}" srcId="{C70FE2E7-6F6A-4AA0-852B-66CF004FA24D}" destId="{C8498A4E-DAFB-4D11-B488-B5D77210D529}" srcOrd="0" destOrd="0" parTransId="{F80790EA-9112-4D79-81BB-B92C4C3D8F54}" sibTransId="{274D165C-8D9A-40BC-A7E4-7BB5002A4C9F}"/>
    <dgm:cxn modelId="{2ED9053D-A13B-4EF9-980E-44439D4B422F}" type="presOf" srcId="{C70FE2E7-6F6A-4AA0-852B-66CF004FA24D}" destId="{610342F9-2E6A-4DE1-8C98-EC62CD458CAF}" srcOrd="0" destOrd="0" presId="urn:microsoft.com/office/officeart/2008/layout/PictureStrips"/>
    <dgm:cxn modelId="{D098FE0D-A2A4-47F4-B143-805AA91BC7D4}" srcId="{C70FE2E7-6F6A-4AA0-852B-66CF004FA24D}" destId="{7FFBFA69-C086-4A65-B387-EA86C7DEF43F}" srcOrd="1" destOrd="0" parTransId="{F7C40B8C-75B8-4344-AF79-BE6C2C144A67}" sibTransId="{DD0E9057-BD36-4DC9-8635-900241A3DC9D}"/>
    <dgm:cxn modelId="{050592C9-103B-44B9-931B-22DD8EB0372B}" type="presParOf" srcId="{610342F9-2E6A-4DE1-8C98-EC62CD458CAF}" destId="{72011225-8EF5-4172-AEFE-084BDA1C8D42}" srcOrd="0" destOrd="0" presId="urn:microsoft.com/office/officeart/2008/layout/PictureStrips"/>
    <dgm:cxn modelId="{652CEEC0-E354-468B-9E19-7748B677276B}" type="presParOf" srcId="{72011225-8EF5-4172-AEFE-084BDA1C8D42}" destId="{E653F08F-1777-4CCA-8285-0FE593A1327F}" srcOrd="0" destOrd="0" presId="urn:microsoft.com/office/officeart/2008/layout/PictureStrips"/>
    <dgm:cxn modelId="{24FC0695-C653-41D5-9497-C6DF08DAB1AC}" type="presParOf" srcId="{72011225-8EF5-4172-AEFE-084BDA1C8D42}" destId="{B5FE21A6-BD7D-467D-844D-2C44DC399368}" srcOrd="1" destOrd="0" presId="urn:microsoft.com/office/officeart/2008/layout/PictureStrips"/>
    <dgm:cxn modelId="{04CBBEBA-4877-4A96-908C-8EAF2B00406E}" type="presParOf" srcId="{610342F9-2E6A-4DE1-8C98-EC62CD458CAF}" destId="{C8D70EC3-6417-4813-B642-FDE1773D8369}" srcOrd="1" destOrd="0" presId="urn:microsoft.com/office/officeart/2008/layout/PictureStrips"/>
    <dgm:cxn modelId="{D27A29BD-CBDE-49BB-BEDB-A13178A5E713}" type="presParOf" srcId="{610342F9-2E6A-4DE1-8C98-EC62CD458CAF}" destId="{580F7B38-5E34-494E-8FBB-430DE6F2D6CD}" srcOrd="2" destOrd="0" presId="urn:microsoft.com/office/officeart/2008/layout/PictureStrips"/>
    <dgm:cxn modelId="{DAD859EC-B1C7-47DE-9956-5A46E1FA5856}" type="presParOf" srcId="{580F7B38-5E34-494E-8FBB-430DE6F2D6CD}" destId="{5BAA527D-90C5-4EAF-82BB-DD39ED4BB804}" srcOrd="0" destOrd="0" presId="urn:microsoft.com/office/officeart/2008/layout/PictureStrips"/>
    <dgm:cxn modelId="{336B98B2-0865-470D-A6E4-AFAA66832940}" type="presParOf" srcId="{580F7B38-5E34-494E-8FBB-430DE6F2D6CD}" destId="{6B2A7FF7-7CA1-44AF-B181-33C5346C3FD4}" srcOrd="1" destOrd="0" presId="urn:microsoft.com/office/officeart/2008/layout/PictureStrips"/>
    <dgm:cxn modelId="{BD9D4942-0F2A-4B3B-8C70-C10D28D92DD9}" type="presParOf" srcId="{610342F9-2E6A-4DE1-8C98-EC62CD458CAF}" destId="{9C73C464-43F6-4E54-BA2A-C82A9C269285}" srcOrd="3" destOrd="0" presId="urn:microsoft.com/office/officeart/2008/layout/PictureStrips"/>
    <dgm:cxn modelId="{038BD209-5190-43DC-8777-19395A0A5DB0}" type="presParOf" srcId="{610342F9-2E6A-4DE1-8C98-EC62CD458CAF}" destId="{1120961E-A489-4999-B68D-1A8DD15C588B}" srcOrd="4" destOrd="0" presId="urn:microsoft.com/office/officeart/2008/layout/PictureStrips"/>
    <dgm:cxn modelId="{8931EA58-173C-4E78-A6ED-FBBE5A9B3828}" type="presParOf" srcId="{1120961E-A489-4999-B68D-1A8DD15C588B}" destId="{FE43C693-9E79-4212-B8D0-2D632DE3EFFA}" srcOrd="0" destOrd="0" presId="urn:microsoft.com/office/officeart/2008/layout/PictureStrips"/>
    <dgm:cxn modelId="{D699EAB5-BB82-4839-B100-121603F6AF12}" type="presParOf" srcId="{1120961E-A489-4999-B68D-1A8DD15C588B}" destId="{A1930F81-A5F1-42CA-84D0-852394469308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0FE2E7-6F6A-4AA0-852B-66CF004FA24D}" type="doc">
      <dgm:prSet loTypeId="urn:microsoft.com/office/officeart/2008/layout/PictureStrips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hr-HR"/>
        </a:p>
      </dgm:t>
    </dgm:pt>
    <dgm:pt modelId="{C8498A4E-DAFB-4D11-B488-B5D77210D529}">
      <dgm:prSet phldrT="[Tekst]" custT="1"/>
      <dgm:spPr/>
      <dgm:t>
        <a:bodyPr/>
        <a:lstStyle/>
        <a:p>
          <a:r>
            <a:rPr lang="hr-HR" sz="1800" dirty="0" smtClean="0"/>
            <a:t>izvodi se u odgojno-obrazovnim skupinama </a:t>
          </a:r>
        </a:p>
        <a:p>
          <a:r>
            <a:rPr lang="hr-HR" sz="1800" dirty="0" smtClean="0"/>
            <a:t>organizira se s najmanje 14 učenika, a u pravilu s 20 učenika</a:t>
          </a:r>
          <a:endParaRPr lang="hr-HR" sz="1800" dirty="0"/>
        </a:p>
      </dgm:t>
    </dgm:pt>
    <dgm:pt modelId="{F80790EA-9112-4D79-81BB-B92C4C3D8F54}" type="parTrans" cxnId="{4A7744BD-8D2C-42C5-90C0-0A17F0B4AEF0}">
      <dgm:prSet/>
      <dgm:spPr/>
      <dgm:t>
        <a:bodyPr/>
        <a:lstStyle/>
        <a:p>
          <a:endParaRPr lang="hr-HR"/>
        </a:p>
      </dgm:t>
    </dgm:pt>
    <dgm:pt modelId="{274D165C-8D9A-40BC-A7E4-7BB5002A4C9F}" type="sibTrans" cxnId="{4A7744BD-8D2C-42C5-90C0-0A17F0B4AEF0}">
      <dgm:prSet/>
      <dgm:spPr/>
      <dgm:t>
        <a:bodyPr/>
        <a:lstStyle/>
        <a:p>
          <a:endParaRPr lang="hr-HR"/>
        </a:p>
      </dgm:t>
    </dgm:pt>
    <dgm:pt modelId="{7FFBFA69-C086-4A65-B387-EA86C7DEF43F}">
      <dgm:prSet phldrT="[Tekst]" custT="1"/>
      <dgm:spPr/>
      <dgm:t>
        <a:bodyPr/>
        <a:lstStyle/>
        <a:p>
          <a:r>
            <a:rPr lang="hr-HR" sz="1800" dirty="0" smtClean="0"/>
            <a:t>za odgojno-obrazovnu skupinu produženoga boravka najveći broj učenika utvrđuje sukladno odredbama članka 3. ovoga Pravilnika, a koje se odnose na redoviti razredni odjel (maksimalno 28 učenika)</a:t>
          </a:r>
          <a:endParaRPr lang="hr-HR" sz="1800" dirty="0"/>
        </a:p>
      </dgm:t>
    </dgm:pt>
    <dgm:pt modelId="{F7C40B8C-75B8-4344-AF79-BE6C2C144A67}" type="parTrans" cxnId="{D098FE0D-A2A4-47F4-B143-805AA91BC7D4}">
      <dgm:prSet/>
      <dgm:spPr/>
      <dgm:t>
        <a:bodyPr/>
        <a:lstStyle/>
        <a:p>
          <a:endParaRPr lang="hr-HR"/>
        </a:p>
      </dgm:t>
    </dgm:pt>
    <dgm:pt modelId="{DD0E9057-BD36-4DC9-8635-900241A3DC9D}" type="sibTrans" cxnId="{D098FE0D-A2A4-47F4-B143-805AA91BC7D4}">
      <dgm:prSet/>
      <dgm:spPr/>
      <dgm:t>
        <a:bodyPr/>
        <a:lstStyle/>
        <a:p>
          <a:endParaRPr lang="hr-HR"/>
        </a:p>
      </dgm:t>
    </dgm:pt>
    <dgm:pt modelId="{A6E125A3-5DBF-4E3A-AA38-C40A7B9DEE01}">
      <dgm:prSet phldrT="[Tekst]"/>
      <dgm:spPr/>
      <dgm:t>
        <a:bodyPr/>
        <a:lstStyle/>
        <a:p>
          <a:pPr algn="just"/>
          <a:r>
            <a:rPr lang="hr-HR" dirty="0" smtClean="0"/>
            <a:t>učitelji u produženom boravku ostvaruju neposredni odgojno-obrazovni rad s učenicima u sklopu 25 sati tjedno (sat po 60 minuta), </a:t>
          </a:r>
        </a:p>
        <a:p>
          <a:pPr algn="just"/>
          <a:r>
            <a:rPr lang="hr-HR" dirty="0" smtClean="0"/>
            <a:t>u sklopu neposrednog odgojno-obrazovnog rada s učenicima obavljaju poslove pomoći u učenju i provedbe organiziranog slobodnog vremena, te dodatni rad, dopunsku nastavu i izvannastavne aktivnosti u slučajevima iz čl. 10. st. 4. Pravilnika. </a:t>
          </a:r>
        </a:p>
        <a:p>
          <a:pPr algn="just"/>
          <a:r>
            <a:rPr lang="hr-HR" dirty="0" smtClean="0"/>
            <a:t>obavljaju i poslove koji proizlaze iz naravi i količine neposrednog odgojno-obrazovnog rada s učenicima</a:t>
          </a:r>
          <a:endParaRPr lang="hr-HR" dirty="0"/>
        </a:p>
      </dgm:t>
    </dgm:pt>
    <dgm:pt modelId="{189D9655-9BDD-4D57-BBDD-FF07854438D5}" type="parTrans" cxnId="{DF4E3805-E98A-4AFF-A3DF-99D4927E812E}">
      <dgm:prSet/>
      <dgm:spPr/>
      <dgm:t>
        <a:bodyPr/>
        <a:lstStyle/>
        <a:p>
          <a:endParaRPr lang="hr-HR"/>
        </a:p>
      </dgm:t>
    </dgm:pt>
    <dgm:pt modelId="{6196A83E-CA60-41EB-827A-CFFA87E3A611}" type="sibTrans" cxnId="{DF4E3805-E98A-4AFF-A3DF-99D4927E812E}">
      <dgm:prSet/>
      <dgm:spPr/>
      <dgm:t>
        <a:bodyPr/>
        <a:lstStyle/>
        <a:p>
          <a:endParaRPr lang="hr-HR"/>
        </a:p>
      </dgm:t>
    </dgm:pt>
    <dgm:pt modelId="{610342F9-2E6A-4DE1-8C98-EC62CD458CAF}" type="pres">
      <dgm:prSet presAssocID="{C70FE2E7-6F6A-4AA0-852B-66CF004FA24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72011225-8EF5-4172-AEFE-084BDA1C8D42}" type="pres">
      <dgm:prSet presAssocID="{C8498A4E-DAFB-4D11-B488-B5D77210D529}" presName="composite" presStyleCnt="0"/>
      <dgm:spPr/>
    </dgm:pt>
    <dgm:pt modelId="{E653F08F-1777-4CCA-8285-0FE593A1327F}" type="pres">
      <dgm:prSet presAssocID="{C8498A4E-DAFB-4D11-B488-B5D77210D529}" presName="rect1" presStyleLbl="trAlignAcc1" presStyleIdx="0" presStyleCnt="3" custScaleX="199724" custLinFactNeighborX="7670" custLinFactNeighborY="84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5FE21A6-BD7D-467D-844D-2C44DC399368}" type="pres">
      <dgm:prSet presAssocID="{C8498A4E-DAFB-4D11-B488-B5D77210D529}" presName="rect2" presStyleLbl="fgImgPlace1" presStyleIdx="0" presStyleCnt="3" custScaleX="167663" custScaleY="94462" custLinFactX="-100000" custLinFactNeighborX="-127916" custLinFactNeighborY="1392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5000" r="-75000"/>
          </a:stretch>
        </a:blipFill>
      </dgm:spPr>
    </dgm:pt>
    <dgm:pt modelId="{C8D70EC3-6417-4813-B642-FDE1773D8369}" type="pres">
      <dgm:prSet presAssocID="{274D165C-8D9A-40BC-A7E4-7BB5002A4C9F}" presName="sibTrans" presStyleCnt="0"/>
      <dgm:spPr/>
    </dgm:pt>
    <dgm:pt modelId="{580F7B38-5E34-494E-8FBB-430DE6F2D6CD}" type="pres">
      <dgm:prSet presAssocID="{7FFBFA69-C086-4A65-B387-EA86C7DEF43F}" presName="composite" presStyleCnt="0"/>
      <dgm:spPr/>
    </dgm:pt>
    <dgm:pt modelId="{5BAA527D-90C5-4EAF-82BB-DD39ED4BB804}" type="pres">
      <dgm:prSet presAssocID="{7FFBFA69-C086-4A65-B387-EA86C7DEF43F}" presName="rect1" presStyleLbl="trAlignAcc1" presStyleIdx="1" presStyleCnt="3" custScaleX="179945" custLinFactNeighborX="16134" custLinFactNeighborY="-84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B2A7FF7-7CA1-44AF-B181-33C5346C3FD4}" type="pres">
      <dgm:prSet presAssocID="{7FFBFA69-C086-4A65-B387-EA86C7DEF43F}" presName="rect2" presStyleLbl="fgImgPlace1" presStyleIdx="1" presStyleCnt="3" custScaleX="176774" custLinFactX="-100000" custLinFactNeighborX="-120661" custLinFactNeighborY="731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9C73C464-43F6-4E54-BA2A-C82A9C269285}" type="pres">
      <dgm:prSet presAssocID="{DD0E9057-BD36-4DC9-8635-900241A3DC9D}" presName="sibTrans" presStyleCnt="0"/>
      <dgm:spPr/>
    </dgm:pt>
    <dgm:pt modelId="{1120961E-A489-4999-B68D-1A8DD15C588B}" type="pres">
      <dgm:prSet presAssocID="{A6E125A3-5DBF-4E3A-AA38-C40A7B9DEE01}" presName="composite" presStyleCnt="0"/>
      <dgm:spPr/>
    </dgm:pt>
    <dgm:pt modelId="{FE43C693-9E79-4212-B8D0-2D632DE3EFFA}" type="pres">
      <dgm:prSet presAssocID="{A6E125A3-5DBF-4E3A-AA38-C40A7B9DEE01}" presName="rect1" presStyleLbl="trAlignAcc1" presStyleIdx="2" presStyleCnt="3" custScaleX="201783" custScaleY="160288" custLinFactNeighborX="8191" custLinFactNeighborY="301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1930F81-A5F1-42CA-84D0-852394469308}" type="pres">
      <dgm:prSet presAssocID="{A6E125A3-5DBF-4E3A-AA38-C40A7B9DEE01}" presName="rect2" presStyleLbl="fgImgPlace1" presStyleIdx="2" presStyleCnt="3" custScaleX="186208" custScaleY="128503" custLinFactX="-100000" custLinFactNeighborX="-130246" custLinFactNeighborY="1545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</dgm:ptLst>
  <dgm:cxnLst>
    <dgm:cxn modelId="{D098FE0D-A2A4-47F4-B143-805AA91BC7D4}" srcId="{C70FE2E7-6F6A-4AA0-852B-66CF004FA24D}" destId="{7FFBFA69-C086-4A65-B387-EA86C7DEF43F}" srcOrd="1" destOrd="0" parTransId="{F7C40B8C-75B8-4344-AF79-BE6C2C144A67}" sibTransId="{DD0E9057-BD36-4DC9-8635-900241A3DC9D}"/>
    <dgm:cxn modelId="{CEC8D1E3-C177-48FD-BA65-69090DD11D0A}" type="presOf" srcId="{A6E125A3-5DBF-4E3A-AA38-C40A7B9DEE01}" destId="{FE43C693-9E79-4212-B8D0-2D632DE3EFFA}" srcOrd="0" destOrd="0" presId="urn:microsoft.com/office/officeart/2008/layout/PictureStrips"/>
    <dgm:cxn modelId="{3020CB6A-553D-4257-9219-EAFCD846ECF4}" type="presOf" srcId="{C8498A4E-DAFB-4D11-B488-B5D77210D529}" destId="{E653F08F-1777-4CCA-8285-0FE593A1327F}" srcOrd="0" destOrd="0" presId="urn:microsoft.com/office/officeart/2008/layout/PictureStrips"/>
    <dgm:cxn modelId="{4A7744BD-8D2C-42C5-90C0-0A17F0B4AEF0}" srcId="{C70FE2E7-6F6A-4AA0-852B-66CF004FA24D}" destId="{C8498A4E-DAFB-4D11-B488-B5D77210D529}" srcOrd="0" destOrd="0" parTransId="{F80790EA-9112-4D79-81BB-B92C4C3D8F54}" sibTransId="{274D165C-8D9A-40BC-A7E4-7BB5002A4C9F}"/>
    <dgm:cxn modelId="{DF4E3805-E98A-4AFF-A3DF-99D4927E812E}" srcId="{C70FE2E7-6F6A-4AA0-852B-66CF004FA24D}" destId="{A6E125A3-5DBF-4E3A-AA38-C40A7B9DEE01}" srcOrd="2" destOrd="0" parTransId="{189D9655-9BDD-4D57-BBDD-FF07854438D5}" sibTransId="{6196A83E-CA60-41EB-827A-CFFA87E3A611}"/>
    <dgm:cxn modelId="{4CB3B889-6E75-4A54-8AD5-D55DF04F594A}" type="presOf" srcId="{C70FE2E7-6F6A-4AA0-852B-66CF004FA24D}" destId="{610342F9-2E6A-4DE1-8C98-EC62CD458CAF}" srcOrd="0" destOrd="0" presId="urn:microsoft.com/office/officeart/2008/layout/PictureStrips"/>
    <dgm:cxn modelId="{733515B8-3E9B-4198-A7BB-B4D15159D709}" type="presOf" srcId="{7FFBFA69-C086-4A65-B387-EA86C7DEF43F}" destId="{5BAA527D-90C5-4EAF-82BB-DD39ED4BB804}" srcOrd="0" destOrd="0" presId="urn:microsoft.com/office/officeart/2008/layout/PictureStrips"/>
    <dgm:cxn modelId="{7F36A0A5-059D-4A34-8A8A-F29C6CF29836}" type="presParOf" srcId="{610342F9-2E6A-4DE1-8C98-EC62CD458CAF}" destId="{72011225-8EF5-4172-AEFE-084BDA1C8D42}" srcOrd="0" destOrd="0" presId="urn:microsoft.com/office/officeart/2008/layout/PictureStrips"/>
    <dgm:cxn modelId="{4134B8BD-75CE-49DB-8E3D-18BE0315CEB5}" type="presParOf" srcId="{72011225-8EF5-4172-AEFE-084BDA1C8D42}" destId="{E653F08F-1777-4CCA-8285-0FE593A1327F}" srcOrd="0" destOrd="0" presId="urn:microsoft.com/office/officeart/2008/layout/PictureStrips"/>
    <dgm:cxn modelId="{8F29D43E-25E3-4D0F-B848-A33FD9683D37}" type="presParOf" srcId="{72011225-8EF5-4172-AEFE-084BDA1C8D42}" destId="{B5FE21A6-BD7D-467D-844D-2C44DC399368}" srcOrd="1" destOrd="0" presId="urn:microsoft.com/office/officeart/2008/layout/PictureStrips"/>
    <dgm:cxn modelId="{4017A0F2-76ED-4B89-9221-EDEBC9540E76}" type="presParOf" srcId="{610342F9-2E6A-4DE1-8C98-EC62CD458CAF}" destId="{C8D70EC3-6417-4813-B642-FDE1773D8369}" srcOrd="1" destOrd="0" presId="urn:microsoft.com/office/officeart/2008/layout/PictureStrips"/>
    <dgm:cxn modelId="{0D0CB1EA-EE56-4A31-A93B-316B0273092E}" type="presParOf" srcId="{610342F9-2E6A-4DE1-8C98-EC62CD458CAF}" destId="{580F7B38-5E34-494E-8FBB-430DE6F2D6CD}" srcOrd="2" destOrd="0" presId="urn:microsoft.com/office/officeart/2008/layout/PictureStrips"/>
    <dgm:cxn modelId="{7E3F4BF3-08A5-46F1-B05D-EF74CC78E40A}" type="presParOf" srcId="{580F7B38-5E34-494E-8FBB-430DE6F2D6CD}" destId="{5BAA527D-90C5-4EAF-82BB-DD39ED4BB804}" srcOrd="0" destOrd="0" presId="urn:microsoft.com/office/officeart/2008/layout/PictureStrips"/>
    <dgm:cxn modelId="{5363F74C-6452-4617-AFEB-CB1600E36BC8}" type="presParOf" srcId="{580F7B38-5E34-494E-8FBB-430DE6F2D6CD}" destId="{6B2A7FF7-7CA1-44AF-B181-33C5346C3FD4}" srcOrd="1" destOrd="0" presId="urn:microsoft.com/office/officeart/2008/layout/PictureStrips"/>
    <dgm:cxn modelId="{9BF4B1DD-DAF9-4F50-80F8-30AE1D496230}" type="presParOf" srcId="{610342F9-2E6A-4DE1-8C98-EC62CD458CAF}" destId="{9C73C464-43F6-4E54-BA2A-C82A9C269285}" srcOrd="3" destOrd="0" presId="urn:microsoft.com/office/officeart/2008/layout/PictureStrips"/>
    <dgm:cxn modelId="{599051D1-176E-4FF5-A855-559301436067}" type="presParOf" srcId="{610342F9-2E6A-4DE1-8C98-EC62CD458CAF}" destId="{1120961E-A489-4999-B68D-1A8DD15C588B}" srcOrd="4" destOrd="0" presId="urn:microsoft.com/office/officeart/2008/layout/PictureStrips"/>
    <dgm:cxn modelId="{A503BB28-A54C-4776-BC01-DDE7A8030D2A}" type="presParOf" srcId="{1120961E-A489-4999-B68D-1A8DD15C588B}" destId="{FE43C693-9E79-4212-B8D0-2D632DE3EFFA}" srcOrd="0" destOrd="0" presId="urn:microsoft.com/office/officeart/2008/layout/PictureStrips"/>
    <dgm:cxn modelId="{490B640E-FD97-4E3B-A871-97512594FB17}" type="presParOf" srcId="{1120961E-A489-4999-B68D-1A8DD15C588B}" destId="{A1930F81-A5F1-42CA-84D0-852394469308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8D6A13-BBE3-46BC-97B6-A6A07E8D1216}" type="datetimeFigureOut">
              <a:rPr lang="hr-HR" smtClean="0"/>
              <a:t>8.3.2019.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49EF0-3072-4295-968D-578062C6F0C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3932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49EF0-3072-4295-968D-578062C6F0C5}" type="slidenum">
              <a:rPr lang="hr-HR" smtClean="0"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69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49EF0-3072-4295-968D-578062C6F0C5}" type="slidenum">
              <a:rPr lang="hr-HR" smtClean="0"/>
              <a:t>19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6331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49EF0-3072-4295-968D-578062C6F0C5}" type="slidenum">
              <a:rPr lang="hr-HR" smtClean="0"/>
              <a:t>23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04003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49EF0-3072-4295-968D-578062C6F0C5}" type="slidenum">
              <a:rPr lang="hr-HR" smtClean="0"/>
              <a:t>25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66695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 cit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ili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2047346" y="2288822"/>
            <a:ext cx="8915399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/>
              <a:t>NOVI PRAVILNICI I OBVEZE ŠKOLA</a:t>
            </a:r>
            <a:r>
              <a:rPr lang="hr-HR" dirty="0"/>
              <a:t/>
            </a:r>
            <a:br>
              <a:rPr lang="hr-HR" dirty="0"/>
            </a:b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2729890" y="5093902"/>
            <a:ext cx="8915399" cy="928829"/>
          </a:xfrm>
        </p:spPr>
        <p:txBody>
          <a:bodyPr/>
          <a:lstStyle/>
          <a:p>
            <a:r>
              <a:rPr lang="hr-HR" dirty="0" smtClean="0"/>
              <a:t>											Zdenka </a:t>
            </a:r>
            <a:r>
              <a:rPr lang="hr-HR" dirty="0" err="1" smtClean="0"/>
              <a:t>Čukelj</a:t>
            </a:r>
            <a:r>
              <a:rPr lang="hr-HR" dirty="0" smtClean="0"/>
              <a:t>, prof.,</a:t>
            </a:r>
          </a:p>
          <a:p>
            <a:pPr>
              <a:spcBef>
                <a:spcPts val="0"/>
              </a:spcBef>
            </a:pPr>
            <a:r>
              <a:rPr lang="hr-HR" sz="1600" dirty="0" smtClean="0"/>
              <a:t>											načelnica za rani predškolski i </a:t>
            </a:r>
          </a:p>
          <a:p>
            <a:pPr>
              <a:spcBef>
                <a:spcPts val="0"/>
              </a:spcBef>
            </a:pPr>
            <a:r>
              <a:rPr lang="hr-HR" sz="1600" dirty="0" smtClean="0"/>
              <a:t>											osnovnoškolski odgoj i obrazovanje</a:t>
            </a:r>
            <a:endParaRPr lang="hr-HR" sz="1600" dirty="0"/>
          </a:p>
        </p:txBody>
      </p:sp>
    </p:spTree>
    <p:extLst>
      <p:ext uri="{BB962C8B-B14F-4D97-AF65-F5344CB8AC3E}">
        <p14:creationId xmlns:p14="http://schemas.microsoft.com/office/powerpoint/2010/main" val="97642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162102" y="536187"/>
            <a:ext cx="9065675" cy="1020051"/>
          </a:xfrm>
        </p:spPr>
        <p:txBody>
          <a:bodyPr>
            <a:noAutofit/>
          </a:bodyPr>
          <a:lstStyle/>
          <a:p>
            <a:pPr algn="just"/>
            <a:r>
              <a:rPr lang="hr-HR" sz="2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Može li </a:t>
            </a:r>
            <a:r>
              <a:rPr lang="hr-HR" sz="2000" i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magistar socijalne pedagogije </a:t>
            </a:r>
            <a:r>
              <a:rPr lang="hr-HR" sz="2000" i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raditi u </a:t>
            </a:r>
            <a:r>
              <a:rPr lang="hr-HR" sz="2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  <a:r>
              <a:rPr lang="hr-HR" sz="20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posebnome razrednom odjelu za rad s djecom s komunikacijskim i govorno-jezičnim teškoćama te s djecom oštećena sluha mora imati sljedeću vrstu </a:t>
            </a:r>
            <a:r>
              <a:rPr lang="hr-HR" sz="2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obrazovanja?</a:t>
            </a:r>
            <a:endParaRPr lang="hr-HR" sz="2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477108" y="1861039"/>
            <a:ext cx="9983543" cy="6447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NE, jer nije propisano čl. 28. st. 3. Pravilnika.</a:t>
            </a:r>
            <a:endParaRPr lang="hr-HR" sz="24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5" name="Rezervirano mjesto sadržaja 2"/>
          <p:cNvSpPr txBox="1">
            <a:spLocks/>
          </p:cNvSpPr>
          <p:nvPr/>
        </p:nvSpPr>
        <p:spPr>
          <a:xfrm>
            <a:off x="1078187" y="2597759"/>
            <a:ext cx="10328699" cy="58322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hr-HR" dirty="0">
                <a:latin typeface="+mj-lt"/>
              </a:rPr>
              <a:t>Učitelj u posebnome razrednom odjelu za rad s djecom s komunikacijskim i govorno-jezičnim teškoćama te s djecom oštećena sluha mora imati sljedeću vrstu </a:t>
            </a:r>
            <a:r>
              <a:rPr lang="hr-HR" dirty="0" smtClean="0">
                <a:latin typeface="+mj-lt"/>
              </a:rPr>
              <a:t>obrazovanja:</a:t>
            </a:r>
            <a:endParaRPr lang="hr-HR" sz="1800" dirty="0" smtClean="0">
              <a:latin typeface="+mj-lt"/>
            </a:endParaRPr>
          </a:p>
        </p:txBody>
      </p:sp>
      <p:graphicFrame>
        <p:nvGraphicFramePr>
          <p:cNvPr id="6" name="Tablic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690293"/>
              </p:ext>
            </p:extLst>
          </p:nvPr>
        </p:nvGraphicFramePr>
        <p:xfrm>
          <a:off x="1190224" y="3422954"/>
          <a:ext cx="10216662" cy="2609850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2561118"/>
                <a:gridCol w="3827772"/>
                <a:gridCol w="3827772"/>
              </a:tblGrid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STUDIJSKI PROGRAM</a:t>
                      </a:r>
                      <a:endParaRPr lang="hr-H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50" marR="571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VRSTA I RAZINA STUDIJA</a:t>
                      </a:r>
                      <a:endParaRPr lang="hr-H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STEČENI AKADEMSKI NAZIV</a:t>
                      </a:r>
                      <a:endParaRPr lang="hr-H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57150" marT="0" marB="0" anchor="ctr"/>
                </a:tc>
              </a:tr>
              <a:tr h="238125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400" dirty="0">
                          <a:effectLst/>
                        </a:rPr>
                        <a:t>Logopedija 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50" marR="5715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SzPts val="1100"/>
                        <a:buFont typeface="Calibri" panose="020F0502020204030204" pitchFamily="34" charset="0"/>
                        <a:buChar char="-"/>
                      </a:pPr>
                      <a:r>
                        <a:rPr lang="hr-HR" sz="1400" spc="10" dirty="0">
                          <a:effectLst/>
                        </a:rPr>
                        <a:t>diplomski sveučilišni studij </a:t>
                      </a:r>
                      <a:endParaRPr lang="hr-HR" sz="1400" spc="1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25" marR="5715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SzPts val="1100"/>
                        <a:buFont typeface="Calibri" panose="020F0502020204030204" pitchFamily="34" charset="0"/>
                        <a:buChar char="-"/>
                      </a:pPr>
                      <a:r>
                        <a:rPr lang="hr-HR" sz="1400" spc="1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magistar logopedije </a:t>
                      </a:r>
                      <a:endParaRPr lang="hr-HR" sz="1400" spc="1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0" marB="0"/>
                </a:tc>
              </a:tr>
              <a:tr h="238125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SzPts val="1100"/>
                        <a:buFont typeface="Calibri" panose="020F0502020204030204" pitchFamily="34" charset="0"/>
                        <a:buChar char="-"/>
                      </a:pPr>
                      <a:r>
                        <a:rPr lang="hr-HR" sz="1400" spc="10" dirty="0">
                          <a:effectLst/>
                        </a:rPr>
                        <a:t>sveučilišni dodiplomski studij </a:t>
                      </a:r>
                      <a:endParaRPr lang="hr-HR" sz="1800" spc="1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25" marR="5715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SzPts val="1100"/>
                        <a:buFont typeface="Calibri" panose="020F0502020204030204" pitchFamily="34" charset="0"/>
                        <a:buChar char="-"/>
                      </a:pPr>
                      <a:r>
                        <a:rPr lang="hr-HR" sz="1400" spc="1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logoped -profesor defektolog </a:t>
                      </a:r>
                      <a:r>
                        <a:rPr lang="hr-HR" sz="1400" spc="10" dirty="0">
                          <a:effectLst/>
                        </a:rPr>
                        <a:t>- smjer oštećenja govora </a:t>
                      </a:r>
                      <a:endParaRPr lang="hr-HR" sz="1800" spc="1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0" marB="0"/>
                </a:tc>
              </a:tr>
              <a:tr h="238125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400" dirty="0">
                          <a:effectLst/>
                        </a:rPr>
                        <a:t>  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5715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SzPts val="1100"/>
                        <a:buFont typeface="Calibri" panose="020F0502020204030204" pitchFamily="34" charset="0"/>
                        <a:buChar char="-"/>
                      </a:pPr>
                      <a:r>
                        <a:rPr lang="hr-HR" sz="1400" spc="1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profesor defektolog </a:t>
                      </a:r>
                      <a:endParaRPr lang="hr-HR" sz="1800" spc="1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210820">
                        <a:spcAft>
                          <a:spcPts val="0"/>
                        </a:spcAft>
                      </a:pPr>
                      <a:r>
                        <a:rPr lang="hr-HR" sz="1400" dirty="0">
                          <a:effectLst/>
                        </a:rPr>
                        <a:t>smjer: </a:t>
                      </a:r>
                      <a:endParaRPr lang="hr-HR" sz="18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100"/>
                        <a:buFont typeface="Calibri" panose="020F0502020204030204" pitchFamily="34" charset="0"/>
                        <a:buChar char="-"/>
                      </a:pPr>
                      <a:r>
                        <a:rPr lang="hr-HR" sz="1400" spc="10" dirty="0">
                          <a:effectLst/>
                        </a:rPr>
                        <a:t>mentalna retardacija i </a:t>
                      </a:r>
                      <a:r>
                        <a:rPr lang="hr-HR" sz="1400" spc="1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oštećenje govora </a:t>
                      </a:r>
                      <a:endParaRPr lang="hr-HR" sz="1800" spc="1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100"/>
                        <a:buFont typeface="Calibri" panose="020F0502020204030204" pitchFamily="34" charset="0"/>
                        <a:buChar char="-"/>
                      </a:pPr>
                      <a:r>
                        <a:rPr lang="hr-HR" sz="1400" spc="1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oštećenje sluha i oštećenja govora </a:t>
                      </a:r>
                      <a:endParaRPr lang="hr-HR" sz="1800" spc="1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100"/>
                        <a:buFont typeface="Calibri" panose="020F0502020204030204" pitchFamily="34" charset="0"/>
                        <a:buChar char="-"/>
                      </a:pPr>
                      <a:r>
                        <a:rPr lang="hr-HR" sz="1400" spc="1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oštećenje govora i mentalna retardacija </a:t>
                      </a:r>
                      <a:endParaRPr lang="hr-HR" sz="1800" spc="1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100"/>
                        <a:buFont typeface="Calibri" panose="020F0502020204030204" pitchFamily="34" charset="0"/>
                        <a:buChar char="-"/>
                      </a:pPr>
                      <a:r>
                        <a:rPr lang="hr-HR" sz="1400" spc="1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oštećenje govora i oštećenje sluha </a:t>
                      </a:r>
                      <a:endParaRPr lang="hr-HR" sz="1800" spc="1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0" marB="0"/>
                </a:tc>
              </a:tr>
            </a:tbl>
          </a:graphicData>
        </a:graphic>
      </p:graphicFrame>
      <p:sp>
        <p:nvSpPr>
          <p:cNvPr id="7" name="Rezervirano mjesto sadržaja 2"/>
          <p:cNvSpPr txBox="1">
            <a:spLocks/>
          </p:cNvSpPr>
          <p:nvPr/>
        </p:nvSpPr>
        <p:spPr>
          <a:xfrm>
            <a:off x="1013377" y="6125308"/>
            <a:ext cx="10328699" cy="58322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hr-HR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Pri zasnivanju radnog odnosa učitelja u posebnom razrednom odjelu potrebno je voditi računa o odredbama koje su usklađene s teškoćama učenika.</a:t>
            </a:r>
            <a:endParaRPr lang="hr-HR" sz="18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9099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022232" y="349034"/>
            <a:ext cx="9359289" cy="694736"/>
          </a:xfrm>
        </p:spPr>
        <p:txBody>
          <a:bodyPr>
            <a:normAutofit/>
          </a:bodyPr>
          <a:lstStyle/>
          <a:p>
            <a:pPr algn="ctr"/>
            <a:r>
              <a:rPr lang="hr-HR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Izuzetci i mogućnosti</a:t>
            </a:r>
            <a:endParaRPr lang="hr-HR" sz="2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 rotWithShape="1">
          <a:blip r:embed="rId2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4637" y="1653701"/>
            <a:ext cx="7189308" cy="4725967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70523">
            <a:off x="219326" y="767962"/>
            <a:ext cx="5802095" cy="557061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0" name="TekstniOkvir 9"/>
          <p:cNvSpPr txBox="1"/>
          <p:nvPr/>
        </p:nvSpPr>
        <p:spPr>
          <a:xfrm>
            <a:off x="1442952" y="2384092"/>
            <a:ext cx="351168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Učitelj </a:t>
            </a:r>
            <a:r>
              <a:rPr lang="hr-HR" sz="2000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koji </a:t>
            </a:r>
            <a:r>
              <a:rPr lang="hr-HR" sz="200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izvodi </a:t>
            </a:r>
            <a:r>
              <a:rPr lang="hr-HR" sz="2000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nastavu nastavnih predmeta koji </a:t>
            </a:r>
            <a:r>
              <a:rPr lang="hr-HR" sz="200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nisu </a:t>
            </a:r>
            <a:r>
              <a:rPr lang="hr-HR" sz="2000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propisani Pravilnikom, a koji se izvodi u </a:t>
            </a:r>
            <a:r>
              <a:rPr lang="hr-HR" sz="200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školi </a:t>
            </a:r>
            <a:r>
              <a:rPr lang="hr-HR" sz="2000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međunarodnim ili alternativnim programom ili eksperimentalni program/kurikulum</a:t>
            </a:r>
          </a:p>
        </p:txBody>
      </p:sp>
      <p:sp>
        <p:nvSpPr>
          <p:cNvPr id="6" name="Pravokutnik 5"/>
          <p:cNvSpPr/>
          <p:nvPr/>
        </p:nvSpPr>
        <p:spPr>
          <a:xfrm>
            <a:off x="6352163" y="2384092"/>
            <a:ext cx="4951378" cy="24319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2400" b="1" i="1" spc="50" dirty="0" smtClean="0">
                <a:ln w="0"/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mora </a:t>
            </a:r>
            <a:r>
              <a:rPr lang="hr-HR" sz="2400" b="1" i="1" spc="50" dirty="0">
                <a:ln w="0"/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imati  </a:t>
            </a:r>
            <a:r>
              <a:rPr lang="hr-HR" sz="2400" b="1" i="1" spc="50" dirty="0" smtClean="0">
                <a:ln w="0"/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vrstu </a:t>
            </a:r>
            <a:r>
              <a:rPr lang="hr-HR" sz="2400" b="1" i="1" spc="50" dirty="0">
                <a:ln w="0"/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obrazovanja propisanu nastavnim </a:t>
            </a:r>
            <a:r>
              <a:rPr lang="hr-HR" sz="2400" b="1" i="1" spc="50" dirty="0" smtClean="0">
                <a:ln w="0"/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programom/kurikulumom</a:t>
            </a:r>
            <a:endParaRPr lang="hr-HR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1671">
            <a:off x="1006251" y="5626613"/>
            <a:ext cx="2031962" cy="972766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9" name="TekstniOkvir 8"/>
          <p:cNvSpPr txBox="1"/>
          <p:nvPr/>
        </p:nvSpPr>
        <p:spPr>
          <a:xfrm>
            <a:off x="1454231" y="5875904"/>
            <a:ext cx="1079142" cy="523220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hr-HR" sz="1400" i="1" dirty="0" smtClean="0"/>
              <a:t> Čl. 1. st. 4</a:t>
            </a:r>
          </a:p>
          <a:p>
            <a:r>
              <a:rPr lang="hr-HR" sz="1400" i="1" dirty="0" smtClean="0"/>
              <a:t>Pravilnika</a:t>
            </a:r>
            <a:endParaRPr lang="hr-HR" sz="1400" i="1" dirty="0"/>
          </a:p>
        </p:txBody>
      </p:sp>
    </p:spTree>
    <p:extLst>
      <p:ext uri="{BB962C8B-B14F-4D97-AF65-F5344CB8AC3E}">
        <p14:creationId xmlns:p14="http://schemas.microsoft.com/office/powerpoint/2010/main" val="213057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022232" y="248325"/>
            <a:ext cx="9359289" cy="694736"/>
          </a:xfrm>
        </p:spPr>
        <p:txBody>
          <a:bodyPr>
            <a:normAutofit/>
          </a:bodyPr>
          <a:lstStyle/>
          <a:p>
            <a:pPr algn="ctr"/>
            <a:r>
              <a:rPr lang="hr-HR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Izuzetci i mogućnosti</a:t>
            </a:r>
            <a:endParaRPr lang="hr-HR" sz="2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 rotWithShape="1">
          <a:blip r:embed="rId2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2272" y="943061"/>
            <a:ext cx="7581673" cy="5436607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746" y="595693"/>
            <a:ext cx="5802095" cy="557061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0" name="TekstniOkvir 9"/>
          <p:cNvSpPr txBox="1"/>
          <p:nvPr/>
        </p:nvSpPr>
        <p:spPr>
          <a:xfrm>
            <a:off x="1442950" y="2115529"/>
            <a:ext cx="351168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Učitelj </a:t>
            </a:r>
            <a:r>
              <a:rPr lang="hr-HR" sz="2000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koji </a:t>
            </a:r>
            <a:r>
              <a:rPr lang="hr-HR" sz="200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izvodi </a:t>
            </a:r>
            <a:r>
              <a:rPr lang="hr-HR" sz="2000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nastavu </a:t>
            </a:r>
            <a:r>
              <a:rPr lang="hr-HR" sz="2000" dirty="0"/>
              <a:t>nastavnoga predmeta </a:t>
            </a:r>
            <a:r>
              <a:rPr lang="hr-HR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jezika i pisma nacionalne manjine, odnosno nastavu jezika i kulture na jeziku i pismu nacionalne manjine (Model C), </a:t>
            </a:r>
            <a:r>
              <a:rPr lang="hr-HR" sz="2000" dirty="0"/>
              <a:t>u slučaju da se u Republici Hrvatskoj ili izvan nje ne izvodi studijski program odgovarajućega jezika nacionalne manjine</a:t>
            </a:r>
          </a:p>
        </p:txBody>
      </p:sp>
      <p:sp>
        <p:nvSpPr>
          <p:cNvPr id="6" name="Pravokutnik 5"/>
          <p:cNvSpPr/>
          <p:nvPr/>
        </p:nvSpPr>
        <p:spPr>
          <a:xfrm>
            <a:off x="5301574" y="1637798"/>
            <a:ext cx="6001967" cy="3955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hr-HR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podnosi </a:t>
            </a:r>
            <a:r>
              <a:rPr lang="hr-HR" sz="20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Ministarstvu zahtjev za suglasnost za izvođenje nastave jezika i pisma nacionalne manjine na kojemu će izvoditi nastavu </a:t>
            </a:r>
            <a:endParaRPr lang="hr-HR" sz="2000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base"/>
            <a:endParaRPr lang="hr-HR" sz="20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kao </a:t>
            </a:r>
            <a:r>
              <a:rPr lang="hr-HR" sz="20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dokaz dužna je dostaviti: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r-HR" sz="20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svjedodžbu srednje škole ili diplomu visokog učilišta iz koje je razvidno da je </a:t>
            </a:r>
            <a:r>
              <a:rPr lang="hr-HR" sz="20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tijekom obrazovanja pohađala nastavu na jeziku i pismu nacionalne manjine ili potvrdu o znanju odgovarajućega jezika najmanje na razini C1</a:t>
            </a:r>
          </a:p>
          <a:p>
            <a:pPr algn="ctr"/>
            <a:endParaRPr lang="hr-HR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Pravokutnik 8"/>
          <p:cNvSpPr/>
          <p:nvPr/>
        </p:nvSpPr>
        <p:spPr>
          <a:xfrm>
            <a:off x="5578741" y="1001033"/>
            <a:ext cx="5479009" cy="461665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hr-HR" sz="2400" b="1" spc="50" dirty="0" smtClean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Potrebna suglasnost Ministarstva</a:t>
            </a:r>
            <a:endParaRPr lang="hr-HR" sz="2400" b="1" i="1" spc="50" dirty="0">
              <a:ln w="0"/>
              <a:solidFill>
                <a:srgbClr val="C00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12" name="Slika 11"/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1671">
            <a:off x="2330043" y="5769258"/>
            <a:ext cx="2031962" cy="972766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3" name="TekstniOkvir 12"/>
          <p:cNvSpPr txBox="1"/>
          <p:nvPr/>
        </p:nvSpPr>
        <p:spPr>
          <a:xfrm>
            <a:off x="2779127" y="6049451"/>
            <a:ext cx="1141659" cy="523220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hr-HR" sz="1400" i="1" dirty="0" smtClean="0"/>
              <a:t> Čl. 27.st.4. </a:t>
            </a:r>
          </a:p>
          <a:p>
            <a:r>
              <a:rPr lang="hr-HR" sz="1400" i="1" dirty="0" smtClean="0"/>
              <a:t>Pravilnika</a:t>
            </a:r>
            <a:endParaRPr lang="hr-HR" sz="1400" i="1" dirty="0"/>
          </a:p>
        </p:txBody>
      </p:sp>
      <p:pic>
        <p:nvPicPr>
          <p:cNvPr id="14" name="Slika 13"/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1671">
            <a:off x="7553628" y="5500153"/>
            <a:ext cx="2031962" cy="972766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5" name="TekstniOkvir 14"/>
          <p:cNvSpPr txBox="1"/>
          <p:nvPr/>
        </p:nvSpPr>
        <p:spPr>
          <a:xfrm>
            <a:off x="8007966" y="5754659"/>
            <a:ext cx="1141659" cy="523220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hr-HR" sz="1400" i="1" dirty="0" smtClean="0"/>
              <a:t> Čl. 27.st.3. </a:t>
            </a:r>
          </a:p>
          <a:p>
            <a:r>
              <a:rPr lang="hr-HR" sz="1400" i="1" dirty="0" smtClean="0"/>
              <a:t>Pravilnika</a:t>
            </a:r>
            <a:endParaRPr lang="hr-HR" sz="1400" i="1" dirty="0"/>
          </a:p>
        </p:txBody>
      </p:sp>
    </p:spTree>
    <p:extLst>
      <p:ext uri="{BB962C8B-B14F-4D97-AF65-F5344CB8AC3E}">
        <p14:creationId xmlns:p14="http://schemas.microsoft.com/office/powerpoint/2010/main" val="1154458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022232" y="248325"/>
            <a:ext cx="9359289" cy="694736"/>
          </a:xfrm>
        </p:spPr>
        <p:txBody>
          <a:bodyPr>
            <a:normAutofit/>
          </a:bodyPr>
          <a:lstStyle/>
          <a:p>
            <a:pPr algn="ctr"/>
            <a:r>
              <a:rPr lang="hr-HR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Izuzetci i mogućnosti</a:t>
            </a:r>
            <a:endParaRPr lang="hr-HR" sz="2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73584" y="943061"/>
            <a:ext cx="8270361" cy="5436608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326" y="767963"/>
            <a:ext cx="5289383" cy="507836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0" name="TekstniOkvir 9"/>
          <p:cNvSpPr txBox="1"/>
          <p:nvPr/>
        </p:nvSpPr>
        <p:spPr>
          <a:xfrm>
            <a:off x="1367726" y="2360009"/>
            <a:ext cx="35116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Osobe </a:t>
            </a:r>
            <a:r>
              <a:rPr lang="hr-HR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koje su stekle odgovarajuću </a:t>
            </a:r>
            <a:endParaRPr lang="hr-HR" sz="20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hr-HR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kvalifikaciju </a:t>
            </a:r>
            <a:r>
              <a:rPr lang="hr-HR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izvan </a:t>
            </a:r>
            <a:r>
              <a:rPr lang="hr-HR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RH</a:t>
            </a:r>
            <a:r>
              <a:rPr lang="hr-HR" sz="2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</a:p>
          <a:p>
            <a:r>
              <a:rPr lang="hr-HR" sz="2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 </a:t>
            </a:r>
            <a:r>
              <a:rPr lang="hr-HR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koje </a:t>
            </a:r>
            <a:r>
              <a:rPr lang="hr-HR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imaju rješenje </a:t>
            </a:r>
            <a:r>
              <a:rPr lang="hr-HR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 priznavanju inozemne stručne kvalifikacije</a:t>
            </a:r>
          </a:p>
        </p:txBody>
      </p:sp>
      <p:sp>
        <p:nvSpPr>
          <p:cNvPr id="6" name="Pravokutnik 5"/>
          <p:cNvSpPr/>
          <p:nvPr/>
        </p:nvSpPr>
        <p:spPr>
          <a:xfrm>
            <a:off x="5295876" y="2746965"/>
            <a:ext cx="5761874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hr-HR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 rješenju je naveden program  koji je osoba završila na: 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hr-HR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preddiplomskom studiju (razina 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diplomskom studiju ili integriranom preddiplomskom i diplomskom studiju (razina E)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stečeni akademski naziv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pravo za rad na radnome mjestu učitelja i/ili nastavnika određenog nastavnog predmeta i/ili stručnog suradnika.</a:t>
            </a:r>
          </a:p>
          <a:p>
            <a:pPr algn="ctr"/>
            <a:endParaRPr lang="hr-HR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Slika 12"/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251" y="5626613"/>
            <a:ext cx="2031962" cy="972766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4" name="TekstniOkvir 13"/>
          <p:cNvSpPr txBox="1"/>
          <p:nvPr/>
        </p:nvSpPr>
        <p:spPr>
          <a:xfrm>
            <a:off x="1454231" y="5875904"/>
            <a:ext cx="995785" cy="523220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hr-HR" sz="1400" i="1" dirty="0" smtClean="0"/>
              <a:t> Čl. 30. </a:t>
            </a:r>
          </a:p>
          <a:p>
            <a:r>
              <a:rPr lang="hr-HR" sz="1400" i="1" dirty="0" smtClean="0"/>
              <a:t>Pravilnika</a:t>
            </a:r>
            <a:endParaRPr lang="hr-HR" sz="1400" i="1" dirty="0"/>
          </a:p>
        </p:txBody>
      </p:sp>
      <p:pic>
        <p:nvPicPr>
          <p:cNvPr id="9" name="Slika 8"/>
          <p:cNvPicPr>
            <a:picLocks noChangeAspect="1"/>
          </p:cNvPicPr>
          <p:nvPr/>
        </p:nvPicPr>
        <p:blipFill>
          <a:blip r:embed="rId6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862" y="5359940"/>
            <a:ext cx="3812888" cy="1322214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2" name="TekstniOkvir 11"/>
          <p:cNvSpPr txBox="1"/>
          <p:nvPr/>
        </p:nvSpPr>
        <p:spPr>
          <a:xfrm>
            <a:off x="7853775" y="5713270"/>
            <a:ext cx="2871299" cy="954107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hr-HR" sz="1400" i="1" dirty="0" smtClean="0"/>
              <a:t> u skladu s Zakonom o </a:t>
            </a:r>
          </a:p>
          <a:p>
            <a:r>
              <a:rPr lang="hr-HR" sz="1400" dirty="0" smtClean="0"/>
              <a:t>reguliranim </a:t>
            </a:r>
            <a:r>
              <a:rPr lang="hr-HR" sz="1400" dirty="0"/>
              <a:t>profesijama i </a:t>
            </a:r>
            <a:endParaRPr lang="hr-HR" sz="1400" dirty="0" smtClean="0"/>
          </a:p>
          <a:p>
            <a:r>
              <a:rPr lang="hr-HR" sz="1400" dirty="0" smtClean="0"/>
              <a:t>priznavanju </a:t>
            </a:r>
            <a:r>
              <a:rPr lang="hr-HR" sz="1400" dirty="0"/>
              <a:t>inozemnih stručnih </a:t>
            </a:r>
            <a:endParaRPr lang="hr-HR" sz="1400" dirty="0" smtClean="0"/>
          </a:p>
          <a:p>
            <a:r>
              <a:rPr lang="hr-HR" sz="1400" dirty="0" smtClean="0"/>
              <a:t>kvalifikacija</a:t>
            </a:r>
            <a:r>
              <a:rPr lang="hr-HR" sz="1400" i="1" dirty="0" smtClean="0"/>
              <a:t> </a:t>
            </a:r>
            <a:endParaRPr lang="hr-HR" sz="1400" i="1" dirty="0"/>
          </a:p>
        </p:txBody>
      </p:sp>
    </p:spTree>
    <p:extLst>
      <p:ext uri="{BB962C8B-B14F-4D97-AF65-F5344CB8AC3E}">
        <p14:creationId xmlns:p14="http://schemas.microsoft.com/office/powerpoint/2010/main" val="790504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022232" y="248325"/>
            <a:ext cx="9359289" cy="694736"/>
          </a:xfrm>
        </p:spPr>
        <p:txBody>
          <a:bodyPr>
            <a:normAutofit fontScale="90000"/>
          </a:bodyPr>
          <a:lstStyle/>
          <a:p>
            <a:pPr algn="ctr"/>
            <a:r>
              <a:rPr lang="hr-HR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Izuzetci – vezano uz priznavanje prava na rad u reguliranoj profesiji</a:t>
            </a:r>
            <a:endParaRPr lang="hr-HR" sz="2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326" y="767963"/>
            <a:ext cx="6374905" cy="507836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0" name="TekstniOkvir 9"/>
          <p:cNvSpPr txBox="1"/>
          <p:nvPr/>
        </p:nvSpPr>
        <p:spPr>
          <a:xfrm>
            <a:off x="1657873" y="2425196"/>
            <a:ext cx="420659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Vjeroučitelj</a:t>
            </a:r>
            <a:r>
              <a:rPr lang="en-GB" sz="2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</a:t>
            </a:r>
            <a:r>
              <a:rPr lang="hr-HR" sz="2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koji je </a:t>
            </a:r>
          </a:p>
          <a:p>
            <a:r>
              <a:rPr lang="hr-HR" sz="2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stekao  </a:t>
            </a:r>
            <a:r>
              <a:rPr lang="hr-HR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kvalifikaciju </a:t>
            </a:r>
          </a:p>
          <a:p>
            <a:r>
              <a:rPr lang="hr-HR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izvan RH</a:t>
            </a:r>
            <a:r>
              <a:rPr lang="hr-HR" sz="2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hr-HR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 izdaje se </a:t>
            </a:r>
          </a:p>
          <a:p>
            <a:r>
              <a:rPr lang="hr-HR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rješenje </a:t>
            </a:r>
            <a:r>
              <a:rPr lang="hr-HR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 priznavanju </a:t>
            </a:r>
            <a:endParaRPr lang="hr-HR" sz="20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hr-HR" sz="2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inozemne </a:t>
            </a:r>
            <a:r>
              <a:rPr lang="hr-HR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stručne kvalifikacije</a:t>
            </a:r>
          </a:p>
        </p:txBody>
      </p:sp>
      <p:pic>
        <p:nvPicPr>
          <p:cNvPr id="11" name="Slika 10"/>
          <p:cNvPicPr>
            <a:picLocks noChangeAspect="1"/>
          </p:cNvPicPr>
          <p:nvPr/>
        </p:nvPicPr>
        <p:blipFill rotWithShape="1">
          <a:blip r:embed="rId3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4637" y="1195754"/>
            <a:ext cx="7189308" cy="5328137"/>
          </a:xfrm>
          <a:prstGeom prst="rect">
            <a:avLst/>
          </a:prstGeom>
        </p:spPr>
      </p:pic>
      <p:sp>
        <p:nvSpPr>
          <p:cNvPr id="15" name="Pravokutnik 14"/>
          <p:cNvSpPr/>
          <p:nvPr/>
        </p:nvSpPr>
        <p:spPr>
          <a:xfrm>
            <a:off x="5768209" y="2243415"/>
            <a:ext cx="5439071" cy="24319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000" b="1" i="1" spc="50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Vjeroučitelj: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r-HR" sz="2000" b="1" i="1" spc="50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katoličkog vjeronauka </a:t>
            </a:r>
            <a:r>
              <a:rPr lang="hr-HR" sz="2000" spc="50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zapošljava se temeljem </a:t>
            </a:r>
            <a:r>
              <a:rPr lang="hr-HR" sz="2000" dirty="0" smtClean="0">
                <a:solidFill>
                  <a:schemeClr val="tx1"/>
                </a:solidFill>
              </a:rPr>
              <a:t>isprave </a:t>
            </a:r>
            <a:r>
              <a:rPr lang="hr-HR" sz="2000" dirty="0">
                <a:solidFill>
                  <a:schemeClr val="tx1"/>
                </a:solidFill>
              </a:rPr>
              <a:t>o kanonskome mandatu (</a:t>
            </a:r>
            <a:r>
              <a:rPr lang="hr-HR" sz="2000" dirty="0" err="1">
                <a:solidFill>
                  <a:schemeClr val="tx1"/>
                </a:solidFill>
              </a:rPr>
              <a:t>missio</a:t>
            </a:r>
            <a:r>
              <a:rPr lang="hr-HR" sz="2000" dirty="0">
                <a:solidFill>
                  <a:schemeClr val="tx1"/>
                </a:solidFill>
              </a:rPr>
              <a:t> </a:t>
            </a:r>
            <a:r>
              <a:rPr lang="hr-HR" sz="2000" dirty="0" err="1">
                <a:solidFill>
                  <a:schemeClr val="tx1"/>
                </a:solidFill>
              </a:rPr>
              <a:t>canonica</a:t>
            </a:r>
            <a:r>
              <a:rPr lang="hr-HR" sz="2000" dirty="0">
                <a:solidFill>
                  <a:schemeClr val="tx1"/>
                </a:solidFill>
              </a:rPr>
              <a:t>) </a:t>
            </a:r>
            <a:r>
              <a:rPr lang="hr-HR" sz="2000" dirty="0" smtClean="0">
                <a:solidFill>
                  <a:schemeClr val="tx1"/>
                </a:solidFill>
              </a:rPr>
              <a:t>koju je izdao dijecezanski biskup i </a:t>
            </a:r>
            <a:r>
              <a:rPr lang="hr-HR" sz="2000" dirty="0">
                <a:solidFill>
                  <a:schemeClr val="tx1"/>
                </a:solidFill>
              </a:rPr>
              <a:t>koji ispunjavaju potrebne uvjete u skladu s važećim </a:t>
            </a:r>
            <a:r>
              <a:rPr lang="hr-HR" sz="2000" dirty="0" smtClean="0">
                <a:solidFill>
                  <a:schemeClr val="tx1"/>
                </a:solidFill>
              </a:rPr>
              <a:t>propisima RH.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r-HR" sz="2000" b="1" dirty="0" smtClean="0">
                <a:solidFill>
                  <a:schemeClr val="tx1"/>
                </a:solidFill>
              </a:rPr>
              <a:t>pravoslavnog vjeronauka </a:t>
            </a:r>
            <a:r>
              <a:rPr lang="hr-HR" sz="2000" spc="5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zapošljava se </a:t>
            </a:r>
            <a:r>
              <a:rPr lang="hr-HR" sz="2000" spc="50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temeljem </a:t>
            </a:r>
            <a:r>
              <a:rPr lang="hr-HR" sz="2000" dirty="0" smtClean="0">
                <a:solidFill>
                  <a:schemeClr val="tx1"/>
                </a:solidFill>
              </a:rPr>
              <a:t>isprave </a:t>
            </a:r>
            <a:r>
              <a:rPr lang="hr-HR" sz="2000" dirty="0">
                <a:solidFill>
                  <a:schemeClr val="tx1"/>
                </a:solidFill>
              </a:rPr>
              <a:t>o </a:t>
            </a:r>
            <a:r>
              <a:rPr lang="hr-HR" sz="2000" dirty="0" smtClean="0">
                <a:solidFill>
                  <a:schemeClr val="tx1"/>
                </a:solidFill>
              </a:rPr>
              <a:t>kanonskom mandatu koju  je izdao episkop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r-HR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islamskog vjeronauka </a:t>
            </a:r>
            <a:r>
              <a:rPr lang="hr-HR" sz="2000" spc="5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zapošljava se temeljem </a:t>
            </a:r>
            <a:r>
              <a:rPr lang="hr-HR" sz="2000" spc="50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hr-HR" sz="2000" dirty="0" smtClean="0">
                <a:solidFill>
                  <a:schemeClr val="tx1"/>
                </a:solidFill>
              </a:rPr>
              <a:t>sprave Mešihata o </a:t>
            </a:r>
            <a:r>
              <a:rPr lang="hr-HR" sz="2000" dirty="0">
                <a:solidFill>
                  <a:schemeClr val="tx1"/>
                </a:solidFill>
              </a:rPr>
              <a:t>mandatu (</a:t>
            </a:r>
            <a:r>
              <a:rPr lang="hr-HR" sz="2000" dirty="0" err="1">
                <a:solidFill>
                  <a:schemeClr val="tx1"/>
                </a:solidFill>
              </a:rPr>
              <a:t>Muraselu</a:t>
            </a:r>
            <a:r>
              <a:rPr lang="hr-HR" sz="2000" dirty="0">
                <a:solidFill>
                  <a:schemeClr val="tx1"/>
                </a:solidFill>
              </a:rPr>
              <a:t>)</a:t>
            </a:r>
            <a:endParaRPr lang="hr-HR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Slika 15"/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862" y="5359940"/>
            <a:ext cx="2250830" cy="1322214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7" name="TekstniOkvir 16"/>
          <p:cNvSpPr txBox="1"/>
          <p:nvPr/>
        </p:nvSpPr>
        <p:spPr>
          <a:xfrm>
            <a:off x="7717469" y="5759437"/>
            <a:ext cx="2173526" cy="738664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hr-HR" sz="1400" i="1" dirty="0" smtClean="0"/>
              <a:t> Sukladno </a:t>
            </a:r>
          </a:p>
          <a:p>
            <a:r>
              <a:rPr lang="hr-HR" sz="1400" i="1" dirty="0" smtClean="0"/>
              <a:t>ugovorima Vlade</a:t>
            </a:r>
          </a:p>
          <a:p>
            <a:r>
              <a:rPr lang="hr-HR" sz="1400" i="1" dirty="0" smtClean="0"/>
              <a:t> RH s crkava</a:t>
            </a:r>
            <a:endParaRPr lang="hr-HR" sz="1400" i="1" dirty="0"/>
          </a:p>
        </p:txBody>
      </p:sp>
    </p:spTree>
    <p:extLst>
      <p:ext uri="{BB962C8B-B14F-4D97-AF65-F5344CB8AC3E}">
        <p14:creationId xmlns:p14="http://schemas.microsoft.com/office/powerpoint/2010/main" val="400688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022232" y="248325"/>
            <a:ext cx="9359289" cy="694736"/>
          </a:xfrm>
        </p:spPr>
        <p:txBody>
          <a:bodyPr>
            <a:normAutofit/>
          </a:bodyPr>
          <a:lstStyle/>
          <a:p>
            <a:pPr algn="ctr"/>
            <a:r>
              <a:rPr lang="hr-HR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Izuzetci i mogućnosti</a:t>
            </a:r>
            <a:endParaRPr lang="hr-HR" sz="2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6594" y="767963"/>
            <a:ext cx="6121842" cy="5611705"/>
          </a:xfrm>
          <a:prstGeom prst="rect">
            <a:avLst/>
          </a:prstGeom>
        </p:spPr>
      </p:pic>
      <p:sp>
        <p:nvSpPr>
          <p:cNvPr id="9" name="Pravokutnik 8"/>
          <p:cNvSpPr/>
          <p:nvPr/>
        </p:nvSpPr>
        <p:spPr>
          <a:xfrm>
            <a:off x="6838546" y="3029067"/>
            <a:ext cx="440403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hr-HR" sz="2400" b="1" spc="50" dirty="0">
                <a:ln w="0"/>
                <a:solidFill>
                  <a:schemeClr val="bg2">
                    <a:lumMod val="2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nastavnik matematike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hr-HR" sz="2400" b="1" spc="50" dirty="0">
                <a:ln w="0"/>
                <a:solidFill>
                  <a:schemeClr val="bg2">
                    <a:lumMod val="2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nastavnik povijesti ….</a:t>
            </a:r>
          </a:p>
          <a:p>
            <a:pPr algn="ctr"/>
            <a:endParaRPr lang="hr-HR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325" y="767963"/>
            <a:ext cx="6726223" cy="578848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1" name="TekstniOkvir 10"/>
          <p:cNvSpPr txBox="1"/>
          <p:nvPr/>
        </p:nvSpPr>
        <p:spPr>
          <a:xfrm>
            <a:off x="1732950" y="2214762"/>
            <a:ext cx="3996641" cy="3785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hr-HR" sz="2000" dirty="0" smtClean="0"/>
              <a:t>Osobe </a:t>
            </a:r>
            <a:r>
              <a:rPr lang="hr-HR" sz="2000" dirty="0"/>
              <a:t>koje </a:t>
            </a:r>
            <a:r>
              <a:rPr lang="hr-HR" sz="2000" dirty="0" smtClean="0"/>
              <a:t>nemaju </a:t>
            </a:r>
            <a:r>
              <a:rPr lang="hr-HR" sz="2000" dirty="0"/>
              <a:t>vrstu obrazovanja propisanu </a:t>
            </a:r>
            <a:r>
              <a:rPr lang="hr-HR" sz="2000" dirty="0" smtClean="0"/>
              <a:t>Pravilnikom ako su: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000" dirty="0" smtClean="0"/>
              <a:t>zatečene </a:t>
            </a:r>
            <a:r>
              <a:rPr lang="hr-HR" sz="2000" dirty="0"/>
              <a:t>u radnome odnosu na neodređeno vrijeme u osnovnoj </a:t>
            </a:r>
            <a:r>
              <a:rPr lang="hr-HR" sz="2000" dirty="0" smtClean="0"/>
              <a:t>školi </a:t>
            </a:r>
          </a:p>
          <a:p>
            <a:endParaRPr lang="hr-H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000" dirty="0" smtClean="0"/>
              <a:t>radni </a:t>
            </a:r>
            <a:r>
              <a:rPr lang="hr-HR" sz="2000" dirty="0"/>
              <a:t>odnos zasnovale u skladu s propisima koji su u trenutku zasnivanja radnoga odnosa bili na </a:t>
            </a:r>
            <a:r>
              <a:rPr lang="hr-HR" sz="2000" dirty="0" smtClean="0"/>
              <a:t>snazi</a:t>
            </a:r>
            <a:endParaRPr lang="hr-H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5150" y="5792046"/>
            <a:ext cx="2031962" cy="972766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7" name="TekstniOkvir 16"/>
          <p:cNvSpPr txBox="1"/>
          <p:nvPr/>
        </p:nvSpPr>
        <p:spPr>
          <a:xfrm>
            <a:off x="3253238" y="6049627"/>
            <a:ext cx="995785" cy="523220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hr-HR" sz="1400" i="1" dirty="0" smtClean="0"/>
              <a:t> </a:t>
            </a:r>
            <a:r>
              <a:rPr lang="hr-HR" sz="1400" i="1" dirty="0" smtClean="0">
                <a:solidFill>
                  <a:srgbClr val="C00000"/>
                </a:solidFill>
              </a:rPr>
              <a:t>Čl. 32. </a:t>
            </a:r>
          </a:p>
          <a:p>
            <a:r>
              <a:rPr lang="hr-HR" sz="1400" i="1" dirty="0" smtClean="0">
                <a:solidFill>
                  <a:srgbClr val="C00000"/>
                </a:solidFill>
              </a:rPr>
              <a:t>Pravilnika</a:t>
            </a:r>
            <a:endParaRPr lang="hr-HR" sz="14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992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202781" y="379101"/>
            <a:ext cx="8911687" cy="703528"/>
          </a:xfrm>
        </p:spPr>
        <p:txBody>
          <a:bodyPr>
            <a:normAutofit/>
          </a:bodyPr>
          <a:lstStyle/>
          <a:p>
            <a:pPr algn="ctr"/>
            <a:r>
              <a:rPr lang="hr-HR" sz="2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Kojeg kandidata odabrati?</a:t>
            </a:r>
            <a:endParaRPr lang="hr-HR" sz="2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79023" y="1222837"/>
            <a:ext cx="10133598" cy="2587868"/>
          </a:xfrm>
        </p:spPr>
        <p:txBody>
          <a:bodyPr>
            <a:noAutofit/>
          </a:bodyPr>
          <a:lstStyle/>
          <a:p>
            <a:r>
              <a:rPr lang="hr-HR" sz="2400" dirty="0" smtClean="0"/>
              <a:t>Onoga koji ispunjava uvjete propisane:</a:t>
            </a:r>
          </a:p>
          <a:p>
            <a:pPr>
              <a:buAutoNum type="alphaLcParenR"/>
            </a:pPr>
            <a:r>
              <a:rPr lang="hr-HR" sz="2400" dirty="0" smtClean="0"/>
              <a:t>Zakonom i Pravilnikom o vrsti obrazovanja </a:t>
            </a:r>
            <a:r>
              <a:rPr lang="hr-H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hr-HR" sz="2400" dirty="0" smtClean="0">
                <a:latin typeface="+mj-lt"/>
                <a:cs typeface="Times New Roman" panose="02020603050405020304" pitchFamily="18" charset="0"/>
              </a:rPr>
              <a:t>voditi računa o točkama a, b i c</a:t>
            </a:r>
          </a:p>
          <a:p>
            <a:pPr>
              <a:buFont typeface="Wingdings 3" charset="2"/>
              <a:buAutoNum type="alphaLcParenR"/>
            </a:pPr>
            <a:r>
              <a:rPr lang="hr-HR" sz="2400" dirty="0" smtClean="0"/>
              <a:t>Pravilnikom</a:t>
            </a:r>
            <a:r>
              <a:rPr lang="hr-HR" sz="2400" i="1" dirty="0" smtClean="0"/>
              <a:t> o načinu i postupak kojim se svim kandidatima za zapošljavanje u školskim ustanovama osigurava jednaka dostupnost javnim službama pod jednakim uvjetima, vrednovanje kandidata prijavljenih na natječaj, odnosno kandidata koje je uputio ured državne uprave, odnosno Gradski ured, kao i odredbe vezane uz sastav posebnog povjerenstva koje sudjeluje u procjeni kandidata</a:t>
            </a:r>
            <a:endParaRPr lang="hr-HR" sz="2400" dirty="0" smtClean="0"/>
          </a:p>
          <a:p>
            <a:pPr>
              <a:buAutoNum type="alphaLcParenR"/>
            </a:pPr>
            <a:endParaRPr lang="hr-HR" sz="2400" dirty="0"/>
          </a:p>
        </p:txBody>
      </p:sp>
      <p:sp>
        <p:nvSpPr>
          <p:cNvPr id="4" name="Strelica dolje 3"/>
          <p:cNvSpPr/>
          <p:nvPr/>
        </p:nvSpPr>
        <p:spPr>
          <a:xfrm>
            <a:off x="7035838" y="4955111"/>
            <a:ext cx="316523" cy="545123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Rezervirano mjesto sadržaja 2"/>
          <p:cNvSpPr txBox="1">
            <a:spLocks/>
          </p:cNvSpPr>
          <p:nvPr/>
        </p:nvSpPr>
        <p:spPr>
          <a:xfrm>
            <a:off x="1079023" y="5597770"/>
            <a:ext cx="9820943" cy="9615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Škole i uredi obavješteni su dopisima Ministarstva  o donošenju navedenoga Pravilnika.</a:t>
            </a:r>
            <a:endParaRPr lang="hr-HR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975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853185" y="624110"/>
            <a:ext cx="9651428" cy="1280890"/>
          </a:xfrm>
        </p:spPr>
        <p:txBody>
          <a:bodyPr>
            <a:noAutofit/>
          </a:bodyPr>
          <a:lstStyle/>
          <a:p>
            <a:r>
              <a:rPr lang="hr-HR" sz="2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II. Pravilnik </a:t>
            </a:r>
            <a:r>
              <a:rPr lang="hr-HR" sz="2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o organizaciji i provedbi produženoga boravka u osnovnoj školi</a:t>
            </a:r>
            <a:br>
              <a:rPr lang="hr-HR" sz="2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hr-HR" sz="2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  <a:endParaRPr lang="hr-HR" sz="2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902209" y="1929384"/>
            <a:ext cx="10497312" cy="2863596"/>
          </a:xfrm>
        </p:spPr>
        <p:txBody>
          <a:bodyPr>
            <a:noAutofit/>
          </a:bodyPr>
          <a:lstStyle/>
          <a:p>
            <a:r>
              <a:rPr lang="hr-HR" sz="2000" dirty="0"/>
              <a:t>Zakonom o izmjenama dodan je novi članak</a:t>
            </a:r>
            <a:r>
              <a:rPr lang="hr-HR" sz="2000" b="1" dirty="0"/>
              <a:t> </a:t>
            </a:r>
            <a:r>
              <a:rPr lang="hr-HR" sz="2000" dirty="0"/>
              <a:t>34.a </a:t>
            </a:r>
            <a:r>
              <a:rPr lang="hr-HR" sz="2000" dirty="0" smtClean="0"/>
              <a:t>propisano je </a:t>
            </a:r>
            <a:r>
              <a:rPr lang="hr-HR" sz="2000" dirty="0"/>
              <a:t>da:</a:t>
            </a:r>
          </a:p>
          <a:p>
            <a:pPr lvl="0"/>
            <a:r>
              <a:rPr lang="hr-HR" sz="2000" dirty="0"/>
              <a:t>se za učenike osnovne škole može se organizirati produženi boravak   </a:t>
            </a:r>
          </a:p>
          <a:p>
            <a:pPr lvl="0"/>
            <a:r>
              <a:rPr lang="hr-HR" sz="2000" dirty="0"/>
              <a:t>produženi boravak organizira osnivač školske ustanove  </a:t>
            </a:r>
          </a:p>
          <a:p>
            <a:pPr lvl="0"/>
            <a:r>
              <a:rPr lang="hr-HR" sz="2000" dirty="0"/>
              <a:t>se izvoditi u školskoj ustanovi sukladno propisanim standardima uz odobrenje Ministarstva</a:t>
            </a:r>
          </a:p>
          <a:p>
            <a:pPr lvl="0"/>
            <a:r>
              <a:rPr lang="hr-HR" sz="2000" dirty="0"/>
              <a:t>organizaciju i provedbu produženoga boravka propisuje ministar pravilnikom.</a:t>
            </a:r>
          </a:p>
          <a:p>
            <a:endParaRPr lang="hr-HR" sz="2000" dirty="0"/>
          </a:p>
        </p:txBody>
      </p:sp>
      <p:sp>
        <p:nvSpPr>
          <p:cNvPr id="4" name="Rezervirano mjesto sadržaja 2"/>
          <p:cNvSpPr txBox="1">
            <a:spLocks/>
          </p:cNvSpPr>
          <p:nvPr/>
        </p:nvSpPr>
        <p:spPr>
          <a:xfrm>
            <a:off x="902209" y="4559808"/>
            <a:ext cx="10602404" cy="10850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hr-HR" sz="20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Pravilnikom o organizaciji i provedbi produženoga boravka</a:t>
            </a:r>
            <a:r>
              <a:rPr lang="hr-HR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propisat će se odredbe vezane uz organizaciju i provedbu produženoga </a:t>
            </a:r>
            <a:r>
              <a:rPr lang="hr-HR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boravka.</a:t>
            </a:r>
            <a:endParaRPr lang="hr-HR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zervirano mjesto sadržaja 2"/>
          <p:cNvSpPr txBox="1">
            <a:spLocks/>
          </p:cNvSpPr>
          <p:nvPr/>
        </p:nvSpPr>
        <p:spPr>
          <a:xfrm>
            <a:off x="902209" y="5772912"/>
            <a:ext cx="10602404" cy="9875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hr-HR" sz="2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E-savjetovanje o Nacrtu do 20. ožujka 2019. godine</a:t>
            </a:r>
            <a:endParaRPr lang="hr-HR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4254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816609" y="331502"/>
            <a:ext cx="9651428" cy="838930"/>
          </a:xfrm>
        </p:spPr>
        <p:txBody>
          <a:bodyPr>
            <a:noAutofit/>
          </a:bodyPr>
          <a:lstStyle/>
          <a:p>
            <a:r>
              <a:rPr lang="hr-HR" sz="2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Postojeće odredbe o produženom boravku </a:t>
            </a:r>
            <a:endParaRPr lang="hr-HR" sz="2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graphicFrame>
        <p:nvGraphicFramePr>
          <p:cNvPr id="6" name="Dijagram 5"/>
          <p:cNvGraphicFramePr/>
          <p:nvPr>
            <p:extLst>
              <p:ext uri="{D42A27DB-BD31-4B8C-83A1-F6EECF244321}">
                <p14:modId xmlns:p14="http://schemas.microsoft.com/office/powerpoint/2010/main" val="2611559991"/>
              </p:ext>
            </p:extLst>
          </p:nvPr>
        </p:nvGraphicFramePr>
        <p:xfrm>
          <a:off x="130048" y="1043575"/>
          <a:ext cx="1109878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Pravokutni oblačić 7"/>
          <p:cNvSpPr/>
          <p:nvPr/>
        </p:nvSpPr>
        <p:spPr>
          <a:xfrm>
            <a:off x="10472928" y="1516745"/>
            <a:ext cx="1377696" cy="731520"/>
          </a:xfrm>
          <a:prstGeom prst="wedgeRectCallout">
            <a:avLst>
              <a:gd name="adj1" fmla="val -93921"/>
              <a:gd name="adj2" fmla="val 22500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rgbClr val="C00000"/>
                </a:solidFill>
              </a:rPr>
              <a:t>čl. 49. st. 2. Zakona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9" name="Pravokutni oblačić 8"/>
          <p:cNvSpPr/>
          <p:nvPr/>
        </p:nvSpPr>
        <p:spPr>
          <a:xfrm>
            <a:off x="10395141" y="3257973"/>
            <a:ext cx="1377696" cy="731520"/>
          </a:xfrm>
          <a:prstGeom prst="wedgeRectCallout">
            <a:avLst>
              <a:gd name="adj1" fmla="val -93921"/>
              <a:gd name="adj2" fmla="val 22500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rgbClr val="C00000"/>
                </a:solidFill>
              </a:rPr>
              <a:t>čl. 104. st. 4. Zakona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10" name="Pravokutni oblačić 9"/>
          <p:cNvSpPr/>
          <p:nvPr/>
        </p:nvSpPr>
        <p:spPr>
          <a:xfrm>
            <a:off x="10472929" y="5105060"/>
            <a:ext cx="1560576" cy="1161627"/>
          </a:xfrm>
          <a:prstGeom prst="wedgeRectCallout">
            <a:avLst>
              <a:gd name="adj1" fmla="val -93921"/>
              <a:gd name="adj2" fmla="val 22500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rgbClr val="C00000"/>
                </a:solidFill>
              </a:rPr>
              <a:t>čl. 143. st. 6. </a:t>
            </a:r>
            <a:r>
              <a:rPr lang="hr-HR" dirty="0" err="1" smtClean="0">
                <a:solidFill>
                  <a:srgbClr val="C00000"/>
                </a:solidFill>
              </a:rPr>
              <a:t>toč</a:t>
            </a:r>
            <a:r>
              <a:rPr lang="hr-HR" dirty="0" smtClean="0">
                <a:solidFill>
                  <a:srgbClr val="C00000"/>
                </a:solidFill>
              </a:rPr>
              <a:t>. 1. i 3.  Zakona</a:t>
            </a:r>
            <a:endParaRPr lang="hr-H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758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5FE21A6-BD7D-467D-844D-2C44DC3993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B5FE21A6-BD7D-467D-844D-2C44DC3993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653F08F-1777-4CCA-8285-0FE593A132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dgm id="{E653F08F-1777-4CCA-8285-0FE593A132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B2A7FF7-7CA1-44AF-B181-33C5346C3F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6B2A7FF7-7CA1-44AF-B181-33C5346C3F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BAA527D-90C5-4EAF-82BB-DD39ED4BB8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graphicEl>
                                              <a:dgm id="{5BAA527D-90C5-4EAF-82BB-DD39ED4BB8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1930F81-A5F1-42CA-84D0-8523944693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A1930F81-A5F1-42CA-84D0-8523944693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E43C693-9E79-4212-B8D0-2D632DE3EF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FE43C693-9E79-4212-B8D0-2D632DE3EF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816609" y="331502"/>
            <a:ext cx="9651428" cy="838930"/>
          </a:xfrm>
        </p:spPr>
        <p:txBody>
          <a:bodyPr>
            <a:noAutofit/>
          </a:bodyPr>
          <a:lstStyle/>
          <a:p>
            <a:r>
              <a:rPr lang="hr-HR" sz="2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Postojeće odredbe o produženom boravku </a:t>
            </a:r>
            <a:endParaRPr lang="hr-HR" sz="2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graphicFrame>
        <p:nvGraphicFramePr>
          <p:cNvPr id="6" name="Dijagram 5"/>
          <p:cNvGraphicFramePr/>
          <p:nvPr>
            <p:extLst>
              <p:ext uri="{D42A27DB-BD31-4B8C-83A1-F6EECF244321}">
                <p14:modId xmlns:p14="http://schemas.microsoft.com/office/powerpoint/2010/main" val="2550827666"/>
              </p:ext>
            </p:extLst>
          </p:nvPr>
        </p:nvGraphicFramePr>
        <p:xfrm>
          <a:off x="130048" y="1043575"/>
          <a:ext cx="11098784" cy="56498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Pravokutni oblačić 3"/>
          <p:cNvSpPr/>
          <p:nvPr/>
        </p:nvSpPr>
        <p:spPr>
          <a:xfrm>
            <a:off x="10259568" y="1516745"/>
            <a:ext cx="1377696" cy="731520"/>
          </a:xfrm>
          <a:prstGeom prst="wedgeRectCallout">
            <a:avLst>
              <a:gd name="adj1" fmla="val -93921"/>
              <a:gd name="adj2" fmla="val 22500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rgbClr val="C00000"/>
                </a:solidFill>
              </a:rPr>
              <a:t>čl. 11. st. 8. DPS-a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5" name="Pravokutni oblačić 4"/>
          <p:cNvSpPr/>
          <p:nvPr/>
        </p:nvSpPr>
        <p:spPr>
          <a:xfrm>
            <a:off x="10475976" y="2594578"/>
            <a:ext cx="1505712" cy="1762422"/>
          </a:xfrm>
          <a:prstGeom prst="wedgeRectCallout">
            <a:avLst>
              <a:gd name="adj1" fmla="val -93921"/>
              <a:gd name="adj2" fmla="val 22500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600" dirty="0" smtClean="0">
                <a:solidFill>
                  <a:srgbClr val="C00000"/>
                </a:solidFill>
              </a:rPr>
              <a:t>čl. 10. st. 2. </a:t>
            </a:r>
            <a:r>
              <a:rPr lang="hr-HR" sz="1400" i="1" dirty="0">
                <a:solidFill>
                  <a:srgbClr val="C00000"/>
                </a:solidFill>
              </a:rPr>
              <a:t>Pravilnika o broju učenika u redovitom i </a:t>
            </a:r>
            <a:r>
              <a:rPr lang="hr-HR" sz="1400" i="1" dirty="0" err="1" smtClean="0">
                <a:solidFill>
                  <a:srgbClr val="C00000"/>
                </a:solidFill>
              </a:rPr>
              <a:t>komb</a:t>
            </a:r>
            <a:r>
              <a:rPr lang="hr-HR" sz="1400" i="1" dirty="0" smtClean="0">
                <a:solidFill>
                  <a:srgbClr val="C00000"/>
                </a:solidFill>
              </a:rPr>
              <a:t>. RO i </a:t>
            </a:r>
          </a:p>
          <a:p>
            <a:pPr algn="ctr"/>
            <a:r>
              <a:rPr lang="hr-HR" sz="1400" i="1" dirty="0" smtClean="0">
                <a:solidFill>
                  <a:srgbClr val="C00000"/>
                </a:solidFill>
              </a:rPr>
              <a:t>O-OS u OŠ</a:t>
            </a:r>
            <a:endParaRPr lang="hr-HR" sz="1050" dirty="0">
              <a:solidFill>
                <a:srgbClr val="C00000"/>
              </a:solidFill>
            </a:endParaRPr>
          </a:p>
        </p:txBody>
      </p:sp>
      <p:sp>
        <p:nvSpPr>
          <p:cNvPr id="7" name="Pravokutni oblačić 6"/>
          <p:cNvSpPr/>
          <p:nvPr/>
        </p:nvSpPr>
        <p:spPr>
          <a:xfrm>
            <a:off x="10595579" y="4930986"/>
            <a:ext cx="1505712" cy="1762422"/>
          </a:xfrm>
          <a:prstGeom prst="wedgeRectCallout">
            <a:avLst>
              <a:gd name="adj1" fmla="val -93921"/>
              <a:gd name="adj2" fmla="val 22500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600" dirty="0" smtClean="0">
                <a:solidFill>
                  <a:srgbClr val="C00000"/>
                </a:solidFill>
              </a:rPr>
              <a:t>čl. 11. </a:t>
            </a:r>
            <a:r>
              <a:rPr lang="hr-HR" sz="1400" i="1" dirty="0" smtClean="0">
                <a:solidFill>
                  <a:srgbClr val="C00000"/>
                </a:solidFill>
              </a:rPr>
              <a:t>Pravilnika </a:t>
            </a:r>
            <a:r>
              <a:rPr lang="hr-HR" sz="1400" i="1" dirty="0">
                <a:solidFill>
                  <a:srgbClr val="C00000"/>
                </a:solidFill>
              </a:rPr>
              <a:t>o </a:t>
            </a:r>
            <a:r>
              <a:rPr lang="hr-HR" sz="1400" i="1" dirty="0" smtClean="0">
                <a:solidFill>
                  <a:srgbClr val="C00000"/>
                </a:solidFill>
              </a:rPr>
              <a:t>tjednim radnim obvezama učitelje i </a:t>
            </a:r>
            <a:r>
              <a:rPr lang="hr-HR" sz="1400" i="1" dirty="0" err="1" smtClean="0">
                <a:solidFill>
                  <a:srgbClr val="C00000"/>
                </a:solidFill>
              </a:rPr>
              <a:t>struč</a:t>
            </a:r>
            <a:r>
              <a:rPr lang="hr-HR" sz="1400" i="1" dirty="0" smtClean="0">
                <a:solidFill>
                  <a:srgbClr val="C00000"/>
                </a:solidFill>
              </a:rPr>
              <a:t>. sur. U OŠ</a:t>
            </a:r>
            <a:endParaRPr lang="hr-HR" sz="105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651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5FE21A6-BD7D-467D-844D-2C44DC3993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B5FE21A6-BD7D-467D-844D-2C44DC3993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653F08F-1777-4CCA-8285-0FE593A132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graphicEl>
                                              <a:dgm id="{E653F08F-1777-4CCA-8285-0FE593A132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B2A7FF7-7CA1-44AF-B181-33C5346C3F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6B2A7FF7-7CA1-44AF-B181-33C5346C3F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BAA527D-90C5-4EAF-82BB-DD39ED4BB8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graphicEl>
                                              <a:dgm id="{5BAA527D-90C5-4EAF-82BB-DD39ED4BB8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1930F81-A5F1-42CA-84D0-8523944693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A1930F81-A5F1-42CA-84D0-8523944693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E43C693-9E79-4212-B8D0-2D632DE3EF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graphicEl>
                                              <a:dgm id="{FE43C693-9E79-4212-B8D0-2D632DE3EF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  <p:bldP spid="4" grpId="0" animBg="1"/>
      <p:bldP spid="5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Izmjenama i dopunama </a:t>
            </a:r>
            <a:r>
              <a:rPr lang="hr-HR" sz="2400" i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Zakona o odgoju i obrazovanju u osnovnoj i srednjoj školi</a:t>
            </a:r>
            <a:endParaRPr lang="hr-HR" sz="2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839146" y="2133599"/>
            <a:ext cx="6665466" cy="4247745"/>
          </a:xfrm>
        </p:spPr>
        <p:txBody>
          <a:bodyPr>
            <a:normAutofit/>
          </a:bodyPr>
          <a:lstStyle/>
          <a:p>
            <a:r>
              <a:rPr lang="hr-HR" sz="2000" dirty="0" smtClean="0"/>
              <a:t>propisane </a:t>
            </a:r>
            <a:r>
              <a:rPr lang="hr-HR" sz="2000" dirty="0"/>
              <a:t>su odredbe temeljem kojih je potrebo donijeti nove </a:t>
            </a:r>
            <a:r>
              <a:rPr lang="hr-HR" sz="2000" dirty="0" err="1"/>
              <a:t>podzakonske</a:t>
            </a:r>
            <a:r>
              <a:rPr lang="hr-HR" sz="2000" dirty="0"/>
              <a:t> </a:t>
            </a:r>
            <a:r>
              <a:rPr lang="hr-HR" sz="2000" dirty="0" smtClean="0"/>
              <a:t>propise o</a:t>
            </a:r>
            <a:r>
              <a:rPr lang="en-GB" sz="2000" dirty="0" smtClean="0"/>
              <a:t>:</a:t>
            </a:r>
            <a:endParaRPr lang="hr-HR" sz="2000" dirty="0"/>
          </a:p>
          <a:p>
            <a:pPr lvl="1"/>
            <a:r>
              <a:rPr lang="hr-HR" sz="1800" dirty="0" smtClean="0"/>
              <a:t>organizaciji </a:t>
            </a:r>
            <a:r>
              <a:rPr lang="hr-HR" sz="1800" dirty="0"/>
              <a:t>i </a:t>
            </a:r>
            <a:r>
              <a:rPr lang="hr-HR" sz="1800" dirty="0" smtClean="0"/>
              <a:t>provedbi </a:t>
            </a:r>
            <a:r>
              <a:rPr lang="hr-HR" sz="1800" dirty="0"/>
              <a:t>produženoga boravka (sukladno čl. </a:t>
            </a:r>
            <a:r>
              <a:rPr lang="hr-HR" sz="1800" dirty="0" smtClean="0"/>
              <a:t>3</a:t>
            </a:r>
            <a:r>
              <a:rPr lang="en-GB" sz="1800" dirty="0" smtClean="0"/>
              <a:t>4</a:t>
            </a:r>
            <a:r>
              <a:rPr lang="hr-HR" sz="1800" dirty="0" smtClean="0"/>
              <a:t>.</a:t>
            </a:r>
            <a:r>
              <a:rPr lang="en-GB" sz="1800" dirty="0" smtClean="0"/>
              <a:t>a. </a:t>
            </a:r>
            <a:r>
              <a:rPr lang="hr-HR" sz="1800" dirty="0" smtClean="0"/>
              <a:t>stavka 3), </a:t>
            </a:r>
          </a:p>
          <a:p>
            <a:pPr lvl="1"/>
            <a:r>
              <a:rPr lang="hr-HR" sz="1800" dirty="0" err="1" smtClean="0"/>
              <a:t>odgovarajuć</a:t>
            </a:r>
            <a:r>
              <a:rPr lang="en-GB" sz="1800" dirty="0" err="1" smtClean="0"/>
              <a:t>oj</a:t>
            </a:r>
            <a:r>
              <a:rPr lang="hr-HR" sz="1800" dirty="0" smtClean="0"/>
              <a:t> vrst</a:t>
            </a:r>
            <a:r>
              <a:rPr lang="en-GB" sz="1800" dirty="0" smtClean="0"/>
              <a:t>i</a:t>
            </a:r>
            <a:r>
              <a:rPr lang="hr-HR" sz="1800" dirty="0" smtClean="0"/>
              <a:t> </a:t>
            </a:r>
            <a:r>
              <a:rPr lang="hr-HR" sz="1800" dirty="0"/>
              <a:t>obrazovanja učitelja i stručnih suradnika u osnovnoj </a:t>
            </a:r>
            <a:r>
              <a:rPr lang="hr-HR" sz="1800" dirty="0" smtClean="0"/>
              <a:t>školi</a:t>
            </a:r>
            <a:r>
              <a:rPr lang="en-GB" sz="1800" dirty="0" smtClean="0"/>
              <a:t> (</a:t>
            </a:r>
            <a:r>
              <a:rPr lang="en-GB" sz="1800" dirty="0" err="1" smtClean="0"/>
              <a:t>izmjena</a:t>
            </a:r>
            <a:r>
              <a:rPr lang="en-GB" sz="1800" dirty="0" smtClean="0"/>
              <a:t> </a:t>
            </a:r>
            <a:r>
              <a:rPr lang="hr-HR" sz="1800" dirty="0" smtClean="0"/>
              <a:t>čl.105</a:t>
            </a:r>
            <a:r>
              <a:rPr lang="hr-HR" sz="1800" dirty="0"/>
              <a:t>. stavka 6. točka b</a:t>
            </a:r>
            <a:r>
              <a:rPr lang="hr-HR" sz="1800" dirty="0" smtClean="0"/>
              <a:t>), </a:t>
            </a:r>
          </a:p>
          <a:p>
            <a:pPr lvl="1"/>
            <a:r>
              <a:rPr lang="hr-HR" sz="1800" dirty="0" smtClean="0"/>
              <a:t>način</a:t>
            </a:r>
            <a:r>
              <a:rPr lang="en-GB" sz="1800" dirty="0" smtClean="0"/>
              <a:t>u</a:t>
            </a:r>
            <a:r>
              <a:rPr lang="hr-HR" sz="1800" dirty="0" smtClean="0"/>
              <a:t> </a:t>
            </a:r>
            <a:r>
              <a:rPr lang="hr-HR" sz="1800" dirty="0"/>
              <a:t>i </a:t>
            </a:r>
            <a:r>
              <a:rPr lang="hr-HR" sz="1800" dirty="0" err="1" smtClean="0"/>
              <a:t>postupk</a:t>
            </a:r>
            <a:r>
              <a:rPr lang="en-GB" sz="1800" dirty="0" smtClean="0"/>
              <a:t>u</a:t>
            </a:r>
            <a:r>
              <a:rPr lang="hr-HR" sz="1800" dirty="0" smtClean="0"/>
              <a:t> </a:t>
            </a:r>
            <a:r>
              <a:rPr lang="hr-HR" sz="1800" dirty="0"/>
              <a:t>utvrđivanja lista evidencija, načinu raspoređivanja zaposlenika te kriterijima kojima se svim kandidatima za zapošljavanje osiguravaju jednaki i transparentni </a:t>
            </a:r>
            <a:r>
              <a:rPr lang="hr-HR" sz="1800" dirty="0" smtClean="0"/>
              <a:t>uvjeti</a:t>
            </a:r>
            <a:r>
              <a:rPr lang="en-GB" sz="1800" dirty="0" smtClean="0"/>
              <a:t> (</a:t>
            </a:r>
            <a:r>
              <a:rPr lang="hr-HR" sz="1800" dirty="0"/>
              <a:t>čl. 107. stavak 8</a:t>
            </a:r>
            <a:r>
              <a:rPr lang="hr-HR" sz="1800" dirty="0" smtClean="0"/>
              <a:t>.</a:t>
            </a:r>
            <a:r>
              <a:rPr lang="en-GB" sz="1800" dirty="0" smtClean="0"/>
              <a:t>)</a:t>
            </a:r>
            <a:endParaRPr lang="hr-HR" sz="1800" dirty="0"/>
          </a:p>
        </p:txBody>
      </p:sp>
      <p:sp>
        <p:nvSpPr>
          <p:cNvPr id="4" name="TekstniOkvir 3"/>
          <p:cNvSpPr txBox="1"/>
          <p:nvPr/>
        </p:nvSpPr>
        <p:spPr>
          <a:xfrm>
            <a:off x="8660235" y="6290054"/>
            <a:ext cx="3270447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hr-HR" sz="1600" i="1" dirty="0"/>
              <a:t>Narodne novine, broj 68/2018</a:t>
            </a:r>
            <a:r>
              <a:rPr lang="hr-HR" dirty="0"/>
              <a:t>)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278" y="1391055"/>
            <a:ext cx="4499868" cy="5186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157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853185" y="624110"/>
            <a:ext cx="9651428" cy="826738"/>
          </a:xfrm>
        </p:spPr>
        <p:txBody>
          <a:bodyPr>
            <a:noAutofit/>
          </a:bodyPr>
          <a:lstStyle/>
          <a:p>
            <a:pPr algn="ctr"/>
            <a:r>
              <a:rPr lang="hr-HR" sz="3200" spc="6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OBVEZE</a:t>
            </a:r>
            <a:r>
              <a:rPr lang="hr-HR" sz="3200" spc="6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/>
            </a:r>
            <a:br>
              <a:rPr lang="hr-HR" sz="3200" spc="6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hr-HR" sz="3200" spc="6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  <a:endParaRPr lang="hr-HR" sz="3200" spc="6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797117" y="1633728"/>
            <a:ext cx="10602404" cy="963168"/>
          </a:xfrm>
          <a:solidFill>
            <a:schemeClr val="accent4">
              <a:lumMod val="20000"/>
              <a:lumOff val="80000"/>
            </a:schemeClr>
          </a:solidFill>
        </p:spPr>
        <p:txBody>
          <a:bodyPr anchor="ctr">
            <a:noAutofit/>
          </a:bodyPr>
          <a:lstStyle/>
          <a:p>
            <a:r>
              <a:rPr lang="hr-HR" sz="2400" dirty="0" smtClean="0"/>
              <a:t>provoditi </a:t>
            </a:r>
            <a:r>
              <a:rPr lang="hr-HR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postupak zasnivanja radnoga odnosa </a:t>
            </a:r>
            <a:r>
              <a:rPr lang="hr-HR" sz="2400" dirty="0" smtClean="0"/>
              <a:t>u skladu s propisima </a:t>
            </a:r>
          </a:p>
        </p:txBody>
      </p:sp>
      <p:sp>
        <p:nvSpPr>
          <p:cNvPr id="4" name="Rezervirano mjesto sadržaja 2"/>
          <p:cNvSpPr txBox="1">
            <a:spLocks/>
          </p:cNvSpPr>
          <p:nvPr/>
        </p:nvSpPr>
        <p:spPr>
          <a:xfrm>
            <a:off x="797117" y="2779776"/>
            <a:ext cx="10602404" cy="15544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hr-H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formirati razredne odjele za šk. god</a:t>
            </a:r>
            <a:r>
              <a:rPr lang="hr-HR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2019./2020. vodeći računa </a:t>
            </a:r>
            <a:r>
              <a:rPr lang="hr-HR" sz="2400" dirty="0" smtClean="0">
                <a:solidFill>
                  <a:schemeClr val="tx1"/>
                </a:solidFill>
              </a:rPr>
              <a:t>o odredbama </a:t>
            </a:r>
            <a:r>
              <a:rPr lang="hr-HR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DPS-a</a:t>
            </a:r>
            <a:r>
              <a:rPr lang="hr-HR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2400" dirty="0" smtClean="0">
                <a:solidFill>
                  <a:schemeClr val="tx1"/>
                </a:solidFill>
              </a:rPr>
              <a:t>i</a:t>
            </a:r>
            <a:r>
              <a:rPr lang="hr-HR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Pravilnika o </a:t>
            </a:r>
            <a:r>
              <a:rPr lang="hr-HR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broju učenika u redovitom i </a:t>
            </a:r>
            <a:r>
              <a:rPr lang="hr-HR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kombiniranom razrednom  odjelu i odgojno-obrazovnoj skupini u osnovnoj školi </a:t>
            </a:r>
            <a:endParaRPr lang="hr-HR" sz="16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zervirano mjesto sadržaja 2"/>
          <p:cNvSpPr txBox="1">
            <a:spLocks/>
          </p:cNvSpPr>
          <p:nvPr/>
        </p:nvSpPr>
        <p:spPr>
          <a:xfrm>
            <a:off x="682753" y="4437888"/>
            <a:ext cx="10602404" cy="9875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hr-H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prijavu potrebe kriznoga tima zatražiti izravno od kriznog tima u županiji</a:t>
            </a:r>
            <a:endParaRPr lang="hr-HR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zervirano mjesto sadržaja 2"/>
          <p:cNvSpPr txBox="1">
            <a:spLocks/>
          </p:cNvSpPr>
          <p:nvPr/>
        </p:nvSpPr>
        <p:spPr>
          <a:xfrm>
            <a:off x="682753" y="5529072"/>
            <a:ext cx="10602404" cy="9875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hr-H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 izradi zaduženja učitelja voditi računa o INA, DOD, DOP i mogućnostima provođenja aktivnosti tijekom odmora za učenike</a:t>
            </a:r>
            <a:endParaRPr lang="hr-HR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362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1346" y="23100"/>
            <a:ext cx="12233346" cy="683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09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922" y="17305"/>
            <a:ext cx="12222922" cy="6840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69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65848"/>
            <a:ext cx="12157893" cy="679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8660"/>
            <a:ext cx="12068685" cy="681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67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41" y="0"/>
            <a:ext cx="121479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78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920089" y="2243327"/>
            <a:ext cx="4479432" cy="1583605"/>
          </a:xfrm>
          <a:solidFill>
            <a:schemeClr val="accent4">
              <a:lumMod val="20000"/>
              <a:lumOff val="80000"/>
            </a:schemeClr>
          </a:solidFill>
        </p:spPr>
        <p:txBody>
          <a:bodyPr anchor="ctr">
            <a:noAutofit/>
          </a:bodyPr>
          <a:lstStyle/>
          <a:p>
            <a:r>
              <a:rPr lang="hr-HR" sz="2400" dirty="0" smtClean="0"/>
              <a:t>na dostavljenim podatcima koji su nam potrebni zbog planiranja novih aktivnosti i projekata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408"/>
            <a:ext cx="6763267" cy="6829592"/>
          </a:xfrm>
          <a:prstGeom prst="rect">
            <a:avLst/>
          </a:prstGeom>
        </p:spPr>
      </p:pic>
      <p:sp>
        <p:nvSpPr>
          <p:cNvPr id="5" name="Naslov 1"/>
          <p:cNvSpPr txBox="1">
            <a:spLocks/>
          </p:cNvSpPr>
          <p:nvPr/>
        </p:nvSpPr>
        <p:spPr>
          <a:xfrm>
            <a:off x="2540572" y="309130"/>
            <a:ext cx="9651428" cy="8267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3200" spc="6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ZAHVALJUJEMO</a:t>
            </a:r>
            <a:br>
              <a:rPr lang="hr-HR" sz="3200" spc="6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hr-HR" sz="3200" spc="6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  <a:endParaRPr lang="hr-HR" sz="3200" spc="6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5868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r-HR" sz="2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I. Pravilnik o odgovarajućoj vrsti obrazovanja učitelja i stručnih suradnika u osnovnoj školi</a:t>
            </a:r>
            <a:br>
              <a:rPr lang="hr-HR" sz="2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endParaRPr lang="hr-HR" sz="2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982543" y="1905000"/>
            <a:ext cx="8915400" cy="706685"/>
          </a:xfrm>
        </p:spPr>
        <p:txBody>
          <a:bodyPr>
            <a:normAutofit/>
          </a:bodyPr>
          <a:lstStyle/>
          <a:p>
            <a:r>
              <a:rPr lang="hr-HR" sz="2000" dirty="0" smtClean="0"/>
              <a:t>razina </a:t>
            </a:r>
            <a:r>
              <a:rPr lang="hr-HR" sz="2000" dirty="0"/>
              <a:t>obrazovanja propisana </a:t>
            </a:r>
            <a:r>
              <a:rPr lang="hr-HR" sz="2000" dirty="0" smtClean="0"/>
              <a:t>Zakonom</a:t>
            </a:r>
          </a:p>
        </p:txBody>
      </p:sp>
      <p:sp>
        <p:nvSpPr>
          <p:cNvPr id="5" name="Rezervirano mjesto sadržaja 2"/>
          <p:cNvSpPr txBox="1">
            <a:spLocks/>
          </p:cNvSpPr>
          <p:nvPr/>
        </p:nvSpPr>
        <p:spPr>
          <a:xfrm>
            <a:off x="1982543" y="2756911"/>
            <a:ext cx="8915400" cy="2831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hr-HR" sz="2000" dirty="0" smtClean="0"/>
              <a:t>m</a:t>
            </a:r>
            <a:r>
              <a:rPr lang="en-GB" sz="2000" dirty="0" smtClean="0"/>
              <a:t>i</a:t>
            </a:r>
            <a:r>
              <a:rPr lang="hr-HR" sz="2000" dirty="0" err="1" smtClean="0"/>
              <a:t>jen</a:t>
            </a:r>
            <a:r>
              <a:rPr lang="en-GB" sz="2000" dirty="0" smtClean="0"/>
              <a:t>j</a:t>
            </a:r>
            <a:r>
              <a:rPr lang="hr-HR" sz="2000" dirty="0" smtClean="0"/>
              <a:t>a</a:t>
            </a:r>
            <a:r>
              <a:rPr lang="en-GB" sz="2000" dirty="0" smtClean="0"/>
              <a:t>n</a:t>
            </a:r>
            <a:r>
              <a:rPr lang="hr-HR" sz="2000" dirty="0" smtClean="0"/>
              <a:t> čl. 105. stavka 6. točke b) podstavka 2. </a:t>
            </a:r>
            <a:r>
              <a:rPr lang="hr-HR" sz="2000" dirty="0" smtClean="0">
                <a:latin typeface="SimHei" panose="02010609060101010101" pitchFamily="49" charset="-122"/>
                <a:ea typeface="SimHei" panose="02010609060101010101" pitchFamily="49" charset="-122"/>
              </a:rPr>
              <a:t>→</a:t>
            </a:r>
            <a:r>
              <a:rPr lang="en-GB" sz="2000" dirty="0" smtClean="0">
                <a:latin typeface="SimHei" panose="02010609060101010101" pitchFamily="49" charset="-122"/>
                <a:ea typeface="SimHei" panose="02010609060101010101" pitchFamily="49" charset="-122"/>
              </a:rPr>
              <a:t> </a:t>
            </a:r>
            <a:r>
              <a:rPr lang="en-GB" sz="2000" dirty="0" err="1" smtClean="0">
                <a:latin typeface="+mj-lt"/>
                <a:ea typeface="SimHei" panose="02010609060101010101" pitchFamily="49" charset="-122"/>
              </a:rPr>
              <a:t>poslove</a:t>
            </a:r>
            <a:r>
              <a:rPr lang="en-GB" sz="2000" dirty="0" smtClean="0">
                <a:latin typeface="SimHei" panose="02010609060101010101" pitchFamily="49" charset="-122"/>
                <a:ea typeface="SimHei" panose="02010609060101010101" pitchFamily="49" charset="-122"/>
              </a:rPr>
              <a:t> </a:t>
            </a:r>
            <a:r>
              <a:rPr lang="hr-HR" sz="2000" dirty="0" smtClean="0"/>
              <a:t>učitelja predmetne nastave može obavljati osoba koja je završila:</a:t>
            </a:r>
          </a:p>
          <a:p>
            <a:pPr marL="0" indent="0" algn="just">
              <a:buNone/>
            </a:pPr>
            <a:r>
              <a:rPr lang="hr-HR" sz="2000" dirty="0" smtClean="0"/>
              <a:t>četverogodišnji dodiplomski stručni </a:t>
            </a: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studij razredne nastavu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 pojačanim programom iz odgovarajućeg nastavnog predmeta ili </a:t>
            </a:r>
            <a:endParaRPr lang="en-GB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hr-HR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integrirani preddiplomski i diplomski sveučilišni studij primarnog obrazovanja s modulom</a:t>
            </a:r>
            <a:endParaRPr lang="en-GB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hr-HR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</a:rPr>
              <a:t>↓</a:t>
            </a:r>
            <a:endParaRPr lang="en-GB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hr-HR" sz="2000" dirty="0" smtClean="0"/>
              <a:t> </a:t>
            </a:r>
            <a:r>
              <a:rPr lang="hr-HR" sz="2000" b="1" dirty="0" smtClean="0"/>
              <a:t>ako se na natječaj ne javi osoba iz točke a) ovoga stavka</a:t>
            </a:r>
            <a:endParaRPr lang="hr-HR" sz="2000" dirty="0" smtClean="0"/>
          </a:p>
          <a:p>
            <a:pPr marL="0" indent="0">
              <a:buNone/>
            </a:pPr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873683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92924" y="348514"/>
            <a:ext cx="8911687" cy="645017"/>
          </a:xfrm>
        </p:spPr>
        <p:txBody>
          <a:bodyPr>
            <a:normAutofit fontScale="90000"/>
          </a:bodyPr>
          <a:lstStyle/>
          <a:p>
            <a:pPr algn="ctr"/>
            <a:r>
              <a:rPr lang="hr-HR" sz="2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Što je dokaz odgovarajuće vrste </a:t>
            </a:r>
            <a:r>
              <a:rPr lang="hr-HR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obrazovanja?</a:t>
            </a:r>
            <a:r>
              <a:rPr lang="hr-HR" sz="2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/>
            </a:r>
            <a:br>
              <a:rPr lang="hr-HR" sz="2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endParaRPr lang="hr-HR" sz="2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5" name="Rezervirano mjesto sadržaja 4"/>
          <p:cNvSpPr>
            <a:spLocks noGrp="1"/>
          </p:cNvSpPr>
          <p:nvPr>
            <p:ph idx="1"/>
          </p:nvPr>
        </p:nvSpPr>
        <p:spPr>
          <a:xfrm>
            <a:off x="1186960" y="1081422"/>
            <a:ext cx="10379197" cy="1743808"/>
          </a:xfrm>
        </p:spPr>
        <p:txBody>
          <a:bodyPr/>
          <a:lstStyle/>
          <a:p>
            <a:r>
              <a:rPr lang="hr-HR" dirty="0" smtClean="0"/>
              <a:t>potvrda</a:t>
            </a:r>
          </a:p>
          <a:p>
            <a:r>
              <a:rPr lang="hr-HR" dirty="0" smtClean="0"/>
              <a:t>svjedodžba </a:t>
            </a:r>
            <a:endParaRPr lang="hr-HR" dirty="0"/>
          </a:p>
          <a:p>
            <a:r>
              <a:rPr lang="hr-HR" dirty="0" smtClean="0"/>
              <a:t>diploma </a:t>
            </a:r>
            <a:r>
              <a:rPr lang="hr-HR" dirty="0"/>
              <a:t>o završenom studiju ili diploma o završenom studiju uz </a:t>
            </a:r>
            <a:r>
              <a:rPr lang="hr-HR" b="1" dirty="0"/>
              <a:t>dopunsku ispravu o </a:t>
            </a:r>
            <a:r>
              <a:rPr lang="hr-HR" b="1" dirty="0" smtClean="0"/>
              <a:t>studiju</a:t>
            </a:r>
            <a:endParaRPr lang="hr-HR" dirty="0"/>
          </a:p>
          <a:p>
            <a:endParaRPr lang="hr-HR" dirty="0"/>
          </a:p>
        </p:txBody>
      </p:sp>
      <p:sp>
        <p:nvSpPr>
          <p:cNvPr id="6" name="TekstniOkvir 5"/>
          <p:cNvSpPr txBox="1"/>
          <p:nvPr/>
        </p:nvSpPr>
        <p:spPr>
          <a:xfrm>
            <a:off x="9942923" y="990637"/>
            <a:ext cx="2058577" cy="338554"/>
          </a:xfrm>
          <a:prstGeom prst="rect">
            <a:avLst/>
          </a:prstGeom>
          <a:ln w="31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hr-HR" sz="1600" i="1" dirty="0" smtClean="0"/>
              <a:t>čl.3</a:t>
            </a:r>
            <a:r>
              <a:rPr lang="hr-HR" sz="1600" i="1" dirty="0"/>
              <a:t>. </a:t>
            </a:r>
            <a:r>
              <a:rPr lang="hr-HR" sz="1600" i="1" dirty="0" smtClean="0"/>
              <a:t>st. </a:t>
            </a:r>
            <a:r>
              <a:rPr lang="hr-HR" sz="1600" i="1" dirty="0"/>
              <a:t>3. </a:t>
            </a:r>
            <a:r>
              <a:rPr lang="hr-HR" sz="1600" i="1" dirty="0" smtClean="0"/>
              <a:t>Pravilnika</a:t>
            </a:r>
            <a:endParaRPr lang="hr-HR" sz="1600" i="1" dirty="0"/>
          </a:p>
        </p:txBody>
      </p:sp>
      <p:sp>
        <p:nvSpPr>
          <p:cNvPr id="7" name="Naslov 1"/>
          <p:cNvSpPr txBox="1">
            <a:spLocks/>
          </p:cNvSpPr>
          <p:nvPr/>
        </p:nvSpPr>
        <p:spPr>
          <a:xfrm>
            <a:off x="1582614" y="2590837"/>
            <a:ext cx="8911687" cy="63236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Zašto i dopunska isprava o studiju?</a:t>
            </a:r>
            <a:br>
              <a:rPr lang="hr-HR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endParaRPr lang="hr-HR" sz="2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8" name="Rezervirano mjesto sadržaja 4"/>
          <p:cNvSpPr txBox="1">
            <a:spLocks/>
          </p:cNvSpPr>
          <p:nvPr/>
        </p:nvSpPr>
        <p:spPr>
          <a:xfrm>
            <a:off x="1081454" y="3240042"/>
            <a:ext cx="10920046" cy="36179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1600" dirty="0" smtClean="0"/>
              <a:t>iz </a:t>
            </a:r>
            <a:r>
              <a:rPr lang="hr-HR" sz="1600" dirty="0"/>
              <a:t>dodatka diplomi dostupni su podatci o:</a:t>
            </a:r>
            <a:r>
              <a:rPr lang="hr-HR" sz="1600" b="1" dirty="0"/>
              <a:t> </a:t>
            </a:r>
            <a:endParaRPr lang="hr-HR" sz="1600" b="1" dirty="0" smtClean="0"/>
          </a:p>
          <a:p>
            <a:r>
              <a:rPr lang="hr-HR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stečenoj </a:t>
            </a:r>
            <a:r>
              <a:rPr lang="hr-HR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kvalifikaciji</a:t>
            </a:r>
            <a:r>
              <a:rPr lang="hr-HR" sz="1600" dirty="0"/>
              <a:t>, </a:t>
            </a:r>
            <a:endParaRPr lang="hr-HR" sz="1600" dirty="0" smtClean="0"/>
          </a:p>
          <a:p>
            <a:r>
              <a:rPr lang="hr-HR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razini </a:t>
            </a:r>
            <a:r>
              <a:rPr lang="hr-HR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kvalifikacije</a:t>
            </a:r>
            <a:r>
              <a:rPr lang="hr-HR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1600" dirty="0"/>
              <a:t>(razina kvalifikacije, trajanje studija, potrebna razina obrazovanja za pristup studiju</a:t>
            </a:r>
            <a:r>
              <a:rPr lang="hr-HR" sz="1600" dirty="0" smtClean="0"/>
              <a:t>)</a:t>
            </a:r>
          </a:p>
          <a:p>
            <a:r>
              <a:rPr lang="hr-HR" sz="1600" dirty="0" smtClean="0"/>
              <a:t>sadržaju </a:t>
            </a:r>
            <a:r>
              <a:rPr lang="hr-HR" sz="1600" dirty="0"/>
              <a:t>i </a:t>
            </a:r>
            <a:r>
              <a:rPr lang="hr-HR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rezultatima dobivene kvalifikacije </a:t>
            </a:r>
            <a:r>
              <a:rPr lang="hr-HR" sz="1600" dirty="0"/>
              <a:t>(načine izvođenja studija, ishode učenja, osnovne podatke o tijeku studijskog programa, </a:t>
            </a:r>
            <a:endParaRPr lang="hr-HR" sz="1600" dirty="0" smtClean="0"/>
          </a:p>
          <a:p>
            <a:r>
              <a:rPr lang="hr-HR" sz="1600" dirty="0" smtClean="0"/>
              <a:t>sustavu </a:t>
            </a:r>
            <a:r>
              <a:rPr lang="hr-HR" sz="1600" dirty="0"/>
              <a:t>ocjenjivanja s postignutim ocjenama, </a:t>
            </a:r>
            <a:endParaRPr lang="hr-HR" sz="1600" dirty="0" smtClean="0"/>
          </a:p>
          <a:p>
            <a:r>
              <a:rPr lang="hr-HR" sz="1600" dirty="0" smtClean="0"/>
              <a:t>prosjeku </a:t>
            </a:r>
            <a:r>
              <a:rPr lang="hr-HR" sz="1600" dirty="0"/>
              <a:t>ocjena i ECTS bodovima, </a:t>
            </a:r>
            <a:endParaRPr lang="hr-HR" sz="1600" dirty="0" smtClean="0"/>
          </a:p>
          <a:p>
            <a:r>
              <a:rPr lang="hr-HR" sz="1600" dirty="0" smtClean="0"/>
              <a:t>nazivu </a:t>
            </a:r>
            <a:r>
              <a:rPr lang="hr-HR" sz="1600" dirty="0"/>
              <a:t>i </a:t>
            </a:r>
            <a:r>
              <a:rPr lang="hr-HR" sz="1600" dirty="0" smtClean="0"/>
              <a:t>ocjeni </a:t>
            </a:r>
            <a:r>
              <a:rPr lang="hr-HR" sz="1600" dirty="0"/>
              <a:t>diplomskog/završnog rada, </a:t>
            </a:r>
            <a:endParaRPr lang="hr-HR" sz="1600" dirty="0" smtClean="0"/>
          </a:p>
          <a:p>
            <a:r>
              <a:rPr lang="hr-HR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mogućnostima zapošljavanja</a:t>
            </a:r>
            <a:r>
              <a:rPr lang="en-GB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en-GB" sz="16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rada</a:t>
            </a:r>
            <a:r>
              <a:rPr lang="en-GB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na </a:t>
            </a:r>
            <a:r>
              <a:rPr lang="en-GB" sz="16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određenom</a:t>
            </a:r>
            <a:r>
              <a:rPr lang="en-GB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radnom</a:t>
            </a:r>
            <a:r>
              <a:rPr lang="en-GB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mjestu</a:t>
            </a:r>
            <a:endParaRPr lang="hr-HR" sz="1600" dirty="0"/>
          </a:p>
          <a:p>
            <a:endParaRPr lang="hr-HR" sz="1600" dirty="0"/>
          </a:p>
        </p:txBody>
      </p:sp>
    </p:spTree>
    <p:extLst>
      <p:ext uri="{BB962C8B-B14F-4D97-AF65-F5344CB8AC3E}">
        <p14:creationId xmlns:p14="http://schemas.microsoft.com/office/powerpoint/2010/main" val="1678997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2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145322" y="341533"/>
            <a:ext cx="9359289" cy="694736"/>
          </a:xfrm>
        </p:spPr>
        <p:txBody>
          <a:bodyPr>
            <a:normAutofit/>
          </a:bodyPr>
          <a:lstStyle/>
          <a:p>
            <a:pPr algn="ctr"/>
            <a:r>
              <a:rPr lang="hr-HR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Na koga se odnose ili ne odnose odredbe Pravilnika?</a:t>
            </a:r>
            <a:endParaRPr lang="hr-HR" sz="2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4462" y="217763"/>
            <a:ext cx="1358777" cy="1358777"/>
          </a:xfrm>
          <a:prstGeom prst="rect">
            <a:avLst/>
          </a:prstGeom>
        </p:spPr>
      </p:pic>
      <p:sp>
        <p:nvSpPr>
          <p:cNvPr id="12" name="TekstniOkvir 11"/>
          <p:cNvSpPr txBox="1"/>
          <p:nvPr/>
        </p:nvSpPr>
        <p:spPr>
          <a:xfrm>
            <a:off x="10402378" y="6344500"/>
            <a:ext cx="1685077" cy="338554"/>
          </a:xfrm>
          <a:prstGeom prst="rect">
            <a:avLst/>
          </a:prstGeom>
          <a:ln w="31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hr-HR" sz="1600" i="1" dirty="0" smtClean="0"/>
              <a:t>čl.33. Pravilnika</a:t>
            </a:r>
            <a:endParaRPr lang="hr-HR" sz="1600" i="1" dirty="0"/>
          </a:p>
        </p:txBody>
      </p:sp>
      <p:pic>
        <p:nvPicPr>
          <p:cNvPr id="13" name="Slika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6882" y="1982887"/>
            <a:ext cx="3971364" cy="4050792"/>
          </a:xfrm>
          <a:prstGeom prst="rect">
            <a:avLst/>
          </a:prstGeom>
        </p:spPr>
      </p:pic>
      <p:sp>
        <p:nvSpPr>
          <p:cNvPr id="14" name="TekstniOkvir 13"/>
          <p:cNvSpPr txBox="1"/>
          <p:nvPr/>
        </p:nvSpPr>
        <p:spPr>
          <a:xfrm>
            <a:off x="2195939" y="2916619"/>
            <a:ext cx="273183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dirty="0"/>
              <a:t>učitelje i </a:t>
            </a:r>
            <a:endParaRPr lang="hr-HR" dirty="0" smtClean="0"/>
          </a:p>
          <a:p>
            <a:pPr algn="ctr"/>
            <a:r>
              <a:rPr lang="hr-HR" dirty="0" smtClean="0"/>
              <a:t>stručne </a:t>
            </a:r>
            <a:r>
              <a:rPr lang="hr-HR" dirty="0"/>
              <a:t>suradnike </a:t>
            </a:r>
            <a:endParaRPr lang="hr-HR" dirty="0" smtClean="0"/>
          </a:p>
          <a:p>
            <a:pPr algn="ctr"/>
            <a:r>
              <a:rPr lang="hr-HR" dirty="0" smtClean="0"/>
              <a:t>u </a:t>
            </a:r>
            <a:r>
              <a:rPr lang="hr-HR" dirty="0"/>
              <a:t>školama </a:t>
            </a:r>
            <a:endParaRPr lang="hr-HR" dirty="0" smtClean="0"/>
          </a:p>
          <a:p>
            <a:pPr algn="ctr"/>
            <a:r>
              <a:rPr lang="hr-HR" dirty="0" smtClean="0"/>
              <a:t>s </a:t>
            </a:r>
            <a:r>
              <a:rPr lang="hr-HR" dirty="0"/>
              <a:t>redovitim i posebnim </a:t>
            </a:r>
            <a:endParaRPr lang="hr-HR" dirty="0" smtClean="0"/>
          </a:p>
          <a:p>
            <a:pPr algn="ctr"/>
            <a:r>
              <a:rPr lang="hr-HR" dirty="0" smtClean="0"/>
              <a:t>programima </a:t>
            </a:r>
          </a:p>
          <a:p>
            <a:pPr algn="ctr"/>
            <a:r>
              <a:rPr lang="hr-HR" dirty="0" smtClean="0"/>
              <a:t>za </a:t>
            </a:r>
            <a:r>
              <a:rPr lang="hr-HR" dirty="0"/>
              <a:t>učenike s TUR </a:t>
            </a:r>
          </a:p>
          <a:p>
            <a:pPr algn="ctr"/>
            <a:endParaRPr lang="hr-HR" dirty="0"/>
          </a:p>
        </p:txBody>
      </p:sp>
      <p:pic>
        <p:nvPicPr>
          <p:cNvPr id="18" name="Slika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4967" y="1785783"/>
            <a:ext cx="4445000" cy="4445000"/>
          </a:xfrm>
          <a:prstGeom prst="rect">
            <a:avLst/>
          </a:prstGeom>
        </p:spPr>
      </p:pic>
      <p:sp>
        <p:nvSpPr>
          <p:cNvPr id="19" name="Pravokutnik 18"/>
          <p:cNvSpPr/>
          <p:nvPr/>
        </p:nvSpPr>
        <p:spPr>
          <a:xfrm>
            <a:off x="8018673" y="2916619"/>
            <a:ext cx="227498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učitelje i </a:t>
            </a:r>
            <a:endParaRPr lang="hr-HR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hr-HR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stručne </a:t>
            </a:r>
            <a:r>
              <a:rPr lang="hr-HR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suradnike </a:t>
            </a:r>
            <a:endParaRPr lang="hr-HR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hr-HR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 </a:t>
            </a:r>
            <a:r>
              <a:rPr lang="hr-HR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školama </a:t>
            </a:r>
            <a:r>
              <a:rPr lang="hr-HR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</a:p>
          <a:p>
            <a:pPr algn="ctr"/>
            <a:r>
              <a:rPr lang="hr-HR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UMJETNIČKIM </a:t>
            </a:r>
            <a:endParaRPr lang="hr-HR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hr-HR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PROGRAMIMA </a:t>
            </a:r>
          </a:p>
          <a:p>
            <a:pPr algn="ctr"/>
            <a:r>
              <a:rPr lang="hr-HR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hr-HR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plesne, glazbene)</a:t>
            </a:r>
          </a:p>
        </p:txBody>
      </p:sp>
      <p:pic>
        <p:nvPicPr>
          <p:cNvPr id="20" name="Slika 1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4893" y="1982887"/>
            <a:ext cx="945074" cy="1494691"/>
          </a:xfrm>
          <a:prstGeom prst="rect">
            <a:avLst/>
          </a:prstGeom>
        </p:spPr>
      </p:pic>
      <p:pic>
        <p:nvPicPr>
          <p:cNvPr id="21" name="Slika 2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2378" y="3591295"/>
            <a:ext cx="945074" cy="1494691"/>
          </a:xfrm>
          <a:prstGeom prst="rect">
            <a:avLst/>
          </a:prstGeom>
        </p:spPr>
      </p:pic>
      <p:pic>
        <p:nvPicPr>
          <p:cNvPr id="22" name="Slika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8073" y="1254319"/>
            <a:ext cx="2025000" cy="2066087"/>
          </a:xfrm>
          <a:prstGeom prst="rect">
            <a:avLst/>
          </a:prstGeom>
        </p:spPr>
      </p:pic>
      <p:pic>
        <p:nvPicPr>
          <p:cNvPr id="23" name="Slika 2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0517" y="1254318"/>
            <a:ext cx="2025000" cy="2066087"/>
          </a:xfrm>
          <a:prstGeom prst="rect">
            <a:avLst/>
          </a:prstGeom>
        </p:spPr>
      </p:pic>
      <p:sp>
        <p:nvSpPr>
          <p:cNvPr id="24" name="TekstniOkvir 23"/>
          <p:cNvSpPr txBox="1"/>
          <p:nvPr/>
        </p:nvSpPr>
        <p:spPr>
          <a:xfrm rot="928045">
            <a:off x="4486790" y="1635731"/>
            <a:ext cx="8819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anose="030804020302050B0404" pitchFamily="66" charset="0"/>
              </a:rPr>
              <a:t>DA</a:t>
            </a:r>
            <a:endParaRPr lang="hr-HR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tyle Script" panose="030804020302050B0404" pitchFamily="66" charset="0"/>
            </a:endParaRPr>
          </a:p>
        </p:txBody>
      </p:sp>
      <p:sp>
        <p:nvSpPr>
          <p:cNvPr id="25" name="TekstniOkvir 24"/>
          <p:cNvSpPr txBox="1"/>
          <p:nvPr/>
        </p:nvSpPr>
        <p:spPr>
          <a:xfrm rot="928045">
            <a:off x="10834591" y="1571417"/>
            <a:ext cx="87075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anose="030804020302050B0404" pitchFamily="66" charset="0"/>
              </a:rPr>
              <a:t>NE</a:t>
            </a:r>
            <a:endParaRPr lang="hr-HR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75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145323" y="624110"/>
            <a:ext cx="9359289" cy="694736"/>
          </a:xfrm>
        </p:spPr>
        <p:txBody>
          <a:bodyPr>
            <a:normAutofit fontScale="90000"/>
          </a:bodyPr>
          <a:lstStyle/>
          <a:p>
            <a:pPr algn="ctr"/>
            <a:r>
              <a:rPr lang="hr-HR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Ispunjava li svaki učitelj/</a:t>
            </a:r>
            <a:r>
              <a:rPr lang="hr-HR" sz="2400" dirty="0" err="1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ica</a:t>
            </a:r>
            <a:r>
              <a:rPr lang="hr-HR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koji je završio učiteljski studij uvjete za rad na radnome mjestu učitelja/</a:t>
            </a:r>
            <a:r>
              <a:rPr lang="hr-HR" sz="2400" dirty="0" err="1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ice</a:t>
            </a:r>
            <a:r>
              <a:rPr lang="hr-HR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 razredne nastave?</a:t>
            </a:r>
            <a:endParaRPr lang="hr-HR" sz="2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162" y="292089"/>
            <a:ext cx="1358777" cy="1358777"/>
          </a:xfrm>
          <a:prstGeom prst="rect">
            <a:avLst/>
          </a:prstGeom>
        </p:spPr>
      </p:pic>
      <p:graphicFrame>
        <p:nvGraphicFramePr>
          <p:cNvPr id="10" name="Tablic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50426"/>
              </p:ext>
            </p:extLst>
          </p:nvPr>
        </p:nvGraphicFramePr>
        <p:xfrm>
          <a:off x="527540" y="2502132"/>
          <a:ext cx="10541977" cy="3803124"/>
        </p:xfrm>
        <a:graphic>
          <a:graphicData uri="http://schemas.openxmlformats.org/drawingml/2006/table">
            <a:tbl>
              <a:tblPr firstRow="1" firstCol="1" bandRow="1">
                <a:tableStyleId>{1E171933-4619-4E11-9A3F-F7608DF75F80}</a:tableStyleId>
              </a:tblPr>
              <a:tblGrid>
                <a:gridCol w="3145726"/>
                <a:gridCol w="3145726"/>
                <a:gridCol w="4250525"/>
              </a:tblGrid>
              <a:tr h="3052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STUDIJSKI PROGRAM i SMJER </a:t>
                      </a:r>
                      <a:endParaRPr lang="hr-H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50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VRSTA I RAZINA STUDIJA </a:t>
                      </a:r>
                      <a:endParaRPr lang="hr-H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STEČENI AKADEMSKI NAZIV </a:t>
                      </a:r>
                      <a:endParaRPr lang="hr-H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0" marB="0" anchor="ctr"/>
                </a:tc>
              </a:tr>
              <a:tr h="448404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</a:rPr>
                        <a:t>Učiteljski studij </a:t>
                      </a:r>
                      <a:endParaRPr lang="hr-HR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</a:rPr>
                        <a:t>  </a:t>
                      </a:r>
                      <a:endParaRPr lang="hr-HR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</a:rPr>
                        <a:t>  </a:t>
                      </a:r>
                      <a:endParaRPr lang="hr-H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50" marR="47625" marT="9525" marB="9525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SzPts val="1100"/>
                        <a:buFont typeface="Calibri" panose="020F0502020204030204" pitchFamily="34" charset="0"/>
                        <a:buChar char="-"/>
                      </a:pPr>
                      <a:r>
                        <a:rPr lang="hr-HR" sz="1400" spc="10" dirty="0">
                          <a:effectLst/>
                        </a:rPr>
                        <a:t>integrirani preddiplomski i diplomski studij </a:t>
                      </a:r>
                      <a:endParaRPr lang="hr-HR" sz="1800" spc="1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9525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hr-HR" sz="1400" dirty="0">
                          <a:effectLst/>
                        </a:rPr>
                        <a:t>magistar primarnog obrazovanja </a:t>
                      </a:r>
                      <a:endParaRPr lang="hr-HR" sz="1400" dirty="0" smtClean="0">
                        <a:effectLst/>
                      </a:endParaRPr>
                    </a:p>
                    <a:p>
                      <a:pPr marL="0" lvl="0" indent="0">
                        <a:spcAft>
                          <a:spcPts val="0"/>
                        </a:spcAft>
                        <a:buFont typeface="Calibri" panose="020F0502020204030204" pitchFamily="34" charset="0"/>
                        <a:buNone/>
                      </a:pPr>
                      <a:r>
                        <a:rPr lang="hr-HR" sz="1400" b="0" i="1" dirty="0" smtClean="0">
                          <a:solidFill>
                            <a:srgbClr val="C00000"/>
                          </a:solidFill>
                          <a:effectLst/>
                        </a:rPr>
                        <a:t>       </a:t>
                      </a:r>
                      <a:r>
                        <a:rPr lang="hr-HR" sz="1400" b="0" i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hr-HR" sz="1400" b="0" i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bez obzira na modul ili program)</a:t>
                      </a:r>
                      <a:endParaRPr lang="hr-HR" sz="1200" b="0" i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9525" marB="0" anchor="ctr"/>
                </a:tc>
              </a:tr>
              <a:tr h="665812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SzPts val="1100"/>
                        <a:buFont typeface="Calibri" panose="020F0502020204030204" pitchFamily="34" charset="0"/>
                        <a:buChar char="-"/>
                      </a:pPr>
                      <a:r>
                        <a:rPr lang="hr-HR" sz="1400" spc="10" dirty="0">
                          <a:effectLst/>
                        </a:rPr>
                        <a:t>četverogodišnji dodiplomski stručni studij </a:t>
                      </a:r>
                      <a:endParaRPr lang="hr-HR" sz="1800" spc="1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9525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hr-HR" sz="1400">
                          <a:effectLst/>
                        </a:rPr>
                        <a:t>diplomirani učitelj razredne nastave </a:t>
                      </a:r>
                      <a:endParaRPr lang="hr-HR" sz="180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hr-HR" sz="1400">
                          <a:effectLst/>
                        </a:rPr>
                        <a:t>diplomirani učitelj razredne nastave s pojačanim programom iz nastavnoga premeta 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9525" marB="0"/>
                </a:tc>
              </a:tr>
              <a:tr h="230996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SzPts val="1100"/>
                        <a:buFont typeface="Calibri" panose="020F0502020204030204" pitchFamily="34" charset="0"/>
                        <a:buChar char="-"/>
                      </a:pPr>
                      <a:r>
                        <a:rPr lang="hr-HR" sz="1400" spc="10" dirty="0">
                          <a:effectLst/>
                        </a:rPr>
                        <a:t>specijalistički diplomski stručni studij </a:t>
                      </a:r>
                      <a:endParaRPr lang="hr-HR" sz="1800" spc="1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9525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hr-HR" sz="1400" dirty="0">
                          <a:effectLst/>
                        </a:rPr>
                        <a:t>stručni specijalist primarnog obrazovanja 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9525" marB="0"/>
                </a:tc>
              </a:tr>
              <a:tr h="665812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SzPts val="1100"/>
                        <a:buFont typeface="Calibri" panose="020F0502020204030204" pitchFamily="34" charset="0"/>
                        <a:buChar char="-"/>
                      </a:pPr>
                      <a:r>
                        <a:rPr lang="hr-HR" sz="1400" spc="10" dirty="0">
                          <a:effectLst/>
                        </a:rPr>
                        <a:t>stručni četverogodišnji studij za učitelje kojim se stječe 240 ECTS bodova </a:t>
                      </a:r>
                      <a:endParaRPr lang="hr-HR" sz="1800" spc="1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9525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hr-HR" sz="1400" dirty="0">
                          <a:effectLst/>
                        </a:rPr>
                        <a:t>stručni </a:t>
                      </a:r>
                      <a:r>
                        <a:rPr lang="hr-HR" sz="1400" dirty="0" err="1">
                          <a:effectLst/>
                        </a:rPr>
                        <a:t>prvostupnik</a:t>
                      </a:r>
                      <a:r>
                        <a:rPr lang="hr-HR" sz="1400" dirty="0">
                          <a:effectLst/>
                        </a:rPr>
                        <a:t> (</a:t>
                      </a:r>
                      <a:r>
                        <a:rPr lang="hr-HR" sz="1400" dirty="0" err="1">
                          <a:effectLst/>
                        </a:rPr>
                        <a:t>baccalaureus</a:t>
                      </a:r>
                      <a:r>
                        <a:rPr lang="hr-HR" sz="1400" dirty="0">
                          <a:effectLst/>
                        </a:rPr>
                        <a:t>) primarnog obrazovanja 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9525" marB="0" anchor="ctr"/>
                </a:tc>
              </a:tr>
              <a:tr h="448404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</a:rPr>
                        <a:t>Učiteljski studij na hrvatskome i talijanskome jeziku </a:t>
                      </a:r>
                      <a:endParaRPr lang="hr-HR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</a:rPr>
                        <a:t>  </a:t>
                      </a:r>
                      <a:endParaRPr lang="hr-H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50" marR="47625" marT="9525" marB="9525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SzPts val="1100"/>
                        <a:buFont typeface="Calibri" panose="020F0502020204030204" pitchFamily="34" charset="0"/>
                        <a:buChar char="-"/>
                      </a:pPr>
                      <a:r>
                        <a:rPr lang="hr-HR" sz="1400" spc="10">
                          <a:effectLst/>
                        </a:rPr>
                        <a:t>integrirani preddiplomski i diplomski studij primarnog obrazovanja </a:t>
                      </a:r>
                      <a:endParaRPr lang="hr-HR" sz="1800" spc="1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9525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hr-HR" sz="1400" dirty="0">
                          <a:effectLst/>
                        </a:rPr>
                        <a:t>magistar primarnog obrazovanja 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9525" marB="0" anchor="ctr"/>
                </a:tc>
              </a:tr>
              <a:tr h="434816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SzPts val="1100"/>
                        <a:buFont typeface="Calibri" panose="020F0502020204030204" pitchFamily="34" charset="0"/>
                        <a:buChar char="-"/>
                      </a:pPr>
                      <a:r>
                        <a:rPr lang="hr-HR" sz="1400" spc="10">
                          <a:effectLst/>
                        </a:rPr>
                        <a:t>četverogodišnji dodiplomski stručni studij </a:t>
                      </a:r>
                      <a:endParaRPr lang="hr-HR" sz="1800" spc="1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hr-HR" sz="1400" dirty="0">
                          <a:effectLst/>
                        </a:rPr>
                        <a:t>diplomirani učitelj razredne nastave na hrvatskome i talijanskome jeziku 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0" marB="0" anchor="ctr"/>
                </a:tc>
              </a:tr>
            </a:tbl>
          </a:graphicData>
        </a:graphic>
      </p:graphicFrame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837162" y="2102022"/>
            <a:ext cx="770435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Učitelj razredne nastave </a:t>
            </a:r>
            <a:r>
              <a:rPr kumimoji="0" lang="hr-HR" altLang="sr-Latn-R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u osnovnoj školi mora imati završen:</a:t>
            </a:r>
            <a:r>
              <a:rPr kumimoji="0" lang="hr-HR" altLang="sr-Latn-R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endParaRPr kumimoji="0" lang="hr-HR" altLang="sr-Latn-R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2" name="TekstniOkvir 11"/>
          <p:cNvSpPr txBox="1"/>
          <p:nvPr/>
        </p:nvSpPr>
        <p:spPr>
          <a:xfrm>
            <a:off x="10402378" y="6344500"/>
            <a:ext cx="1571264" cy="338554"/>
          </a:xfrm>
          <a:prstGeom prst="rect">
            <a:avLst/>
          </a:prstGeom>
          <a:ln w="31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hr-HR" sz="1600" i="1" dirty="0" smtClean="0"/>
              <a:t>čl.4. Pravilnika</a:t>
            </a:r>
            <a:endParaRPr lang="hr-HR" sz="1600" i="1" dirty="0"/>
          </a:p>
        </p:txBody>
      </p:sp>
    </p:spTree>
    <p:extLst>
      <p:ext uri="{BB962C8B-B14F-4D97-AF65-F5344CB8AC3E}">
        <p14:creationId xmlns:p14="http://schemas.microsoft.com/office/powerpoint/2010/main" val="1193959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527178" y="186281"/>
            <a:ext cx="8911687" cy="548449"/>
          </a:xfrm>
        </p:spPr>
        <p:txBody>
          <a:bodyPr>
            <a:noAutofit/>
          </a:bodyPr>
          <a:lstStyle/>
          <a:p>
            <a:pPr algn="ctr"/>
            <a:r>
              <a:rPr lang="hr-HR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Tko ima prednost pri zasnivanu radnoga odnosa?</a:t>
            </a:r>
            <a:endParaRPr lang="hr-HR" sz="2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5" name="Rezervirano mjesto sadržaja 2"/>
          <p:cNvSpPr txBox="1">
            <a:spLocks/>
          </p:cNvSpPr>
          <p:nvPr/>
        </p:nvSpPr>
        <p:spPr>
          <a:xfrm>
            <a:off x="347765" y="1562182"/>
            <a:ext cx="11844235" cy="472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buNone/>
            </a:pPr>
            <a:r>
              <a:rPr lang="hr-HR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Svi kandidati koji se jave na natječaj, a imaju pravo rada temeljem iste točke (a ili b ili c) imaju ista prava.</a:t>
            </a:r>
            <a:endParaRPr lang="hr-HR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Rezervirano mjesto sadržaja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4315501"/>
              </p:ext>
            </p:extLst>
          </p:nvPr>
        </p:nvGraphicFramePr>
        <p:xfrm>
          <a:off x="266701" y="2210267"/>
          <a:ext cx="10424746" cy="4191000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731330"/>
                <a:gridCol w="2880734"/>
                <a:gridCol w="3089534"/>
                <a:gridCol w="3723148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cap="none" spc="50" dirty="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TOČKE </a:t>
                      </a:r>
                      <a:endParaRPr lang="hr-HR" sz="1600" b="1" cap="none" spc="50" dirty="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cap="none" spc="50" dirty="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STUDIJSKI PROGRAM I SMJER </a:t>
                      </a:r>
                      <a:endParaRPr lang="hr-HR" sz="1600" b="1" cap="none" spc="50" dirty="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50" marR="4762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cap="none" spc="50" dirty="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VRSTA I RAZINA STUDIJA </a:t>
                      </a:r>
                      <a:endParaRPr lang="hr-HR" sz="1600" b="1" cap="none" spc="50" dirty="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cap="none" spc="50" dirty="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</a:rPr>
                        <a:t>STEČENI AKADEMSKI NAZIV </a:t>
                      </a:r>
                      <a:endParaRPr lang="hr-HR" sz="1600" b="1" cap="none" spc="50" dirty="0">
                        <a:ln w="0"/>
                        <a:solidFill>
                          <a:schemeClr val="bg2"/>
                        </a:solidFill>
                        <a:effectLst>
                          <a:innerShdw blurRad="63500" dist="50800" dir="13500000">
                            <a:srgbClr val="000000">
                              <a:alpha val="50000"/>
                            </a:srgbClr>
                          </a:inn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0">
                <a:tc rowSpan="4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r-HR" sz="1800" b="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a)</a:t>
                      </a:r>
                      <a:endParaRPr lang="hr-HR" sz="1800" b="0" dirty="0">
                        <a:solidFill>
                          <a:srgbClr val="C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47625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Povijest</a:t>
                      </a:r>
                      <a:r>
                        <a:rPr lang="hr-HR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endParaRPr lang="hr-H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400" b="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smjer: nastavnički </a:t>
                      </a:r>
                      <a:endParaRPr lang="hr-H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400" b="0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(jednopredmetni ili </a:t>
                      </a:r>
                      <a:r>
                        <a:rPr lang="hr-HR" sz="1400" b="0" i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dvopredmetni</a:t>
                      </a:r>
                      <a:r>
                        <a:rPr lang="hr-HR" sz="1400" b="0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)</a:t>
                      </a:r>
                      <a:endParaRPr lang="hr-H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47625" marT="0" marB="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spcAft>
                          <a:spcPts val="0"/>
                        </a:spcAft>
                        <a:buSzPts val="1100"/>
                        <a:buFont typeface="Arial" panose="020B0604020202020204" pitchFamily="34" charset="0"/>
                        <a:buChar char="•"/>
                      </a:pPr>
                      <a:r>
                        <a:rPr lang="hr-HR" sz="1400" b="0" spc="1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diplomski sveučilišni studij</a:t>
                      </a:r>
                      <a:r>
                        <a:rPr lang="hr-HR" sz="1400" spc="1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hr-HR" sz="1400" spc="1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lvl="0" indent="-285750">
                        <a:spcAft>
                          <a:spcPts val="0"/>
                        </a:spcAft>
                        <a:buSzPts val="1100"/>
                        <a:buFont typeface="Arial" panose="020B0604020202020204" pitchFamily="34" charset="0"/>
                        <a:buChar char="•"/>
                      </a:pPr>
                      <a:r>
                        <a:rPr lang="hr-HR" sz="1400" b="0" spc="1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integrirani </a:t>
                      </a:r>
                      <a:r>
                        <a:rPr lang="hr-HR" sz="1400" b="0" spc="1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preddiplomski i diplomski sveučilišni</a:t>
                      </a:r>
                      <a:r>
                        <a:rPr lang="hr-HR" sz="1400" spc="1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47625" marR="47625" marT="0" marB="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99085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400" b="0" i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magistar </a:t>
                      </a:r>
                      <a:r>
                        <a:rPr lang="hr-HR" sz="1400" b="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edukacije povijesti </a:t>
                      </a:r>
                      <a:endParaRPr lang="hr-H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5715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hr-HR" sz="1800" b="0" dirty="0">
                        <a:solidFill>
                          <a:srgbClr val="C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47625" marT="0" marB="0" anchor="ctr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marL="299085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4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sveučilišni </a:t>
                      </a:r>
                      <a:r>
                        <a:rPr lang="hr-HR" sz="14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dodiplomski studij</a:t>
                      </a:r>
                      <a:r>
                        <a:rPr lang="hr-HR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47625" marR="47625" marT="9525" marB="9525"/>
                </a:tc>
                <a:tc>
                  <a:txBody>
                    <a:bodyPr/>
                    <a:lstStyle/>
                    <a:p>
                      <a:pPr marL="299085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400" b="0" i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profesor </a:t>
                      </a:r>
                      <a:r>
                        <a:rPr lang="hr-HR" sz="1400" b="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povijesti </a:t>
                      </a:r>
                      <a:endParaRPr lang="hr-H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57150" marT="9525" marB="9525" anchor="ctr"/>
                </a:tc>
              </a:tr>
              <a:tr h="401320">
                <a:tc v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hr-HR" sz="1800" b="0" dirty="0">
                        <a:solidFill>
                          <a:srgbClr val="C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47625" marT="0" marB="0" anchor="ctr"/>
                </a:tc>
                <a:tc rowSpan="2">
                  <a:txBody>
                    <a:bodyPr/>
                    <a:lstStyle/>
                    <a:p>
                      <a:r>
                        <a:rPr lang="hr-HR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Povijest i geografija/ </a:t>
                      </a:r>
                      <a:endParaRPr lang="hr-HR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hr-HR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Geografija i povijest </a:t>
                      </a:r>
                      <a:endParaRPr lang="hr-HR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hr-HR" sz="14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smjer: nastavnički </a:t>
                      </a:r>
                      <a:endParaRPr lang="hr-H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marL="299085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4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integrirani </a:t>
                      </a:r>
                      <a:r>
                        <a:rPr lang="hr-HR" sz="14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preddiplomski i diplomski sveučilišni studij</a:t>
                      </a:r>
                      <a:r>
                        <a:rPr lang="hr-HR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marL="297815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400" b="0" i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magistar </a:t>
                      </a:r>
                      <a:r>
                        <a:rPr lang="hr-HR" sz="1400" b="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edukacije povijesti i geografije </a:t>
                      </a:r>
                      <a:endParaRPr lang="hr-H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marL="297815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400" b="0" i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magistar </a:t>
                      </a:r>
                      <a:r>
                        <a:rPr lang="hr-HR" sz="1400" b="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edukacije geografije i povijesti </a:t>
                      </a:r>
                      <a:endParaRPr lang="hr-H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57150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99085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4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sveučilišni </a:t>
                      </a:r>
                      <a:r>
                        <a:rPr lang="hr-HR" sz="14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dodiplomski studij</a:t>
                      </a:r>
                      <a:r>
                        <a:rPr lang="hr-HR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47625" marR="47625" marT="9525" marB="9525"/>
                </a:tc>
                <a:tc>
                  <a:txBody>
                    <a:bodyPr/>
                    <a:lstStyle/>
                    <a:p>
                      <a:pPr marL="297815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400" b="0" i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profesor </a:t>
                      </a:r>
                      <a:r>
                        <a:rPr lang="hr-HR" sz="1400" b="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povijesti i geografije </a:t>
                      </a:r>
                      <a:endParaRPr lang="hr-H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marL="297815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400" b="0" i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profesor </a:t>
                      </a:r>
                      <a:r>
                        <a:rPr lang="hr-HR" sz="1400" b="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geografije i povijesti </a:t>
                      </a:r>
                      <a:endParaRPr lang="hr-H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57150" marT="9525" marB="9525" anchor="ctr"/>
                </a:tc>
              </a:tr>
              <a:tr h="0">
                <a:tc rowSpan="3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r-HR" sz="1800" b="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b)</a:t>
                      </a:r>
                      <a:endParaRPr lang="hr-HR" sz="1800" b="0" dirty="0">
                        <a:solidFill>
                          <a:srgbClr val="C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47625" marT="0" marB="0" anchor="ctr"/>
                </a:tc>
                <a:tc rowSpan="2">
                  <a:txBody>
                    <a:bodyPr/>
                    <a:lstStyle/>
                    <a:p>
                      <a:r>
                        <a:rPr lang="hr-HR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Povijest </a:t>
                      </a:r>
                      <a:endParaRPr lang="hr-HR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hr-HR" sz="14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smjer: znanstveni, istraživački</a:t>
                      </a:r>
                      <a:r>
                        <a:rPr lang="hr-HR" sz="14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hr-H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7150" marR="47625" marT="0" marB="0" anchor="ctr"/>
                </a:tc>
                <a:tc>
                  <a:txBody>
                    <a:bodyPr/>
                    <a:lstStyle/>
                    <a:p>
                      <a:pPr marL="285750" lvl="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4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diplomski sveučilišni studij</a:t>
                      </a:r>
                      <a:r>
                        <a:rPr lang="hr-HR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marL="299085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400" b="0" i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magistar </a:t>
                      </a:r>
                      <a:r>
                        <a:rPr lang="hr-HR" sz="1400" b="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povijesti </a:t>
                      </a:r>
                      <a:endParaRPr lang="hr-H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57150" marT="0" marB="0"/>
                </a:tc>
              </a:tr>
              <a:tr h="0">
                <a:tc v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hr-HR" sz="1800" b="0" dirty="0">
                        <a:solidFill>
                          <a:srgbClr val="C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47625" marT="0" marB="0" anchor="ctr"/>
                </a:tc>
                <a:tc vMerge="1">
                  <a:txBody>
                    <a:bodyPr/>
                    <a:lstStyle/>
                    <a:p>
                      <a:endParaRPr lang="hr-H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50" marR="47625" marT="0" marB="0" anchor="ctr"/>
                </a:tc>
                <a:tc>
                  <a:txBody>
                    <a:bodyPr/>
                    <a:lstStyle/>
                    <a:p>
                      <a:pPr marL="285750" lvl="0" indent="-285750">
                        <a:spcAft>
                          <a:spcPts val="0"/>
                        </a:spcAft>
                        <a:buSzPts val="1100"/>
                        <a:buFont typeface="Arial" panose="020B0604020202020204" pitchFamily="34" charset="0"/>
                        <a:buChar char="•"/>
                      </a:pPr>
                      <a:r>
                        <a:rPr lang="hr-HR" sz="1400" b="0" spc="1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sveučilišni dodiplomski studij</a:t>
                      </a:r>
                      <a:endParaRPr lang="hr-HR" sz="1400" spc="1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9525" marB="9525"/>
                </a:tc>
                <a:tc>
                  <a:txBody>
                    <a:bodyPr/>
                    <a:lstStyle/>
                    <a:p>
                      <a:pPr marL="285750" lvl="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400" b="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diplomirani povjesničar</a:t>
                      </a:r>
                      <a:endParaRPr lang="hr-H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57150" marT="9525" marB="9525"/>
                </a:tc>
              </a:tr>
              <a:tr h="0">
                <a:tc v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hr-HR" sz="1800" b="0" dirty="0">
                        <a:solidFill>
                          <a:srgbClr val="C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Učiteljski studij </a:t>
                      </a:r>
                      <a:endParaRPr lang="hr-H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47625" marT="9525" marB="9525" anchor="ctr"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hr-HR" sz="14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četverogodišnji dodiplomski stručni studij</a:t>
                      </a:r>
                      <a:r>
                        <a:rPr lang="hr-HR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47625" marR="47625" marT="9525" marB="9525"/>
                </a:tc>
                <a:tc>
                  <a:txBody>
                    <a:bodyPr/>
                    <a:lstStyle/>
                    <a:p>
                      <a:pPr marL="285750" lvl="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400" b="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diplomirani učitelj razredne nastave s pojačanim programom iz</a:t>
                      </a:r>
                      <a:r>
                        <a:rPr lang="hr-HR" sz="1400" b="0" i="1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r-HR" sz="1400" b="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nastavnoga predmeta Povijesti </a:t>
                      </a:r>
                      <a:endParaRPr lang="hr-H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57150" marT="9525" marB="9525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r-HR" sz="1800" b="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c)</a:t>
                      </a:r>
                      <a:endParaRPr lang="hr-HR" sz="1800" b="0" dirty="0">
                        <a:solidFill>
                          <a:srgbClr val="C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Povijest</a:t>
                      </a:r>
                      <a:r>
                        <a:rPr lang="hr-HR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endParaRPr lang="hr-H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marL="283845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hr-HR" sz="14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preddiplomski </a:t>
                      </a:r>
                      <a:r>
                        <a:rPr lang="hr-HR" sz="14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sveučilišni studij</a:t>
                      </a:r>
                      <a:r>
                        <a:rPr lang="hr-HR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hr-HR" sz="1400" b="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sveučilišni </a:t>
                      </a:r>
                      <a:r>
                        <a:rPr lang="hr-HR" sz="1400" b="0" i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prvostupnik</a:t>
                      </a:r>
                      <a:r>
                        <a:rPr lang="hr-HR" sz="1400" b="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hr-HR" sz="1400" b="0" i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baccalaureus</a:t>
                      </a:r>
                      <a:r>
                        <a:rPr lang="hr-HR" sz="1400" b="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povijesti </a:t>
                      </a:r>
                      <a:endParaRPr lang="hr-H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57150" marT="0" marB="0"/>
                </a:tc>
              </a:tr>
            </a:tbl>
          </a:graphicData>
        </a:graphic>
      </p:graphicFrame>
      <p:sp>
        <p:nvSpPr>
          <p:cNvPr id="7" name="Rezervirano mjesto sadržaja 2"/>
          <p:cNvSpPr txBox="1">
            <a:spLocks/>
          </p:cNvSpPr>
          <p:nvPr/>
        </p:nvSpPr>
        <p:spPr>
          <a:xfrm>
            <a:off x="1527178" y="754279"/>
            <a:ext cx="10301656" cy="850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buNone/>
            </a:pPr>
            <a:r>
              <a:rPr lang="hr-HR" dirty="0" smtClean="0"/>
              <a:t>Kandidat koji ima vrstu obrazovanja propisanu </a:t>
            </a:r>
            <a:r>
              <a:rPr lang="hr-HR" dirty="0" smtClean="0">
                <a:solidFill>
                  <a:srgbClr val="C00000"/>
                </a:solidFill>
              </a:rPr>
              <a:t>točkom a) – ima prednost </a:t>
            </a:r>
            <a:r>
              <a:rPr lang="hr-HR" dirty="0" smtClean="0"/>
              <a:t>pred kandidatom iz točke b) i c).</a:t>
            </a:r>
            <a:endParaRPr lang="hr-HR" dirty="0"/>
          </a:p>
        </p:txBody>
      </p:sp>
      <p:sp>
        <p:nvSpPr>
          <p:cNvPr id="4" name="Strelica dolje 3"/>
          <p:cNvSpPr/>
          <p:nvPr/>
        </p:nvSpPr>
        <p:spPr>
          <a:xfrm rot="16200000">
            <a:off x="223996" y="3405096"/>
            <a:ext cx="534284" cy="554684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hr-HR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hr-H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hr-H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trelica dolje 9"/>
          <p:cNvSpPr/>
          <p:nvPr/>
        </p:nvSpPr>
        <p:spPr>
          <a:xfrm rot="16200000">
            <a:off x="162450" y="4711234"/>
            <a:ext cx="534284" cy="554684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hr-HR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hr-H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hr-H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Strelica dolje 10"/>
          <p:cNvSpPr/>
          <p:nvPr/>
        </p:nvSpPr>
        <p:spPr>
          <a:xfrm rot="16200000">
            <a:off x="162450" y="5522335"/>
            <a:ext cx="534284" cy="554684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hr-HR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hr-H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hr-H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Pravokutnik 11"/>
          <p:cNvSpPr/>
          <p:nvPr/>
        </p:nvSpPr>
        <p:spPr>
          <a:xfrm>
            <a:off x="266701" y="2717056"/>
            <a:ext cx="10424746" cy="212120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Pravokutnik 12"/>
          <p:cNvSpPr/>
          <p:nvPr/>
        </p:nvSpPr>
        <p:spPr>
          <a:xfrm>
            <a:off x="290393" y="4845044"/>
            <a:ext cx="10424747" cy="1098200"/>
          </a:xfrm>
          <a:prstGeom prst="rect">
            <a:avLst/>
          </a:prstGeom>
          <a:noFill/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Pravokutnik 13"/>
          <p:cNvSpPr/>
          <p:nvPr/>
        </p:nvSpPr>
        <p:spPr>
          <a:xfrm>
            <a:off x="290393" y="6014934"/>
            <a:ext cx="10424747" cy="381886"/>
          </a:xfrm>
          <a:prstGeom prst="rect">
            <a:avLst/>
          </a:prstGeom>
          <a:noFill/>
          <a:ln w="381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" name="Pravokutni oblačić 2"/>
          <p:cNvSpPr/>
          <p:nvPr/>
        </p:nvSpPr>
        <p:spPr>
          <a:xfrm rot="5400000">
            <a:off x="10705138" y="3029457"/>
            <a:ext cx="1153964" cy="1544266"/>
          </a:xfrm>
          <a:prstGeom prst="wedgeRectCallout">
            <a:avLst>
              <a:gd name="adj1" fmla="val 18640"/>
              <a:gd name="adj2" fmla="val 7250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hr-HR" sz="1600" dirty="0" smtClean="0"/>
              <a:t>Prednost pred kandidatima iz točke a) i b)</a:t>
            </a:r>
            <a:endParaRPr lang="hr-HR" sz="1600" dirty="0"/>
          </a:p>
        </p:txBody>
      </p:sp>
      <p:sp>
        <p:nvSpPr>
          <p:cNvPr id="15" name="Pravokutni oblačić 14"/>
          <p:cNvSpPr/>
          <p:nvPr/>
        </p:nvSpPr>
        <p:spPr>
          <a:xfrm rot="5400000">
            <a:off x="10851298" y="4310129"/>
            <a:ext cx="861646" cy="1544266"/>
          </a:xfrm>
          <a:prstGeom prst="wedgeRectCallout">
            <a:avLst>
              <a:gd name="adj1" fmla="val 19821"/>
              <a:gd name="adj2" fmla="val 75167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hr-HR" sz="1600" dirty="0" smtClean="0"/>
              <a:t>Ako se ne javi kandidat iz točke a) </a:t>
            </a:r>
            <a:endParaRPr lang="hr-HR" sz="1600" dirty="0"/>
          </a:p>
        </p:txBody>
      </p:sp>
      <p:sp>
        <p:nvSpPr>
          <p:cNvPr id="16" name="Pravokutni oblačić 15"/>
          <p:cNvSpPr/>
          <p:nvPr/>
        </p:nvSpPr>
        <p:spPr>
          <a:xfrm rot="5400000">
            <a:off x="10851298" y="5331337"/>
            <a:ext cx="861646" cy="1544266"/>
          </a:xfrm>
          <a:prstGeom prst="wedgeRectCallout">
            <a:avLst>
              <a:gd name="adj1" fmla="val -20995"/>
              <a:gd name="adj2" fmla="val 71834"/>
            </a:avLst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hr-HR" sz="1600" dirty="0" smtClean="0"/>
              <a:t>Ako se ne javi kandidat iz točke a) i b) </a:t>
            </a:r>
            <a:endParaRPr lang="hr-HR" sz="1600" dirty="0"/>
          </a:p>
        </p:txBody>
      </p:sp>
    </p:spTree>
    <p:extLst>
      <p:ext uri="{BB962C8B-B14F-4D97-AF65-F5344CB8AC3E}">
        <p14:creationId xmlns:p14="http://schemas.microsoft.com/office/powerpoint/2010/main" val="1862737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4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3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162102" y="536187"/>
            <a:ext cx="8911687" cy="545267"/>
          </a:xfrm>
        </p:spPr>
        <p:txBody>
          <a:bodyPr>
            <a:normAutofit fontScale="90000"/>
          </a:bodyPr>
          <a:lstStyle/>
          <a:p>
            <a:r>
              <a:rPr lang="hr-HR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Primjer 1:</a:t>
            </a:r>
            <a:endParaRPr lang="hr-HR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521069" y="2133600"/>
            <a:ext cx="9983543" cy="1462454"/>
          </a:xfrm>
        </p:spPr>
        <p:txBody>
          <a:bodyPr>
            <a:normAutofit/>
          </a:bodyPr>
          <a:lstStyle/>
          <a:p>
            <a:r>
              <a:rPr lang="hr-HR" dirty="0" smtClean="0"/>
              <a:t>na </a:t>
            </a:r>
            <a:r>
              <a:rPr lang="hr-HR" dirty="0"/>
              <a:t>natječaj </a:t>
            </a:r>
            <a:r>
              <a:rPr lang="hr-H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nije javio </a:t>
            </a:r>
            <a:r>
              <a:rPr lang="hr-HR" dirty="0" smtClean="0"/>
              <a:t>kandidat koji ispunjava uvjete </a:t>
            </a:r>
            <a:r>
              <a:rPr lang="hr-HR" dirty="0"/>
              <a:t>iz članka stavka 6. točke a) navedenoga </a:t>
            </a:r>
            <a:r>
              <a:rPr lang="hr-HR" dirty="0" smtClean="0"/>
              <a:t>članka </a:t>
            </a:r>
          </a:p>
          <a:p>
            <a:r>
              <a:rPr lang="hr-HR" dirty="0" smtClean="0"/>
              <a:t>javi</a:t>
            </a:r>
            <a:r>
              <a:rPr lang="en-GB" dirty="0" smtClean="0"/>
              <a:t>la</a:t>
            </a:r>
            <a:r>
              <a:rPr lang="hr-HR" dirty="0" smtClean="0"/>
              <a:t> se </a:t>
            </a:r>
            <a:r>
              <a:rPr lang="en-GB" dirty="0" err="1" smtClean="0"/>
              <a:t>kandidatkinja</a:t>
            </a:r>
            <a:r>
              <a:rPr lang="hr-HR" dirty="0" smtClean="0"/>
              <a:t> </a:t>
            </a:r>
            <a:r>
              <a:rPr lang="hr-HR" dirty="0" err="1" smtClean="0"/>
              <a:t>koj</a:t>
            </a:r>
            <a:r>
              <a:rPr lang="en-GB" dirty="0" smtClean="0"/>
              <a:t>a</a:t>
            </a:r>
            <a:r>
              <a:rPr lang="hr-HR" dirty="0" smtClean="0"/>
              <a:t> je završila </a:t>
            </a:r>
            <a:r>
              <a:rPr lang="hr-HR" dirty="0"/>
              <a:t>učiteljski </a:t>
            </a:r>
            <a:r>
              <a:rPr lang="hr-HR" dirty="0" smtClean="0"/>
              <a:t>studij </a:t>
            </a:r>
          </a:p>
          <a:p>
            <a:r>
              <a:rPr lang="hr-HR" dirty="0" smtClean="0"/>
              <a:t>stečen </a:t>
            </a:r>
            <a:r>
              <a:rPr lang="hr-HR" dirty="0"/>
              <a:t>akademski naziv </a:t>
            </a:r>
            <a:r>
              <a:rPr lang="hr-H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magistar primarnog </a:t>
            </a:r>
            <a:r>
              <a:rPr lang="hr-H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obrazovanja</a:t>
            </a:r>
            <a:endParaRPr lang="hr-HR" i="1" dirty="0"/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Rezervirano mjesto sadržaja 2"/>
          <p:cNvSpPr txBox="1">
            <a:spLocks/>
          </p:cNvSpPr>
          <p:nvPr/>
        </p:nvSpPr>
        <p:spPr>
          <a:xfrm>
            <a:off x="1521069" y="1453662"/>
            <a:ext cx="9904412" cy="679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dirty="0" smtClean="0"/>
              <a:t>raspisan je natječaj za učitelja/</a:t>
            </a:r>
            <a:r>
              <a:rPr lang="hr-HR" dirty="0" err="1" smtClean="0"/>
              <a:t>icu</a:t>
            </a:r>
            <a:r>
              <a:rPr lang="hr-HR" dirty="0" smtClean="0"/>
              <a:t> informatike sukladno čl. 17. Pravilnika (nije navedeno za koje razrede)</a:t>
            </a:r>
            <a:endParaRPr lang="hr-HR" dirty="0"/>
          </a:p>
        </p:txBody>
      </p:sp>
      <p:sp>
        <p:nvSpPr>
          <p:cNvPr id="5" name="Rezervirano mjesto sadržaja 2"/>
          <p:cNvSpPr txBox="1">
            <a:spLocks/>
          </p:cNvSpPr>
          <p:nvPr/>
        </p:nvSpPr>
        <p:spPr>
          <a:xfrm>
            <a:off x="1846385" y="4059115"/>
            <a:ext cx="9297743" cy="234168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hr-HR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hr-H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 dodatka diplomi (dopunske isprave) potrebno je utvrditi je li kandidat/</a:t>
            </a:r>
            <a:r>
              <a:rPr lang="hr-HR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kinja</a:t>
            </a:r>
            <a:r>
              <a:rPr lang="hr-H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osposobljen/a </a:t>
            </a:r>
            <a:r>
              <a:rPr lang="hr-HR" dirty="0"/>
              <a:t>za učitelja/</a:t>
            </a:r>
            <a:r>
              <a:rPr lang="hr-HR" dirty="0" err="1"/>
              <a:t>icu</a:t>
            </a:r>
            <a:r>
              <a:rPr lang="hr-HR" dirty="0"/>
              <a:t> informatike s učenicima</a:t>
            </a:r>
            <a:r>
              <a:rPr lang="hr-HR" dirty="0" smtClean="0"/>
              <a:t>:</a:t>
            </a:r>
            <a:endParaRPr lang="hr-HR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2"/>
            <a:r>
              <a:rPr lang="hr-HR" sz="1800" dirty="0" smtClean="0"/>
              <a:t>razredne nastave(od I. do IV. razreda) </a:t>
            </a:r>
          </a:p>
          <a:p>
            <a:pPr lvl="2"/>
            <a:r>
              <a:rPr lang="hr-HR" sz="1800" dirty="0"/>
              <a:t> </a:t>
            </a:r>
            <a:r>
              <a:rPr lang="hr-HR" sz="1800" dirty="0" smtClean="0"/>
              <a:t>učenicima </a:t>
            </a:r>
            <a:r>
              <a:rPr lang="hr-HR" sz="1800" dirty="0"/>
              <a:t>od </a:t>
            </a:r>
            <a:r>
              <a:rPr lang="hr-HR" sz="1800" dirty="0" smtClean="0"/>
              <a:t>I. </a:t>
            </a:r>
            <a:r>
              <a:rPr lang="hr-HR" sz="1800" dirty="0"/>
              <a:t>do </a:t>
            </a:r>
            <a:r>
              <a:rPr lang="hr-HR" sz="1800" dirty="0" smtClean="0"/>
              <a:t>VI</a:t>
            </a:r>
            <a:r>
              <a:rPr lang="hr-HR" sz="1800" dirty="0"/>
              <a:t>. razreda</a:t>
            </a:r>
            <a:endParaRPr lang="hr-HR" sz="1800" dirty="0" smtClean="0"/>
          </a:p>
          <a:p>
            <a:pPr lvl="2"/>
            <a:r>
              <a:rPr lang="hr-HR" sz="1800" dirty="0" smtClean="0"/>
              <a:t>od I. do VIII. razreda (osnovne škole)</a:t>
            </a:r>
          </a:p>
          <a:p>
            <a:pPr marL="0" indent="0">
              <a:buNone/>
            </a:pP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291772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14500" y="536187"/>
            <a:ext cx="9359289" cy="545267"/>
          </a:xfrm>
        </p:spPr>
        <p:txBody>
          <a:bodyPr>
            <a:noAutofit/>
          </a:bodyPr>
          <a:lstStyle/>
          <a:p>
            <a:r>
              <a:rPr lang="hr-HR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Pravo na rad osobe koja je stekla minimalno 55 ECTS bodova</a:t>
            </a:r>
            <a:endParaRPr lang="hr-HR" sz="2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Rezervirano mjesto sadržaja 2"/>
          <p:cNvSpPr txBox="1">
            <a:spLocks/>
          </p:cNvSpPr>
          <p:nvPr/>
        </p:nvSpPr>
        <p:spPr>
          <a:xfrm>
            <a:off x="1543050" y="1132743"/>
            <a:ext cx="9904412" cy="6799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2000" dirty="0"/>
              <a:t>pravo izvođenja </a:t>
            </a:r>
            <a:r>
              <a:rPr lang="hr-HR" sz="2000" dirty="0" smtClean="0"/>
              <a:t>nastave može </a:t>
            </a:r>
            <a:r>
              <a:rPr lang="hr-HR" sz="2000" dirty="0"/>
              <a:t>obavljati i osoba koja je završila drugi studijski program s najmanje 55 ECTS </a:t>
            </a:r>
            <a:r>
              <a:rPr lang="hr-HR" sz="2000" dirty="0" smtClean="0"/>
              <a:t>bodova i to:</a:t>
            </a:r>
          </a:p>
          <a:p>
            <a:r>
              <a:rPr lang="hr-HR" sz="2000" dirty="0" smtClean="0"/>
              <a:t> matematike (</a:t>
            </a:r>
            <a:r>
              <a:rPr lang="hr-HR" sz="2000" i="1" dirty="0" smtClean="0"/>
              <a:t>čl. 15. točka b</a:t>
            </a:r>
            <a:r>
              <a:rPr lang="hr-HR" sz="2000" dirty="0" smtClean="0"/>
              <a:t>)</a:t>
            </a:r>
          </a:p>
          <a:p>
            <a:r>
              <a:rPr lang="hr-HR" sz="2000" dirty="0" smtClean="0"/>
              <a:t> fizike (</a:t>
            </a:r>
            <a:r>
              <a:rPr lang="hr-HR" sz="2000" i="1" dirty="0" smtClean="0"/>
              <a:t>čl. 16. točke b</a:t>
            </a:r>
            <a:r>
              <a:rPr lang="hr-HR" sz="2000" dirty="0" smtClean="0"/>
              <a:t>)</a:t>
            </a:r>
          </a:p>
          <a:p>
            <a:r>
              <a:rPr lang="hr-HR" sz="2000" dirty="0" smtClean="0"/>
              <a:t>prirode i biologije (</a:t>
            </a:r>
            <a:r>
              <a:rPr lang="hr-HR" sz="2000" i="1" dirty="0" smtClean="0"/>
              <a:t>čl. 18. točka b</a:t>
            </a:r>
            <a:r>
              <a:rPr lang="hr-HR" sz="2000" dirty="0" smtClean="0"/>
              <a:t>) </a:t>
            </a:r>
          </a:p>
          <a:p>
            <a:r>
              <a:rPr lang="hr-HR" sz="2000" dirty="0" smtClean="0"/>
              <a:t>kemije (</a:t>
            </a:r>
            <a:r>
              <a:rPr lang="hr-HR" sz="2000" i="1" dirty="0" smtClean="0"/>
              <a:t>čl. 19. točke b</a:t>
            </a:r>
            <a:r>
              <a:rPr lang="hr-HR" sz="2000" dirty="0" smtClean="0"/>
              <a:t>)  i </a:t>
            </a:r>
          </a:p>
          <a:p>
            <a:r>
              <a:rPr lang="hr-HR" sz="2000" dirty="0" smtClean="0"/>
              <a:t>tehničke kulture sukladno (</a:t>
            </a:r>
            <a:r>
              <a:rPr lang="hr-HR" sz="2000" i="1" dirty="0" smtClean="0"/>
              <a:t>čl. 22. točka b</a:t>
            </a:r>
            <a:r>
              <a:rPr lang="hr-HR" sz="2000" dirty="0" smtClean="0"/>
              <a:t>)</a:t>
            </a:r>
            <a:endParaRPr lang="hr-HR" sz="2000" dirty="0"/>
          </a:p>
        </p:txBody>
      </p:sp>
      <p:sp>
        <p:nvSpPr>
          <p:cNvPr id="5" name="Rezervirano mjesto sadržaja 2"/>
          <p:cNvSpPr txBox="1">
            <a:spLocks/>
          </p:cNvSpPr>
          <p:nvPr/>
        </p:nvSpPr>
        <p:spPr>
          <a:xfrm>
            <a:off x="1472711" y="4287715"/>
            <a:ext cx="9601078" cy="17965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hr-HR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hr-HR" sz="2000" b="1" dirty="0"/>
              <a:t>Dokaz</a:t>
            </a:r>
            <a:r>
              <a:rPr lang="hr-HR" sz="2000" dirty="0"/>
              <a:t> </a:t>
            </a:r>
            <a:r>
              <a:rPr lang="hr-HR" sz="2000" dirty="0" smtClean="0"/>
              <a:t> → potvrda </a:t>
            </a:r>
            <a:r>
              <a:rPr lang="hr-HR" sz="2000" dirty="0"/>
              <a:t>o ispunjenosti propisanih uvjeta </a:t>
            </a:r>
            <a:endParaRPr lang="hr-HR" sz="2000" dirty="0" smtClean="0"/>
          </a:p>
          <a:p>
            <a:pPr algn="just"/>
            <a:r>
              <a:rPr lang="hr-HR" sz="2000" dirty="0" smtClean="0"/>
              <a:t> </a:t>
            </a:r>
            <a:r>
              <a:rPr lang="hr-HR" sz="2000" dirty="0"/>
              <a:t>izdaje visoko učilište na kojem je osoba završila preddiplomski i diplomski sveučilišni studij, specijalistički diplomski stručni studij ili dodiplomski sveučilišni </a:t>
            </a:r>
            <a:r>
              <a:rPr lang="hr-HR" sz="2000" dirty="0" smtClean="0"/>
              <a:t>studij</a:t>
            </a:r>
          </a:p>
        </p:txBody>
      </p:sp>
    </p:spTree>
    <p:extLst>
      <p:ext uri="{BB962C8B-B14F-4D97-AF65-F5344CB8AC3E}">
        <p14:creationId xmlns:p14="http://schemas.microsoft.com/office/powerpoint/2010/main" val="71917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 animBg="1"/>
    </p:bldLst>
  </p:timing>
</p:sld>
</file>

<file path=ppt/theme/theme1.xml><?xml version="1.0" encoding="utf-8"?>
<a:theme xmlns:a="http://schemas.openxmlformats.org/drawingml/2006/main" name="Pramen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691</TotalTime>
  <Words>2055</Words>
  <Application>Microsoft Office PowerPoint</Application>
  <PresentationFormat>Widescreen</PresentationFormat>
  <Paragraphs>270</Paragraphs>
  <Slides>26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SimHei</vt:lpstr>
      <vt:lpstr>Arial</vt:lpstr>
      <vt:lpstr>Calibri</vt:lpstr>
      <vt:lpstr>Century Gothic</vt:lpstr>
      <vt:lpstr>Freestyle Script</vt:lpstr>
      <vt:lpstr>Times New Roman</vt:lpstr>
      <vt:lpstr>Wingdings 3</vt:lpstr>
      <vt:lpstr>Pramen</vt:lpstr>
      <vt:lpstr>NOVI PRAVILNICI I OBVEZE ŠKOLA </vt:lpstr>
      <vt:lpstr>Izmjenama i dopunama Zakona o odgoju i obrazovanju u osnovnoj i srednjoj školi</vt:lpstr>
      <vt:lpstr>I. Pravilnik o odgovarajućoj vrsti obrazovanja učitelja i stručnih suradnika u osnovnoj školi </vt:lpstr>
      <vt:lpstr>Što je dokaz odgovarajuće vrste obrazovanja? </vt:lpstr>
      <vt:lpstr>Na koga se odnose ili ne odnose odredbe Pravilnika?</vt:lpstr>
      <vt:lpstr>Ispunjava li svaki učitelj/ica koji je završio učiteljski studij uvjete za rad na radnome mjestu učitelja/ice  razredne nastave?</vt:lpstr>
      <vt:lpstr>Tko ima prednost pri zasnivanu radnoga odnosa?</vt:lpstr>
      <vt:lpstr>Primjer 1:</vt:lpstr>
      <vt:lpstr>Pravo na rad osobe koja je stekla minimalno 55 ECTS bodova</vt:lpstr>
      <vt:lpstr>Može li magistar socijalne pedagogije raditi u  posebnome razrednom odjelu za rad s djecom s komunikacijskim i govorno-jezičnim teškoćama te s djecom oštećena sluha mora imati sljedeću vrstu obrazovanja?</vt:lpstr>
      <vt:lpstr>Izuzetci i mogućnosti</vt:lpstr>
      <vt:lpstr>Izuzetci i mogućnosti</vt:lpstr>
      <vt:lpstr>Izuzetci i mogućnosti</vt:lpstr>
      <vt:lpstr>Izuzetci – vezano uz priznavanje prava na rad u reguliranoj profesiji</vt:lpstr>
      <vt:lpstr>Izuzetci i mogućnosti</vt:lpstr>
      <vt:lpstr>Kojeg kandidata odabrati?</vt:lpstr>
      <vt:lpstr>II. Pravilnik o organizaciji i provedbi produženoga boravka u osnovnoj školi  </vt:lpstr>
      <vt:lpstr>Postojeće odredbe o produženom boravku </vt:lpstr>
      <vt:lpstr>Postojeće odredbe o produženom boravku </vt:lpstr>
      <vt:lpstr>OBVEZE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NOVI PRAVILNICI U SUSTAVU OSNOVNOŠKOLSKOG ODGOJA I OBRAZOVANJA</dc:title>
  <dc:creator>Zdenka</dc:creator>
  <cp:lastModifiedBy>Zdenka Čukelj</cp:lastModifiedBy>
  <cp:revision>99</cp:revision>
  <dcterms:created xsi:type="dcterms:W3CDTF">2019-03-02T21:44:21Z</dcterms:created>
  <dcterms:modified xsi:type="dcterms:W3CDTF">2019-03-08T09:50:50Z</dcterms:modified>
</cp:coreProperties>
</file>