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51"/>
  </p:notesMasterIdLst>
  <p:handoutMasterIdLst>
    <p:handoutMasterId r:id="rId5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4" r:id="rId27"/>
    <p:sldId id="286" r:id="rId28"/>
    <p:sldId id="287" r:id="rId29"/>
    <p:sldId id="288" r:id="rId30"/>
    <p:sldId id="289" r:id="rId31"/>
    <p:sldId id="292" r:id="rId32"/>
    <p:sldId id="293" r:id="rId33"/>
    <p:sldId id="294" r:id="rId34"/>
    <p:sldId id="297" r:id="rId35"/>
    <p:sldId id="295" r:id="rId36"/>
    <p:sldId id="296" r:id="rId37"/>
    <p:sldId id="298" r:id="rId38"/>
    <p:sldId id="311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1" autoAdjust="0"/>
    <p:restoredTop sz="86421" autoAdjust="0"/>
  </p:normalViewPr>
  <p:slideViewPr>
    <p:cSldViewPr snapToGrid="0">
      <p:cViewPr varScale="1">
        <p:scale>
          <a:sx n="97" d="100"/>
          <a:sy n="97" d="100"/>
        </p:scale>
        <p:origin x="258" y="84"/>
      </p:cViewPr>
      <p:guideLst/>
    </p:cSldViewPr>
  </p:slideViewPr>
  <p:outlineViewPr>
    <p:cViewPr>
      <p:scale>
        <a:sx n="33" d="100"/>
        <a:sy n="33" d="100"/>
      </p:scale>
      <p:origin x="0" y="-28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8AA078-328D-4750-BD98-122C60B0F9AF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0279248C-15AF-4ED9-A5C7-03BC3F9C93C1}" type="pres">
      <dgm:prSet presAssocID="{2F8AA078-328D-4750-BD98-122C60B0F9AF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34F2E4C8-2CC1-42C5-A871-6B0A1733283E}" type="presOf" srcId="{2F8AA078-328D-4750-BD98-122C60B0F9AF}" destId="{0279248C-15AF-4ED9-A5C7-03BC3F9C93C1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955AC3-DBC1-4029-B4C5-70525560439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E4092E0-0B94-4FE0-B28A-544C617657E2}">
      <dgm:prSet phldrT="[Text]" custT="1"/>
      <dgm:spPr/>
      <dgm:t>
        <a:bodyPr/>
        <a:lstStyle/>
        <a:p>
          <a:pPr algn="l"/>
          <a:r>
            <a:rPr lang="hr-HR" sz="1400" dirty="0" smtClean="0"/>
            <a:t>a) </a:t>
          </a:r>
          <a:r>
            <a:rPr lang="hr-HR" sz="1600" dirty="0" smtClean="0"/>
            <a:t>studijski program nastavničkog smjera odgovarajućeg nastavnog predmeta na razini diplomskog studija</a:t>
          </a:r>
          <a:endParaRPr lang="hr-HR" sz="1600" dirty="0"/>
        </a:p>
      </dgm:t>
    </dgm:pt>
    <dgm:pt modelId="{06EFA42A-4F59-40ED-A85A-32EF41C446EE}" type="parTrans" cxnId="{0AAEADB1-BC28-4805-891F-66CC3E1B996A}">
      <dgm:prSet/>
      <dgm:spPr/>
      <dgm:t>
        <a:bodyPr/>
        <a:lstStyle/>
        <a:p>
          <a:endParaRPr lang="hr-HR"/>
        </a:p>
      </dgm:t>
    </dgm:pt>
    <dgm:pt modelId="{895E4921-F456-4C47-9B8A-8617BE733E0F}" type="sibTrans" cxnId="{0AAEADB1-BC28-4805-891F-66CC3E1B996A}">
      <dgm:prSet/>
      <dgm:spPr/>
      <dgm:t>
        <a:bodyPr/>
        <a:lstStyle/>
        <a:p>
          <a:endParaRPr lang="hr-HR"/>
        </a:p>
      </dgm:t>
    </dgm:pt>
    <dgm:pt modelId="{791E928F-1BB2-40EE-8456-DDDB8A271FEC}">
      <dgm:prSet phldrT="[Text]" custT="1"/>
      <dgm:spPr/>
      <dgm:t>
        <a:bodyPr/>
        <a:lstStyle/>
        <a:p>
          <a:pPr algn="l"/>
          <a:endParaRPr lang="hr-HR" sz="1600" dirty="0" smtClean="0"/>
        </a:p>
        <a:p>
          <a:pPr algn="l"/>
          <a:r>
            <a:rPr lang="hr-HR" sz="1600" dirty="0" smtClean="0"/>
            <a:t>b) - studijski program na razini diplomskog sveučilišnog studija ili specijalistički stručni studij odgovarajuće vrste + PPO</a:t>
          </a:r>
        </a:p>
        <a:p>
          <a:pPr algn="l"/>
          <a:r>
            <a:rPr lang="hr-HR" sz="1600" dirty="0" smtClean="0"/>
            <a:t>- 4-godišnji dodiplomski stručni studij razredne nastave s pojačanim programom ili diplomski sveučilišni studij primarnog obrazovaja s modulom za izvođenje odgovarajućeg nastavnog predmeta</a:t>
          </a:r>
        </a:p>
        <a:p>
          <a:pPr algn="l"/>
          <a:endParaRPr lang="hr-HR" sz="1400" dirty="0"/>
        </a:p>
      </dgm:t>
    </dgm:pt>
    <dgm:pt modelId="{DF1E4466-304B-445D-BCDD-F81DA222CB57}" type="parTrans" cxnId="{5D175A28-99E8-451D-9D45-15CCDBCBF38F}">
      <dgm:prSet/>
      <dgm:spPr/>
      <dgm:t>
        <a:bodyPr/>
        <a:lstStyle/>
        <a:p>
          <a:endParaRPr lang="hr-HR"/>
        </a:p>
      </dgm:t>
    </dgm:pt>
    <dgm:pt modelId="{B0E845EF-F01D-4382-A277-69954023C2DC}" type="sibTrans" cxnId="{5D175A28-99E8-451D-9D45-15CCDBCBF38F}">
      <dgm:prSet/>
      <dgm:spPr/>
      <dgm:t>
        <a:bodyPr/>
        <a:lstStyle/>
        <a:p>
          <a:endParaRPr lang="hr-HR"/>
        </a:p>
      </dgm:t>
    </dgm:pt>
    <dgm:pt modelId="{42A5AE3A-0148-4F2D-97C2-5CD2903A7B47}">
      <dgm:prSet phldrT="[Text]" custT="1"/>
      <dgm:spPr/>
      <dgm:t>
        <a:bodyPr/>
        <a:lstStyle/>
        <a:p>
          <a:pPr algn="l"/>
          <a:endParaRPr lang="hr-HR" sz="1400" dirty="0" smtClean="0"/>
        </a:p>
        <a:p>
          <a:pPr algn="l"/>
          <a:r>
            <a:rPr lang="hr-HR" sz="1400" dirty="0" smtClean="0"/>
            <a:t>c) </a:t>
          </a:r>
          <a:r>
            <a:rPr lang="hr-HR" sz="1600" dirty="0" smtClean="0"/>
            <a:t>preddiplomski sveučilišni ili stručni studij na kojem se stječe najmanje 180 ECTS-a +PPO</a:t>
          </a:r>
          <a:endParaRPr lang="hr-HR" sz="1600" dirty="0"/>
        </a:p>
      </dgm:t>
    </dgm:pt>
    <dgm:pt modelId="{0B876565-44A5-4C19-B30D-250DDD03D354}" type="parTrans" cxnId="{84219610-58F3-4D44-B83C-6DFF71B7E42E}">
      <dgm:prSet/>
      <dgm:spPr/>
      <dgm:t>
        <a:bodyPr/>
        <a:lstStyle/>
        <a:p>
          <a:endParaRPr lang="hr-HR"/>
        </a:p>
      </dgm:t>
    </dgm:pt>
    <dgm:pt modelId="{0EF573CE-872D-4719-9A1F-71C56919A67B}" type="sibTrans" cxnId="{84219610-58F3-4D44-B83C-6DFF71B7E42E}">
      <dgm:prSet/>
      <dgm:spPr/>
      <dgm:t>
        <a:bodyPr/>
        <a:lstStyle/>
        <a:p>
          <a:endParaRPr lang="hr-HR"/>
        </a:p>
      </dgm:t>
    </dgm:pt>
    <dgm:pt modelId="{AAD8B71F-F9B5-4A83-9212-E15D718381B5}" type="pres">
      <dgm:prSet presAssocID="{10955AC3-DBC1-4029-B4C5-705255604398}" presName="compositeShape" presStyleCnt="0">
        <dgm:presLayoutVars>
          <dgm:dir/>
          <dgm:resizeHandles/>
        </dgm:presLayoutVars>
      </dgm:prSet>
      <dgm:spPr/>
    </dgm:pt>
    <dgm:pt modelId="{665090C1-154C-4AC3-A033-82BACDD9D957}" type="pres">
      <dgm:prSet presAssocID="{10955AC3-DBC1-4029-B4C5-705255604398}" presName="pyramid" presStyleLbl="node1" presStyleIdx="0" presStyleCnt="1" custScaleX="125428" custLinFactNeighborX="1298" custLinFactNeighborY="-18019"/>
      <dgm:spPr/>
      <dgm:t>
        <a:bodyPr/>
        <a:lstStyle/>
        <a:p>
          <a:endParaRPr lang="hr-HR"/>
        </a:p>
      </dgm:t>
    </dgm:pt>
    <dgm:pt modelId="{C8814BB4-2713-4335-B32E-169652548C4F}" type="pres">
      <dgm:prSet presAssocID="{10955AC3-DBC1-4029-B4C5-705255604398}" presName="theList" presStyleCnt="0"/>
      <dgm:spPr/>
    </dgm:pt>
    <dgm:pt modelId="{13FF79A3-0B8F-487C-A970-DFF607F0FDE5}" type="pres">
      <dgm:prSet presAssocID="{9E4092E0-0B94-4FE0-B28A-544C617657E2}" presName="aNode" presStyleLbl="fgAcc1" presStyleIdx="0" presStyleCnt="3" custScaleX="116028" custScaleY="252076" custLinFactY="-8932" custLinFactNeighborX="3491" custLinFactNeighborY="-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2F9DA21-421F-448C-AC1E-5E144FF31027}" type="pres">
      <dgm:prSet presAssocID="{9E4092E0-0B94-4FE0-B28A-544C617657E2}" presName="aSpace" presStyleCnt="0"/>
      <dgm:spPr/>
    </dgm:pt>
    <dgm:pt modelId="{6D1743EB-D09C-4DA0-A833-0E359C7715B9}" type="pres">
      <dgm:prSet presAssocID="{791E928F-1BB2-40EE-8456-DDDB8A271FEC}" presName="aNode" presStyleLbl="fgAcc1" presStyleIdx="1" presStyleCnt="3" custScaleX="116063" custScaleY="857865" custLinFactY="8602" custLinFactNeighborX="4041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C4F5B9-389E-41F5-99F3-939DE202E126}" type="pres">
      <dgm:prSet presAssocID="{791E928F-1BB2-40EE-8456-DDDB8A271FEC}" presName="aSpace" presStyleCnt="0"/>
      <dgm:spPr/>
    </dgm:pt>
    <dgm:pt modelId="{94822789-9626-4EE4-B5DA-00CA798D968C}" type="pres">
      <dgm:prSet presAssocID="{42A5AE3A-0148-4F2D-97C2-5CD2903A7B47}" presName="aNode" presStyleLbl="fgAcc1" presStyleIdx="2" presStyleCnt="3" custAng="0" custScaleX="114233" custScaleY="356897" custLinFactY="43726" custLinFactNeighborX="4664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32021E7-589E-4EC6-830E-507DC5DD8B4E}" type="pres">
      <dgm:prSet presAssocID="{42A5AE3A-0148-4F2D-97C2-5CD2903A7B47}" presName="aSpace" presStyleCnt="0"/>
      <dgm:spPr/>
    </dgm:pt>
  </dgm:ptLst>
  <dgm:cxnLst>
    <dgm:cxn modelId="{0AAEADB1-BC28-4805-891F-66CC3E1B996A}" srcId="{10955AC3-DBC1-4029-B4C5-705255604398}" destId="{9E4092E0-0B94-4FE0-B28A-544C617657E2}" srcOrd="0" destOrd="0" parTransId="{06EFA42A-4F59-40ED-A85A-32EF41C446EE}" sibTransId="{895E4921-F456-4C47-9B8A-8617BE733E0F}"/>
    <dgm:cxn modelId="{84219610-58F3-4D44-B83C-6DFF71B7E42E}" srcId="{10955AC3-DBC1-4029-B4C5-705255604398}" destId="{42A5AE3A-0148-4F2D-97C2-5CD2903A7B47}" srcOrd="2" destOrd="0" parTransId="{0B876565-44A5-4C19-B30D-250DDD03D354}" sibTransId="{0EF573CE-872D-4719-9A1F-71C56919A67B}"/>
    <dgm:cxn modelId="{D274881C-A1FC-459D-8CD0-6559CC9A4127}" type="presOf" srcId="{9E4092E0-0B94-4FE0-B28A-544C617657E2}" destId="{13FF79A3-0B8F-487C-A970-DFF607F0FDE5}" srcOrd="0" destOrd="0" presId="urn:microsoft.com/office/officeart/2005/8/layout/pyramid2"/>
    <dgm:cxn modelId="{EE42B87E-2720-48F3-B211-7723E434C2EB}" type="presOf" srcId="{10955AC3-DBC1-4029-B4C5-705255604398}" destId="{AAD8B71F-F9B5-4A83-9212-E15D718381B5}" srcOrd="0" destOrd="0" presId="urn:microsoft.com/office/officeart/2005/8/layout/pyramid2"/>
    <dgm:cxn modelId="{5D175A28-99E8-451D-9D45-15CCDBCBF38F}" srcId="{10955AC3-DBC1-4029-B4C5-705255604398}" destId="{791E928F-1BB2-40EE-8456-DDDB8A271FEC}" srcOrd="1" destOrd="0" parTransId="{DF1E4466-304B-445D-BCDD-F81DA222CB57}" sibTransId="{B0E845EF-F01D-4382-A277-69954023C2DC}"/>
    <dgm:cxn modelId="{A2BFAB3A-8782-45CD-A6A9-94EF576752CD}" type="presOf" srcId="{42A5AE3A-0148-4F2D-97C2-5CD2903A7B47}" destId="{94822789-9626-4EE4-B5DA-00CA798D968C}" srcOrd="0" destOrd="0" presId="urn:microsoft.com/office/officeart/2005/8/layout/pyramid2"/>
    <dgm:cxn modelId="{2EFC877B-89FA-4A57-855A-3A8E382D8C2B}" type="presOf" srcId="{791E928F-1BB2-40EE-8456-DDDB8A271FEC}" destId="{6D1743EB-D09C-4DA0-A833-0E359C7715B9}" srcOrd="0" destOrd="0" presId="urn:microsoft.com/office/officeart/2005/8/layout/pyramid2"/>
    <dgm:cxn modelId="{0F9FEADF-9B7B-487A-ABD7-1D981517F1CD}" type="presParOf" srcId="{AAD8B71F-F9B5-4A83-9212-E15D718381B5}" destId="{665090C1-154C-4AC3-A033-82BACDD9D957}" srcOrd="0" destOrd="0" presId="urn:microsoft.com/office/officeart/2005/8/layout/pyramid2"/>
    <dgm:cxn modelId="{EA7EF5EF-3568-4065-A63B-5B347071527B}" type="presParOf" srcId="{AAD8B71F-F9B5-4A83-9212-E15D718381B5}" destId="{C8814BB4-2713-4335-B32E-169652548C4F}" srcOrd="1" destOrd="0" presId="urn:microsoft.com/office/officeart/2005/8/layout/pyramid2"/>
    <dgm:cxn modelId="{92518D72-7068-491F-9FA0-5C76712E2CAA}" type="presParOf" srcId="{C8814BB4-2713-4335-B32E-169652548C4F}" destId="{13FF79A3-0B8F-487C-A970-DFF607F0FDE5}" srcOrd="0" destOrd="0" presId="urn:microsoft.com/office/officeart/2005/8/layout/pyramid2"/>
    <dgm:cxn modelId="{C01FD189-9D9B-45B7-B8FC-4F1791D6F95D}" type="presParOf" srcId="{C8814BB4-2713-4335-B32E-169652548C4F}" destId="{D2F9DA21-421F-448C-AC1E-5E144FF31027}" srcOrd="1" destOrd="0" presId="urn:microsoft.com/office/officeart/2005/8/layout/pyramid2"/>
    <dgm:cxn modelId="{DAA8D1BA-2E6C-4E79-BEB2-084E65E7DD47}" type="presParOf" srcId="{C8814BB4-2713-4335-B32E-169652548C4F}" destId="{6D1743EB-D09C-4DA0-A833-0E359C7715B9}" srcOrd="2" destOrd="0" presId="urn:microsoft.com/office/officeart/2005/8/layout/pyramid2"/>
    <dgm:cxn modelId="{630B9004-86B8-4758-9D54-6CE8ACFED2C6}" type="presParOf" srcId="{C8814BB4-2713-4335-B32E-169652548C4F}" destId="{DFC4F5B9-389E-41F5-99F3-939DE202E126}" srcOrd="3" destOrd="0" presId="urn:microsoft.com/office/officeart/2005/8/layout/pyramid2"/>
    <dgm:cxn modelId="{B464DB74-29CC-40D5-82CB-C7866DBFC80A}" type="presParOf" srcId="{C8814BB4-2713-4335-B32E-169652548C4F}" destId="{94822789-9626-4EE4-B5DA-00CA798D968C}" srcOrd="4" destOrd="0" presId="urn:microsoft.com/office/officeart/2005/8/layout/pyramid2"/>
    <dgm:cxn modelId="{BE46DBC7-B26F-4E13-B3D6-9440F811CB14}" type="presParOf" srcId="{C8814BB4-2713-4335-B32E-169652548C4F}" destId="{F32021E7-589E-4EC6-830E-507DC5DD8B4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1D4DBE-4F4E-4870-9AF2-B635F6A7647B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FC044F87-435B-4B2B-91C5-79E76D69E7E5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1600" b="1" dirty="0" smtClean="0">
              <a:solidFill>
                <a:schemeClr val="tx1"/>
              </a:solidFill>
            </a:rPr>
            <a:t>-</a:t>
          </a:r>
          <a:r>
            <a:rPr lang="hr-HR" sz="1600" b="1" dirty="0" smtClean="0">
              <a:solidFill>
                <a:srgbClr val="00B0F0"/>
              </a:solidFill>
            </a:rPr>
            <a:t> </a:t>
          </a:r>
          <a:r>
            <a:rPr lang="hr-HR" sz="1600" b="1" dirty="0" smtClean="0">
              <a:solidFill>
                <a:schemeClr val="bg2"/>
              </a:solidFill>
            </a:rPr>
            <a:t>izriču se za tekuću školsku godinu</a:t>
          </a:r>
          <a:r>
            <a:rPr lang="hr-HR" sz="1600" dirty="0" smtClean="0"/>
            <a:t>, </a:t>
          </a:r>
          <a:r>
            <a:rPr lang="hr-HR" sz="1600" dirty="0" smtClean="0">
              <a:solidFill>
                <a:schemeClr val="tx1"/>
              </a:solidFill>
            </a:rPr>
            <a:t>osim mjere preseljenja u drugu školu </a:t>
          </a:r>
          <a:r>
            <a:rPr lang="hr-HR" sz="1600" dirty="0" smtClean="0"/>
            <a:t>koja vrijedi do kraja osnovnog obrazovanja</a:t>
          </a:r>
        </a:p>
        <a:p>
          <a:pPr algn="l"/>
          <a:r>
            <a:rPr lang="hr-HR" sz="1600" dirty="0" smtClean="0"/>
            <a:t>- </a:t>
          </a:r>
          <a:r>
            <a:rPr lang="hr-HR" sz="1600" b="1" dirty="0" smtClean="0">
              <a:solidFill>
                <a:schemeClr val="bg2"/>
              </a:solidFill>
            </a:rPr>
            <a:t>mogućnost ukidanja </a:t>
          </a:r>
          <a:r>
            <a:rPr lang="hr-HR" sz="1600" dirty="0" smtClean="0"/>
            <a:t>izrečene pedagoške </a:t>
          </a:r>
          <a:r>
            <a:rPr lang="hr-HR" sz="1600" b="1" dirty="0" smtClean="0">
              <a:solidFill>
                <a:schemeClr val="bg2"/>
              </a:solidFill>
            </a:rPr>
            <a:t>mjere upozorenja </a:t>
          </a:r>
          <a:r>
            <a:rPr lang="hr-HR" sz="1600" dirty="0" smtClean="0"/>
            <a:t>u slučaju promjene (poboljšanja) ponašanja učenika</a:t>
          </a:r>
          <a:endParaRPr lang="hr-HR" sz="1600" dirty="0"/>
        </a:p>
      </dgm:t>
    </dgm:pt>
    <dgm:pt modelId="{12E7A7BB-3AC8-4FA4-96A2-A6BA99DCFB3E}" type="parTrans" cxnId="{97E33930-EA1C-4335-9CBB-CD561BFA2F43}">
      <dgm:prSet/>
      <dgm:spPr/>
      <dgm:t>
        <a:bodyPr/>
        <a:lstStyle/>
        <a:p>
          <a:endParaRPr lang="hr-HR"/>
        </a:p>
      </dgm:t>
    </dgm:pt>
    <dgm:pt modelId="{9AAEBA15-6297-4846-8A64-8F3DE737B0FE}" type="sibTrans" cxnId="{97E33930-EA1C-4335-9CBB-CD561BFA2F43}">
      <dgm:prSet/>
      <dgm:spPr/>
      <dgm:t>
        <a:bodyPr/>
        <a:lstStyle/>
        <a:p>
          <a:endParaRPr lang="hr-HR"/>
        </a:p>
      </dgm:t>
    </dgm:pt>
    <dgm:pt modelId="{E272C475-1EAE-4538-B088-E9DC0F177256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1600" b="1" smtClean="0">
              <a:solidFill>
                <a:schemeClr val="bg2"/>
              </a:solidFill>
            </a:rPr>
            <a:t>UP</a:t>
          </a:r>
          <a:endParaRPr lang="hr-HR" sz="1600" b="1" dirty="0" smtClean="0">
            <a:solidFill>
              <a:schemeClr val="bg2"/>
            </a:solidFill>
          </a:endParaRPr>
        </a:p>
        <a:p>
          <a:pPr algn="l"/>
          <a:r>
            <a:rPr lang="hr-HR" sz="1600" b="1" i="0" smtClean="0">
              <a:solidFill>
                <a:schemeClr val="bg2"/>
              </a:solidFill>
            </a:rPr>
            <a:t>ravnatelj </a:t>
          </a:r>
          <a:r>
            <a:rPr lang="hr-HR" sz="1600" dirty="0" smtClean="0"/>
            <a:t>na </a:t>
          </a:r>
          <a:r>
            <a:rPr lang="hr-HR" sz="1600" smtClean="0"/>
            <a:t>prijedlog učiteljskog/nastavničkog </a:t>
          </a:r>
          <a:r>
            <a:rPr lang="hr-HR" sz="1600" dirty="0" smtClean="0"/>
            <a:t>vijeća donosi </a:t>
          </a:r>
          <a:r>
            <a:rPr lang="hr-HR" sz="1600" b="1" dirty="0" smtClean="0">
              <a:solidFill>
                <a:schemeClr val="bg2"/>
              </a:solidFill>
            </a:rPr>
            <a:t>rješenje</a:t>
          </a:r>
          <a:r>
            <a:rPr lang="hr-HR" sz="1600" dirty="0" smtClean="0"/>
            <a:t> protiv kojeg je dopuštena žalba Ministarstvu</a:t>
          </a:r>
          <a:endParaRPr lang="hr-HR" sz="1600" dirty="0"/>
        </a:p>
      </dgm:t>
    </dgm:pt>
    <dgm:pt modelId="{35C41A77-1C3C-4EDD-960A-8655B6852A00}" type="parTrans" cxnId="{833B622E-332E-4298-A657-D688083E0124}">
      <dgm:prSet/>
      <dgm:spPr/>
      <dgm:t>
        <a:bodyPr/>
        <a:lstStyle/>
        <a:p>
          <a:endParaRPr lang="hr-HR"/>
        </a:p>
      </dgm:t>
    </dgm:pt>
    <dgm:pt modelId="{9776CE24-F379-49C6-B8A3-4F13CE428A26}" type="sibTrans" cxnId="{833B622E-332E-4298-A657-D688083E0124}">
      <dgm:prSet/>
      <dgm:spPr/>
      <dgm:t>
        <a:bodyPr/>
        <a:lstStyle/>
        <a:p>
          <a:endParaRPr lang="hr-HR"/>
        </a:p>
      </dgm:t>
    </dgm:pt>
    <dgm:pt modelId="{D542E1BE-AED8-4C2C-A0CD-21E98D8E5143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1600" b="1" dirty="0" smtClean="0">
              <a:solidFill>
                <a:schemeClr val="bg2"/>
              </a:solidFill>
            </a:rPr>
            <a:t>*opomena</a:t>
          </a:r>
          <a:r>
            <a:rPr lang="hr-HR" sz="1600" dirty="0" smtClean="0"/>
            <a:t> (razrednik)</a:t>
          </a:r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*ukor</a:t>
          </a:r>
          <a:r>
            <a:rPr lang="hr-HR" sz="1600" dirty="0" smtClean="0"/>
            <a:t> (razredno v.)</a:t>
          </a:r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*strogi ukor </a:t>
          </a:r>
          <a:r>
            <a:rPr lang="hr-HR" sz="1600" dirty="0" smtClean="0"/>
            <a:t>(učiteljsko v.)</a:t>
          </a:r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*opomena pred </a:t>
          </a:r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  isključenje</a:t>
          </a:r>
          <a:r>
            <a:rPr lang="hr-HR" sz="1600" dirty="0" smtClean="0"/>
            <a:t>(nastav. v.)</a:t>
          </a:r>
          <a:endParaRPr lang="hr-HR" sz="1600" dirty="0"/>
        </a:p>
      </dgm:t>
    </dgm:pt>
    <dgm:pt modelId="{1A935F48-FAD3-4157-B471-A01F954988E4}" type="parTrans" cxnId="{B55D76B3-4B9E-44B7-A35B-6F96C7A672BB}">
      <dgm:prSet/>
      <dgm:spPr/>
      <dgm:t>
        <a:bodyPr/>
        <a:lstStyle/>
        <a:p>
          <a:endParaRPr lang="hr-HR"/>
        </a:p>
      </dgm:t>
    </dgm:pt>
    <dgm:pt modelId="{0CAFE558-68C5-464E-ACCD-1D32BFDDD10E}" type="sibTrans" cxnId="{B55D76B3-4B9E-44B7-A35B-6F96C7A672BB}">
      <dgm:prSet/>
      <dgm:spPr/>
      <dgm:t>
        <a:bodyPr/>
        <a:lstStyle/>
        <a:p>
          <a:endParaRPr lang="hr-HR"/>
        </a:p>
      </dgm:t>
    </dgm:pt>
    <dgm:pt modelId="{B7C85584-E0A3-485D-B119-5F97A323C44C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endParaRPr lang="hr-HR" sz="1600" dirty="0" smtClean="0"/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mjere upozorenja </a:t>
          </a:r>
        </a:p>
        <a:p>
          <a:pPr algn="l"/>
          <a:r>
            <a:rPr lang="hr-HR" sz="1600" dirty="0" smtClean="0"/>
            <a:t>ne izriču se u </a:t>
          </a:r>
        </a:p>
        <a:p>
          <a:pPr algn="l"/>
          <a:r>
            <a:rPr lang="hr-HR" sz="1600" dirty="0" smtClean="0"/>
            <a:t>upravnom postupku </a:t>
          </a:r>
        </a:p>
        <a:p>
          <a:pPr algn="l"/>
          <a:endParaRPr lang="hr-HR" sz="1800" dirty="0"/>
        </a:p>
      </dgm:t>
    </dgm:pt>
    <dgm:pt modelId="{B8D2B856-75DE-4606-AC26-0928E2B1C974}" type="parTrans" cxnId="{D29D367E-E6AC-4F7E-B7A3-F44FF62CF191}">
      <dgm:prSet/>
      <dgm:spPr/>
      <dgm:t>
        <a:bodyPr/>
        <a:lstStyle/>
        <a:p>
          <a:endParaRPr lang="hr-HR"/>
        </a:p>
      </dgm:t>
    </dgm:pt>
    <dgm:pt modelId="{7B9CFC83-58F2-4E9A-BEAB-054E38223394}" type="sibTrans" cxnId="{D29D367E-E6AC-4F7E-B7A3-F44FF62CF191}">
      <dgm:prSet/>
      <dgm:spPr/>
      <dgm:t>
        <a:bodyPr/>
        <a:lstStyle/>
        <a:p>
          <a:endParaRPr lang="hr-HR"/>
        </a:p>
      </dgm:t>
    </dgm:pt>
    <dgm:pt modelId="{C0431715-2A08-4A3A-AD12-8C86AF9685BC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1600" b="1" dirty="0" smtClean="0">
              <a:solidFill>
                <a:schemeClr val="bg2"/>
              </a:solidFill>
            </a:rPr>
            <a:t>* preseljenje</a:t>
          </a:r>
          <a:r>
            <a:rPr lang="hr-HR" sz="1600" dirty="0" smtClean="0"/>
            <a:t> u drugu (osnovnu) </a:t>
          </a:r>
        </a:p>
        <a:p>
          <a:pPr algn="l"/>
          <a:r>
            <a:rPr lang="hr-HR" sz="1600" dirty="0" smtClean="0"/>
            <a:t>  školu </a:t>
          </a:r>
        </a:p>
        <a:p>
          <a:pPr algn="l"/>
          <a:r>
            <a:rPr lang="hr-HR" sz="1600" b="1" dirty="0" smtClean="0">
              <a:solidFill>
                <a:schemeClr val="bg2"/>
              </a:solidFill>
            </a:rPr>
            <a:t>* isključenje</a:t>
          </a:r>
          <a:r>
            <a:rPr lang="hr-HR" sz="1600" dirty="0" smtClean="0"/>
            <a:t> iz (srednje) škole</a:t>
          </a:r>
          <a:endParaRPr lang="hr-HR" sz="1600" dirty="0"/>
        </a:p>
      </dgm:t>
    </dgm:pt>
    <dgm:pt modelId="{B6733820-5ED5-464B-B14C-914B70ABCCFD}" type="parTrans" cxnId="{F4ADDDCE-4ABC-4ECB-B77E-D221EC858AD5}">
      <dgm:prSet/>
      <dgm:spPr/>
      <dgm:t>
        <a:bodyPr/>
        <a:lstStyle/>
        <a:p>
          <a:endParaRPr lang="hr-HR"/>
        </a:p>
      </dgm:t>
    </dgm:pt>
    <dgm:pt modelId="{29F4EF8A-90A2-4084-8900-329EBE0F98F3}" type="sibTrans" cxnId="{F4ADDDCE-4ABC-4ECB-B77E-D221EC858AD5}">
      <dgm:prSet/>
      <dgm:spPr/>
      <dgm:t>
        <a:bodyPr/>
        <a:lstStyle/>
        <a:p>
          <a:endParaRPr lang="hr-HR"/>
        </a:p>
      </dgm:t>
    </dgm:pt>
    <dgm:pt modelId="{40B9FB18-2EB8-4A1D-A1D5-46BFABDF9B9C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1600" dirty="0" smtClean="0"/>
            <a:t>može se podnijeti </a:t>
          </a:r>
          <a:r>
            <a:rPr lang="hr-HR" sz="1600" b="1" dirty="0" smtClean="0">
              <a:solidFill>
                <a:schemeClr val="bg2"/>
              </a:solidFill>
            </a:rPr>
            <a:t>prigovor</a:t>
          </a:r>
          <a:r>
            <a:rPr lang="hr-HR" sz="1600" dirty="0" smtClean="0"/>
            <a:t>    ravnatelju u roku od 8 dana od dana izricanja mjere  </a:t>
          </a:r>
          <a:endParaRPr lang="hr-HR" sz="1600" dirty="0"/>
        </a:p>
      </dgm:t>
    </dgm:pt>
    <dgm:pt modelId="{4D5A4B70-928A-49C3-BF69-12B1F61D4225}" type="parTrans" cxnId="{ACFDF613-C106-4FDC-A86B-A2D444463CD7}">
      <dgm:prSet/>
      <dgm:spPr/>
      <dgm:t>
        <a:bodyPr/>
        <a:lstStyle/>
        <a:p>
          <a:endParaRPr lang="hr-HR"/>
        </a:p>
      </dgm:t>
    </dgm:pt>
    <dgm:pt modelId="{41B6EA5B-E8DA-4241-8BCD-2C70F029A6B1}" type="sibTrans" cxnId="{ACFDF613-C106-4FDC-A86B-A2D444463CD7}">
      <dgm:prSet/>
      <dgm:spPr/>
      <dgm:t>
        <a:bodyPr/>
        <a:lstStyle/>
        <a:p>
          <a:endParaRPr lang="hr-HR"/>
        </a:p>
      </dgm:t>
    </dgm:pt>
    <dgm:pt modelId="{9F19E7C5-3022-4BD4-AEE1-2ECCE8AD2272}" type="pres">
      <dgm:prSet presAssocID="{531D4DBE-4F4E-4870-9AF2-B635F6A7647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60E4D02E-0204-47BE-9BF8-A14ED0136AB7}" type="pres">
      <dgm:prSet presAssocID="{FC044F87-435B-4B2B-91C5-79E76D69E7E5}" presName="vertOne" presStyleCnt="0"/>
      <dgm:spPr/>
    </dgm:pt>
    <dgm:pt modelId="{BFD759F3-1EE6-492E-8623-20E4B972659B}" type="pres">
      <dgm:prSet presAssocID="{FC044F87-435B-4B2B-91C5-79E76D69E7E5}" presName="txOne" presStyleLbl="node0" presStyleIdx="0" presStyleCnt="1" custScaleY="109201" custLinFactNeighborX="-301" custLinFactNeighborY="7379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C43B5A2C-2FD2-4C47-A578-E4B792C0A214}" type="pres">
      <dgm:prSet presAssocID="{FC044F87-435B-4B2B-91C5-79E76D69E7E5}" presName="parTransOne" presStyleCnt="0"/>
      <dgm:spPr/>
    </dgm:pt>
    <dgm:pt modelId="{4BD17CB9-16B9-403C-9BE8-AFF31B3F6931}" type="pres">
      <dgm:prSet presAssocID="{FC044F87-435B-4B2B-91C5-79E76D69E7E5}" presName="horzOne" presStyleCnt="0"/>
      <dgm:spPr/>
    </dgm:pt>
    <dgm:pt modelId="{043F66F8-EC59-418B-B84D-F84874EA4F22}" type="pres">
      <dgm:prSet presAssocID="{E272C475-1EAE-4538-B088-E9DC0F177256}" presName="vertTwo" presStyleCnt="0"/>
      <dgm:spPr/>
    </dgm:pt>
    <dgm:pt modelId="{BB7331E3-1C6C-434D-90A1-B88AD21244DB}" type="pres">
      <dgm:prSet presAssocID="{E272C475-1EAE-4538-B088-E9DC0F177256}" presName="txTwo" presStyleLbl="node2" presStyleIdx="0" presStyleCnt="2" custScaleX="98450" custLinFactNeighborX="54703" custLinFactNeighborY="5891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EB6E6C7-35C8-4F60-A667-57A658980DBD}" type="pres">
      <dgm:prSet presAssocID="{E272C475-1EAE-4538-B088-E9DC0F177256}" presName="parTransTwo" presStyleCnt="0"/>
      <dgm:spPr/>
    </dgm:pt>
    <dgm:pt modelId="{28A096EB-90ED-461E-B8E9-F24F5FF0D546}" type="pres">
      <dgm:prSet presAssocID="{E272C475-1EAE-4538-B088-E9DC0F177256}" presName="horzTwo" presStyleCnt="0"/>
      <dgm:spPr/>
    </dgm:pt>
    <dgm:pt modelId="{54640FF6-C304-4662-97B5-B1BF7545D16B}" type="pres">
      <dgm:prSet presAssocID="{D542E1BE-AED8-4C2C-A0CD-21E98D8E5143}" presName="vertThree" presStyleCnt="0"/>
      <dgm:spPr/>
    </dgm:pt>
    <dgm:pt modelId="{275A32EA-F329-4E54-BEC8-1EC5A86CC866}" type="pres">
      <dgm:prSet presAssocID="{D542E1BE-AED8-4C2C-A0CD-21E98D8E5143}" presName="txThree" presStyleLbl="node3" presStyleIdx="0" presStyleCnt="3" custScaleX="106475" custLinFactNeighborX="843" custLinFactNeighborY="-33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9DC823B-67D3-44A5-BE7D-3519ECD6804C}" type="pres">
      <dgm:prSet presAssocID="{D542E1BE-AED8-4C2C-A0CD-21E98D8E5143}" presName="horzThree" presStyleCnt="0"/>
      <dgm:spPr/>
    </dgm:pt>
    <dgm:pt modelId="{E1586D6B-4D0E-4148-B157-841D6A44AD9F}" type="pres">
      <dgm:prSet presAssocID="{0CAFE558-68C5-464E-ACCD-1D32BFDDD10E}" presName="sibSpaceThree" presStyleCnt="0"/>
      <dgm:spPr/>
    </dgm:pt>
    <dgm:pt modelId="{620D4715-A7C5-4F81-B294-986347626597}" type="pres">
      <dgm:prSet presAssocID="{B7C85584-E0A3-485D-B119-5F97A323C44C}" presName="vertThree" presStyleCnt="0"/>
      <dgm:spPr/>
    </dgm:pt>
    <dgm:pt modelId="{D8FC2DCA-42D7-44AF-B913-30B4CF53F259}" type="pres">
      <dgm:prSet presAssocID="{B7C85584-E0A3-485D-B119-5F97A323C44C}" presName="txThree" presStyleLbl="node3" presStyleIdx="1" presStyleCnt="3" custLinFactNeighborX="7728" custLinFactNeighborY="135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60EE109-95AF-43D0-A722-44153DC5D098}" type="pres">
      <dgm:prSet presAssocID="{B7C85584-E0A3-485D-B119-5F97A323C44C}" presName="horzThree" presStyleCnt="0"/>
      <dgm:spPr/>
    </dgm:pt>
    <dgm:pt modelId="{14D8F38A-5D11-4FD3-B4FA-77ECEF5A8651}" type="pres">
      <dgm:prSet presAssocID="{9776CE24-F379-49C6-B8A3-4F13CE428A26}" presName="sibSpaceTwo" presStyleCnt="0"/>
      <dgm:spPr/>
    </dgm:pt>
    <dgm:pt modelId="{52DE6A19-7722-4964-951C-B8499BE298B8}" type="pres">
      <dgm:prSet presAssocID="{C0431715-2A08-4A3A-AD12-8C86AF9685BC}" presName="vertTwo" presStyleCnt="0"/>
      <dgm:spPr/>
    </dgm:pt>
    <dgm:pt modelId="{FC04684C-42D3-4E20-A238-454E6A3CF77F}" type="pres">
      <dgm:prSet presAssocID="{C0431715-2A08-4A3A-AD12-8C86AF9685BC}" presName="txTwo" presStyleLbl="node2" presStyleIdx="1" presStyleCnt="2" custScaleX="105367" custLinFactX="-100000" custLinFactNeighborX="-119453" custLinFactNeighborY="4488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0FBFD69-C6BF-475C-AAEF-323C183183B7}" type="pres">
      <dgm:prSet presAssocID="{C0431715-2A08-4A3A-AD12-8C86AF9685BC}" presName="parTransTwo" presStyleCnt="0"/>
      <dgm:spPr/>
    </dgm:pt>
    <dgm:pt modelId="{78662520-4084-4DF3-A6A2-9066636F4BC9}" type="pres">
      <dgm:prSet presAssocID="{C0431715-2A08-4A3A-AD12-8C86AF9685BC}" presName="horzTwo" presStyleCnt="0"/>
      <dgm:spPr/>
    </dgm:pt>
    <dgm:pt modelId="{210830AC-5E6A-482E-89DB-7221F08B6439}" type="pres">
      <dgm:prSet presAssocID="{40B9FB18-2EB8-4A1D-A1D5-46BFABDF9B9C}" presName="vertThree" presStyleCnt="0"/>
      <dgm:spPr/>
    </dgm:pt>
    <dgm:pt modelId="{89021829-C1EE-4AC4-A942-1026C67FC458}" type="pres">
      <dgm:prSet presAssocID="{40B9FB18-2EB8-4A1D-A1D5-46BFABDF9B9C}" presName="txThree" presStyleLbl="node3" presStyleIdx="2" presStyleCnt="3" custLinFactNeighborX="1517" custLinFactNeighborY="838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27B4092-474F-4E32-8CA9-80ADC26120E3}" type="pres">
      <dgm:prSet presAssocID="{40B9FB18-2EB8-4A1D-A1D5-46BFABDF9B9C}" presName="horzThree" presStyleCnt="0"/>
      <dgm:spPr/>
    </dgm:pt>
  </dgm:ptLst>
  <dgm:cxnLst>
    <dgm:cxn modelId="{F4ADDDCE-4ABC-4ECB-B77E-D221EC858AD5}" srcId="{FC044F87-435B-4B2B-91C5-79E76D69E7E5}" destId="{C0431715-2A08-4A3A-AD12-8C86AF9685BC}" srcOrd="1" destOrd="0" parTransId="{B6733820-5ED5-464B-B14C-914B70ABCCFD}" sibTransId="{29F4EF8A-90A2-4084-8900-329EBE0F98F3}"/>
    <dgm:cxn modelId="{C9F7DB54-888F-4DB2-AAB7-5F4F4281F21E}" type="presOf" srcId="{D542E1BE-AED8-4C2C-A0CD-21E98D8E5143}" destId="{275A32EA-F329-4E54-BEC8-1EC5A86CC866}" srcOrd="0" destOrd="0" presId="urn:microsoft.com/office/officeart/2005/8/layout/hierarchy4"/>
    <dgm:cxn modelId="{9AD13CE7-6B2E-41D9-80A0-E5956B32A70D}" type="presOf" srcId="{C0431715-2A08-4A3A-AD12-8C86AF9685BC}" destId="{FC04684C-42D3-4E20-A238-454E6A3CF77F}" srcOrd="0" destOrd="0" presId="urn:microsoft.com/office/officeart/2005/8/layout/hierarchy4"/>
    <dgm:cxn modelId="{92385FCE-A9F3-4A13-8F39-C942C8D54D65}" type="presOf" srcId="{40B9FB18-2EB8-4A1D-A1D5-46BFABDF9B9C}" destId="{89021829-C1EE-4AC4-A942-1026C67FC458}" srcOrd="0" destOrd="0" presId="urn:microsoft.com/office/officeart/2005/8/layout/hierarchy4"/>
    <dgm:cxn modelId="{97E33930-EA1C-4335-9CBB-CD561BFA2F43}" srcId="{531D4DBE-4F4E-4870-9AF2-B635F6A7647B}" destId="{FC044F87-435B-4B2B-91C5-79E76D69E7E5}" srcOrd="0" destOrd="0" parTransId="{12E7A7BB-3AC8-4FA4-96A2-A6BA99DCFB3E}" sibTransId="{9AAEBA15-6297-4846-8A64-8F3DE737B0FE}"/>
    <dgm:cxn modelId="{ACFDF613-C106-4FDC-A86B-A2D444463CD7}" srcId="{C0431715-2A08-4A3A-AD12-8C86AF9685BC}" destId="{40B9FB18-2EB8-4A1D-A1D5-46BFABDF9B9C}" srcOrd="0" destOrd="0" parTransId="{4D5A4B70-928A-49C3-BF69-12B1F61D4225}" sibTransId="{41B6EA5B-E8DA-4241-8BCD-2C70F029A6B1}"/>
    <dgm:cxn modelId="{69E91CCB-62EF-48F5-A077-355EDF631A89}" type="presOf" srcId="{FC044F87-435B-4B2B-91C5-79E76D69E7E5}" destId="{BFD759F3-1EE6-492E-8623-20E4B972659B}" srcOrd="0" destOrd="0" presId="urn:microsoft.com/office/officeart/2005/8/layout/hierarchy4"/>
    <dgm:cxn modelId="{833B622E-332E-4298-A657-D688083E0124}" srcId="{FC044F87-435B-4B2B-91C5-79E76D69E7E5}" destId="{E272C475-1EAE-4538-B088-E9DC0F177256}" srcOrd="0" destOrd="0" parTransId="{35C41A77-1C3C-4EDD-960A-8655B6852A00}" sibTransId="{9776CE24-F379-49C6-B8A3-4F13CE428A26}"/>
    <dgm:cxn modelId="{6E5D996F-587B-4F30-92D7-FDCCE05C1E65}" type="presOf" srcId="{531D4DBE-4F4E-4870-9AF2-B635F6A7647B}" destId="{9F19E7C5-3022-4BD4-AEE1-2ECCE8AD2272}" srcOrd="0" destOrd="0" presId="urn:microsoft.com/office/officeart/2005/8/layout/hierarchy4"/>
    <dgm:cxn modelId="{B55D76B3-4B9E-44B7-A35B-6F96C7A672BB}" srcId="{E272C475-1EAE-4538-B088-E9DC0F177256}" destId="{D542E1BE-AED8-4C2C-A0CD-21E98D8E5143}" srcOrd="0" destOrd="0" parTransId="{1A935F48-FAD3-4157-B471-A01F954988E4}" sibTransId="{0CAFE558-68C5-464E-ACCD-1D32BFDDD10E}"/>
    <dgm:cxn modelId="{522DFC70-6531-43B7-9CBC-580909678DF8}" type="presOf" srcId="{B7C85584-E0A3-485D-B119-5F97A323C44C}" destId="{D8FC2DCA-42D7-44AF-B913-30B4CF53F259}" srcOrd="0" destOrd="0" presId="urn:microsoft.com/office/officeart/2005/8/layout/hierarchy4"/>
    <dgm:cxn modelId="{D29D367E-E6AC-4F7E-B7A3-F44FF62CF191}" srcId="{E272C475-1EAE-4538-B088-E9DC0F177256}" destId="{B7C85584-E0A3-485D-B119-5F97A323C44C}" srcOrd="1" destOrd="0" parTransId="{B8D2B856-75DE-4606-AC26-0928E2B1C974}" sibTransId="{7B9CFC83-58F2-4E9A-BEAB-054E38223394}"/>
    <dgm:cxn modelId="{D450FD20-ACD0-4CC3-AC7D-B935BB6B31BD}" type="presOf" srcId="{E272C475-1EAE-4538-B088-E9DC0F177256}" destId="{BB7331E3-1C6C-434D-90A1-B88AD21244DB}" srcOrd="0" destOrd="0" presId="urn:microsoft.com/office/officeart/2005/8/layout/hierarchy4"/>
    <dgm:cxn modelId="{E1FD78D6-23DE-4495-BE3C-97AB2EA29EB9}" type="presParOf" srcId="{9F19E7C5-3022-4BD4-AEE1-2ECCE8AD2272}" destId="{60E4D02E-0204-47BE-9BF8-A14ED0136AB7}" srcOrd="0" destOrd="0" presId="urn:microsoft.com/office/officeart/2005/8/layout/hierarchy4"/>
    <dgm:cxn modelId="{11720D93-BB2B-4035-AC4F-A9D5985CD7E8}" type="presParOf" srcId="{60E4D02E-0204-47BE-9BF8-A14ED0136AB7}" destId="{BFD759F3-1EE6-492E-8623-20E4B972659B}" srcOrd="0" destOrd="0" presId="urn:microsoft.com/office/officeart/2005/8/layout/hierarchy4"/>
    <dgm:cxn modelId="{CA1215B4-7ABC-465C-AE7A-2738DA7235CB}" type="presParOf" srcId="{60E4D02E-0204-47BE-9BF8-A14ED0136AB7}" destId="{C43B5A2C-2FD2-4C47-A578-E4B792C0A214}" srcOrd="1" destOrd="0" presId="urn:microsoft.com/office/officeart/2005/8/layout/hierarchy4"/>
    <dgm:cxn modelId="{6BDA5BF2-55F3-4C50-AD91-AE79BFF68EB4}" type="presParOf" srcId="{60E4D02E-0204-47BE-9BF8-A14ED0136AB7}" destId="{4BD17CB9-16B9-403C-9BE8-AFF31B3F6931}" srcOrd="2" destOrd="0" presId="urn:microsoft.com/office/officeart/2005/8/layout/hierarchy4"/>
    <dgm:cxn modelId="{B0233F07-4936-4820-8741-BDC8378630D2}" type="presParOf" srcId="{4BD17CB9-16B9-403C-9BE8-AFF31B3F6931}" destId="{043F66F8-EC59-418B-B84D-F84874EA4F22}" srcOrd="0" destOrd="0" presId="urn:microsoft.com/office/officeart/2005/8/layout/hierarchy4"/>
    <dgm:cxn modelId="{EA5EB94A-DDEA-4DAC-9D65-D836535818CF}" type="presParOf" srcId="{043F66F8-EC59-418B-B84D-F84874EA4F22}" destId="{BB7331E3-1C6C-434D-90A1-B88AD21244DB}" srcOrd="0" destOrd="0" presId="urn:microsoft.com/office/officeart/2005/8/layout/hierarchy4"/>
    <dgm:cxn modelId="{0E7D7230-3DED-43E6-B767-9E6C03F425B6}" type="presParOf" srcId="{043F66F8-EC59-418B-B84D-F84874EA4F22}" destId="{EEB6E6C7-35C8-4F60-A667-57A658980DBD}" srcOrd="1" destOrd="0" presId="urn:microsoft.com/office/officeart/2005/8/layout/hierarchy4"/>
    <dgm:cxn modelId="{ED14DE84-5AD3-432F-A8F5-1945A60041A4}" type="presParOf" srcId="{043F66F8-EC59-418B-B84D-F84874EA4F22}" destId="{28A096EB-90ED-461E-B8E9-F24F5FF0D546}" srcOrd="2" destOrd="0" presId="urn:microsoft.com/office/officeart/2005/8/layout/hierarchy4"/>
    <dgm:cxn modelId="{F5C3FAF5-1B4F-4475-834B-85734F0E1A09}" type="presParOf" srcId="{28A096EB-90ED-461E-B8E9-F24F5FF0D546}" destId="{54640FF6-C304-4662-97B5-B1BF7545D16B}" srcOrd="0" destOrd="0" presId="urn:microsoft.com/office/officeart/2005/8/layout/hierarchy4"/>
    <dgm:cxn modelId="{E198AEFF-E9BD-4D65-8682-641960BEBF49}" type="presParOf" srcId="{54640FF6-C304-4662-97B5-B1BF7545D16B}" destId="{275A32EA-F329-4E54-BEC8-1EC5A86CC866}" srcOrd="0" destOrd="0" presId="urn:microsoft.com/office/officeart/2005/8/layout/hierarchy4"/>
    <dgm:cxn modelId="{057179CD-7C34-4EF7-BC2B-64323023C287}" type="presParOf" srcId="{54640FF6-C304-4662-97B5-B1BF7545D16B}" destId="{E9DC823B-67D3-44A5-BE7D-3519ECD6804C}" srcOrd="1" destOrd="0" presId="urn:microsoft.com/office/officeart/2005/8/layout/hierarchy4"/>
    <dgm:cxn modelId="{53F48D8D-D00A-48F8-99BA-EA3797A3F1A6}" type="presParOf" srcId="{28A096EB-90ED-461E-B8E9-F24F5FF0D546}" destId="{E1586D6B-4D0E-4148-B157-841D6A44AD9F}" srcOrd="1" destOrd="0" presId="urn:microsoft.com/office/officeart/2005/8/layout/hierarchy4"/>
    <dgm:cxn modelId="{B7841650-421D-4329-A31C-A01189E3D17B}" type="presParOf" srcId="{28A096EB-90ED-461E-B8E9-F24F5FF0D546}" destId="{620D4715-A7C5-4F81-B294-986347626597}" srcOrd="2" destOrd="0" presId="urn:microsoft.com/office/officeart/2005/8/layout/hierarchy4"/>
    <dgm:cxn modelId="{AE5D8062-78EA-431B-97F6-9E9558FA7093}" type="presParOf" srcId="{620D4715-A7C5-4F81-B294-986347626597}" destId="{D8FC2DCA-42D7-44AF-B913-30B4CF53F259}" srcOrd="0" destOrd="0" presId="urn:microsoft.com/office/officeart/2005/8/layout/hierarchy4"/>
    <dgm:cxn modelId="{37287AAE-25B5-42D5-B597-52D77EF28888}" type="presParOf" srcId="{620D4715-A7C5-4F81-B294-986347626597}" destId="{560EE109-95AF-43D0-A722-44153DC5D098}" srcOrd="1" destOrd="0" presId="urn:microsoft.com/office/officeart/2005/8/layout/hierarchy4"/>
    <dgm:cxn modelId="{A161644E-6204-4E81-8919-669BEA8D3C0F}" type="presParOf" srcId="{4BD17CB9-16B9-403C-9BE8-AFF31B3F6931}" destId="{14D8F38A-5D11-4FD3-B4FA-77ECEF5A8651}" srcOrd="1" destOrd="0" presId="urn:microsoft.com/office/officeart/2005/8/layout/hierarchy4"/>
    <dgm:cxn modelId="{9B44F8E8-8626-4590-9265-4B414E37F6D3}" type="presParOf" srcId="{4BD17CB9-16B9-403C-9BE8-AFF31B3F6931}" destId="{52DE6A19-7722-4964-951C-B8499BE298B8}" srcOrd="2" destOrd="0" presId="urn:microsoft.com/office/officeart/2005/8/layout/hierarchy4"/>
    <dgm:cxn modelId="{C5EDE5CB-0C0D-44A2-8C48-9127A2BD6EF7}" type="presParOf" srcId="{52DE6A19-7722-4964-951C-B8499BE298B8}" destId="{FC04684C-42D3-4E20-A238-454E6A3CF77F}" srcOrd="0" destOrd="0" presId="urn:microsoft.com/office/officeart/2005/8/layout/hierarchy4"/>
    <dgm:cxn modelId="{2E8C33E0-5B61-420D-81CC-FC7B901306C5}" type="presParOf" srcId="{52DE6A19-7722-4964-951C-B8499BE298B8}" destId="{60FBFD69-C6BF-475C-AAEF-323C183183B7}" srcOrd="1" destOrd="0" presId="urn:microsoft.com/office/officeart/2005/8/layout/hierarchy4"/>
    <dgm:cxn modelId="{64F14916-2D47-4227-990C-5003969F9130}" type="presParOf" srcId="{52DE6A19-7722-4964-951C-B8499BE298B8}" destId="{78662520-4084-4DF3-A6A2-9066636F4BC9}" srcOrd="2" destOrd="0" presId="urn:microsoft.com/office/officeart/2005/8/layout/hierarchy4"/>
    <dgm:cxn modelId="{92605BBD-7054-408B-9833-24CDCC011F44}" type="presParOf" srcId="{78662520-4084-4DF3-A6A2-9066636F4BC9}" destId="{210830AC-5E6A-482E-89DB-7221F08B6439}" srcOrd="0" destOrd="0" presId="urn:microsoft.com/office/officeart/2005/8/layout/hierarchy4"/>
    <dgm:cxn modelId="{FE2DA52C-61CE-42EA-946E-3BB89D23A53E}" type="presParOf" srcId="{210830AC-5E6A-482E-89DB-7221F08B6439}" destId="{89021829-C1EE-4AC4-A942-1026C67FC458}" srcOrd="0" destOrd="0" presId="urn:microsoft.com/office/officeart/2005/8/layout/hierarchy4"/>
    <dgm:cxn modelId="{0320C2F3-AC18-4131-B76C-1F678E9636B9}" type="presParOf" srcId="{210830AC-5E6A-482E-89DB-7221F08B6439}" destId="{D27B4092-474F-4E32-8CA9-80ADC26120E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BA6A8F-156C-40A0-9FD0-718C40DF6F2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3FA8784-8068-4DD5-835C-0C0476D8F718}">
      <dgm:prSet phldrT="[Text]" custT="1"/>
      <dgm:spPr>
        <a:solidFill>
          <a:srgbClr val="0070C0">
            <a:alpha val="50000"/>
          </a:srgbClr>
        </a:solidFill>
      </dgm:spPr>
      <dgm:t>
        <a:bodyPr/>
        <a:lstStyle/>
        <a:p>
          <a:r>
            <a:rPr lang="hr-HR" sz="2000" b="1" dirty="0" smtClean="0"/>
            <a:t>poznavanje stranog jezika </a:t>
          </a:r>
          <a:endParaRPr lang="hr-HR" sz="2000" b="1" dirty="0"/>
        </a:p>
      </dgm:t>
    </dgm:pt>
    <dgm:pt modelId="{FE1BA606-5F9B-4115-AEE5-00E916EAF6AC}" type="parTrans" cxnId="{40AC36C5-96F6-45BE-B808-4CD4EAE68A16}">
      <dgm:prSet/>
      <dgm:spPr/>
      <dgm:t>
        <a:bodyPr/>
        <a:lstStyle/>
        <a:p>
          <a:endParaRPr lang="hr-HR"/>
        </a:p>
      </dgm:t>
    </dgm:pt>
    <dgm:pt modelId="{08789B00-8E7E-436C-AB59-9444F891EFFA}" type="sibTrans" cxnId="{40AC36C5-96F6-45BE-B808-4CD4EAE68A16}">
      <dgm:prSet/>
      <dgm:spPr/>
      <dgm:t>
        <a:bodyPr/>
        <a:lstStyle/>
        <a:p>
          <a:endParaRPr lang="hr-HR"/>
        </a:p>
      </dgm:t>
    </dgm:pt>
    <dgm:pt modelId="{149834EE-37FF-4348-ACEB-F5CD8BA8BFE9}">
      <dgm:prSet phldrT="[Text]" custT="1"/>
      <dgm:spPr>
        <a:solidFill>
          <a:schemeClr val="bg2">
            <a:lumMod val="40000"/>
            <a:lumOff val="60000"/>
            <a:alpha val="5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hr-HR" sz="2000" b="1" dirty="0" smtClean="0"/>
            <a:t>iskustvo rada na </a:t>
          </a:r>
        </a:p>
        <a:p>
          <a:pPr>
            <a:spcAft>
              <a:spcPts val="0"/>
            </a:spcAft>
          </a:pPr>
          <a:r>
            <a:rPr lang="hr-HR" sz="2000" b="1" dirty="0" smtClean="0"/>
            <a:t>projektima</a:t>
          </a:r>
          <a:endParaRPr lang="hr-HR" sz="2000" b="1" dirty="0"/>
        </a:p>
      </dgm:t>
    </dgm:pt>
    <dgm:pt modelId="{0AB1524A-07ED-4418-A36E-FAAEF7E43EA9}" type="parTrans" cxnId="{5BAD6C10-B8B4-44A2-AE4A-E8846A5A8AAD}">
      <dgm:prSet/>
      <dgm:spPr/>
      <dgm:t>
        <a:bodyPr/>
        <a:lstStyle/>
        <a:p>
          <a:endParaRPr lang="hr-HR"/>
        </a:p>
      </dgm:t>
    </dgm:pt>
    <dgm:pt modelId="{C7630DDB-57A0-43FD-8555-F9FA144BF84A}" type="sibTrans" cxnId="{5BAD6C10-B8B4-44A2-AE4A-E8846A5A8AAD}">
      <dgm:prSet/>
      <dgm:spPr/>
      <dgm:t>
        <a:bodyPr/>
        <a:lstStyle/>
        <a:p>
          <a:endParaRPr lang="hr-HR"/>
        </a:p>
      </dgm:t>
    </dgm:pt>
    <dgm:pt modelId="{A6FB82D1-AAA2-49C9-8D23-8903FDAD13B1}">
      <dgm:prSet phldrT="[Text]" custT="1"/>
      <dgm:spPr>
        <a:solidFill>
          <a:srgbClr val="FFC000"/>
        </a:solidFill>
      </dgm:spPr>
      <dgm:t>
        <a:bodyPr/>
        <a:lstStyle/>
        <a:p>
          <a:pPr algn="ctr"/>
          <a:r>
            <a:rPr lang="hr-HR" sz="2000" b="1" dirty="0" smtClean="0"/>
            <a:t>        osnovne </a:t>
          </a:r>
        </a:p>
        <a:p>
          <a:pPr algn="ctr"/>
          <a:r>
            <a:rPr lang="hr-HR" sz="2000" b="1" dirty="0" smtClean="0"/>
            <a:t>        digitalne </a:t>
          </a:r>
        </a:p>
        <a:p>
          <a:pPr algn="ctr"/>
          <a:r>
            <a:rPr lang="hr-HR" sz="2000" b="1" dirty="0" smtClean="0"/>
            <a:t>       vještine</a:t>
          </a:r>
          <a:endParaRPr lang="hr-HR" sz="2000" b="1" dirty="0"/>
        </a:p>
      </dgm:t>
    </dgm:pt>
    <dgm:pt modelId="{71645EA9-3473-4BD6-8D54-B92E1CD24C5E}" type="parTrans" cxnId="{91851D6C-0F48-4CCA-BC8A-D42A9BB6ECBB}">
      <dgm:prSet/>
      <dgm:spPr/>
      <dgm:t>
        <a:bodyPr/>
        <a:lstStyle/>
        <a:p>
          <a:endParaRPr lang="hr-HR"/>
        </a:p>
      </dgm:t>
    </dgm:pt>
    <dgm:pt modelId="{B8D317D6-BFB8-4A8C-8D4B-A746ED7DB20B}" type="sibTrans" cxnId="{91851D6C-0F48-4CCA-BC8A-D42A9BB6ECBB}">
      <dgm:prSet/>
      <dgm:spPr/>
      <dgm:t>
        <a:bodyPr/>
        <a:lstStyle/>
        <a:p>
          <a:endParaRPr lang="hr-HR"/>
        </a:p>
      </dgm:t>
    </dgm:pt>
    <dgm:pt modelId="{FEA4EAA0-6E78-4C82-9405-665AA46F246A}" type="pres">
      <dgm:prSet presAssocID="{B1BA6A8F-156C-40A0-9FD0-718C40DF6F26}" presName="compositeShape" presStyleCnt="0">
        <dgm:presLayoutVars>
          <dgm:chMax val="7"/>
          <dgm:dir/>
          <dgm:resizeHandles val="exact"/>
        </dgm:presLayoutVars>
      </dgm:prSet>
      <dgm:spPr/>
    </dgm:pt>
    <dgm:pt modelId="{E865E736-8299-48F2-A49B-891ADE7B6065}" type="pres">
      <dgm:prSet presAssocID="{23FA8784-8068-4DD5-835C-0C0476D8F718}" presName="circ1" presStyleLbl="vennNode1" presStyleIdx="0" presStyleCnt="3" custScaleY="91881" custLinFactNeighborX="3125" custLinFactNeighborY="12660"/>
      <dgm:spPr/>
      <dgm:t>
        <a:bodyPr/>
        <a:lstStyle/>
        <a:p>
          <a:endParaRPr lang="hr-HR"/>
        </a:p>
      </dgm:t>
    </dgm:pt>
    <dgm:pt modelId="{00781337-2F68-40D4-8EE1-F7048691C2FE}" type="pres">
      <dgm:prSet presAssocID="{23FA8784-8068-4DD5-835C-0C0476D8F71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3B81CAC-4FED-428E-9D52-6072B6337508}" type="pres">
      <dgm:prSet presAssocID="{149834EE-37FF-4348-ACEB-F5CD8BA8BFE9}" presName="circ2" presStyleLbl="vennNode1" presStyleIdx="1" presStyleCnt="3" custScaleX="94231" custScaleY="88887" custLinFactNeighborX="4756" custLinFactNeighborY="-4328"/>
      <dgm:spPr/>
      <dgm:t>
        <a:bodyPr/>
        <a:lstStyle/>
        <a:p>
          <a:endParaRPr lang="hr-HR"/>
        </a:p>
      </dgm:t>
    </dgm:pt>
    <dgm:pt modelId="{ED791A27-3A6F-4131-8D41-58507AD4C8B6}" type="pres">
      <dgm:prSet presAssocID="{149834EE-37FF-4348-ACEB-F5CD8BA8BFE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3B6602D-9EF0-4FDB-9114-0F256189C2A5}" type="pres">
      <dgm:prSet presAssocID="{A6FB82D1-AAA2-49C9-8D23-8903FDAD13B1}" presName="circ3" presStyleLbl="vennNode1" presStyleIdx="2" presStyleCnt="3" custScaleX="93696" custScaleY="90171" custLinFactNeighborX="-2713" custLinFactNeighborY="-5206"/>
      <dgm:spPr/>
      <dgm:t>
        <a:bodyPr/>
        <a:lstStyle/>
        <a:p>
          <a:endParaRPr lang="hr-HR"/>
        </a:p>
      </dgm:t>
    </dgm:pt>
    <dgm:pt modelId="{9BD028CD-68CA-4C22-9504-B57255C2E7B5}" type="pres">
      <dgm:prSet presAssocID="{A6FB82D1-AAA2-49C9-8D23-8903FDAD13B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8C19F05-40A5-40A1-8ECA-A3CC7CD0EF50}" type="presOf" srcId="{A6FB82D1-AAA2-49C9-8D23-8903FDAD13B1}" destId="{9BD028CD-68CA-4C22-9504-B57255C2E7B5}" srcOrd="1" destOrd="0" presId="urn:microsoft.com/office/officeart/2005/8/layout/venn1"/>
    <dgm:cxn modelId="{91851D6C-0F48-4CCA-BC8A-D42A9BB6ECBB}" srcId="{B1BA6A8F-156C-40A0-9FD0-718C40DF6F26}" destId="{A6FB82D1-AAA2-49C9-8D23-8903FDAD13B1}" srcOrd="2" destOrd="0" parTransId="{71645EA9-3473-4BD6-8D54-B92E1CD24C5E}" sibTransId="{B8D317D6-BFB8-4A8C-8D4B-A746ED7DB20B}"/>
    <dgm:cxn modelId="{541960BE-45D4-4348-847F-468F1D9FBEA1}" type="presOf" srcId="{149834EE-37FF-4348-ACEB-F5CD8BA8BFE9}" destId="{13B81CAC-4FED-428E-9D52-6072B6337508}" srcOrd="0" destOrd="0" presId="urn:microsoft.com/office/officeart/2005/8/layout/venn1"/>
    <dgm:cxn modelId="{BC0F26F7-FFEF-4E2A-BBE9-2CCD32C77D47}" type="presOf" srcId="{A6FB82D1-AAA2-49C9-8D23-8903FDAD13B1}" destId="{83B6602D-9EF0-4FDB-9114-0F256189C2A5}" srcOrd="0" destOrd="0" presId="urn:microsoft.com/office/officeart/2005/8/layout/venn1"/>
    <dgm:cxn modelId="{2B8C582B-F568-434B-A53A-96E5ECE803FD}" type="presOf" srcId="{23FA8784-8068-4DD5-835C-0C0476D8F718}" destId="{E865E736-8299-48F2-A49B-891ADE7B6065}" srcOrd="0" destOrd="0" presId="urn:microsoft.com/office/officeart/2005/8/layout/venn1"/>
    <dgm:cxn modelId="{8D32B11A-F14D-489A-A577-599988793866}" type="presOf" srcId="{23FA8784-8068-4DD5-835C-0C0476D8F718}" destId="{00781337-2F68-40D4-8EE1-F7048691C2FE}" srcOrd="1" destOrd="0" presId="urn:microsoft.com/office/officeart/2005/8/layout/venn1"/>
    <dgm:cxn modelId="{2CF8346A-AF89-47AE-BAB4-888852F7B10B}" type="presOf" srcId="{B1BA6A8F-156C-40A0-9FD0-718C40DF6F26}" destId="{FEA4EAA0-6E78-4C82-9405-665AA46F246A}" srcOrd="0" destOrd="0" presId="urn:microsoft.com/office/officeart/2005/8/layout/venn1"/>
    <dgm:cxn modelId="{5BAD6C10-B8B4-44A2-AE4A-E8846A5A8AAD}" srcId="{B1BA6A8F-156C-40A0-9FD0-718C40DF6F26}" destId="{149834EE-37FF-4348-ACEB-F5CD8BA8BFE9}" srcOrd="1" destOrd="0" parTransId="{0AB1524A-07ED-4418-A36E-FAAEF7E43EA9}" sibTransId="{C7630DDB-57A0-43FD-8555-F9FA144BF84A}"/>
    <dgm:cxn modelId="{40AC36C5-96F6-45BE-B808-4CD4EAE68A16}" srcId="{B1BA6A8F-156C-40A0-9FD0-718C40DF6F26}" destId="{23FA8784-8068-4DD5-835C-0C0476D8F718}" srcOrd="0" destOrd="0" parTransId="{FE1BA606-5F9B-4115-AEE5-00E916EAF6AC}" sibTransId="{08789B00-8E7E-436C-AB59-9444F891EFFA}"/>
    <dgm:cxn modelId="{49A01B60-E08E-4921-AA45-D132BBD16E63}" type="presOf" srcId="{149834EE-37FF-4348-ACEB-F5CD8BA8BFE9}" destId="{ED791A27-3A6F-4131-8D41-58507AD4C8B6}" srcOrd="1" destOrd="0" presId="urn:microsoft.com/office/officeart/2005/8/layout/venn1"/>
    <dgm:cxn modelId="{A9B5BDE7-EA09-4CBC-9CAF-62F428F43295}" type="presParOf" srcId="{FEA4EAA0-6E78-4C82-9405-665AA46F246A}" destId="{E865E736-8299-48F2-A49B-891ADE7B6065}" srcOrd="0" destOrd="0" presId="urn:microsoft.com/office/officeart/2005/8/layout/venn1"/>
    <dgm:cxn modelId="{4333CA55-80B9-40AE-BB24-8D260FD32098}" type="presParOf" srcId="{FEA4EAA0-6E78-4C82-9405-665AA46F246A}" destId="{00781337-2F68-40D4-8EE1-F7048691C2FE}" srcOrd="1" destOrd="0" presId="urn:microsoft.com/office/officeart/2005/8/layout/venn1"/>
    <dgm:cxn modelId="{28604608-B3FF-4288-B6F3-E5601CF2016A}" type="presParOf" srcId="{FEA4EAA0-6E78-4C82-9405-665AA46F246A}" destId="{13B81CAC-4FED-428E-9D52-6072B6337508}" srcOrd="2" destOrd="0" presId="urn:microsoft.com/office/officeart/2005/8/layout/venn1"/>
    <dgm:cxn modelId="{8E701939-2C6F-4862-BC3E-349E225BC53E}" type="presParOf" srcId="{FEA4EAA0-6E78-4C82-9405-665AA46F246A}" destId="{ED791A27-3A6F-4131-8D41-58507AD4C8B6}" srcOrd="3" destOrd="0" presId="urn:microsoft.com/office/officeart/2005/8/layout/venn1"/>
    <dgm:cxn modelId="{6E32C2AF-AE1D-4CF8-8570-D60F5DF4E910}" type="presParOf" srcId="{FEA4EAA0-6E78-4C82-9405-665AA46F246A}" destId="{83B6602D-9EF0-4FDB-9114-0F256189C2A5}" srcOrd="4" destOrd="0" presId="urn:microsoft.com/office/officeart/2005/8/layout/venn1"/>
    <dgm:cxn modelId="{7ABFD3EB-2D2C-4759-8FFF-4BD74A7630D9}" type="presParOf" srcId="{FEA4EAA0-6E78-4C82-9405-665AA46F246A}" destId="{9BD028CD-68CA-4C22-9504-B57255C2E7B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090C1-154C-4AC3-A033-82BACDD9D957}">
      <dsp:nvSpPr>
        <dsp:cNvPr id="0" name=""/>
        <dsp:cNvSpPr/>
      </dsp:nvSpPr>
      <dsp:spPr>
        <a:xfrm>
          <a:off x="-255073" y="0"/>
          <a:ext cx="7596761" cy="6056671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FF79A3-0B8F-487C-A970-DFF607F0FDE5}">
      <dsp:nvSpPr>
        <dsp:cNvPr id="0" name=""/>
        <dsp:cNvSpPr/>
      </dsp:nvSpPr>
      <dsp:spPr>
        <a:xfrm>
          <a:off x="3149193" y="539191"/>
          <a:ext cx="4567832" cy="8110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a) </a:t>
          </a:r>
          <a:r>
            <a:rPr lang="hr-HR" sz="1600" kern="1200" dirty="0" smtClean="0"/>
            <a:t>studijski program nastavničkog smjera odgovarajućeg nastavnog predmeta na razini diplomskog studija</a:t>
          </a:r>
          <a:endParaRPr lang="hr-HR" sz="1600" kern="1200" dirty="0"/>
        </a:p>
      </dsp:txBody>
      <dsp:txXfrm>
        <a:off x="3188787" y="578785"/>
        <a:ext cx="4488644" cy="731893"/>
      </dsp:txXfrm>
    </dsp:sp>
    <dsp:sp modelId="{6D1743EB-D09C-4DA0-A833-0E359C7715B9}">
      <dsp:nvSpPr>
        <dsp:cNvPr id="0" name=""/>
        <dsp:cNvSpPr/>
      </dsp:nvSpPr>
      <dsp:spPr>
        <a:xfrm>
          <a:off x="3148504" y="1527351"/>
          <a:ext cx="4569210" cy="27602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b) - studijski program na razini diplomskog sveučilišnog studija ili specijalistički stručni studij odgovarajuće vrste + PPO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- 4-godišnji dodiplomski stručni studij razredne nastave s pojačanim programom ili diplomski sveučilišni studij primarnog obrazovaja s modulom za izvođenje odgovarajućeg nastavnog predmeta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 dirty="0"/>
        </a:p>
      </dsp:txBody>
      <dsp:txXfrm>
        <a:off x="3283249" y="1662096"/>
        <a:ext cx="4299720" cy="2490781"/>
      </dsp:txXfrm>
    </dsp:sp>
    <dsp:sp modelId="{94822789-9626-4EE4-B5DA-00CA798D968C}">
      <dsp:nvSpPr>
        <dsp:cNvPr id="0" name=""/>
        <dsp:cNvSpPr/>
      </dsp:nvSpPr>
      <dsp:spPr>
        <a:xfrm>
          <a:off x="3184526" y="4440858"/>
          <a:ext cx="4497166" cy="114835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c) </a:t>
          </a:r>
          <a:r>
            <a:rPr lang="hr-HR" sz="1600" kern="1200" dirty="0" smtClean="0"/>
            <a:t>preddiplomski sveučilišni ili stručni studij na kojem se stječe najmanje 180 ECTS-a +PPO</a:t>
          </a:r>
          <a:endParaRPr lang="hr-HR" sz="1600" kern="1200" dirty="0"/>
        </a:p>
      </dsp:txBody>
      <dsp:txXfrm>
        <a:off x="3240584" y="4496916"/>
        <a:ext cx="4385050" cy="10362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759F3-1EE6-492E-8623-20E4B972659B}">
      <dsp:nvSpPr>
        <dsp:cNvPr id="0" name=""/>
        <dsp:cNvSpPr/>
      </dsp:nvSpPr>
      <dsp:spPr>
        <a:xfrm>
          <a:off x="0" y="135003"/>
          <a:ext cx="10467413" cy="1830032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tx1"/>
              </a:solidFill>
            </a:rPr>
            <a:t>-</a:t>
          </a:r>
          <a:r>
            <a:rPr lang="hr-HR" sz="1600" b="1" kern="1200" dirty="0" smtClean="0">
              <a:solidFill>
                <a:srgbClr val="00B0F0"/>
              </a:solidFill>
            </a:rPr>
            <a:t> </a:t>
          </a:r>
          <a:r>
            <a:rPr lang="hr-HR" sz="1600" b="1" kern="1200" dirty="0" smtClean="0">
              <a:solidFill>
                <a:schemeClr val="bg2"/>
              </a:solidFill>
            </a:rPr>
            <a:t>izriču se za tekuću školsku godinu</a:t>
          </a:r>
          <a:r>
            <a:rPr lang="hr-HR" sz="1600" kern="1200" dirty="0" smtClean="0"/>
            <a:t>, </a:t>
          </a:r>
          <a:r>
            <a:rPr lang="hr-HR" sz="1600" kern="1200" dirty="0" smtClean="0">
              <a:solidFill>
                <a:schemeClr val="tx1"/>
              </a:solidFill>
            </a:rPr>
            <a:t>osim mjere preseljenja u drugu školu </a:t>
          </a:r>
          <a:r>
            <a:rPr lang="hr-HR" sz="1600" kern="1200" dirty="0" smtClean="0"/>
            <a:t>koja vrijedi do kraja osnovnog obrazovanja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- </a:t>
          </a:r>
          <a:r>
            <a:rPr lang="hr-HR" sz="1600" b="1" kern="1200" dirty="0" smtClean="0">
              <a:solidFill>
                <a:schemeClr val="bg2"/>
              </a:solidFill>
            </a:rPr>
            <a:t>mogućnost ukidanja </a:t>
          </a:r>
          <a:r>
            <a:rPr lang="hr-HR" sz="1600" kern="1200" dirty="0" smtClean="0"/>
            <a:t>izrečene pedagoške </a:t>
          </a:r>
          <a:r>
            <a:rPr lang="hr-HR" sz="1600" b="1" kern="1200" dirty="0" smtClean="0">
              <a:solidFill>
                <a:schemeClr val="bg2"/>
              </a:solidFill>
            </a:rPr>
            <a:t>mjere upozorenja </a:t>
          </a:r>
          <a:r>
            <a:rPr lang="hr-HR" sz="1600" kern="1200" dirty="0" smtClean="0"/>
            <a:t>u slučaju promjene (poboljšanja) ponašanja učenika</a:t>
          </a:r>
          <a:endParaRPr lang="hr-HR" sz="1600" kern="1200" dirty="0"/>
        </a:p>
      </dsp:txBody>
      <dsp:txXfrm>
        <a:off x="53600" y="188603"/>
        <a:ext cx="10360213" cy="1722832"/>
      </dsp:txXfrm>
    </dsp:sp>
    <dsp:sp modelId="{BB7331E3-1C6C-434D-90A1-B88AD21244DB}">
      <dsp:nvSpPr>
        <dsp:cNvPr id="0" name=""/>
        <dsp:cNvSpPr/>
      </dsp:nvSpPr>
      <dsp:spPr>
        <a:xfrm>
          <a:off x="3775649" y="2115898"/>
          <a:ext cx="6678552" cy="1675838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smtClean="0">
              <a:solidFill>
                <a:schemeClr val="bg2"/>
              </a:solidFill>
            </a:rPr>
            <a:t>UP</a:t>
          </a:r>
          <a:endParaRPr lang="hr-HR" sz="1600" b="1" kern="1200" dirty="0" smtClean="0">
            <a:solidFill>
              <a:schemeClr val="bg2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i="0" kern="1200" smtClean="0">
              <a:solidFill>
                <a:schemeClr val="bg2"/>
              </a:solidFill>
            </a:rPr>
            <a:t>ravnatelj </a:t>
          </a:r>
          <a:r>
            <a:rPr lang="hr-HR" sz="1600" kern="1200" dirty="0" smtClean="0"/>
            <a:t>na </a:t>
          </a:r>
          <a:r>
            <a:rPr lang="hr-HR" sz="1600" kern="1200" smtClean="0"/>
            <a:t>prijedlog učiteljskog/nastavničkog </a:t>
          </a:r>
          <a:r>
            <a:rPr lang="hr-HR" sz="1600" kern="1200" dirty="0" smtClean="0"/>
            <a:t>vijeća donosi </a:t>
          </a:r>
          <a:r>
            <a:rPr lang="hr-HR" sz="1600" b="1" kern="1200" dirty="0" smtClean="0">
              <a:solidFill>
                <a:schemeClr val="bg2"/>
              </a:solidFill>
            </a:rPr>
            <a:t>rješenje</a:t>
          </a:r>
          <a:r>
            <a:rPr lang="hr-HR" sz="1600" kern="1200" dirty="0" smtClean="0"/>
            <a:t> protiv kojeg je dopuštena žalba Ministarstvu</a:t>
          </a:r>
          <a:endParaRPr lang="hr-HR" sz="1600" kern="1200" dirty="0"/>
        </a:p>
      </dsp:txBody>
      <dsp:txXfrm>
        <a:off x="3824733" y="2164982"/>
        <a:ext cx="6580384" cy="1577670"/>
      </dsp:txXfrm>
    </dsp:sp>
    <dsp:sp modelId="{275A32EA-F329-4E54-BEC8-1EC5A86CC866}">
      <dsp:nvSpPr>
        <dsp:cNvPr id="0" name=""/>
        <dsp:cNvSpPr/>
      </dsp:nvSpPr>
      <dsp:spPr>
        <a:xfrm>
          <a:off x="39332" y="3858946"/>
          <a:ext cx="3428477" cy="1675838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*opomena</a:t>
          </a:r>
          <a:r>
            <a:rPr lang="hr-HR" sz="1600" kern="1200" dirty="0" smtClean="0"/>
            <a:t> (razrednik)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*ukor</a:t>
          </a:r>
          <a:r>
            <a:rPr lang="hr-HR" sz="1600" kern="1200" dirty="0" smtClean="0"/>
            <a:t> (razredno v.)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*strogi ukor </a:t>
          </a:r>
          <a:r>
            <a:rPr lang="hr-HR" sz="1600" kern="1200" dirty="0" smtClean="0"/>
            <a:t>(učiteljsko v.)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*opomena pred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  isključenje</a:t>
          </a:r>
          <a:r>
            <a:rPr lang="hr-HR" sz="1600" kern="1200" dirty="0" smtClean="0"/>
            <a:t>(nastav. v.)</a:t>
          </a:r>
          <a:endParaRPr lang="hr-HR" sz="1600" kern="1200" dirty="0"/>
        </a:p>
      </dsp:txBody>
      <dsp:txXfrm>
        <a:off x="88416" y="3908030"/>
        <a:ext cx="3330309" cy="1577670"/>
      </dsp:txXfrm>
    </dsp:sp>
    <dsp:sp modelId="{D8FC2DCA-42D7-44AF-B913-30B4CF53F259}">
      <dsp:nvSpPr>
        <dsp:cNvPr id="0" name=""/>
        <dsp:cNvSpPr/>
      </dsp:nvSpPr>
      <dsp:spPr>
        <a:xfrm>
          <a:off x="3824745" y="3868777"/>
          <a:ext cx="3219983" cy="1675838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mjere upozorenja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ne izriču se u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upravnom postupku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kern="1200" dirty="0"/>
        </a:p>
      </dsp:txBody>
      <dsp:txXfrm>
        <a:off x="3873829" y="3917861"/>
        <a:ext cx="3121815" cy="1577670"/>
      </dsp:txXfrm>
    </dsp:sp>
    <dsp:sp modelId="{FC04684C-42D3-4E20-A238-454E6A3CF77F}">
      <dsp:nvSpPr>
        <dsp:cNvPr id="0" name=""/>
        <dsp:cNvSpPr/>
      </dsp:nvSpPr>
      <dsp:spPr>
        <a:xfrm>
          <a:off x="16" y="2091030"/>
          <a:ext cx="3392799" cy="1675838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 preseljenje</a:t>
          </a:r>
          <a:r>
            <a:rPr lang="hr-HR" sz="1600" kern="1200" dirty="0" smtClean="0"/>
            <a:t> u drugu (osnovnu)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  školu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b="1" kern="1200" dirty="0" smtClean="0">
              <a:solidFill>
                <a:schemeClr val="bg2"/>
              </a:solidFill>
            </a:rPr>
            <a:t>* isključenje</a:t>
          </a:r>
          <a:r>
            <a:rPr lang="hr-HR" sz="1600" kern="1200" dirty="0" smtClean="0"/>
            <a:t> iz (srednje) škole</a:t>
          </a:r>
          <a:endParaRPr lang="hr-HR" sz="1600" kern="1200" dirty="0"/>
        </a:p>
      </dsp:txBody>
      <dsp:txXfrm>
        <a:off x="49100" y="2140114"/>
        <a:ext cx="3294631" cy="1577670"/>
      </dsp:txXfrm>
    </dsp:sp>
    <dsp:sp modelId="{89021829-C1EE-4AC4-A942-1026C67FC458}">
      <dsp:nvSpPr>
        <dsp:cNvPr id="0" name=""/>
        <dsp:cNvSpPr/>
      </dsp:nvSpPr>
      <dsp:spPr>
        <a:xfrm>
          <a:off x="7201622" y="3868777"/>
          <a:ext cx="3219983" cy="1675838"/>
        </a:xfrm>
        <a:prstGeom prst="roundRect">
          <a:avLst>
            <a:gd name="adj" fmla="val 10000"/>
          </a:avLst>
        </a:prstGeom>
        <a:solidFill>
          <a:schemeClr val="bg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može se podnijeti </a:t>
          </a:r>
          <a:r>
            <a:rPr lang="hr-HR" sz="1600" b="1" kern="1200" dirty="0" smtClean="0">
              <a:solidFill>
                <a:schemeClr val="bg2"/>
              </a:solidFill>
            </a:rPr>
            <a:t>prigovor</a:t>
          </a:r>
          <a:r>
            <a:rPr lang="hr-HR" sz="1600" kern="1200" dirty="0" smtClean="0"/>
            <a:t>    ravnatelju u roku od 8 dana od dana izricanja mjere  </a:t>
          </a:r>
          <a:endParaRPr lang="hr-HR" sz="1600" kern="1200" dirty="0"/>
        </a:p>
      </dsp:txBody>
      <dsp:txXfrm>
        <a:off x="7250706" y="3917861"/>
        <a:ext cx="3121815" cy="15776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5E736-8299-48F2-A49B-891ADE7B6065}">
      <dsp:nvSpPr>
        <dsp:cNvPr id="0" name=""/>
        <dsp:cNvSpPr/>
      </dsp:nvSpPr>
      <dsp:spPr>
        <a:xfrm>
          <a:off x="2340253" y="648057"/>
          <a:ext cx="3369974" cy="3096366"/>
        </a:xfrm>
        <a:prstGeom prst="ellipse">
          <a:avLst/>
        </a:prstGeom>
        <a:solidFill>
          <a:srgbClr val="0070C0">
            <a:alpha val="50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poznavanje stranog jezika </a:t>
          </a:r>
          <a:endParaRPr lang="hr-HR" sz="2000" b="1" kern="1200" dirty="0"/>
        </a:p>
      </dsp:txBody>
      <dsp:txXfrm>
        <a:off x="2789583" y="1189921"/>
        <a:ext cx="2471314" cy="1393364"/>
      </dsp:txXfrm>
    </dsp:sp>
    <dsp:sp modelId="{13B81CAC-4FED-428E-9D52-6072B6337508}">
      <dsp:nvSpPr>
        <dsp:cNvPr id="0" name=""/>
        <dsp:cNvSpPr/>
      </dsp:nvSpPr>
      <dsp:spPr>
        <a:xfrm>
          <a:off x="3708423" y="2232248"/>
          <a:ext cx="3175560" cy="2995469"/>
        </a:xfrm>
        <a:prstGeom prst="ellipse">
          <a:avLst/>
        </a:prstGeom>
        <a:solidFill>
          <a:schemeClr val="bg2">
            <a:lumMod val="40000"/>
            <a:lumOff val="60000"/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r-HR" sz="2000" b="1" kern="1200" dirty="0" smtClean="0"/>
            <a:t>iskustvo rada na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hr-HR" sz="2000" b="1" kern="1200" dirty="0" smtClean="0"/>
            <a:t>projektima</a:t>
          </a:r>
          <a:endParaRPr lang="hr-HR" sz="2000" b="1" kern="1200" dirty="0"/>
        </a:p>
      </dsp:txBody>
      <dsp:txXfrm>
        <a:off x="4679615" y="3006078"/>
        <a:ext cx="1905336" cy="1647508"/>
      </dsp:txXfrm>
    </dsp:sp>
    <dsp:sp modelId="{83B6602D-9EF0-4FDB-9114-0F256189C2A5}">
      <dsp:nvSpPr>
        <dsp:cNvPr id="0" name=""/>
        <dsp:cNvSpPr/>
      </dsp:nvSpPr>
      <dsp:spPr>
        <a:xfrm>
          <a:off x="1033736" y="2181024"/>
          <a:ext cx="3157531" cy="3038739"/>
        </a:xfrm>
        <a:prstGeom prst="ellips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        osnovne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        digitalne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       vještine</a:t>
          </a:r>
          <a:endParaRPr lang="hr-HR" sz="2000" b="1" kern="1200" dirty="0"/>
        </a:p>
      </dsp:txBody>
      <dsp:txXfrm>
        <a:off x="1331070" y="2966032"/>
        <a:ext cx="1894518" cy="1671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43ED7-0A4D-4DA6-AE22-FDDBFC96A1E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564870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F3D05-4153-4680-B91D-4B5785C1CA1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86709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Marija-Ana Zovko Tomaš    Državni skup za ravnatelje osnovnih škola, </a:t>
            </a:r>
            <a:r>
              <a:rPr lang="hr-HR" dirty="0" err="1" smtClean="0"/>
              <a:t>Solaris</a:t>
            </a:r>
            <a:r>
              <a:rPr lang="hr-HR" smtClean="0"/>
              <a:t>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</a:t>
            </a:fld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6634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6383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50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17661-145A-4320-AA26-FDE3E0320469}" type="slidenum">
              <a:rPr lang="hr-HR" smtClean="0"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612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0924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17661-145A-4320-AA26-FDE3E0320469}" type="slidenum">
              <a:rPr lang="hr-HR" smtClean="0"/>
              <a:t>42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910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2</a:t>
            </a:fld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2442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5</a:t>
            </a:fld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0225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6</a:t>
            </a:fld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0739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8</a:t>
            </a:fld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2859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7356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6965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494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hr-HR" smtClean="0"/>
              <a:t>6.3.2019.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Marija-Ana Zovko Tomaš    Državni skup za ravnatelje osnovnih škola, Solaris, 11. ožujka 2019.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F3D05-4153-4680-B91D-4B5785C1CA1B}" type="slidenum">
              <a:rPr lang="hr-HR" smtClean="0"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502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5F62-8B10-40BA-BFA2-DFE6748AE2C7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8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74BB-CF14-4A11-B3A8-1D90380E47EC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801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67D06-B4A1-40E0-A0A9-1924CD360CB3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52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381D-71C3-4EFA-B1C5-937A1E663C1F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8357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C8A66-535A-4C9C-82D8-76AC641D57E2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467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CD1C-76BC-4B66-ABAB-CA1B0B48FB37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66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1C27-10E3-4719-B5A8-B8788CA8FB0A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91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B094-D2F4-4E29-B082-EAE2C6683917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49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86C1F-9DB2-4DCA-8972-207C960E4A6E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3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217E-48E7-43ED-9EFD-FF415040B1A8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90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A0A9-5C40-4294-AF30-4FCB9F28508C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85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734-D3DB-485D-A0E2-1C011B324827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07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A04-4A50-4484-9446-ABED7AFE726A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1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77DE-A065-4096-8EFB-9F421C7DA08F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73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FC2A-8420-4819-8825-0369D92D2150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33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DE0D-14C8-4A76-9CDB-1FD9FB72CA3C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2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DD83C-07E4-45FD-9335-84884380DBE0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Marija-Ana Zovko Tomaš, Državni stručni skup za ravnatelje osnovnih škola, Solaris, 11. ožujka 2019.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2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6E2D7FD-D66F-4965-BD32-D55E2FAA4DE2}" type="datetime1">
              <a:rPr lang="hr-HR" smtClean="0"/>
              <a:t>7.3.2019.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dirty="0" smtClean="0"/>
              <a:t>Marija-Ana Zovko Tomaš, </a:t>
            </a:r>
            <a:r>
              <a:rPr lang="en-US" dirty="0" err="1" smtClean="0"/>
              <a:t>Državni</a:t>
            </a:r>
            <a:r>
              <a:rPr lang="en-US" dirty="0" smtClean="0"/>
              <a:t> </a:t>
            </a:r>
            <a:r>
              <a:rPr lang="en-US" dirty="0" err="1" smtClean="0"/>
              <a:t>stručni</a:t>
            </a:r>
            <a:r>
              <a:rPr lang="en-US" dirty="0" smtClean="0"/>
              <a:t> </a:t>
            </a:r>
            <a:r>
              <a:rPr lang="en-US" dirty="0" err="1" smtClean="0"/>
              <a:t>skup</a:t>
            </a:r>
            <a:r>
              <a:rPr lang="en-US" dirty="0" smtClean="0"/>
              <a:t> za </a:t>
            </a:r>
            <a:r>
              <a:rPr lang="en-US" dirty="0" err="1" smtClean="0"/>
              <a:t>ravnatelje</a:t>
            </a:r>
            <a:r>
              <a:rPr lang="en-US" dirty="0" smtClean="0"/>
              <a:t> </a:t>
            </a:r>
            <a:r>
              <a:rPr lang="en-US" dirty="0" err="1" smtClean="0"/>
              <a:t>osnovnih</a:t>
            </a:r>
            <a:r>
              <a:rPr lang="en-US" dirty="0" smtClean="0"/>
              <a:t> </a:t>
            </a:r>
            <a:r>
              <a:rPr lang="en-US" dirty="0" err="1" smtClean="0"/>
              <a:t>škola</a:t>
            </a:r>
            <a:r>
              <a:rPr lang="en-US" dirty="0" smtClean="0"/>
              <a:t>, Solaris, 11. </a:t>
            </a:r>
            <a:r>
              <a:rPr lang="en-US" dirty="0" err="1" smtClean="0"/>
              <a:t>ožujka</a:t>
            </a:r>
            <a:r>
              <a:rPr lang="en-US" dirty="0" smtClean="0"/>
              <a:t> 2019.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113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hr/url?sa=i&amp;rct=j&amp;q=&amp;esrc=s&amp;source=images&amp;cd=&amp;cad=rja&amp;uact=8&amp;ved=2ahUKEwj0ucrGv5zeAhUR2qQKHf6PAQgQjRx6BAgBEAU&amp;url=http://os-btadijanovic-sb.skole.hr/&amp;psig=AOvVaw02Kb1tMrA19ChH4VPdUq85&amp;ust=154038177626847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r/url?sa=i&amp;rct=j&amp;q=&amp;esrc=s&amp;source=images&amp;cd=&amp;cad=rja&amp;uact=8&amp;ved=2ahUKEwjwgemGn5zeAhXQsaQKHaI9AjUQjRx6BAgBEAU&amp;url=http://www.hdmr.hlz.hr/dogadjanja.php&amp;psig=AOvVaw00UWVWmAU-RWfkEAwjN2Fg&amp;ust=154037262547458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google.hr/url?sa=i&amp;rct=j&amp;q=&amp;esrc=s&amp;source=images&amp;cd=&amp;cad=rja&amp;uact=8&amp;ved=2ahUKEwj30tX3vMfeAhWILlAKHRu2CiAQjRx6BAgBEAU&amp;url=https://infosal.es/45607062_s/&amp;psig=AOvVaw3J-iaFZWcoeq_VFvxrVNZ3&amp;ust=154185854191629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google.hr/url?sa=i&amp;rct=j&amp;q=&amp;esrc=s&amp;source=images&amp;cd=&amp;cad=rja&amp;uact=8&amp;ved=2ahUKEwi5heXnkoPdAhUKLVAKHYj6DX4QjRx6BAgBEAU&amp;url=https://www.moja-djelatnost.hr/specijalisticka-ordinacija-za-medicinu-rada-u-sibeniku/specijalisticka-ordinacija-medicine-rada-dr-sc-dubravka-cala-dr-med-specijalist-medicine-rada/MMxPaXqj&amp;psig=AOvVaw1m0DboHLvBiRaJNG7hjAkb&amp;ust=1535112742255781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r/url?sa=i&amp;rct=j&amp;q=&amp;esrc=s&amp;source=images&amp;cd=&amp;cad=rja&amp;uact=8&amp;ved=2ahUKEwid1fqxpJzeAhUD2KQKHT_CBmQQjRx6BAgBEAU&amp;url=http://lijecnik.hr/2017/02/17/lijecnici-primarne-zastite-omogucite-svima-odlazak-u-koncesiju/&amp;psig=AOvVaw0XVld20VeTo4_AEV8j3T2f&amp;ust=1540374474784474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hr/url?sa=i&amp;rct=j&amp;q=&amp;esrc=s&amp;source=images&amp;cd=&amp;ved=2ahUKEwiFrPqb5vndAhUQ-qQKHRyXD9QQjRx6BAgBEAU&amp;url=https://www.videohelden.net/ablauf.php&amp;psig=AOvVaw1jLhkB8gpkeLHuV7AuiITV&amp;ust=1539189571695645" TargetMode="External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google.hr/url?sa=i&amp;rct=j&amp;q=&amp;esrc=s&amp;source=images&amp;cd=&amp;cad=rja&amp;uact=8&amp;ved=2ahUKEwjwgemGn5zeAhXQsaQKHaI9AjUQjRx6BAgBEAU&amp;url=http://www.hdmr.hlz.hr/dogadjanja.php&amp;psig=AOvVaw00UWVWmAU-RWfkEAwjN2Fg&amp;ust=1540372625474582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jpeg"/><Relationship Id="rId5" Type="http://schemas.openxmlformats.org/officeDocument/2006/relationships/hyperlink" Target="https://www.google.hr/url?sa=i&amp;rct=j&amp;q=&amp;esrc=s&amp;source=images&amp;cd=&amp;cad=rja&amp;uact=8&amp;ved=2ahUKEwimmf7p-ILdAhWHM-wKHUgPBRgQjRx6BAgBEAU&amp;url=https://strukovna.com/&amp;psig=AOvVaw1CexUJSZAEwyogypZ9adjG&amp;ust=1535105633915686" TargetMode="External"/><Relationship Id="rId4" Type="http://schemas.openxmlformats.org/officeDocument/2006/relationships/image" Target="../media/image34.jp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493" y="1039074"/>
            <a:ext cx="8696131" cy="3592750"/>
          </a:xfrm>
        </p:spPr>
        <p:txBody>
          <a:bodyPr/>
          <a:lstStyle/>
          <a:p>
            <a:pPr algn="ctr"/>
            <a:r>
              <a:rPr lang="hr-HR" sz="4400" b="1" dirty="0"/>
              <a:t>ZAKON O IZMJENAMA I DOPUNAMA</a:t>
            </a:r>
            <a:br>
              <a:rPr lang="hr-HR" sz="4400" b="1" dirty="0"/>
            </a:br>
            <a:r>
              <a:rPr lang="hr-HR" sz="4400" b="1" dirty="0"/>
              <a:t>ZAKONA O ODGOJU I OBRAZOVANJU U OSNOVNOJ I SREDNJOJ ŠKOLI</a:t>
            </a:r>
            <a:endParaRPr lang="hr-HR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6386" y="5486400"/>
            <a:ext cx="11448925" cy="629265"/>
          </a:xfrm>
        </p:spPr>
        <p:txBody>
          <a:bodyPr/>
          <a:lstStyle/>
          <a:p>
            <a:r>
              <a:rPr lang="hr-HR" b="1" dirty="0" smtClean="0"/>
              <a:t>NN, 68/18</a:t>
            </a:r>
            <a:r>
              <a:rPr lang="hr-HR" b="1" dirty="0"/>
              <a:t>. – stupio </a:t>
            </a:r>
            <a:r>
              <a:rPr lang="hr-HR" b="1" dirty="0" smtClean="0"/>
              <a:t>je na snagu 4. 8. 2018.</a:t>
            </a:r>
          </a:p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0824" y="6042669"/>
            <a:ext cx="11922769" cy="365125"/>
          </a:xfrm>
        </p:spPr>
        <p:txBody>
          <a:bodyPr/>
          <a:lstStyle/>
          <a:p>
            <a:r>
              <a:rPr lang="en-US" dirty="0" smtClean="0"/>
              <a:t>Marija-Ana Zovko Tomaš</a:t>
            </a:r>
            <a:r>
              <a:rPr lang="hr-HR" dirty="0" smtClean="0"/>
              <a:t> 								</a:t>
            </a:r>
            <a:r>
              <a:rPr lang="hr-HR" dirty="0"/>
              <a:t> </a:t>
            </a:r>
            <a:r>
              <a:rPr lang="hr-HR" dirty="0" smtClean="0"/>
              <a:t>   Državni stručni skup za ravnatelje osnovnih škola</a:t>
            </a:r>
            <a:r>
              <a:rPr lang="hr-HR" dirty="0"/>
              <a:t> </a:t>
            </a:r>
            <a:r>
              <a:rPr lang="hr-HR" dirty="0" smtClean="0"/>
              <a:t>Republike Hrvatske,</a:t>
            </a:r>
            <a:r>
              <a:rPr lang="en-US" dirty="0" smtClean="0"/>
              <a:t> Solaris, 11. </a:t>
            </a:r>
            <a:r>
              <a:rPr lang="hr-HR" dirty="0" smtClean="0"/>
              <a:t>ožujka 2</a:t>
            </a:r>
            <a:r>
              <a:rPr lang="en-US" dirty="0" smtClean="0"/>
              <a:t>019.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941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25" y="2576052"/>
            <a:ext cx="9625758" cy="35986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     *čl</a:t>
            </a:r>
            <a:r>
              <a:rPr lang="hr-HR" dirty="0"/>
              <a:t>. 28. ZOOOSŠ-a  - dopunjen</a:t>
            </a:r>
          </a:p>
          <a:p>
            <a:r>
              <a:rPr lang="hr-HR" dirty="0"/>
              <a:t>sadržaj </a:t>
            </a:r>
            <a:r>
              <a:rPr lang="hr-HR" dirty="0" smtClean="0"/>
              <a:t>šk. </a:t>
            </a:r>
            <a:r>
              <a:rPr lang="hr-HR" dirty="0"/>
              <a:t>kurikuluma čini 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strategija razvoja škole</a:t>
            </a:r>
            <a:r>
              <a:rPr lang="hr-HR" dirty="0"/>
              <a:t>, a </a:t>
            </a:r>
            <a:r>
              <a:rPr lang="hr-HR" dirty="0" smtClean="0"/>
              <a:t>mogu </a:t>
            </a:r>
            <a:r>
              <a:rPr lang="hr-HR" dirty="0"/>
              <a:t>se utvrditi 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druge odrednice sukladno </a:t>
            </a:r>
            <a:r>
              <a:rPr lang="hr-HR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kurikularnim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dokumentima</a:t>
            </a: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šk. kurikulum i godišnji plan i program rada, školski odbor donosi do 7. listopada</a:t>
            </a: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/>
              <a:t>tekuće školske godine,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r>
              <a:rPr lang="hr-HR" dirty="0"/>
              <a:t> iste je dokumente Škola dužna elektroničkim putem dostaviti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MZO-u  do 15. listopada tekuće godine</a:t>
            </a: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za sudjelovanje učenika </a:t>
            </a:r>
            <a:r>
              <a:rPr lang="hr-HR" dirty="0"/>
              <a:t>u izbornim i fakultativnim predmetima, aktivnostima, modulima, programima i projektima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koji nisu obvezni, potrebno informirati roditelje i pribaviti njihovu pisanu suglasnost</a:t>
            </a:r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3348921" y="-826950"/>
            <a:ext cx="5152106" cy="10217794"/>
          </a:xfrm>
        </p:spPr>
        <p:txBody>
          <a:bodyPr vert="vert270"/>
          <a:lstStyle/>
          <a:p>
            <a:r>
              <a:rPr lang="hr-HR" dirty="0" smtClean="0"/>
              <a:t>								</a:t>
            </a:r>
            <a:r>
              <a:rPr lang="sr-Latn-RS" dirty="0" smtClean="0"/>
              <a:t>Državn</a:t>
            </a:r>
            <a:r>
              <a:rPr lang="en-US" dirty="0" smtClean="0"/>
              <a:t>i </a:t>
            </a:r>
            <a:r>
              <a:rPr lang="hr-HR" dirty="0" smtClean="0"/>
              <a:t>stručni skup za ravnatelje osnovnih škola Republike Hrvatske,</a:t>
            </a:r>
            <a:r>
              <a:rPr lang="en-US" dirty="0" smtClean="0"/>
              <a:t> Solaris, 11</a:t>
            </a:r>
            <a:r>
              <a:rPr lang="hr-HR" dirty="0" smtClean="0"/>
              <a:t>. ožujka </a:t>
            </a:r>
            <a:r>
              <a:rPr lang="en-US" dirty="0" smtClean="0"/>
              <a:t>2019.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93" y="167149"/>
            <a:ext cx="3590861" cy="220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08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PRAVA I OBVEZE RODITELJA UČENIKA</a:t>
            </a: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   *čl</a:t>
            </a:r>
            <a:r>
              <a:rPr lang="hr-HR" dirty="0"/>
              <a:t>. 135. ZOOOSŠ-a – </a:t>
            </a:r>
            <a:r>
              <a:rPr lang="hr-HR" dirty="0" smtClean="0"/>
              <a:t>dopunjen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roditelj </a:t>
            </a:r>
            <a:r>
              <a:rPr lang="hr-HR" dirty="0"/>
              <a:t>učenika ima pravo i obvezu biti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upoznat sa svim sadržajima </a:t>
            </a:r>
            <a:r>
              <a:rPr lang="hr-HR" dirty="0"/>
              <a:t>obuhvaćenima nastavnim planom i programom i školskim kurikulumom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objavljenim na mrežnim stranicama škole</a:t>
            </a:r>
            <a:r>
              <a:rPr lang="hr-HR" dirty="0"/>
              <a:t>: obveznim i izbornim nastavnim predmetima, </a:t>
            </a:r>
            <a:r>
              <a:rPr lang="hr-HR" dirty="0" err="1"/>
              <a:t>međupredmetnim</a:t>
            </a:r>
            <a:r>
              <a:rPr lang="hr-HR" dirty="0"/>
              <a:t> i/ili interdisciplinarnim sadržajima i/ili modulima, izvannastavnim, eksperimentalnim i posebnim programima te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dati suglasnost za sudjelovanje učenika u svim navedenim sadržajima osim u nastavnim predmetima koji su dio odgojno-obrazovanog standarda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5658468" y="270387"/>
            <a:ext cx="953724" cy="11700391"/>
          </a:xfrm>
        </p:spPr>
        <p:txBody>
          <a:bodyPr vert="vert270"/>
          <a:lstStyle/>
          <a:p>
            <a:r>
              <a:rPr lang="hr-HR" dirty="0" smtClean="0"/>
              <a:t>														Državni stručni skup za ravnatelje osnovnih škola</a:t>
            </a:r>
            <a:r>
              <a:rPr lang="en-US" dirty="0" smtClean="0"/>
              <a:t>, Solaris, 11. </a:t>
            </a:r>
            <a:r>
              <a:rPr lang="hr-HR" dirty="0" smtClean="0"/>
              <a:t>ožujka</a:t>
            </a:r>
            <a:r>
              <a:rPr lang="en-US" dirty="0" smtClean="0"/>
              <a:t> 2019.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5582" y="2548382"/>
            <a:ext cx="1944216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48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733368"/>
            <a:ext cx="8946541" cy="3515031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	</a:t>
            </a:r>
          </a:p>
          <a:p>
            <a:pPr marL="0" indent="0">
              <a:buNone/>
            </a:pPr>
            <a:r>
              <a:rPr lang="hr-HR" dirty="0" smtClean="0"/>
              <a:t>*čl</a:t>
            </a:r>
            <a:r>
              <a:rPr lang="hr-HR" dirty="0"/>
              <a:t>. 34.a ZOOOSŠ-a</a:t>
            </a:r>
          </a:p>
          <a:p>
            <a:endParaRPr lang="hr-HR" dirty="0" smtClean="0"/>
          </a:p>
          <a:p>
            <a:r>
              <a:rPr lang="hr-HR" dirty="0" smtClean="0"/>
              <a:t>za </a:t>
            </a:r>
            <a:r>
              <a:rPr lang="hr-HR" dirty="0"/>
              <a:t>učenike osnovne škole </a:t>
            </a:r>
            <a:r>
              <a:rPr lang="hr-HR" dirty="0" smtClean="0"/>
              <a:t>- produženi </a:t>
            </a:r>
            <a:r>
              <a:rPr lang="hr-HR" dirty="0"/>
              <a:t>boravak koji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organizira osnivač školske ustanove</a:t>
            </a:r>
          </a:p>
          <a:p>
            <a:r>
              <a:rPr lang="hr-HR" dirty="0"/>
              <a:t>može se izvoditi u školskoj ustanovi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sukladno propisanim standardima uz odobrenje Ministarstva</a:t>
            </a:r>
          </a:p>
          <a:p>
            <a:r>
              <a:rPr lang="hr-HR" dirty="0"/>
              <a:t>organizacija i provedba produženog boravka u osnovnoj školi propisuje se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pravilnikom </a:t>
            </a:r>
            <a:r>
              <a:rPr lang="hr-HR" dirty="0"/>
              <a:t>koji donosi ministar</a:t>
            </a:r>
          </a:p>
          <a:p>
            <a:endParaRPr lang="hr-HR" dirty="0"/>
          </a:p>
        </p:txBody>
      </p:sp>
      <p:pic>
        <p:nvPicPr>
          <p:cNvPr id="5" name="Picture 4" descr="Slikovni rezultat za produženi boravak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090" y="602748"/>
            <a:ext cx="4611329" cy="234886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420607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OPTEREĆENJE UČENIKA NASTAVOM</a:t>
            </a:r>
            <a: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*</a:t>
            </a:r>
            <a:r>
              <a:rPr lang="hr-HR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čl</a:t>
            </a:r>
            <a: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51. st. 1. i 2. ZOOOSŠ-a</a:t>
            </a:r>
            <a:b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172260"/>
            <a:ext cx="4396339" cy="576262"/>
          </a:xfrm>
        </p:spPr>
        <p:txBody>
          <a:bodyPr/>
          <a:lstStyle/>
          <a:p>
            <a:pPr algn="ctr"/>
            <a:r>
              <a:rPr lang="hr-HR" dirty="0"/>
              <a:t>osnovna škola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949675"/>
            <a:ext cx="4396339" cy="3519949"/>
          </a:xfrm>
          <a:ln w="38100">
            <a:solidFill>
              <a:schemeClr val="tx1"/>
            </a:solidFill>
          </a:ln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dnevno </a:t>
            </a:r>
            <a:r>
              <a:rPr lang="hr-HR" dirty="0"/>
              <a:t>trajanje nastave učenika utvrđuje se rasporedom sati </a:t>
            </a:r>
          </a:p>
          <a:p>
            <a:r>
              <a:rPr lang="hr-HR" dirty="0"/>
              <a:t>nastava predmeta koji se izvode </a:t>
            </a:r>
            <a:r>
              <a:rPr lang="hr-HR" i="1" dirty="0"/>
              <a:t>obvezno</a:t>
            </a:r>
            <a:r>
              <a:rPr lang="hr-HR" dirty="0"/>
              <a:t> za učenike razredne nastave ne može iznositi više od 4 sata dnevno, a za ostale učenike osnovne škole više od 6 sati dnevno</a:t>
            </a:r>
          </a:p>
          <a:p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9231" y="2214047"/>
            <a:ext cx="4396338" cy="534475"/>
          </a:xfrm>
        </p:spPr>
        <p:txBody>
          <a:bodyPr/>
          <a:lstStyle/>
          <a:p>
            <a:pPr algn="ctr"/>
            <a:r>
              <a:rPr lang="hr-HR" dirty="0"/>
              <a:t>srednja škola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49230" y="2949676"/>
            <a:ext cx="4396339" cy="3519949"/>
          </a:xfrm>
          <a:ln w="38100">
            <a:solidFill>
              <a:schemeClr val="tx1"/>
            </a:solidFill>
          </a:ln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godišnji </a:t>
            </a:r>
            <a:r>
              <a:rPr lang="hr-HR" dirty="0"/>
              <a:t>i tjedni broj nastavnih sati određuje se nastavnim planom i kurikulumom, pri čemu ukupan broj tjednih sati ne smije prelaziti 40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27741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970" y="719144"/>
            <a:ext cx="8947522" cy="1400530"/>
          </a:xfrm>
        </p:spPr>
        <p:txBody>
          <a:bodyPr/>
          <a:lstStyle/>
          <a:p>
            <a:pPr algn="ctr"/>
            <a: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BROJ </a:t>
            </a:r>
            <a:r>
              <a:rPr lang="hr-HR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RAZREDNIH ODJELA U OSNOVNOJ ŠKOLI </a:t>
            </a:r>
            <a: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– PRETHODNO </a:t>
            </a:r>
            <a:r>
              <a:rPr lang="hr-HR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MIŠLJENJE OSNIVAČA</a:t>
            </a:r>
            <a:endParaRPr lang="hr-HR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664542"/>
            <a:ext cx="8946541" cy="3298722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  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*čl</a:t>
            </a:r>
            <a:r>
              <a:rPr lang="hr-HR" dirty="0"/>
              <a:t>. 52. st. 2. ZOOOSŠ-a - dopunjen 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broj razrednih odjela u osnovnoj školi utvrđuje ured državne uprave </a:t>
            </a:r>
            <a:r>
              <a:rPr lang="hr-HR" dirty="0" smtClean="0"/>
              <a:t>u županiji odnosno </a:t>
            </a:r>
            <a:r>
              <a:rPr lang="hr-HR" dirty="0"/>
              <a:t>Gradski ured Grada Zagreba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uz prethodno mišljenje osnivača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škole</a:t>
            </a:r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6033002" y="456288"/>
            <a:ext cx="361969" cy="11956028"/>
          </a:xfrm>
        </p:spPr>
        <p:txBody>
          <a:bodyPr vert="vert270"/>
          <a:lstStyle/>
          <a:p>
            <a:r>
              <a:rPr lang="hr-HR" dirty="0" smtClean="0"/>
              <a:t>												Državni stručni skup za ravnatelje osnovnih škola Republike Hrvatske </a:t>
            </a:r>
            <a:r>
              <a:rPr lang="en-US" dirty="0" smtClean="0"/>
              <a:t>, Solaris, 11</a:t>
            </a:r>
            <a:r>
              <a:rPr lang="hr-HR" dirty="0" smtClean="0"/>
              <a:t>. ožujka </a:t>
            </a:r>
            <a:r>
              <a:rPr lang="en-US" dirty="0" smtClean="0"/>
              <a:t>2019.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140" y="2538807"/>
            <a:ext cx="301942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30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200" b="1" dirty="0" smtClean="0">
                <a:solidFill>
                  <a:srgbClr val="FFC000"/>
                </a:solidFill>
              </a:rPr>
              <a:t/>
            </a:r>
            <a:br>
              <a:rPr lang="hr-HR" sz="3200" b="1" dirty="0" smtClean="0">
                <a:solidFill>
                  <a:srgbClr val="FFC000"/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OCJENA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IZ VLADANJA </a:t>
            </a:r>
            <a:r>
              <a:rPr lang="hr-HR" sz="3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hr-HR" sz="3200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40732" y="2056092"/>
            <a:ext cx="3439191" cy="4195763"/>
          </a:xfr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 smtClean="0"/>
              <a:t>    *čl</a:t>
            </a:r>
            <a:r>
              <a:rPr lang="hr-HR" dirty="0"/>
              <a:t>. 73. st. 3. </a:t>
            </a:r>
            <a:r>
              <a:rPr lang="hr-HR" dirty="0" smtClean="0"/>
              <a:t>ZOOOSŠ-a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uspjeh učenika i zaključna ocjena za svaki nastavni predmet,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kao i ocjena iz vladanja</a:t>
            </a: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/>
              <a:t>utvrđuju se javno u razrednom odjelu, odnosno obrazovnoj skupini na kraju nastavne godine</a:t>
            </a:r>
          </a:p>
          <a:p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4323" y="2056092"/>
            <a:ext cx="3856511" cy="4200245"/>
          </a:xfr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 algn="ctr">
              <a:buNone/>
            </a:pPr>
            <a:r>
              <a:rPr lang="hr-HR" dirty="0"/>
              <a:t> </a:t>
            </a:r>
            <a:r>
              <a:rPr lang="hr-HR" dirty="0" smtClean="0"/>
              <a:t>* čl</a:t>
            </a:r>
            <a:r>
              <a:rPr lang="hr-HR" dirty="0"/>
              <a:t>. 76. st. 7. </a:t>
            </a:r>
            <a:r>
              <a:rPr lang="hr-HR" dirty="0" smtClean="0"/>
              <a:t>ZOOOSŠ-a</a:t>
            </a:r>
          </a:p>
          <a:p>
            <a:endParaRPr lang="hr-HR" dirty="0" smtClean="0"/>
          </a:p>
          <a:p>
            <a:r>
              <a:rPr lang="hr-HR" dirty="0" smtClean="0"/>
              <a:t>učenik </a:t>
            </a:r>
            <a:r>
              <a:rPr lang="hr-HR" dirty="0"/>
              <a:t>ili roditelj koji nije zadovoljan ocjenom iz vladanja može u roku od dva dana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od završetka nastavne godine</a:t>
            </a:r>
            <a:r>
              <a:rPr lang="hr-HR" dirty="0">
                <a:solidFill>
                  <a:srgbClr val="00B0F0"/>
                </a:solidFill>
              </a:rPr>
              <a:t> </a:t>
            </a:r>
            <a:r>
              <a:rPr lang="hr-HR" dirty="0"/>
              <a:t>podnijeti zahtjev učiteljskom/nastavničkom vijeću radi preispitivanja ocjene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6670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8361" y="326194"/>
            <a:ext cx="4906297" cy="1400530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DOPUNSKI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NASTAVNI </a:t>
            </a: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RAD</a:t>
            </a: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  </a:t>
            </a:r>
          </a:p>
          <a:p>
            <a:pPr marL="0" indent="0">
              <a:buNone/>
            </a:pPr>
            <a:r>
              <a:rPr lang="hr-HR" dirty="0" smtClean="0"/>
              <a:t>* čl</a:t>
            </a:r>
            <a:r>
              <a:rPr lang="hr-HR" dirty="0"/>
              <a:t>. 75. ZOOOSŠ-a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škola je učenicima koji na kraju nastavne godine imaju ocjenu nedovoljan (1) iz najviše dva nastavna predmeta, dužna organizirati pomoć u učenju i nadoknađivanju znanja kroz dopunski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nastavni  </a:t>
            </a:r>
            <a:r>
              <a:rPr lang="hr-HR" dirty="0"/>
              <a:t>rad koji su učenici dužni pohađati</a:t>
            </a:r>
          </a:p>
          <a:p>
            <a:r>
              <a:rPr lang="hr-HR" dirty="0"/>
              <a:t>radi preciznosti i otklanjanja mogućih dvojbi, izrijekom se propisuje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da učitelji/nastavnici obavljaju dopunski nastavni rad u okviru 40-satnog radnog tjedna</a:t>
            </a:r>
          </a:p>
          <a:p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929" y="164260"/>
            <a:ext cx="3404220" cy="27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46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IZNOS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NOVČANE NAKNADE ZA POLAGANJE DRŽAVNE MATURE</a:t>
            </a:r>
            <a:r>
              <a:rPr lang="hr-HR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  </a:t>
            </a:r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*čl</a:t>
            </a:r>
            <a:r>
              <a:rPr lang="hr-HR" dirty="0"/>
              <a:t>. 82. ZOOOSŠ-a - dopunjen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iznos novčane naknade za polaganje ispita državne mature za pojedine kategorije pristupnika utvrđuje se odlukom Vlade Republike Hrvatske i predstavlja namjenski </a:t>
            </a:r>
            <a:r>
              <a:rPr lang="hr-HR" dirty="0" smtClean="0"/>
              <a:t>prihod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Odluka o iznosu novčane naknade za polaganje ispita državne mature u školskoj godini 2018./</a:t>
            </a:r>
            <a:r>
              <a:rPr lang="hr-HR" dirty="0" smtClean="0"/>
              <a:t>2019. - NN 110/18.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317" y="2649661"/>
            <a:ext cx="2263155" cy="185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39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8360" y="452718"/>
            <a:ext cx="8782473" cy="1400530"/>
          </a:xfrm>
        </p:spPr>
        <p:txBody>
          <a:bodyPr/>
          <a:lstStyle/>
          <a:p>
            <a:pPr algn="ctr"/>
            <a: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OBAVIJEST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 PRESTANKU RADA ŠKOLE</a:t>
            </a:r>
            <a:r>
              <a:rPr lang="hr-HR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   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*čl. </a:t>
            </a:r>
            <a:r>
              <a:rPr lang="hr-HR" dirty="0"/>
              <a:t>95. ZOOOSŠ-a dopunjen 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osnivač </a:t>
            </a:r>
            <a:r>
              <a:rPr lang="hr-HR" dirty="0" smtClean="0"/>
              <a:t>škole </a:t>
            </a:r>
            <a:r>
              <a:rPr lang="hr-HR" dirty="0"/>
              <a:t>koja je prestala s radom dužan je MZO-u dostaviti pisanu obavijest o prestanku rada</a:t>
            </a:r>
          </a:p>
          <a:p>
            <a:r>
              <a:rPr lang="hr-HR" dirty="0"/>
              <a:t>ravnatelj </a:t>
            </a:r>
            <a:r>
              <a:rPr lang="hr-HR" dirty="0" smtClean="0"/>
              <a:t>škole </a:t>
            </a:r>
            <a:r>
              <a:rPr lang="hr-HR" dirty="0"/>
              <a:t>koja ima područnu školu koja će privremeno ili u potpunosti prestati s radom, dužan je </a:t>
            </a:r>
            <a:r>
              <a:rPr lang="hr-HR" dirty="0" smtClean="0"/>
              <a:t>odluku </a:t>
            </a:r>
            <a:r>
              <a:rPr lang="hr-HR" dirty="0"/>
              <a:t>o prestanku rada područne škole dostaviti MZO-u u roku od 15 dana od dana donošenja odluke 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5910098" y="389285"/>
            <a:ext cx="283311" cy="11434917"/>
          </a:xfrm>
        </p:spPr>
        <p:txBody>
          <a:bodyPr vert="vert270"/>
          <a:lstStyle/>
          <a:p>
            <a:r>
              <a:rPr lang="hr-HR" dirty="0" smtClean="0"/>
              <a:t>											</a:t>
            </a:r>
            <a:r>
              <a:rPr lang="en-US" dirty="0" smtClean="0"/>
              <a:t> </a:t>
            </a:r>
            <a:r>
              <a:rPr lang="hr-HR" dirty="0" smtClean="0"/>
              <a:t>Državni stručni skup za ravnatelje osnovnih škola Republike Hrvatske</a:t>
            </a:r>
            <a:r>
              <a:rPr lang="en-US" dirty="0" smtClean="0"/>
              <a:t>, Solaris, 11</a:t>
            </a:r>
            <a:r>
              <a:rPr lang="hr-HR" dirty="0" smtClean="0"/>
              <a:t>. ožujka </a:t>
            </a:r>
            <a:r>
              <a:rPr lang="en-US" dirty="0" smtClean="0"/>
              <a:t>2019.</a:t>
            </a:r>
            <a:endParaRPr lang="en-US" dirty="0"/>
          </a:p>
        </p:txBody>
      </p:sp>
      <p:pic>
        <p:nvPicPr>
          <p:cNvPr id="5" name="Picture 2" descr="Slikovni rezultat za medicina rad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37" y="312992"/>
            <a:ext cx="1905000" cy="188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776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72382"/>
            <a:ext cx="8689617" cy="1400530"/>
          </a:xfrm>
        </p:spPr>
        <p:txBody>
          <a:bodyPr/>
          <a:lstStyle/>
          <a:p>
            <a:pPr algn="ctr"/>
            <a:r>
              <a:rPr lang="hr-HR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hr-HR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ČLANOVI ŠKOLSKOG ODBORA KOJE</a:t>
            </a:r>
            <a:b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IMENUJE OSNIVAČ</a:t>
            </a:r>
            <a:endParaRPr lang="hr-HR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8280" y="2170905"/>
            <a:ext cx="8946541" cy="4195481"/>
          </a:xfrm>
        </p:spPr>
        <p:txBody>
          <a:bodyPr/>
          <a:lstStyle/>
          <a:p>
            <a:pPr marL="0" indent="0">
              <a:buNone/>
            </a:pPr>
            <a:endParaRPr lang="hr-HR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hr-HR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*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čl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119.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st.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4.  ZOOOSŠ-a</a:t>
            </a:r>
          </a:p>
          <a:p>
            <a:pPr marL="0" indent="0">
              <a:buNone/>
            </a:pPr>
            <a:endParaRPr lang="hr-HR" i="1" dirty="0" smtClean="0"/>
          </a:p>
          <a:p>
            <a:pPr marL="0" indent="0">
              <a:buNone/>
            </a:pPr>
            <a:r>
              <a:rPr lang="hr-HR" i="1" dirty="0" smtClean="0"/>
              <a:t>Član </a:t>
            </a:r>
            <a:r>
              <a:rPr lang="hr-HR" i="1" dirty="0"/>
              <a:t>školskog odbora kojeg imenuje osnivač </a:t>
            </a:r>
            <a:r>
              <a:rPr lang="hr-HR" i="1" strike="sngStrik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samostalno u pravilu</a:t>
            </a:r>
            <a:r>
              <a:rPr lang="hr-HR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hr-HR" i="1" dirty="0"/>
              <a:t>treba imati završen najmanje preddiplomski sveučilišni studij ili stručni studij na kojem se stječe najmanje 180 ECTS bodova i ne može biti radnik školske ustanove u školski odbor koje se imenuje.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5868638" y="298665"/>
            <a:ext cx="892909" cy="11242534"/>
          </a:xfrm>
        </p:spPr>
        <p:txBody>
          <a:bodyPr vert="vert270"/>
          <a:lstStyle/>
          <a:p>
            <a:r>
              <a:rPr lang="hr-HR" dirty="0" smtClean="0"/>
              <a:t>													</a:t>
            </a:r>
            <a:r>
              <a:rPr lang="en-US" dirty="0" smtClean="0"/>
              <a:t> </a:t>
            </a:r>
            <a:r>
              <a:rPr lang="hr-HR" dirty="0" smtClean="0"/>
              <a:t>Državni stručni skup za ravnatelje osnovnih škola</a:t>
            </a:r>
            <a:r>
              <a:rPr lang="en-US" dirty="0" smtClean="0"/>
              <a:t>, Solaris, 11. </a:t>
            </a:r>
            <a:r>
              <a:rPr lang="hr-HR" dirty="0" smtClean="0"/>
              <a:t>ožujka </a:t>
            </a:r>
            <a:r>
              <a:rPr lang="en-US" dirty="0" smtClean="0"/>
              <a:t>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50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5535" y="452718"/>
            <a:ext cx="8455299" cy="1400530"/>
          </a:xfrm>
        </p:spPr>
        <p:txBody>
          <a:bodyPr>
            <a:normAutofit/>
          </a:bodyPr>
          <a:lstStyle/>
          <a:p>
            <a:pPr algn="ctr"/>
            <a:r>
              <a:rPr lang="hr-BA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hr-BA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hr-BA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NOVA </a:t>
            </a:r>
            <a:r>
              <a:rPr lang="hr-BA" sz="32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NAČELA ODGOJA I OBRAZOVANJA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289" y="1944117"/>
            <a:ext cx="10417985" cy="3901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 smtClean="0"/>
              <a:t>    *čl</a:t>
            </a:r>
            <a:r>
              <a:rPr lang="pl-PL" b="1" dirty="0"/>
              <a:t>. 4. st. 2.  ZOOOSŠ-a </a:t>
            </a:r>
            <a:r>
              <a:rPr lang="pl-PL" b="1" dirty="0" smtClean="0"/>
              <a:t>- </a:t>
            </a:r>
            <a:r>
              <a:rPr lang="pl-PL" dirty="0" smtClean="0"/>
              <a:t>dopunjen novim </a:t>
            </a:r>
            <a:r>
              <a:rPr lang="pl-PL" dirty="0"/>
              <a:t>načelima</a:t>
            </a:r>
          </a:p>
          <a:p>
            <a:r>
              <a:rPr lang="hr-HR" dirty="0">
                <a:solidFill>
                  <a:srgbClr val="FFC000"/>
                </a:solidFill>
              </a:rPr>
              <a:t>Promicanje odgojnih vrijednosti </a:t>
            </a:r>
            <a:r>
              <a:rPr lang="hr-HR" dirty="0"/>
              <a:t>(odgajati i obrazovati učenike u skladu s općim kulturnim i civilizacijskim vrijednostima, ljudskim pravima i pravima djece, osposobiti ih za življenje u </a:t>
            </a:r>
            <a:r>
              <a:rPr lang="hr-HR" dirty="0" err="1" smtClean="0"/>
              <a:t>multikulturalnom</a:t>
            </a:r>
            <a:r>
              <a:rPr lang="en-US" dirty="0" smtClean="0"/>
              <a:t> s</a:t>
            </a:r>
            <a:r>
              <a:rPr lang="hr-HR" dirty="0" err="1" smtClean="0"/>
              <a:t>vijetu</a:t>
            </a:r>
            <a:r>
              <a:rPr lang="hr-HR" dirty="0"/>
              <a:t>, za poštivanje različitosti i toleranciju te za aktivno i </a:t>
            </a:r>
            <a:r>
              <a:rPr lang="hr-HR" dirty="0" smtClean="0"/>
              <a:t>odgovorno </a:t>
            </a:r>
            <a:r>
              <a:rPr lang="hr-HR" dirty="0"/>
              <a:t>sudjelovanje u demokratskom razvoju društva), </a:t>
            </a:r>
            <a:r>
              <a:rPr lang="hr-HR" dirty="0">
                <a:solidFill>
                  <a:srgbClr val="FFC000"/>
                </a:solidFill>
              </a:rPr>
              <a:t>u skladu s pravom roditelja da samostalno odlučuju o odgoju djece.</a:t>
            </a:r>
          </a:p>
          <a:p>
            <a:r>
              <a:rPr lang="hr-HR" dirty="0">
                <a:solidFill>
                  <a:srgbClr val="FFC000"/>
                </a:solidFill>
              </a:rPr>
              <a:t>Svatko ima pravo na obrazovanje. Djeca imaju pravo na dotok informacija ili sadržaja utemeljenih na suvremenim znanstvenim i obrazovnim standardima važnim za potpun i skladan razvoj njihove osobnosti, a koje se prenose na objektivan, kritički i pluralistički način. Zadaća je javnog školskog sustava da bude neutralan i uravnotežen te da omogući djetetu ostvarivanje tog prava</a:t>
            </a:r>
          </a:p>
          <a:p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0" y="5936188"/>
            <a:ext cx="11000692" cy="365125"/>
          </a:xfrm>
        </p:spPr>
        <p:txBody>
          <a:bodyPr/>
          <a:lstStyle/>
          <a:p>
            <a:r>
              <a:rPr lang="hr-HR" dirty="0" smtClean="0"/>
              <a:t>										Državni stručni skup za ravnatelje osnovnih škola Republike Hrvatske,</a:t>
            </a:r>
            <a:r>
              <a:rPr lang="en-US" dirty="0" smtClean="0"/>
              <a:t> Solaris, 11</a:t>
            </a:r>
            <a:r>
              <a:rPr lang="hr-HR" dirty="0" smtClean="0"/>
              <a:t>. ožujka </a:t>
            </a:r>
            <a:r>
              <a:rPr lang="en-US" dirty="0" smtClean="0"/>
              <a:t>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4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hr-HR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UČITELJI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EDUKATORI REHABILITATORI</a:t>
            </a:r>
            <a: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* čl</a:t>
            </a:r>
            <a:r>
              <a:rPr lang="hr-HR" dirty="0"/>
              <a:t>. 100. st. 1. i 4. ZOOOSŠ-a dopunjen </a:t>
            </a:r>
          </a:p>
          <a:p>
            <a:endParaRPr lang="hr-HR" dirty="0" smtClean="0"/>
          </a:p>
          <a:p>
            <a:r>
              <a:rPr lang="hr-HR" dirty="0" smtClean="0"/>
              <a:t>u </a:t>
            </a:r>
            <a:r>
              <a:rPr lang="hr-HR" dirty="0"/>
              <a:t>osnovnoj školi, </a:t>
            </a:r>
            <a:r>
              <a:rPr lang="hr-HR" dirty="0" smtClean="0"/>
              <a:t>uz učitelje razredne i predmetne </a:t>
            </a:r>
            <a:r>
              <a:rPr lang="hr-HR" dirty="0"/>
              <a:t>nastave </a:t>
            </a:r>
            <a:r>
              <a:rPr lang="hr-HR" dirty="0" smtClean="0"/>
              <a:t>te stručne suradnike, </a:t>
            </a:r>
            <a:r>
              <a:rPr lang="hr-HR" dirty="0"/>
              <a:t>odgojno-obrazovni rad obavljaju i </a:t>
            </a:r>
            <a:r>
              <a:rPr lang="hr-HR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učitelji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edukatori </a:t>
            </a:r>
            <a:r>
              <a:rPr lang="hr-H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rehabilitatori</a:t>
            </a:r>
            <a:endParaRPr lang="hr-HR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hr-HR" dirty="0"/>
              <a:t>stručni suradnici u školskoj ustanovi su: pedagog, psiholog, knjižničar, stručnjak edukacijsko-rehabilitacijskog profila </a:t>
            </a:r>
            <a:r>
              <a:rPr lang="hr-HR" dirty="0">
                <a:solidFill>
                  <a:schemeClr val="bg2">
                    <a:lumMod val="40000"/>
                    <a:lumOff val="60000"/>
                  </a:schemeClr>
                </a:solidFill>
              </a:rPr>
              <a:t>(edukator </a:t>
            </a:r>
            <a:r>
              <a:rPr lang="hr-HR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rehabilitator</a:t>
            </a:r>
            <a:r>
              <a:rPr lang="hr-HR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logoped i socijalni pedagog)</a:t>
            </a:r>
            <a:r>
              <a:rPr lang="hr-HR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 </a:t>
            </a:r>
            <a:endParaRPr lang="hr-HR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6020206" y="425379"/>
            <a:ext cx="697549" cy="11646039"/>
          </a:xfrm>
        </p:spPr>
        <p:txBody>
          <a:bodyPr vert="vert270"/>
          <a:lstStyle/>
          <a:p>
            <a:r>
              <a:rPr lang="hr-HR" dirty="0" smtClean="0"/>
              <a:t>											Državni stručni skup za ravnatelje osnovnih škola Republike Hrvatske,</a:t>
            </a:r>
            <a:r>
              <a:rPr lang="en-US" dirty="0" smtClean="0"/>
              <a:t> Solaris, 11. </a:t>
            </a:r>
            <a:r>
              <a:rPr lang="hr-HR" dirty="0" smtClean="0"/>
              <a:t>ožujka </a:t>
            </a:r>
            <a:r>
              <a:rPr lang="en-US" dirty="0" smtClean="0"/>
              <a:t>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519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87" y="1563329"/>
            <a:ext cx="3667432" cy="1897624"/>
          </a:xfrm>
        </p:spPr>
        <p:txBody>
          <a:bodyPr/>
          <a:lstStyle/>
          <a:p>
            <a:pPr algn="ctr"/>
            <a:r>
              <a:rPr lang="hr-HR" sz="2000" b="1" dirty="0">
                <a:latin typeface="Calibri" panose="020F0502020204030204" pitchFamily="34" charset="0"/>
              </a:rPr>
              <a:t/>
            </a:r>
            <a:br>
              <a:rPr lang="hr-HR" sz="2000" b="1" dirty="0">
                <a:latin typeface="Calibri" panose="020F0502020204030204" pitchFamily="34" charset="0"/>
              </a:rPr>
            </a:b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UVJETI ZA UČITELJE PREDMETNE NASTAVE U OSNOVNOJ ŠKOLI</a:t>
            </a:r>
            <a:endParaRPr lang="hr-HR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580175" y="1556792"/>
          <a:ext cx="8764298" cy="4691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17631748"/>
              </p:ext>
            </p:extLst>
          </p:nvPr>
        </p:nvGraphicFramePr>
        <p:xfrm>
          <a:off x="2084439" y="609600"/>
          <a:ext cx="7384026" cy="6056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364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387" y="452718"/>
            <a:ext cx="9018447" cy="1400530"/>
          </a:xfrm>
        </p:spPr>
        <p:txBody>
          <a:bodyPr/>
          <a:lstStyle/>
          <a:p>
            <a:pPr algn="ctr"/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UMJESTO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RJEŠENJA, ODLUKA O TJEDNOM I GODIŠNJEM ZADUŽENJU</a:t>
            </a:r>
            <a: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*čl</a:t>
            </a:r>
            <a:r>
              <a:rPr lang="hr-HR" dirty="0"/>
              <a:t>. 104. ZOOOSŠ-a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ukupne tjedne obveze učitelja, nastavnika, odgajatelja i stručnih suradnika utvrđuju se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odlukom</a:t>
            </a:r>
            <a:r>
              <a:rPr lang="hr-HR" dirty="0"/>
              <a:t> o tjednom i godišnjem zaduženju na poslovima neposrednog nastavnog rada i ostalim poslovima koji proizlaze iz neposrednog nastavnog i odgojno-obrazovnog rada</a:t>
            </a:r>
          </a:p>
          <a:p>
            <a:r>
              <a:rPr lang="hr-HR" dirty="0"/>
              <a:t>tjedna norma neposrednog odgojno-obrazovnog rada stručnog suradnika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 školskoj ustanovi</a:t>
            </a:r>
            <a:r>
              <a:rPr lang="hr-HR" b="1" dirty="0"/>
              <a:t> </a:t>
            </a:r>
            <a:r>
              <a:rPr lang="hr-HR" dirty="0"/>
              <a:t> i učitelja koji radi u produženom boravku je 25 sati </a:t>
            </a:r>
          </a:p>
          <a:p>
            <a:pPr marL="0" indent="0">
              <a:buNone/>
            </a:pPr>
            <a:r>
              <a:rPr lang="hr-HR" dirty="0"/>
              <a:t>	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44017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584" y="404664"/>
            <a:ext cx="7576486" cy="726046"/>
          </a:xfrm>
        </p:spPr>
        <p:txBody>
          <a:bodyPr/>
          <a:lstStyle/>
          <a:p>
            <a:pPr algn="ctr"/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PEDAGOŠKE MJERE</a:t>
            </a:r>
            <a:endParaRPr lang="hr-HR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198880"/>
              </p:ext>
            </p:extLst>
          </p:nvPr>
        </p:nvGraphicFramePr>
        <p:xfrm>
          <a:off x="727587" y="1052736"/>
          <a:ext cx="10471355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>
            <a:off x="3873910" y="3903405"/>
            <a:ext cx="619432" cy="4719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Right Arrow 5"/>
          <p:cNvSpPr/>
          <p:nvPr/>
        </p:nvSpPr>
        <p:spPr>
          <a:xfrm>
            <a:off x="3873910" y="5535561"/>
            <a:ext cx="67842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ight Arrow 6"/>
          <p:cNvSpPr/>
          <p:nvPr/>
        </p:nvSpPr>
        <p:spPr>
          <a:xfrm>
            <a:off x="7295535" y="5535561"/>
            <a:ext cx="629263" cy="544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9195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Privremeno udaljenje učenika iz odgojno-obrazovnog procesa</a:t>
            </a:r>
            <a:endParaRPr lang="hr-HR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2023422"/>
            <a:ext cx="9278572" cy="4195481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ravnatelj </a:t>
            </a:r>
            <a:r>
              <a:rPr lang="hr-HR" dirty="0"/>
              <a:t>može </a:t>
            </a:r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rješenjem</a:t>
            </a:r>
            <a:r>
              <a:rPr lang="hr-HR" b="1" dirty="0">
                <a:solidFill>
                  <a:schemeClr val="accent1"/>
                </a:solidFill>
              </a:rPr>
              <a:t> </a:t>
            </a:r>
            <a:r>
              <a:rPr lang="hr-HR" dirty="0"/>
              <a:t>privremeno udaljiti učenika iz odgojno-obrazovnog procesa najduže do 8 dana, o čemu je dužan pisanim putem izvijestiti roditelja i nadležni centar za socijalnu skrb </a:t>
            </a:r>
          </a:p>
          <a:p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protiv rješenja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hr-HR" dirty="0"/>
              <a:t>o privremenom udaljenju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 može se izjaviti žalba</a:t>
            </a:r>
            <a:r>
              <a:rPr lang="hr-HR" dirty="0"/>
              <a:t>, ali se može pokrenuti </a:t>
            </a:r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upravni spor </a:t>
            </a:r>
            <a:r>
              <a:rPr lang="hr-HR" dirty="0"/>
              <a:t>pred nadležnim upravnim sudom u roku od 30 dana od dostave rješenja</a:t>
            </a:r>
          </a:p>
        </p:txBody>
      </p:sp>
      <p:pic>
        <p:nvPicPr>
          <p:cNvPr id="5" name="irc_mi" descr="Povezana slik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652" y="4714030"/>
            <a:ext cx="3133725" cy="2216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952" y="4714030"/>
            <a:ext cx="3314338" cy="207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283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737419"/>
            <a:ext cx="5346649" cy="1135494"/>
          </a:xfrm>
        </p:spPr>
        <p:txBody>
          <a:bodyPr/>
          <a:lstStyle/>
          <a:p>
            <a:r>
              <a:rPr lang="hr-HR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OBAVLJANJE POSLOVA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673" y="1872913"/>
            <a:ext cx="10498753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*čl</a:t>
            </a:r>
            <a:r>
              <a:rPr lang="hr-HR" dirty="0"/>
              <a:t>. 99.a </a:t>
            </a:r>
            <a:r>
              <a:rPr lang="hr-HR" dirty="0" smtClean="0"/>
              <a:t>ZOOOSŠ-a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ravnatelj </a:t>
            </a:r>
            <a:r>
              <a:rPr lang="hr-HR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može</a:t>
            </a:r>
            <a:r>
              <a:rPr lang="hr-HR" dirty="0"/>
              <a:t>, uz suglasnost školskog odbora, </a:t>
            </a:r>
            <a:r>
              <a:rPr lang="hr-HR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omogućiti </a:t>
            </a:r>
            <a:r>
              <a:rPr lang="hr-HR" dirty="0"/>
              <a:t>radniku škole obavljanje poslova na projektu EU ili fondovima EU:</a:t>
            </a:r>
          </a:p>
          <a:p>
            <a:pPr marL="0" indent="0">
              <a:buNone/>
            </a:pPr>
            <a:r>
              <a:rPr lang="hr-HR" dirty="0" smtClean="0"/>
              <a:t>					- ako </a:t>
            </a:r>
            <a:r>
              <a:rPr lang="hr-HR" dirty="0"/>
              <a:t>su iz sredstava projekta ili fonda osigurana sredstva za </a:t>
            </a:r>
            <a:endParaRPr lang="hr-HR" dirty="0" smtClean="0"/>
          </a:p>
          <a:p>
            <a:pPr marL="0" indent="0">
              <a:buNone/>
            </a:pPr>
            <a:r>
              <a:rPr lang="hr-HR" dirty="0"/>
              <a:t>	</a:t>
            </a:r>
            <a:r>
              <a:rPr lang="hr-HR" dirty="0" smtClean="0"/>
              <a:t>				  plaću </a:t>
            </a:r>
            <a:r>
              <a:rPr lang="hr-HR" dirty="0"/>
              <a:t>uz  pripadajuće doprinose</a:t>
            </a:r>
          </a:p>
          <a:p>
            <a:pPr marL="0" indent="0">
              <a:buNone/>
            </a:pPr>
            <a:r>
              <a:rPr lang="hr-HR" dirty="0" smtClean="0"/>
              <a:t>					- ako </a:t>
            </a:r>
            <a:r>
              <a:rPr lang="hr-HR" dirty="0"/>
              <a:t>je za vrijeme obavljanja poslova radnika na projektu, </a:t>
            </a:r>
            <a:r>
              <a:rPr lang="hr-HR" dirty="0" smtClean="0"/>
              <a:t>							  moguće </a:t>
            </a:r>
            <a:r>
              <a:rPr lang="hr-HR" dirty="0"/>
              <a:t>osigurati nesmetani nastavak radnog procesa u školi</a:t>
            </a: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koji radi na projektu, ne može u jednoj ili više škola raditi s ukupnim radnim vremenom dužim od 40 sati tjedno</a:t>
            </a:r>
          </a:p>
          <a:p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757" y="362433"/>
            <a:ext cx="244827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71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452" y="351585"/>
            <a:ext cx="2942129" cy="952745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u punom</a:t>
            </a:r>
          </a:p>
          <a:p>
            <a:pPr algn="ctr">
              <a:spcBef>
                <a:spcPts val="0"/>
              </a:spcBef>
            </a:pP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radnom vremenu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8277" y="1556892"/>
            <a:ext cx="2736304" cy="5184477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hr-HR" sz="2300" dirty="0"/>
              <a:t> za vrijeme rada na projektu  </a:t>
            </a:r>
            <a:r>
              <a:rPr lang="hr-HR" sz="23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umanjuju se ukupne tjedne obveze </a:t>
            </a:r>
            <a:r>
              <a:rPr lang="hr-HR" sz="2300" dirty="0"/>
              <a:t>u trajanju koje odgovara radnom vremenu na poslovima na projektu i to tako da se razmjerno umanje svi oblici rada</a:t>
            </a:r>
          </a:p>
          <a:p>
            <a:endParaRPr lang="hr-HR" sz="19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2300" dirty="0"/>
              <a:t>za obavljanje poslova na projektu ostvaruje pravo na uvećanje plaće u iznosu od 30 % u odnosu na plaću koju bi ostvarivao obavljajući poslove svog radnog mjesta</a:t>
            </a:r>
            <a:endParaRPr lang="hr-HR" sz="1900" dirty="0"/>
          </a:p>
          <a:p>
            <a:pPr>
              <a:spcBef>
                <a:spcPts val="0"/>
              </a:spcBef>
            </a:pPr>
            <a:endParaRPr lang="hr-HR" sz="1900" dirty="0"/>
          </a:p>
          <a:p>
            <a:pPr>
              <a:spcBef>
                <a:spcPts val="0"/>
              </a:spcBef>
            </a:pPr>
            <a:r>
              <a:rPr lang="hr-HR" sz="1900" dirty="0"/>
              <a:t> - </a:t>
            </a:r>
            <a:r>
              <a:rPr lang="hr-HR" sz="2300" dirty="0"/>
              <a:t>uvećanje se obračunava i isplaćuje za radno vrijeme na poslovima na projektu za vrijeme u kojem obavlja </a:t>
            </a:r>
          </a:p>
          <a:p>
            <a:pPr>
              <a:spcBef>
                <a:spcPts val="0"/>
              </a:spcBef>
            </a:pPr>
            <a:r>
              <a:rPr lang="hr-HR" sz="2300" dirty="0"/>
              <a:t>poslove na projektu</a:t>
            </a:r>
          </a:p>
          <a:p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1182" y="476673"/>
            <a:ext cx="2202754" cy="1080219"/>
          </a:xfrm>
        </p:spPr>
        <p:txBody>
          <a:bodyPr/>
          <a:lstStyle/>
          <a:p>
            <a:pPr algn="ctr"/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u nepunom radnom vremenu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>
          <a:xfrm>
            <a:off x="4256926" y="1556892"/>
            <a:ext cx="2270694" cy="4699447"/>
          </a:xfrm>
        </p:spPr>
        <p:txBody>
          <a:bodyPr/>
          <a:lstStyle/>
          <a:p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/>
              <a:t>za vrijeme obavljanja poslova na projektu </a:t>
            </a:r>
            <a:r>
              <a:rPr lang="hr-HR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uvećavaju se ukupne tjedne obveze</a:t>
            </a:r>
            <a:r>
              <a:rPr lang="hr-HR" sz="1600" dirty="0">
                <a:solidFill>
                  <a:srgbClr val="FFC000"/>
                </a:solidFill>
              </a:rPr>
              <a:t> </a:t>
            </a:r>
            <a:r>
              <a:rPr lang="hr-HR" sz="1600" dirty="0"/>
              <a:t>u trajanju koje odgovara radnom vremenu na poslovima na projektu</a:t>
            </a:r>
          </a:p>
          <a:p>
            <a:endParaRPr lang="hr-H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288593" y="351585"/>
            <a:ext cx="2151729" cy="979058"/>
          </a:xfrm>
        </p:spPr>
        <p:txBody>
          <a:bodyPr/>
          <a:lstStyle/>
          <a:p>
            <a:pPr algn="ctr"/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koji radi samo na projektu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>
          <a:xfrm>
            <a:off x="7682177" y="1763553"/>
            <a:ext cx="3024336" cy="4771154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/>
              <a:t>radni odnos na određeno vrijeme s osobom koja će </a:t>
            </a:r>
            <a:r>
              <a:rPr lang="hr-HR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kao radnik škole obavljati samo poslove na projektu</a:t>
            </a:r>
          </a:p>
          <a:p>
            <a:pPr algn="just"/>
            <a:endParaRPr lang="hr-H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njegova plaća </a:t>
            </a:r>
            <a:r>
              <a:rPr lang="hr-HR" sz="1600" dirty="0"/>
              <a:t>može se ugovoriti </a:t>
            </a:r>
            <a:r>
              <a:rPr lang="hr-HR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maksimalno do najvećeg propisanog koeficijenta za</a:t>
            </a:r>
            <a:r>
              <a:rPr lang="hr-HR" sz="1600" dirty="0">
                <a:solidFill>
                  <a:srgbClr val="FFC000"/>
                </a:solidFill>
              </a:rPr>
              <a:t> </a:t>
            </a:r>
            <a:r>
              <a:rPr lang="hr-HR" sz="1600" dirty="0"/>
              <a:t>radno mjesto </a:t>
            </a:r>
            <a:r>
              <a:rPr lang="hr-HR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savjetnika</a:t>
            </a:r>
            <a:r>
              <a:rPr lang="hr-HR" sz="1600" dirty="0"/>
              <a:t> u školskim ustanovama, </a:t>
            </a:r>
            <a:r>
              <a:rPr lang="hr-HR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uvećanog za 30 %</a:t>
            </a:r>
          </a:p>
          <a:p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33868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632" y="620688"/>
            <a:ext cx="6280458" cy="1232560"/>
          </a:xfrm>
        </p:spPr>
        <p:txBody>
          <a:bodyPr/>
          <a:lstStyle/>
          <a:p>
            <a:pPr algn="ctr"/>
            <a:r>
              <a:rPr lang="hr-HR" sz="1800" b="1" dirty="0"/>
              <a:t/>
            </a:r>
            <a:br>
              <a:rPr lang="hr-HR" sz="1800" b="1" dirty="0"/>
            </a:b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Sporazum o radu na projektu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7433" y="2031924"/>
            <a:ext cx="9152855" cy="408700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hr-HR" sz="1350" b="1" dirty="0">
              <a:solidFill>
                <a:srgbClr val="00B0F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hr-HR" sz="1350" b="1" dirty="0">
              <a:solidFill>
                <a:srgbClr val="00B0F0"/>
              </a:solidFill>
            </a:endParaRPr>
          </a:p>
          <a:p>
            <a:pPr>
              <a:spcBef>
                <a:spcPts val="0"/>
              </a:spcBef>
            </a:pP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ravnatelj i radnik - sporazum na određeno vrijeme </a:t>
            </a:r>
            <a:r>
              <a:rPr lang="hr-HR" sz="1800" dirty="0"/>
              <a:t>(sporazum, dodatak ugovora o radu, aneks ugovora o radu, izmjena ugovora o radu i sl.)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 obavljanju poslova na projektu</a:t>
            </a:r>
            <a:r>
              <a:rPr lang="hr-HR" sz="1800" b="1" dirty="0">
                <a:solidFill>
                  <a:srgbClr val="FFC000"/>
                </a:solidFill>
              </a:rPr>
              <a:t>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kojim se na određeno vrijeme, najduže za vrijeme trajanja projekta, mijenjaju odredbe ugovora o radu</a:t>
            </a:r>
          </a:p>
          <a:p>
            <a:pPr marL="0" indent="0">
              <a:spcBef>
                <a:spcPts val="0"/>
              </a:spcBef>
              <a:buNone/>
            </a:pPr>
            <a:endParaRPr lang="hr-HR" sz="1800" dirty="0"/>
          </a:p>
          <a:p>
            <a:pPr algn="just"/>
            <a:r>
              <a:rPr lang="hr-HR" sz="1800" dirty="0"/>
              <a:t>protekom vremena trajanja projekta sporazum prestaje te radnik nastavlja radni odnos na temelju ugovora o radu koji je imao prije sklapanja sporazuma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423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576" y="412273"/>
            <a:ext cx="7055380" cy="1032066"/>
          </a:xfrm>
        </p:spPr>
        <p:txBody>
          <a:bodyPr/>
          <a:lstStyle/>
          <a:p>
            <a:pPr algn="ctr"/>
            <a:r>
              <a:rPr lang="hr-HR" sz="1800" b="1" dirty="0"/>
              <a:t/>
            </a:r>
            <a:br>
              <a:rPr lang="hr-HR" sz="1800" b="1" dirty="0"/>
            </a:b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 ravnatelja na projektu</a:t>
            </a:r>
            <a:endParaRPr lang="hr-HR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3290" y="1524857"/>
            <a:ext cx="3598607" cy="479967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>
                <a:solidFill>
                  <a:srgbClr val="002060"/>
                </a:solidFill>
              </a:rPr>
              <a:t>uz suglasnost školskog odbora</a:t>
            </a:r>
            <a:r>
              <a:rPr lang="hr-HR" sz="1600" dirty="0"/>
              <a:t>  i ravnatelj škole može obavljati poslove na projektu </a:t>
            </a:r>
            <a:r>
              <a:rPr lang="hr-HR" sz="1600" dirty="0">
                <a:solidFill>
                  <a:srgbClr val="002060"/>
                </a:solidFill>
              </a:rPr>
              <a:t>u dijelu radnog vremena</a:t>
            </a:r>
          </a:p>
          <a:p>
            <a:endParaRPr lang="hr-HR" sz="1600" dirty="0"/>
          </a:p>
          <a:p>
            <a:pPr marL="214313" indent="-214313">
              <a:buFontTx/>
              <a:buChar char="-"/>
            </a:pPr>
            <a:r>
              <a:rPr lang="hr-HR" sz="1600" dirty="0"/>
              <a:t>ako su sredstva za plaće osigurana iz projekta,</a:t>
            </a:r>
          </a:p>
          <a:p>
            <a:pPr marL="214313" indent="-214313">
              <a:buFontTx/>
              <a:buChar char="-"/>
            </a:pPr>
            <a:endParaRPr lang="hr-HR" sz="1600" dirty="0"/>
          </a:p>
          <a:p>
            <a:pPr marL="214313" indent="-214313">
              <a:buFontTx/>
              <a:buChar char="-"/>
            </a:pPr>
            <a:r>
              <a:rPr lang="hr-HR" sz="1600" dirty="0"/>
              <a:t>ako je za vrijeme dok ravnatelj obavlja poslove</a:t>
            </a:r>
          </a:p>
          <a:p>
            <a:r>
              <a:rPr lang="hr-HR" sz="1600" dirty="0"/>
              <a:t>    na projektu, moguće </a:t>
            </a:r>
          </a:p>
          <a:p>
            <a:r>
              <a:rPr lang="hr-HR" sz="1600" dirty="0"/>
              <a:t>    osigurati nesmetano </a:t>
            </a:r>
          </a:p>
          <a:p>
            <a:r>
              <a:rPr lang="hr-HR" sz="1600" dirty="0"/>
              <a:t>    poslovodno i stručno</a:t>
            </a:r>
          </a:p>
          <a:p>
            <a:r>
              <a:rPr lang="hr-HR" sz="1600" dirty="0"/>
              <a:t>    obavljanje poslova u školi</a:t>
            </a:r>
          </a:p>
          <a:p>
            <a:pPr algn="just"/>
            <a:endParaRPr lang="hr-HR" sz="1200" dirty="0"/>
          </a:p>
        </p:txBody>
      </p:sp>
      <p:sp>
        <p:nvSpPr>
          <p:cNvPr id="5" name="Rectangle 4"/>
          <p:cNvSpPr/>
          <p:nvPr/>
        </p:nvSpPr>
        <p:spPr>
          <a:xfrm>
            <a:off x="4385771" y="1572721"/>
            <a:ext cx="2684508" cy="210314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/>
              <a:t>radno vrijeme u kojem obavlja poslove na projektu može biti </a:t>
            </a:r>
            <a:r>
              <a:rPr lang="hr-HR" sz="1600" dirty="0">
                <a:solidFill>
                  <a:srgbClr val="002060"/>
                </a:solidFill>
              </a:rPr>
              <a:t>najviše</a:t>
            </a:r>
            <a:r>
              <a:rPr lang="hr-HR" sz="1600" dirty="0"/>
              <a:t> u ukupnom trajanju od </a:t>
            </a:r>
            <a:r>
              <a:rPr lang="hr-HR" sz="1600" dirty="0">
                <a:solidFill>
                  <a:srgbClr val="002060"/>
                </a:solidFill>
              </a:rPr>
              <a:t>30% </a:t>
            </a:r>
            <a:r>
              <a:rPr lang="hr-HR" sz="1600" dirty="0"/>
              <a:t>od </a:t>
            </a:r>
            <a:r>
              <a:rPr lang="hr-HR" sz="1600" dirty="0">
                <a:solidFill>
                  <a:srgbClr val="002060"/>
                </a:solidFill>
              </a:rPr>
              <a:t>tjednog radnog vremena</a:t>
            </a:r>
          </a:p>
        </p:txBody>
      </p:sp>
      <p:sp>
        <p:nvSpPr>
          <p:cNvPr id="6" name="Rectangle 5"/>
          <p:cNvSpPr/>
          <p:nvPr/>
        </p:nvSpPr>
        <p:spPr>
          <a:xfrm>
            <a:off x="4385771" y="3804250"/>
            <a:ext cx="2684508" cy="252027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/>
              <a:t>školski odbor sklapa s ravnateljem </a:t>
            </a:r>
            <a:r>
              <a:rPr lang="hr-HR" sz="1600" dirty="0">
                <a:solidFill>
                  <a:srgbClr val="002060"/>
                </a:solidFill>
              </a:rPr>
              <a:t>sporazum </a:t>
            </a:r>
            <a:r>
              <a:rPr lang="hr-HR" sz="1600" dirty="0"/>
              <a:t>na određeno vrijeme o obavljanju poslova na projektu</a:t>
            </a:r>
          </a:p>
        </p:txBody>
      </p:sp>
      <p:sp>
        <p:nvSpPr>
          <p:cNvPr id="7" name="Rectangle 6"/>
          <p:cNvSpPr/>
          <p:nvPr/>
        </p:nvSpPr>
        <p:spPr>
          <a:xfrm>
            <a:off x="7464153" y="1524859"/>
            <a:ext cx="2940251" cy="210314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/>
              <a:t>ravnatelj </a:t>
            </a:r>
            <a:r>
              <a:rPr lang="hr-HR" sz="1600" dirty="0">
                <a:solidFill>
                  <a:srgbClr val="002060"/>
                </a:solidFill>
              </a:rPr>
              <a:t>samostalno određuje svoje radno vrijeme</a:t>
            </a:r>
            <a:r>
              <a:rPr lang="hr-HR" sz="1600" dirty="0"/>
              <a:t> tako da poslove na projektu obavlja unutar svog redovitog radnog vremena</a:t>
            </a:r>
          </a:p>
        </p:txBody>
      </p:sp>
      <p:sp>
        <p:nvSpPr>
          <p:cNvPr id="8" name="Rectangle 7"/>
          <p:cNvSpPr/>
          <p:nvPr/>
        </p:nvSpPr>
        <p:spPr>
          <a:xfrm>
            <a:off x="7485203" y="3789040"/>
            <a:ext cx="2919201" cy="25202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/>
              <a:t>ostvaruje pravo na </a:t>
            </a:r>
            <a:r>
              <a:rPr lang="hr-HR" sz="1600" dirty="0">
                <a:solidFill>
                  <a:srgbClr val="002060"/>
                </a:solidFill>
              </a:rPr>
              <a:t>uvećanje plaće u iznosu od 30% u odnosu na plaću koju bi ostvarivao obavljajući poslove ravnatelja</a:t>
            </a:r>
            <a:r>
              <a:rPr lang="hr-HR" sz="1600" dirty="0"/>
              <a:t>, koje uvećanje se obračunava i isplaćuje za radno vrijeme na poslovima na projektu</a:t>
            </a:r>
          </a:p>
        </p:txBody>
      </p:sp>
    </p:spTree>
    <p:extLst>
      <p:ext uri="{BB962C8B-B14F-4D97-AF65-F5344CB8AC3E}">
        <p14:creationId xmlns:p14="http://schemas.microsoft.com/office/powerpoint/2010/main" val="303552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1624" y="764704"/>
            <a:ext cx="6279778" cy="1050398"/>
          </a:xfrm>
        </p:spPr>
        <p:txBody>
          <a:bodyPr/>
          <a:lstStyle/>
          <a:p>
            <a:pPr algn="ctr"/>
            <a:r>
              <a:rPr lang="hr-HR" sz="1800" b="1" dirty="0" smtClean="0"/>
              <a:t/>
            </a:r>
            <a:br>
              <a:rPr lang="hr-HR" sz="1800" b="1" dirty="0" smtClean="0"/>
            </a:br>
            <a:r>
              <a:rPr lang="hr-HR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Neutrošena sredstva iz projekata</a:t>
            </a:r>
            <a:endParaRPr lang="hr-HR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2159232"/>
            <a:ext cx="10038735" cy="33112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sz="1800" dirty="0" smtClean="0"/>
              <a:t>     *prijelazna </a:t>
            </a:r>
            <a:r>
              <a:rPr lang="hr-HR" sz="1800" dirty="0"/>
              <a:t>odredba čl. 47. Izmjena Zakona </a:t>
            </a:r>
          </a:p>
          <a:p>
            <a:pPr marL="0" indent="0">
              <a:buNone/>
            </a:pPr>
            <a:endParaRPr lang="hr-HR" sz="1800" dirty="0"/>
          </a:p>
          <a:p>
            <a:r>
              <a:rPr lang="hr-HR" sz="1800" dirty="0"/>
              <a:t>neutrošena sredstva za rashode za zaposlene, raspoloživa na računu škole ostvarena iz projekata EU, koji su provedeni prije stupanja na snagu Izmjena Zakona, škola mora uplatiti u državni proračun kao namjenski prihod </a:t>
            </a:r>
            <a:r>
              <a:rPr lang="hr-HR" sz="1800" dirty="0" smtClean="0"/>
              <a:t>MZO-a, </a:t>
            </a:r>
            <a:r>
              <a:rPr lang="hr-HR" sz="1800" dirty="0"/>
              <a:t>a </a:t>
            </a:r>
            <a:r>
              <a:rPr lang="hr-HR" sz="1800" dirty="0" smtClean="0"/>
              <a:t>MZO </a:t>
            </a:r>
            <a:r>
              <a:rPr lang="hr-HR" sz="1800" dirty="0"/>
              <a:t>će taj namjenski prihod koristiti za unaprjeđenje djelatnosti škole koja je taj prihod ostvarila</a:t>
            </a:r>
          </a:p>
          <a:p>
            <a:pPr marL="0" indent="0">
              <a:buNone/>
            </a:pPr>
            <a:endParaRPr lang="hr-HR" sz="1900" dirty="0"/>
          </a:p>
        </p:txBody>
      </p:sp>
    </p:spTree>
    <p:extLst>
      <p:ext uri="{BB962C8B-B14F-4D97-AF65-F5344CB8AC3E}">
        <p14:creationId xmlns:p14="http://schemas.microsoft.com/office/powerpoint/2010/main" val="177131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MREŽA ŠKOLA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6759" y="1743450"/>
            <a:ext cx="4354075" cy="3806904"/>
          </a:xfrm>
        </p:spPr>
        <p:txBody>
          <a:bodyPr>
            <a:normAutofit/>
          </a:bodyPr>
          <a:lstStyle/>
          <a:p>
            <a:r>
              <a:rPr lang="hr-HR" sz="2000" dirty="0"/>
              <a:t>popis </a:t>
            </a:r>
            <a:r>
              <a:rPr lang="hr-HR" sz="2000" dirty="0" smtClean="0"/>
              <a:t>škola u </a:t>
            </a:r>
            <a:r>
              <a:rPr lang="hr-HR" sz="2000" dirty="0"/>
              <a:t>kojima se izvode posebni programi za darovite učenike </a:t>
            </a:r>
            <a:r>
              <a:rPr lang="hr-HR" sz="2000" dirty="0" smtClean="0"/>
              <a:t>- sastavni </a:t>
            </a:r>
            <a:r>
              <a:rPr lang="hr-HR" sz="2000" dirty="0"/>
              <a:t>dio mreže </a:t>
            </a:r>
            <a:endParaRPr lang="hr-HR" sz="2000" dirty="0" smtClean="0"/>
          </a:p>
          <a:p>
            <a:endParaRPr lang="hr-HR" sz="2000" dirty="0" smtClean="0"/>
          </a:p>
          <a:p>
            <a:r>
              <a:rPr lang="hr-HR" sz="2000" dirty="0" smtClean="0"/>
              <a:t>škole </a:t>
            </a:r>
            <a:r>
              <a:rPr lang="hr-HR" sz="2000" dirty="0"/>
              <a:t>uvrštene u mrežu mogu proširiti djelatnost izvođenjem novog programa na temelju odluke koju donosi ministar nadležan za obrazovanje uz prethodnu suglasnost ministra nadležnog za financije</a:t>
            </a:r>
          </a:p>
          <a:p>
            <a:endParaRPr lang="hr-HR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11225540" cy="772522"/>
          </a:xfrm>
        </p:spPr>
        <p:txBody>
          <a:bodyPr/>
          <a:lstStyle/>
          <a:p>
            <a:r>
              <a:rPr lang="hr-HR" dirty="0" smtClean="0"/>
              <a:t>									</a:t>
            </a:r>
            <a:r>
              <a:rPr lang="hr-HR" dirty="0"/>
              <a:t> </a:t>
            </a:r>
            <a:r>
              <a:rPr lang="hr-HR" dirty="0" smtClean="0"/>
              <a:t>Državni stručni skup za ravnatelje osnovnih škola Republike Hrvatske</a:t>
            </a:r>
            <a:r>
              <a:rPr lang="en-US" dirty="0" smtClean="0"/>
              <a:t>, Solaris, 11. </a:t>
            </a:r>
            <a:r>
              <a:rPr lang="hr-HR" dirty="0" smtClean="0"/>
              <a:t>ožujka </a:t>
            </a:r>
            <a:r>
              <a:rPr lang="en-US" dirty="0" smtClean="0"/>
              <a:t>2019.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72" y="1741281"/>
            <a:ext cx="3573016" cy="380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141" y="433443"/>
            <a:ext cx="10353820" cy="1650996"/>
          </a:xfrm>
        </p:spPr>
        <p:txBody>
          <a:bodyPr/>
          <a:lstStyle/>
          <a:p>
            <a:pPr algn="ctr"/>
            <a: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NAČIN UTVRĐIVANJA LISTA EVIDENCIJA, KRITERIJI I NAČIN RASPOREĐIVANJA RADNIKA ZA KOJIMA JE PRESTALA POTREBA</a:t>
            </a:r>
            <a:r>
              <a:rPr lang="hr-HR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1500" y="2172173"/>
            <a:ext cx="9851923" cy="408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b="1" dirty="0" smtClean="0"/>
          </a:p>
          <a:p>
            <a:r>
              <a:rPr lang="hr-HR" sz="1800" dirty="0"/>
              <a:t>način i postupak utvrđivanja lista evidencija, način raspoređivanja zaposlenika te kriterije kojima se svim kandidatima za zapošljavanje osiguravaju jednaki i transparentni uvjeti donosi </a:t>
            </a:r>
            <a:r>
              <a:rPr lang="hr-HR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ministar</a:t>
            </a:r>
          </a:p>
          <a:p>
            <a:pPr marL="0" indent="0">
              <a:buNone/>
            </a:pPr>
            <a:endParaRPr lang="hr-HR" sz="1800" b="1" dirty="0">
              <a:solidFill>
                <a:srgbClr val="FFC000"/>
              </a:solidFill>
            </a:endParaRPr>
          </a:p>
          <a:p>
            <a:r>
              <a:rPr lang="hr-HR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stupanjem </a:t>
            </a: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 snagu Pravilnika prestati će se primjenjivati </a:t>
            </a:r>
            <a:r>
              <a:rPr lang="hr-HR" sz="1800" dirty="0"/>
              <a:t>čl. 25. st 7. KU/0Š i </a:t>
            </a:r>
            <a:r>
              <a:rPr lang="hr-HR" sz="1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Pravilnik o kriterijima za donošenje odluke o prednosti pri zapošljavanju</a:t>
            </a:r>
            <a:r>
              <a:rPr lang="hr-HR" sz="1800" dirty="0"/>
              <a:t>, kao i čl. 36. st. 5. KU/SŠ i </a:t>
            </a:r>
            <a:r>
              <a:rPr lang="hr-HR" sz="1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Pravilnik o načinu utvrđivanja lista (evidencija) zaposlenika, kriterijima za donošenje odluka o prednosti pri zapošljavanju te načinu raspoređivanja zaposlenika u srednjoškolskim ustanovama</a:t>
            </a:r>
          </a:p>
        </p:txBody>
      </p:sp>
    </p:spTree>
    <p:extLst>
      <p:ext uri="{BB962C8B-B14F-4D97-AF65-F5344CB8AC3E}">
        <p14:creationId xmlns:p14="http://schemas.microsoft.com/office/powerpoint/2010/main" val="23743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99" y="452718"/>
            <a:ext cx="9154391" cy="1400530"/>
          </a:xfrm>
        </p:spPr>
        <p:txBody>
          <a:bodyPr/>
          <a:lstStyle/>
          <a:p>
            <a:pPr algn="ctr"/>
            <a:r>
              <a:rPr lang="hr-HR" sz="1800" b="1" dirty="0"/>
              <a:t/>
            </a:r>
            <a:br>
              <a:rPr lang="hr-HR" sz="1800" b="1" dirty="0"/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KOJI SE BEZ PREKIDA RADNOG ODNOSA ZAPOŠLJAVA POSREDOVANJEM UREDA DRŽAVNE UPRAVE NE OSTVARUJE PRAVO NA OTPREMNINU</a:t>
            </a:r>
            <a: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491" y="1839118"/>
            <a:ext cx="11045536" cy="4686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dirty="0" smtClean="0"/>
              <a:t>	*</a:t>
            </a:r>
            <a:r>
              <a:rPr lang="hr-HR" sz="1600" dirty="0" err="1" smtClean="0"/>
              <a:t>čl</a:t>
            </a:r>
            <a:r>
              <a:rPr lang="hr-HR" sz="1600" dirty="0" smtClean="0"/>
              <a:t> </a:t>
            </a:r>
            <a:r>
              <a:rPr lang="hr-HR" sz="1600" dirty="0"/>
              <a:t>.112. st. 4., 5. 6. i 7. </a:t>
            </a:r>
            <a:endParaRPr lang="hr-HR" sz="1600" dirty="0" smtClean="0"/>
          </a:p>
          <a:p>
            <a:pPr marL="0" indent="0">
              <a:buNone/>
            </a:pPr>
            <a:endParaRPr lang="hr-HR" sz="1600" dirty="0"/>
          </a:p>
          <a:p>
            <a:r>
              <a:rPr lang="hr-HR" sz="1700" dirty="0"/>
              <a:t>radnik kojem škola otkazuje nakon 2 godine neprekidnog rada </a:t>
            </a:r>
            <a:r>
              <a:rPr lang="hr-HR" sz="17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neće imati pravo na </a:t>
            </a:r>
            <a:r>
              <a:rPr lang="hr-HR" sz="17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otpremninu, </a:t>
            </a:r>
            <a:r>
              <a:rPr lang="hr-HR" sz="1700" dirty="0" smtClean="0"/>
              <a:t>ako </a:t>
            </a:r>
            <a:r>
              <a:rPr lang="hr-HR" sz="1700" dirty="0"/>
              <a:t>po prestanku otkazanog ugovora o radu bez prekida zasnuje radni odnos posredovanjem ureda državne uprave</a:t>
            </a:r>
          </a:p>
          <a:p>
            <a:r>
              <a:rPr lang="hr-HR" sz="1700" dirty="0"/>
              <a:t>prekid kraći od dva mjeseca ne smatra se prekidom </a:t>
            </a:r>
          </a:p>
          <a:p>
            <a:r>
              <a:rPr lang="hr-HR" sz="1700" dirty="0"/>
              <a:t>radniku koji, po prestanku otkazanog ugovora o radu, bez prekida zasnuje radni odnos posredovanjem te koji zbog toga nema pravo na isplatu otpremnine, trajanje radnog odnosa kod poslodavca kod kojeg nije imao pravo na otpremninu, uzet će se u obzir pri utvrđivanju iznosa prava na otpremninu ako prilikom prestanka tog sljedećeg radnog odnosa radnik bude imao pravo na otpremninu</a:t>
            </a:r>
          </a:p>
          <a:p>
            <a:r>
              <a:rPr lang="hr-HR" sz="1700" dirty="0"/>
              <a:t>radnik kojem je škola isplatila otpremninu, a kasnije se utvrdi da prema odredbi nije imao pravo na otpremninu, vratit će školskoj ustanovi otpremninu u iznosu u kojem mu je isplaćena najkasnije do 15. dana u idućem mjesecu nakon zasnivanja radnog odnosa posredovanjem ureda državne uprave</a:t>
            </a:r>
          </a:p>
        </p:txBody>
      </p:sp>
    </p:spTree>
    <p:extLst>
      <p:ext uri="{BB962C8B-B14F-4D97-AF65-F5344CB8AC3E}">
        <p14:creationId xmlns:p14="http://schemas.microsoft.com/office/powerpoint/2010/main" val="42192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936" y="431937"/>
            <a:ext cx="9673937" cy="1400530"/>
          </a:xfrm>
        </p:spPr>
        <p:txBody>
          <a:bodyPr/>
          <a:lstStyle/>
          <a:p>
            <a:pPr algn="ctr"/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dirty="0" smtClean="0"/>
              <a:t>Škole u </a:t>
            </a:r>
            <a:r>
              <a:rPr lang="hr-HR" sz="2400" dirty="0"/>
              <a:t>kojima se sredstva za plaće radnika </a:t>
            </a: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</a:t>
            </a:r>
            <a:r>
              <a:rPr lang="hr-HR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osiguravaju u državnom proračunu</a:t>
            </a:r>
            <a:endParaRPr lang="hr-H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921" y="2000963"/>
            <a:ext cx="8946541" cy="4195481"/>
          </a:xfrm>
        </p:spPr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u </a:t>
            </a:r>
            <a:r>
              <a:rPr lang="hr-HR" dirty="0"/>
              <a:t>postupcima zapošljavanja </a:t>
            </a:r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 primjenjuju odredbe:</a:t>
            </a:r>
          </a:p>
          <a:p>
            <a:pPr marL="0" indent="0">
              <a:buNone/>
            </a:pPr>
            <a:r>
              <a:rPr lang="hr-HR" dirty="0" smtClean="0"/>
              <a:t>	* o </a:t>
            </a:r>
            <a:r>
              <a:rPr lang="hr-HR" dirty="0"/>
              <a:t>obvezi školskih ustanova da prijave uredu državne uprave </a:t>
            </a:r>
            <a:r>
              <a:rPr lang="hr-HR" dirty="0" smtClean="0"/>
              <a:t> 	  	  	   potrebu </a:t>
            </a:r>
            <a:r>
              <a:rPr lang="hr-HR" dirty="0"/>
              <a:t>i prestanak potrebe za radnikom </a:t>
            </a:r>
          </a:p>
          <a:p>
            <a:pPr marL="0" indent="0">
              <a:buNone/>
            </a:pPr>
            <a:r>
              <a:rPr lang="hr-HR" dirty="0" smtClean="0"/>
              <a:t>	* o </a:t>
            </a:r>
            <a:r>
              <a:rPr lang="hr-HR" dirty="0"/>
              <a:t>načinu zapošljavanja posredovanjem ureda državne uprave,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38423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15" y="1922207"/>
            <a:ext cx="10609106" cy="44092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hr-HR" sz="1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Škola </a:t>
            </a:r>
            <a:r>
              <a:rPr lang="hr-HR" sz="1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donosi pravilnik, na koji suglasnost daje ured državne uprave, kojim se uređuje:</a:t>
            </a:r>
          </a:p>
          <a:p>
            <a:endParaRPr lang="hr-HR" sz="1800" b="1" dirty="0" smtClean="0"/>
          </a:p>
          <a:p>
            <a:r>
              <a:rPr lang="hr-HR" sz="1800" b="1" dirty="0" smtClean="0"/>
              <a:t>način </a:t>
            </a:r>
            <a:r>
              <a:rPr lang="hr-HR" sz="1800" b="1" dirty="0"/>
              <a:t>i postupak kojim se svim kandidatima za zapošljavanje u školskim ustanovama osigurava jednaka dostupnost javnim službama pod jednakim uvjetima, </a:t>
            </a:r>
          </a:p>
          <a:p>
            <a:r>
              <a:rPr lang="hr-HR" sz="1800" b="1" dirty="0"/>
              <a:t>vrednovanje kandidata prijavljenih na natječaj, odnosno kandidata koje je uputio ured državne uprave, </a:t>
            </a:r>
          </a:p>
          <a:p>
            <a:r>
              <a:rPr lang="hr-HR" sz="1800" b="1" dirty="0"/>
              <a:t>odredbe vezane uz sastav posebnog povjerenstva koje sudjeluje u procjeni kandidata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	</a:t>
            </a:r>
            <a:r>
              <a:rPr lang="hr-HR" dirty="0" smtClean="0"/>
              <a:t>			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	</a:t>
            </a:r>
            <a:r>
              <a:rPr lang="hr-HR" dirty="0" smtClean="0"/>
              <a:t>						*</a:t>
            </a:r>
            <a:r>
              <a:rPr lang="hr-HR" sz="1800" i="1" dirty="0" smtClean="0"/>
              <a:t>škole u kojima se plaće za radnike ne osiguravaju iz DP-a</a:t>
            </a:r>
          </a:p>
          <a:p>
            <a:pPr marL="0" indent="0">
              <a:spcBef>
                <a:spcPts val="0"/>
              </a:spcBef>
              <a:buNone/>
            </a:pPr>
            <a:r>
              <a:rPr lang="hr-HR" sz="1800" i="1" dirty="0"/>
              <a:t>	</a:t>
            </a:r>
            <a:r>
              <a:rPr lang="hr-HR" sz="1800" i="1" dirty="0" smtClean="0"/>
              <a:t>						 nisu obvezne donositi pravilnik</a:t>
            </a:r>
            <a:endParaRPr lang="hr-HR" sz="1800" i="1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314" y="134713"/>
            <a:ext cx="4320176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69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584" y="764704"/>
            <a:ext cx="7613298" cy="1400530"/>
          </a:xfrm>
        </p:spPr>
        <p:txBody>
          <a:bodyPr/>
          <a:lstStyle/>
          <a:p>
            <a:pPr algn="ctr"/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RAVNATELJ SAMOSTALNO ODLUČUJE O ZAPOŠLJAVANJU DO 60 DANA</a:t>
            </a:r>
            <a: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2892" y="2165234"/>
            <a:ext cx="10650682" cy="3187369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ravnatelj samostalno</a:t>
            </a:r>
            <a:r>
              <a:rPr lang="hr-HR" dirty="0"/>
              <a:t>, bez prethodne suglasnosti školskog odbora odlučuje o zasnivanju radnog odnosa u trajanju od najviše 60 dana, u slučaju kada je zapošljavanje potrebno zbog obavljanja poslova koji ne trpe odgodu</a:t>
            </a:r>
          </a:p>
        </p:txBody>
      </p:sp>
    </p:spTree>
    <p:extLst>
      <p:ext uri="{BB962C8B-B14F-4D97-AF65-F5344CB8AC3E}">
        <p14:creationId xmlns:p14="http://schemas.microsoft.com/office/powerpoint/2010/main" val="358929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600" y="452718"/>
            <a:ext cx="7697882" cy="1400530"/>
          </a:xfrm>
        </p:spPr>
        <p:txBody>
          <a:bodyPr>
            <a:normAutofit/>
          </a:bodyPr>
          <a:lstStyle/>
          <a:p>
            <a:pPr algn="r"/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UPUĆIVANJE RADNIKA NA LIJEČNIČKI PREGLED RADI UTVRĐIVANJA NJEGOVE RADNE SPOSOBNOSTI</a:t>
            </a:r>
            <a: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5325"/>
            <a:ext cx="8399042" cy="39710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1800" dirty="0" smtClean="0"/>
              <a:t>*  čl. </a:t>
            </a:r>
            <a:r>
              <a:rPr lang="hr-HR" sz="1800" dirty="0"/>
              <a:t>113. ZOOOSŠ-a</a:t>
            </a:r>
          </a:p>
          <a:p>
            <a:endParaRPr lang="hr-HR" sz="1800" dirty="0" smtClean="0"/>
          </a:p>
          <a:p>
            <a:r>
              <a:rPr lang="hr-HR" sz="1800" dirty="0" smtClean="0"/>
              <a:t>u </a:t>
            </a:r>
            <a:r>
              <a:rPr lang="hr-HR" sz="1800" dirty="0"/>
              <a:t>slučaju sumnje da je radniku psihofizičko zdravlje narušeno u mjeri da bi njegova radna sposobnost mogla biti smanjena, ravnatelj upućuje školskom odboru prijedlog za donošenje odluke o upućivanju radnika na liječnički pregled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kod ovlaštenog izabranog doktora specijalista medicine rada radi utvrđivanja radne sposobnosti</a:t>
            </a:r>
          </a:p>
          <a:p>
            <a:r>
              <a:rPr lang="hr-HR" sz="1800" dirty="0"/>
              <a:t>ako školski odbor utvrdi da je prijedlog ravnatelja opravdan, donijet će odluku o upućivanju radnika na liječnički pregled kod ovlaštenog izabranog doktora specijalista medicine rada radi ovlaštenog utvrđivanja prosudbe radne sposobnosti</a:t>
            </a:r>
          </a:p>
          <a:p>
            <a:endParaRPr lang="hr-HR" sz="1600" dirty="0"/>
          </a:p>
        </p:txBody>
      </p:sp>
      <p:sp>
        <p:nvSpPr>
          <p:cNvPr id="4" name="AutoShape 2" descr="Slikovni rezultat za medicina rada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79575" y="-776288"/>
            <a:ext cx="571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662" y="2850557"/>
            <a:ext cx="2304256" cy="25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382" y="188641"/>
            <a:ext cx="8692012" cy="57717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1800" dirty="0" smtClean="0"/>
          </a:p>
          <a:p>
            <a:r>
              <a:rPr lang="hr-HR" sz="1800" dirty="0" smtClean="0"/>
              <a:t>radniku </a:t>
            </a:r>
            <a:r>
              <a:rPr lang="hr-HR" sz="1800" dirty="0"/>
              <a:t>koji odbije izvršiti odluku o upućivanju na liječnički pregled, otkazat će se ugovor o radu zbog skrivljenog ponašanja zbog kršenja obveza iz radnog odnosa </a:t>
            </a:r>
          </a:p>
          <a:p>
            <a:pPr marL="0" indent="0">
              <a:buNone/>
            </a:pPr>
            <a:endParaRPr lang="hr-HR" sz="1800" dirty="0"/>
          </a:p>
          <a:p>
            <a:r>
              <a:rPr lang="hr-HR" sz="1800" dirty="0"/>
              <a:t>ako se ovlaštenom prosudbom izabranog doktora specijalista medicine rada utvrdi da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radnik nije u mogućnosti uredno izvršavati obveze </a:t>
            </a:r>
            <a:r>
              <a:rPr lang="hr-HR" sz="1800" dirty="0"/>
              <a:t>u odgojno-obrazovnom radu,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ravnatelj će istu prosudbu uputiti </a:t>
            </a:r>
            <a:r>
              <a:rPr lang="hr-HR" sz="1800" dirty="0"/>
              <a:t>izabranom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doktoru medicine primarne </a:t>
            </a:r>
            <a:r>
              <a:rPr lang="hr-HR" sz="1800" dirty="0"/>
              <a:t>zdravstvene</a:t>
            </a:r>
            <a:r>
              <a:rPr lang="hr-HR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hr-HR" sz="1800" dirty="0"/>
              <a:t>zaštite radnika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radi pokretanja postupka za ostvarivanje prava iz mirovinskog osiguranja</a:t>
            </a:r>
            <a:r>
              <a:rPr lang="hr-HR" sz="1800" dirty="0">
                <a:solidFill>
                  <a:srgbClr val="FFC000"/>
                </a:solidFill>
              </a:rPr>
              <a:t> </a:t>
            </a:r>
            <a:r>
              <a:rPr lang="hr-HR" sz="1800" dirty="0"/>
              <a:t>na temelju smanjenja radne sposobnosti uz preostalu radnu sposobnost ili djelomičnog, odnosno potpunog gubitka radne sposobnosti</a:t>
            </a:r>
          </a:p>
          <a:p>
            <a:endParaRPr lang="hr-HR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4512730"/>
            <a:ext cx="2548234" cy="163377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6023993" y="5078077"/>
            <a:ext cx="1226685" cy="7492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4104" name="Picture 8" descr="Slikovni rezultat za doktor primarne zdravstvene zaštit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047" y="4553826"/>
            <a:ext cx="3528392" cy="179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flipH="1">
            <a:off x="2495598" y="4797152"/>
            <a:ext cx="1944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>
                <a:solidFill>
                  <a:schemeClr val="bg2">
                    <a:lumMod val="75000"/>
                  </a:schemeClr>
                </a:solidFill>
              </a:rPr>
              <a:t>dr. primarne zdravstvene zaštite</a:t>
            </a:r>
          </a:p>
        </p:txBody>
      </p:sp>
    </p:spTree>
    <p:extLst>
      <p:ext uri="{BB962C8B-B14F-4D97-AF65-F5344CB8AC3E}">
        <p14:creationId xmlns:p14="http://schemas.microsoft.com/office/powerpoint/2010/main" val="26100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700" y="452718"/>
            <a:ext cx="6712390" cy="1400530"/>
          </a:xfrm>
        </p:spPr>
        <p:txBody>
          <a:bodyPr/>
          <a:lstStyle/>
          <a:p>
            <a:pPr algn="ctr"/>
            <a:r>
              <a:rPr lang="hr-HR" sz="2000" dirty="0"/>
              <a:t/>
            </a:r>
            <a:br>
              <a:rPr lang="hr-HR" sz="2000" dirty="0"/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PROLONGIRANJE ROKOVA ZA STJECANJE PEDAGOŠKIH KOMPETENCIJA, UVJETA ZA  NAPREDOVANJE I POLAGANJE STRUČNOG ISPITA </a:t>
            </a:r>
            <a:r>
              <a:rPr lang="hr-HR" sz="2000" dirty="0">
                <a:solidFill>
                  <a:srgbClr val="FFC000"/>
                </a:solidFill>
              </a:rPr>
              <a:t/>
            </a:r>
            <a:br>
              <a:rPr lang="hr-HR" sz="2000" dirty="0">
                <a:solidFill>
                  <a:srgbClr val="FFC000"/>
                </a:solidFill>
              </a:rPr>
            </a:br>
            <a:endParaRPr lang="hr-HR" sz="2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z="1600" dirty="0"/>
          </a:p>
          <a:p>
            <a:pPr marL="0" indent="0">
              <a:buNone/>
            </a:pPr>
            <a:r>
              <a:rPr lang="hr-HR" sz="1800" dirty="0" smtClean="0"/>
              <a:t>* čl</a:t>
            </a:r>
            <a:r>
              <a:rPr lang="hr-HR" sz="1800" dirty="0"/>
              <a:t>. </a:t>
            </a:r>
            <a:r>
              <a:rPr lang="hr-HR" sz="1800" dirty="0" smtClean="0"/>
              <a:t>108.,109</a:t>
            </a:r>
            <a:r>
              <a:rPr lang="hr-HR" sz="1800" dirty="0"/>
              <a:t>. i 116. ZOOOSŠ-a dopunjen</a:t>
            </a:r>
          </a:p>
          <a:p>
            <a:endParaRPr lang="hr-HR" sz="1800" dirty="0" smtClean="0"/>
          </a:p>
          <a:p>
            <a:r>
              <a:rPr lang="hr-HR" sz="1800" dirty="0" smtClean="0"/>
              <a:t>rok </a:t>
            </a:r>
            <a:r>
              <a:rPr lang="hr-HR" sz="1800" dirty="0"/>
              <a:t>za polaganje stručnog ispita odnosno rok za stjecanje pedagoških kompetencija i polaganje stručnog </a:t>
            </a:r>
            <a:r>
              <a:rPr lang="hr-HR" sz="1800" dirty="0" smtClean="0"/>
              <a:t>ispita </a:t>
            </a:r>
            <a:r>
              <a:rPr lang="hr-HR" sz="1800" dirty="0"/>
              <a:t>u slučaju privremene nesposobnosti radnika za rad, korištenja rodiljnog, roditeljskog ili posvojiteljskog dopusta produžuje se za onoliko vremena koliko je trajala njegova privremena nesposobnost za rad</a:t>
            </a:r>
          </a:p>
          <a:p>
            <a:r>
              <a:rPr lang="hr-HR" sz="1800" dirty="0"/>
              <a:t>razdoblja privremene nesposobnosti radnika za rad, korištenja rodiljnog ili roditeljskog dopusta ili mirovanja radnog odnosa ne uračunavaju se u rokove za stjecanje prava na napredovanje i nagrađivanje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633" y="1578512"/>
            <a:ext cx="1524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45" y="217065"/>
            <a:ext cx="939492" cy="1835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61" y="5028406"/>
            <a:ext cx="2444089" cy="175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NUŽNI</a:t>
            </a:r>
            <a:r>
              <a:rPr lang="hr-HR" sz="3200" b="1" dirty="0" smtClean="0"/>
              <a:t> </a:t>
            </a:r>
            <a:r>
              <a:rPr lang="hr-HR" sz="3200" b="1" dirty="0"/>
              <a:t>UVJETI ZA RAVNATELJA</a:t>
            </a:r>
            <a:r>
              <a:rPr lang="hr-HR" sz="3200" dirty="0"/>
              <a:t/>
            </a:r>
            <a:br>
              <a:rPr lang="hr-HR" sz="3200" dirty="0"/>
            </a:b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*čl. 126.  ZOOOSŠ-a – dosadašnji uvjeti +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hr-HR" b="1" dirty="0" smtClean="0">
                <a:solidFill>
                  <a:schemeClr val="bg2"/>
                </a:solidFill>
              </a:rPr>
              <a:t>osiguranja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Rounded Rectangle 4"/>
          <p:cNvSpPr/>
          <p:nvPr/>
        </p:nvSpPr>
        <p:spPr>
          <a:xfrm>
            <a:off x="6270206" y="2052918"/>
            <a:ext cx="4427289" cy="15882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>
                <a:solidFill>
                  <a:schemeClr val="bg2"/>
                </a:solidFill>
              </a:rPr>
              <a:t>STRUČNI ISPIT </a:t>
            </a:r>
          </a:p>
          <a:p>
            <a:pPr algn="ctr"/>
            <a:r>
              <a:rPr lang="hr-HR" sz="2000" b="1" dirty="0" smtClean="0">
                <a:solidFill>
                  <a:schemeClr val="bg2"/>
                </a:solidFill>
              </a:rPr>
              <a:t>za učitelja/nastavnika/stručnog </a:t>
            </a:r>
            <a:r>
              <a:rPr lang="hr-HR" sz="2000" b="1" dirty="0">
                <a:solidFill>
                  <a:schemeClr val="bg2"/>
                </a:solidFill>
              </a:rPr>
              <a:t>suradnika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34398" y="3796906"/>
            <a:ext cx="3676699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b="1" dirty="0" smtClean="0">
                <a:solidFill>
                  <a:schemeClr val="bg2"/>
                </a:solidFill>
              </a:rPr>
              <a:t>RADNO ISKUSTVO umjesto staža osiguranja</a:t>
            </a:r>
            <a:endParaRPr lang="hr-HR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965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964437"/>
              </p:ext>
            </p:extLst>
          </p:nvPr>
        </p:nvGraphicFramePr>
        <p:xfrm>
          <a:off x="2135560" y="1124744"/>
          <a:ext cx="784887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>
            <a:off x="4223792" y="188640"/>
            <a:ext cx="3888432" cy="1944216"/>
          </a:xfrm>
          <a:prstGeom prst="downArrow">
            <a:avLst>
              <a:gd name="adj1" fmla="val 50000"/>
              <a:gd name="adj2" fmla="val 49552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endParaRPr lang="hr-HR" dirty="0"/>
          </a:p>
          <a:p>
            <a:pPr algn="ctr"/>
            <a:r>
              <a:rPr lang="hr-HR" sz="2000" b="1" dirty="0"/>
              <a:t>dodatne</a:t>
            </a:r>
          </a:p>
          <a:p>
            <a:pPr algn="ctr"/>
            <a:r>
              <a:rPr lang="hr-HR" sz="2000" b="1" dirty="0"/>
              <a:t>kompetencije</a:t>
            </a:r>
          </a:p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8259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576" y="790550"/>
            <a:ext cx="8838606" cy="1406363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hr-H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hr-HR" sz="27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UČENICI </a:t>
            </a:r>
            <a:r>
              <a:rPr lang="hr-HR" sz="27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 VIŠESTRUKIM TEŠKOĆAMA IMAJU </a:t>
            </a:r>
            <a:r>
              <a:rPr lang="hr-HR" sz="27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PRAVO POHAĐATI </a:t>
            </a:r>
            <a:r>
              <a:rPr lang="hr-HR" sz="27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OSNOVNU ŠKOLU DO 21. GODINE ŽIVOTA</a:t>
            </a:r>
            <a:r>
              <a:rPr lang="hr-HR" sz="27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hr-HR" sz="27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hr-HR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787" y="2196913"/>
            <a:ext cx="9613861" cy="3599316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osnovnoškolski </a:t>
            </a:r>
            <a:r>
              <a:rPr lang="hr-HR" dirty="0"/>
              <a:t>odgoj i obrazovanje koji počinje upisom u prvi razred osnovne škole, obvezan je za svu djecu, u pravilu od 6. do 15. godine života, osim za učenike s višestrukim teškoćama koji </a:t>
            </a:r>
            <a:r>
              <a:rPr lang="hr-HR" i="1" dirty="0">
                <a:solidFill>
                  <a:srgbClr val="FFC000"/>
                </a:solidFill>
              </a:rPr>
              <a:t>imaju pravo, ali ne i obvezu</a:t>
            </a:r>
            <a:r>
              <a:rPr lang="hr-HR" dirty="0"/>
              <a:t>, pohađati osnovnoškolski odgoj i obrazovanje do 21. godine života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659" y="5926855"/>
            <a:ext cx="11141565" cy="365125"/>
          </a:xfrm>
        </p:spPr>
        <p:txBody>
          <a:bodyPr/>
          <a:lstStyle/>
          <a:p>
            <a:r>
              <a:rPr lang="hr-HR" dirty="0" smtClean="0"/>
              <a:t>										Državni stručni skup za ravnatelje osnovnih škola Republike Hrvatske ,</a:t>
            </a:r>
            <a:r>
              <a:rPr lang="en-US" dirty="0" smtClean="0"/>
              <a:t> Solaris, 11. </a:t>
            </a:r>
            <a:r>
              <a:rPr lang="hr-HR" dirty="0" smtClean="0"/>
              <a:t>ožujka 2</a:t>
            </a:r>
            <a:r>
              <a:rPr lang="en-US" dirty="0" smtClean="0"/>
              <a:t>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77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700" y="332657"/>
            <a:ext cx="6712390" cy="1017213"/>
          </a:xfrm>
        </p:spPr>
        <p:txBody>
          <a:bodyPr/>
          <a:lstStyle/>
          <a:p>
            <a:pPr algn="ctr"/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IMENOVANJE RAVNATELJA</a:t>
            </a:r>
            <a:br>
              <a:rPr lang="hr-HR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705" y="1434394"/>
            <a:ext cx="10684250" cy="4619606"/>
          </a:xfrm>
        </p:spPr>
        <p:txBody>
          <a:bodyPr/>
          <a:lstStyle/>
          <a:p>
            <a:r>
              <a:rPr lang="hr-HR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školski odbor</a:t>
            </a:r>
          </a:p>
          <a:p>
            <a:pPr marL="0" indent="0">
              <a:buNone/>
            </a:pPr>
            <a:endParaRPr lang="hr-HR" b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hr-HR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hr-HR" b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hr-HR" b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hr-HR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b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hr-HR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obvezno se prilaže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340" y="2029074"/>
            <a:ext cx="1907671" cy="17859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942" y="2029075"/>
            <a:ext cx="2788475" cy="17859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832304" y="2706355"/>
            <a:ext cx="10081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2000" b="1" dirty="0">
              <a:solidFill>
                <a:schemeClr val="bg2"/>
              </a:solidFill>
            </a:endParaRPr>
          </a:p>
          <a:p>
            <a:r>
              <a:rPr lang="hr-HR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 škole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914" y="1996702"/>
            <a:ext cx="2256895" cy="174749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782291" y="4363506"/>
            <a:ext cx="4686299" cy="22528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hr-HR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hr-HR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hr-HR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endParaRPr lang="hr-HR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hr-HR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za mandatno razdoblje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308" y="4363505"/>
            <a:ext cx="2376264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8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600" y="188640"/>
            <a:ext cx="6824620" cy="1079500"/>
          </a:xfrm>
        </p:spPr>
        <p:txBody>
          <a:bodyPr/>
          <a:lstStyle/>
          <a:p>
            <a:pPr algn="ctr"/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Pregledavanje natječajne dokumentacije</a:t>
            </a:r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9255" y="1815107"/>
            <a:ext cx="3626427" cy="4752528"/>
          </a:xfr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214313" indent="-214313">
              <a:buFont typeface="Wingdings" panose="05000000000000000000" pitchFamily="2" charset="2"/>
              <a:buChar char="q"/>
            </a:pPr>
            <a:endParaRPr lang="hr-HR" sz="1350" dirty="0"/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800" dirty="0"/>
              <a:t>školski odbor pregledava natječajnu dokumentaciju i utvrđuje da li kandidat ispunjava nužne uvjete</a:t>
            </a:r>
          </a:p>
          <a:p>
            <a:endParaRPr lang="hr-HR" sz="1800" dirty="0"/>
          </a:p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800" dirty="0"/>
              <a:t>ako je kandidat stekao dodatne kompetencije, </a:t>
            </a:r>
            <a:r>
              <a:rPr lang="hr-HR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školski odbor provodi vrednovanje </a:t>
            </a:r>
            <a:r>
              <a:rPr lang="hr-HR" sz="1800" dirty="0"/>
              <a:t>tih kompetencija sustavom bodovanja koji omogućuje rangiranje  kandidata, na način propisan statutom škole</a:t>
            </a:r>
          </a:p>
          <a:p>
            <a:endParaRPr lang="hr-HR" sz="1800" dirty="0"/>
          </a:p>
          <a:p>
            <a:endParaRPr lang="hr-HR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442" y="2444583"/>
            <a:ext cx="266429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3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25934" y="1308568"/>
            <a:ext cx="2961409" cy="3907458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nakon</a:t>
            </a:r>
          </a:p>
          <a:p>
            <a:pPr>
              <a:spcBef>
                <a:spcPts val="0"/>
              </a:spcBef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vrednovanja</a:t>
            </a:r>
          </a:p>
          <a:p>
            <a:pPr>
              <a:spcBef>
                <a:spcPts val="0"/>
              </a:spcBef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kandidata školski</a:t>
            </a:r>
          </a:p>
          <a:p>
            <a:pPr>
              <a:spcBef>
                <a:spcPts val="0"/>
              </a:spcBef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odbor utvrđuje ukupni rezultat na vrednovanju i  listu </a:t>
            </a:r>
            <a:r>
              <a:rPr lang="hr-HR" sz="1800" dirty="0">
                <a:solidFill>
                  <a:srgbClr val="FFC000"/>
                </a:solidFill>
              </a:rPr>
              <a:t>dva </a:t>
            </a: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najbolje</a:t>
            </a:r>
          </a:p>
          <a:p>
            <a:pPr>
              <a:spcBef>
                <a:spcPts val="0"/>
              </a:spcBef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rangirana</a:t>
            </a:r>
          </a:p>
          <a:p>
            <a:pPr>
              <a:spcBef>
                <a:spcPts val="0"/>
              </a:spcBef>
            </a:pPr>
            <a:r>
              <a:rPr lang="hr-HR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kandidata </a:t>
            </a:r>
          </a:p>
        </p:txBody>
      </p:sp>
      <p:pic>
        <p:nvPicPr>
          <p:cNvPr id="10" name="Picture 2" descr="Slikovni rezultat za lista rangiranih kandidata">
            <a:hlinkClick r:id="rId3"/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43" y="-283191"/>
            <a:ext cx="3806825" cy="3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4815543" y="2964835"/>
            <a:ext cx="1656184" cy="1574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endParaRPr lang="hr-H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712" y="5157192"/>
            <a:ext cx="2690694" cy="15121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938" y="3552875"/>
            <a:ext cx="2660468" cy="14994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486" y="1633457"/>
            <a:ext cx="2690694" cy="174476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77712" y="3116191"/>
            <a:ext cx="2690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         </a:t>
            </a:r>
            <a:r>
              <a:rPr lang="hr-HR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NASTAVNIČKO  VIJEĆE</a:t>
            </a:r>
          </a:p>
          <a:p>
            <a:r>
              <a:rPr lang="hr-HR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513553" y="4696691"/>
            <a:ext cx="1977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>
                <a:solidFill>
                  <a:schemeClr val="bg2"/>
                </a:solidFill>
                <a:latin typeface="Calibri" panose="020F0502020204030204" pitchFamily="34" charset="0"/>
              </a:rPr>
              <a:t>RADNIČKO VIJEĆE</a:t>
            </a:r>
          </a:p>
        </p:txBody>
      </p:sp>
    </p:spTree>
    <p:extLst>
      <p:ext uri="{BB962C8B-B14F-4D97-AF65-F5344CB8AC3E}">
        <p14:creationId xmlns:p14="http://schemas.microsoft.com/office/powerpoint/2010/main" val="41662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34" y="1196752"/>
            <a:ext cx="8316516" cy="5112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/>
              <a:t>Npr.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spcBef>
                <a:spcPts val="0"/>
              </a:spcBef>
              <a:buNone/>
            </a:pPr>
            <a:r>
              <a:rPr lang="hr-HR" sz="2200" dirty="0"/>
              <a:t>1.</a:t>
            </a:r>
            <a:r>
              <a:rPr lang="hr-HR" sz="1350" dirty="0"/>
              <a:t>  </a:t>
            </a:r>
            <a:r>
              <a:rPr lang="hr-HR" sz="2200" dirty="0"/>
              <a:t>(</a:t>
            </a:r>
            <a:r>
              <a:rPr lang="hr-HR" dirty="0" smtClean="0"/>
              <a:t>najbolje </a:t>
            </a:r>
            <a:r>
              <a:rPr lang="hr-HR" dirty="0"/>
              <a:t>rangirani) kandidat – 80 bodova – ne ostvaruje </a:t>
            </a:r>
            <a:endParaRPr lang="hr-HR" dirty="0" smtClean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 </a:t>
            </a:r>
            <a:r>
              <a:rPr lang="hr-HR" dirty="0" smtClean="0"/>
              <a:t>    prednost </a:t>
            </a:r>
            <a:r>
              <a:rPr lang="hr-HR" dirty="0"/>
              <a:t>prema posebnim </a:t>
            </a:r>
            <a:r>
              <a:rPr lang="hr-HR" dirty="0" smtClean="0"/>
              <a:t>propisima</a:t>
            </a:r>
          </a:p>
          <a:p>
            <a:pPr marL="0" indent="0">
              <a:spcBef>
                <a:spcPts val="0"/>
              </a:spcBef>
              <a:buNone/>
            </a:pPr>
            <a:endParaRPr lang="hr-HR" dirty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2. (najbolje rangirani) kandidat – 70 bodova - ostvaruje </a:t>
            </a:r>
            <a:r>
              <a:rPr lang="hr-HR" dirty="0" smtClean="0"/>
              <a:t>prednost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 </a:t>
            </a:r>
            <a:r>
              <a:rPr lang="hr-HR" dirty="0" smtClean="0"/>
              <a:t>    prema </a:t>
            </a:r>
            <a:r>
              <a:rPr lang="hr-HR" dirty="0"/>
              <a:t>posebnim propisima</a:t>
            </a:r>
          </a:p>
          <a:p>
            <a:pPr marL="0" indent="0">
              <a:buNone/>
            </a:pPr>
            <a:endParaRPr lang="hr-HR" dirty="0"/>
          </a:p>
          <a:p>
            <a:pPr>
              <a:buFont typeface="Courier New" panose="02070309020205020404" pitchFamily="49" charset="0"/>
              <a:buChar char="o"/>
            </a:pPr>
            <a:r>
              <a:rPr lang="hr-HR" dirty="0"/>
              <a:t>	oba će kandidata biti utvrđena na listi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		</a:t>
            </a:r>
            <a:r>
              <a:rPr lang="hr-HR" dirty="0" smtClean="0"/>
              <a:t>- </a:t>
            </a:r>
            <a:r>
              <a:rPr lang="hr-HR" dirty="0"/>
              <a:t>kandidat s 70 bodova ne ostvaruje prednost </a:t>
            </a:r>
            <a:r>
              <a:rPr lang="hr-HR" dirty="0" smtClean="0"/>
              <a:t>pri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hr-HR" dirty="0" smtClean="0"/>
              <a:t>		  zapošljavanju </a:t>
            </a:r>
            <a:r>
              <a:rPr lang="hr-HR" dirty="0"/>
              <a:t>prema posebnim </a:t>
            </a:r>
            <a:r>
              <a:rPr lang="hr-HR" dirty="0" smtClean="0"/>
              <a:t>propisima </a:t>
            </a:r>
            <a:r>
              <a:rPr lang="hr-HR" dirty="0"/>
              <a:t>jer se prednost </a:t>
            </a:r>
            <a:r>
              <a:rPr lang="hr-HR" dirty="0" smtClean="0"/>
              <a:t>		  može </a:t>
            </a:r>
            <a:r>
              <a:rPr lang="hr-HR" dirty="0"/>
              <a:t>ostvariti isključivo pod  jednakim uvjetima tj. pod </a:t>
            </a:r>
            <a:endParaRPr lang="hr-HR" dirty="0" smtClean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		</a:t>
            </a:r>
            <a:r>
              <a:rPr lang="hr-HR" dirty="0" smtClean="0"/>
              <a:t>  uvjetom </a:t>
            </a:r>
            <a:r>
              <a:rPr lang="hr-HR" dirty="0"/>
              <a:t>da ostvari broj bodova koji je jednak najboljem </a:t>
            </a:r>
            <a:endParaRPr lang="hr-HR" dirty="0" smtClean="0"/>
          </a:p>
          <a:p>
            <a:pPr marL="0" indent="0">
              <a:spcBef>
                <a:spcPts val="0"/>
              </a:spcBef>
              <a:buNone/>
            </a:pPr>
            <a:r>
              <a:rPr lang="hr-HR" dirty="0"/>
              <a:t> </a:t>
            </a:r>
            <a:r>
              <a:rPr lang="hr-HR" dirty="0" smtClean="0"/>
              <a:t>              kandidatu</a:t>
            </a:r>
            <a:endParaRPr lang="hr-HR" dirty="0"/>
          </a:p>
          <a:p>
            <a:pPr>
              <a:buFont typeface="Courier New" panose="02070309020205020404" pitchFamily="49" charset="0"/>
              <a:buChar char="o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882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576" y="452718"/>
            <a:ext cx="6984776" cy="1400530"/>
          </a:xfrm>
        </p:spPr>
        <p:txBody>
          <a:bodyPr/>
          <a:lstStyle/>
          <a:p>
            <a:pPr algn="ctr"/>
            <a:r>
              <a:rPr lang="hr-HR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hr-HR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hr-H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Kada dva ili više kandidata ostvare  jednak broj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091" y="1556793"/>
            <a:ext cx="9449397" cy="5062216"/>
          </a:xfrm>
        </p:spPr>
        <p:txBody>
          <a:bodyPr>
            <a:normAutofit/>
          </a:bodyPr>
          <a:lstStyle/>
          <a:p>
            <a:r>
              <a:rPr lang="hr-HR" dirty="0" smtClean="0"/>
              <a:t>na listi se navode </a:t>
            </a:r>
            <a:r>
              <a:rPr lang="hr-HR" dirty="0"/>
              <a:t>svi kandidati koji su ostvarili jednak broj bodova</a:t>
            </a:r>
            <a:r>
              <a:rPr lang="hr-HR" sz="1800" dirty="0"/>
              <a:t/>
            </a:r>
            <a:br>
              <a:rPr lang="hr-HR" sz="1800" dirty="0"/>
            </a:br>
            <a:endParaRPr lang="hr-HR" sz="18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815627" y="2708921"/>
            <a:ext cx="3600400" cy="2880319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hr-HR" dirty="0"/>
          </a:p>
          <a:p>
            <a:r>
              <a:rPr lang="hr-HR" sz="2200" dirty="0"/>
              <a:t>na primjer:  </a:t>
            </a:r>
          </a:p>
          <a:p>
            <a:pPr>
              <a:buFont typeface="Wingdings 3" charset="2"/>
              <a:buAutoNum type="arabicPeriod"/>
            </a:pPr>
            <a:r>
              <a:rPr lang="hr-HR" sz="2200" dirty="0"/>
              <a:t>40 bodova - 1kandidat </a:t>
            </a:r>
            <a:endParaRPr lang="hr-HR" sz="2200" dirty="0" smtClean="0"/>
          </a:p>
          <a:p>
            <a:pPr>
              <a:buFont typeface="Wingdings 3" charset="2"/>
              <a:buAutoNum type="arabicPeriod"/>
            </a:pPr>
            <a:r>
              <a:rPr lang="hr-HR" sz="2200" dirty="0"/>
              <a:t>35 bodova - 2 kandidata</a:t>
            </a:r>
          </a:p>
          <a:p>
            <a:pPr marL="0" indent="0">
              <a:buNone/>
            </a:pPr>
            <a:endParaRPr lang="hr-HR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2200" dirty="0" smtClean="0"/>
              <a:t>na </a:t>
            </a:r>
            <a:r>
              <a:rPr lang="hr-HR" sz="2200" dirty="0"/>
              <a:t>listu - kandidat s 40 boda i oba kandidata s 35 bodova</a:t>
            </a:r>
          </a:p>
          <a:p>
            <a:endParaRPr lang="hr-HR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588408" y="2708920"/>
            <a:ext cx="3628139" cy="288032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hr-HR" dirty="0"/>
          </a:p>
          <a:p>
            <a:r>
              <a:rPr lang="hr-HR" dirty="0"/>
              <a:t>na primjer: </a:t>
            </a:r>
          </a:p>
          <a:p>
            <a:pPr>
              <a:buFont typeface="Wingdings 3" charset="2"/>
              <a:buAutoNum type="arabicPeriod"/>
            </a:pPr>
            <a:r>
              <a:rPr lang="hr-HR" dirty="0"/>
              <a:t>40 bodova - 2 kandidata </a:t>
            </a:r>
          </a:p>
          <a:p>
            <a:pPr>
              <a:buFont typeface="Wingdings 3" charset="2"/>
              <a:buAutoNum type="arabicPeriod"/>
            </a:pPr>
            <a:r>
              <a:rPr lang="hr-HR" dirty="0"/>
              <a:t>35 bodova - 2 kandidata</a:t>
            </a:r>
          </a:p>
          <a:p>
            <a:pPr marL="0" indent="0">
              <a:buNone/>
            </a:pPr>
            <a:endParaRPr lang="hr-HR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dirty="0"/>
              <a:t>na listu se stavljaju samo kandidati s 40 bodova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888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584" y="548681"/>
            <a:ext cx="6710642" cy="1030249"/>
          </a:xfrm>
        </p:spPr>
        <p:txBody>
          <a:bodyPr/>
          <a:lstStyle/>
          <a:p>
            <a:pPr algn="ctr"/>
            <a:r>
              <a:rPr lang="hr-HR" sz="1800" dirty="0"/>
              <a:t>* </a:t>
            </a:r>
            <a:r>
              <a:rPr lang="hr-HR" sz="2000" b="1" dirty="0">
                <a:solidFill>
                  <a:srgbClr val="FFC000"/>
                </a:solidFill>
              </a:rPr>
              <a:t>izuzetak</a:t>
            </a:r>
            <a:endParaRPr lang="hr-HR" sz="2000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94482" y="1772816"/>
            <a:ext cx="2485295" cy="4680520"/>
          </a:xfrm>
          <a:prstGeom prst="rect">
            <a:avLst/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endParaRPr lang="hr-HR" sz="1200" dirty="0"/>
          </a:p>
          <a:p>
            <a:pPr marL="0" indent="0">
              <a:buNone/>
            </a:pPr>
            <a:r>
              <a:rPr lang="hr-HR" sz="1600" dirty="0"/>
              <a:t>*ako dva najbolja rezultata ostvaruje više osoba s jednakim brojem bodova, među kojima je i osoba koja ostvaruje prednost pri zapošljavanju prema posebnim propisima</a:t>
            </a:r>
          </a:p>
          <a:p>
            <a:pPr marL="0" indent="0">
              <a:buNone/>
            </a:pPr>
            <a:r>
              <a:rPr lang="hr-HR" sz="1600" dirty="0"/>
              <a:t>- na listu -  samo kandidati  koji ostvaruju prednost pri 	  	  zapošljavanju prema posebnim propisima</a:t>
            </a:r>
          </a:p>
          <a:p>
            <a:pPr marL="0" indent="0">
              <a:buNone/>
            </a:pPr>
            <a:r>
              <a:rPr lang="hr-HR" sz="1275" dirty="0"/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4194439" y="1129457"/>
            <a:ext cx="3249397" cy="295232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q"/>
            </a:pPr>
            <a:r>
              <a:rPr lang="hr-HR" sz="1200" dirty="0"/>
              <a:t> </a:t>
            </a:r>
            <a:r>
              <a:rPr lang="hr-HR" sz="1600" dirty="0"/>
              <a:t>npr.</a:t>
            </a:r>
          </a:p>
          <a:p>
            <a:endParaRPr lang="hr-HR" sz="1600" dirty="0"/>
          </a:p>
          <a:p>
            <a:pPr>
              <a:buAutoNum type="arabicPeriod"/>
            </a:pPr>
            <a:r>
              <a:rPr lang="hr-HR" sz="1600" dirty="0"/>
              <a:t>)  80 bodova - 2 kandidata –</a:t>
            </a:r>
          </a:p>
          <a:p>
            <a:r>
              <a:rPr lang="hr-HR" sz="1600" dirty="0"/>
              <a:t>      niti jedan ne ostvaruje </a:t>
            </a:r>
          </a:p>
          <a:p>
            <a:r>
              <a:rPr lang="hr-HR" sz="1600" dirty="0"/>
              <a:t>      prednost</a:t>
            </a:r>
          </a:p>
          <a:p>
            <a:endParaRPr lang="hr-HR" sz="1600" dirty="0"/>
          </a:p>
          <a:p>
            <a:r>
              <a:rPr lang="hr-HR" sz="1600" dirty="0"/>
              <a:t>2.)  78 bodova - 3 kandidata – </a:t>
            </a:r>
          </a:p>
          <a:p>
            <a:r>
              <a:rPr lang="hr-HR" sz="1600" dirty="0"/>
              <a:t>       jedan ostvaruje prednost </a:t>
            </a:r>
          </a:p>
          <a:p>
            <a:endParaRPr lang="hr-HR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1600" dirty="0"/>
              <a:t>na listu -  oba kandidata sa </a:t>
            </a:r>
          </a:p>
          <a:p>
            <a:r>
              <a:rPr lang="hr-HR" sz="1600" dirty="0"/>
              <a:t>                   80 bodova</a:t>
            </a:r>
          </a:p>
          <a:p>
            <a:pPr>
              <a:buFont typeface="Wingdings" panose="05000000000000000000" pitchFamily="2" charset="2"/>
              <a:buChar char="ü"/>
            </a:pPr>
            <a:endParaRPr lang="hr-HR" sz="1600" dirty="0"/>
          </a:p>
        </p:txBody>
      </p:sp>
      <p:sp>
        <p:nvSpPr>
          <p:cNvPr id="7" name="Rectangle 6"/>
          <p:cNvSpPr/>
          <p:nvPr/>
        </p:nvSpPr>
        <p:spPr>
          <a:xfrm>
            <a:off x="4228489" y="4149080"/>
            <a:ext cx="3215347" cy="23042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q"/>
            </a:pPr>
            <a:endParaRPr lang="hr-HR" sz="1600" dirty="0"/>
          </a:p>
          <a:p>
            <a:r>
              <a:rPr lang="hr-HR" sz="1350" dirty="0"/>
              <a:t> </a:t>
            </a:r>
          </a:p>
          <a:p>
            <a:endParaRPr lang="hr-HR" sz="135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hr-HR" sz="1600" dirty="0"/>
              <a:t>npr.</a:t>
            </a:r>
          </a:p>
          <a:p>
            <a:endParaRPr lang="hr-HR" sz="1600" dirty="0"/>
          </a:p>
          <a:p>
            <a:pPr>
              <a:buAutoNum type="arabicPeriod"/>
            </a:pPr>
            <a:r>
              <a:rPr lang="hr-HR" sz="1600" dirty="0"/>
              <a:t>) 80 bodova - 2 kandidata –</a:t>
            </a:r>
          </a:p>
          <a:p>
            <a:r>
              <a:rPr lang="hr-HR" sz="1600" dirty="0"/>
              <a:t>     oba ostvaruju prednost</a:t>
            </a:r>
          </a:p>
          <a:p>
            <a:r>
              <a:rPr lang="hr-HR" sz="1600" dirty="0"/>
              <a:t>2.) 78 bodova - 3 kandidata – </a:t>
            </a:r>
          </a:p>
          <a:p>
            <a:r>
              <a:rPr lang="hr-HR" sz="1600" dirty="0"/>
              <a:t>      jedan ostvaruje prednost </a:t>
            </a:r>
          </a:p>
          <a:p>
            <a:endParaRPr lang="hr-HR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1600" dirty="0"/>
              <a:t>na listu – oba kandidata sa </a:t>
            </a:r>
          </a:p>
          <a:p>
            <a:r>
              <a:rPr lang="hr-HR" sz="1600" dirty="0"/>
              <a:t>                   80 bodova </a:t>
            </a:r>
          </a:p>
          <a:p>
            <a:pPr>
              <a:buFont typeface="Wingdings" panose="05000000000000000000" pitchFamily="2" charset="2"/>
              <a:buChar char="ü"/>
            </a:pPr>
            <a:endParaRPr lang="hr-HR" sz="1600" dirty="0"/>
          </a:p>
          <a:p>
            <a:pPr>
              <a:buFont typeface="Wingdings" panose="05000000000000000000" pitchFamily="2" charset="2"/>
              <a:buChar char="ü"/>
            </a:pPr>
            <a:endParaRPr lang="hr-HR" sz="1600" dirty="0"/>
          </a:p>
          <a:p>
            <a:pPr>
              <a:buFont typeface="Wingdings" panose="05000000000000000000" pitchFamily="2" charset="2"/>
              <a:buChar char="ü"/>
            </a:pPr>
            <a:endParaRPr lang="hr-HR" sz="1600" dirty="0"/>
          </a:p>
        </p:txBody>
      </p:sp>
      <p:sp>
        <p:nvSpPr>
          <p:cNvPr id="8" name="Rectangle 7"/>
          <p:cNvSpPr/>
          <p:nvPr/>
        </p:nvSpPr>
        <p:spPr>
          <a:xfrm>
            <a:off x="7592547" y="1772816"/>
            <a:ext cx="2967949" cy="468052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Wingdings" panose="05000000000000000000" pitchFamily="2" charset="2"/>
              <a:buChar char="q"/>
            </a:pPr>
            <a:r>
              <a:rPr lang="hr-HR" sz="1600" dirty="0"/>
              <a:t>npr.</a:t>
            </a:r>
          </a:p>
          <a:p>
            <a:endParaRPr lang="hr-HR" sz="1600" dirty="0"/>
          </a:p>
          <a:p>
            <a:r>
              <a:rPr lang="hr-HR" sz="1600" dirty="0"/>
              <a:t>1.) 80 bodova – 2 kandidata</a:t>
            </a:r>
          </a:p>
          <a:p>
            <a:r>
              <a:rPr lang="hr-HR" sz="1600" dirty="0"/>
              <a:t>    jedan ostvaruje prednost</a:t>
            </a:r>
          </a:p>
          <a:p>
            <a:r>
              <a:rPr lang="hr-HR" sz="1600" dirty="0"/>
              <a:t>		          </a:t>
            </a:r>
          </a:p>
          <a:p>
            <a:r>
              <a:rPr lang="hr-HR" sz="1600" dirty="0"/>
              <a:t>2.) 78 bodova – 3 kandidata</a:t>
            </a:r>
          </a:p>
          <a:p>
            <a:r>
              <a:rPr lang="hr-HR" sz="1600" dirty="0"/>
              <a:t>     niti jedan ne ostvaruje</a:t>
            </a:r>
          </a:p>
          <a:p>
            <a:r>
              <a:rPr lang="hr-HR" sz="1600" dirty="0"/>
              <a:t>     prednost</a:t>
            </a:r>
          </a:p>
          <a:p>
            <a:r>
              <a:rPr lang="hr-HR" sz="1600" dirty="0"/>
              <a:t>			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hr-HR" sz="1600" dirty="0"/>
              <a:t>na listu – samo kandidat s 80 bodova i to onaj koji ostvaruje prednost</a:t>
            </a:r>
          </a:p>
        </p:txBody>
      </p:sp>
      <p:pic>
        <p:nvPicPr>
          <p:cNvPr id="9" name="Picture 2" descr="Slikovni rezultat za medicina rad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0"/>
            <a:ext cx="1905000" cy="188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8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1500" b="1" dirty="0">
                <a:solidFill>
                  <a:srgbClr val="92D050"/>
                </a:solidFill>
              </a:rPr>
              <a:t/>
            </a:r>
            <a:br>
              <a:rPr lang="hr-HR" sz="1500" b="1" dirty="0">
                <a:solidFill>
                  <a:srgbClr val="92D050"/>
                </a:solidFill>
              </a:rPr>
            </a:br>
            <a:endParaRPr lang="hr-HR" sz="15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25219" y="2638631"/>
            <a:ext cx="2426051" cy="3749162"/>
          </a:xfrm>
        </p:spPr>
        <p:txBody>
          <a:bodyPr>
            <a:normAutofit fontScale="62500" lnSpcReduction="20000"/>
          </a:bodyPr>
          <a:lstStyle/>
          <a:p>
            <a:endParaRPr lang="hr-HR" sz="1350" b="1" dirty="0">
              <a:solidFill>
                <a:srgbClr val="92D050"/>
              </a:solidFill>
            </a:endParaRPr>
          </a:p>
          <a:p>
            <a:endParaRPr lang="hr-HR" sz="1425" b="1" dirty="0">
              <a:solidFill>
                <a:srgbClr val="92D050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hr-HR" sz="2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nakon predstavljanja        programa – tajno glasovanje radi zauzimanja stajališta</a:t>
            </a:r>
          </a:p>
          <a:p>
            <a:endParaRPr lang="hr-HR" sz="2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hr-HR" sz="2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pisani zaključak - školskom odboru</a:t>
            </a:r>
          </a:p>
          <a:p>
            <a:endParaRPr lang="hr-HR" sz="2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2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229101" y="2848536"/>
            <a:ext cx="2451026" cy="3830170"/>
          </a:xfrm>
        </p:spPr>
        <p:txBody>
          <a:bodyPr/>
          <a:lstStyle/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nakon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predstavljanja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programa – tajno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glasovanje radi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zauzimanja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stajališta</a:t>
            </a:r>
          </a:p>
          <a:p>
            <a:pPr>
              <a:spcBef>
                <a:spcPts val="0"/>
              </a:spcBef>
            </a:pPr>
            <a:endParaRPr lang="hr-HR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pisani zaključak – školskom odboru</a:t>
            </a:r>
          </a:p>
          <a:p>
            <a:pPr>
              <a:spcBef>
                <a:spcPts val="0"/>
              </a:spcBef>
            </a:pPr>
            <a:endParaRPr lang="hr-HR" sz="13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sz="13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sz="13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sz="13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hr-HR" sz="13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117202" y="3161102"/>
            <a:ext cx="2230647" cy="3517604"/>
          </a:xfrm>
        </p:spPr>
        <p:txBody>
          <a:bodyPr/>
          <a:lstStyle/>
          <a:p>
            <a:pPr marL="214313" indent="-214313">
              <a:buFont typeface="Wingdings" panose="05000000000000000000" pitchFamily="2" charset="2"/>
              <a:buChar char="q"/>
            </a:pPr>
            <a:endParaRPr lang="hr-HR" sz="135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14313" indent="-214313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nakon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predstavljanja 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programa – tajno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glasovanje radi 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zauzimanja</a:t>
            </a:r>
          </a:p>
          <a:p>
            <a:pPr>
              <a:spcBef>
                <a:spcPts val="0"/>
              </a:spcBef>
            </a:pPr>
            <a:r>
              <a:rPr lang="hr-HR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stajališta</a:t>
            </a:r>
          </a:p>
          <a:p>
            <a:pPr>
              <a:spcBef>
                <a:spcPts val="0"/>
              </a:spcBef>
            </a:pPr>
            <a:endParaRPr lang="hr-HR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pisani zaključak -školskom odbo</a:t>
            </a:r>
            <a:r>
              <a:rPr lang="hr-HR" sz="135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ru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1631503" y="401330"/>
            <a:ext cx="83437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b="1" dirty="0">
                <a:solidFill>
                  <a:srgbClr val="FFC000"/>
                </a:solidFill>
              </a:rPr>
              <a:t>Kandidati s liste predstavljaju program rada</a:t>
            </a:r>
            <a:endParaRPr lang="hr-HR" sz="2000" dirty="0">
              <a:solidFill>
                <a:srgbClr val="FFC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983135" y="966355"/>
            <a:ext cx="1123747" cy="7391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 dirty="0"/>
          </a:p>
        </p:txBody>
      </p:sp>
      <p:sp>
        <p:nvSpPr>
          <p:cNvPr id="10" name="Down Arrow 9"/>
          <p:cNvSpPr/>
          <p:nvPr/>
        </p:nvSpPr>
        <p:spPr>
          <a:xfrm>
            <a:off x="4858270" y="932363"/>
            <a:ext cx="1118873" cy="8050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 dirty="0"/>
          </a:p>
        </p:txBody>
      </p:sp>
      <p:sp>
        <p:nvSpPr>
          <p:cNvPr id="13" name="Down Arrow 12"/>
          <p:cNvSpPr/>
          <p:nvPr/>
        </p:nvSpPr>
        <p:spPr>
          <a:xfrm>
            <a:off x="7594096" y="966356"/>
            <a:ext cx="1243707" cy="8050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 dirty="0"/>
          </a:p>
        </p:txBody>
      </p:sp>
      <p:sp>
        <p:nvSpPr>
          <p:cNvPr id="17" name="Down Arrow 16"/>
          <p:cNvSpPr/>
          <p:nvPr/>
        </p:nvSpPr>
        <p:spPr>
          <a:xfrm>
            <a:off x="9870184" y="1670528"/>
            <a:ext cx="1034888" cy="544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064" y="1904636"/>
            <a:ext cx="2088232" cy="144555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38" y="1837482"/>
            <a:ext cx="1872208" cy="144555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934" y="2678048"/>
            <a:ext cx="1536572" cy="230425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83976" y="5877272"/>
            <a:ext cx="8928992" cy="801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hr-HR" dirty="0"/>
              <a:t>školski odbor donosi samo (jednu) odluku o imenovanju ravnatelja, koja stupa na snagu nakon dobivene suglasnosti </a:t>
            </a:r>
            <a:r>
              <a:rPr lang="hr-HR" dirty="0" smtClean="0"/>
              <a:t>ministra - </a:t>
            </a:r>
            <a:r>
              <a:rPr lang="hr-HR" dirty="0"/>
              <a:t>isteka roka za uskratu</a:t>
            </a:r>
          </a:p>
        </p:txBody>
      </p:sp>
      <p:pic>
        <p:nvPicPr>
          <p:cNvPr id="20" name="irc_mi" descr="Slikovni rezultat za državna matura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43" y="1957641"/>
            <a:ext cx="2496027" cy="1429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99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820" y="2720769"/>
            <a:ext cx="9120689" cy="30862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 smtClean="0"/>
              <a:t>sadržaj postupka vrednovanja (što </a:t>
            </a:r>
            <a:r>
              <a:rPr lang="hr-HR" sz="1800" dirty="0"/>
              <a:t>čini vrednovanje odnosno koja se </a:t>
            </a:r>
            <a:r>
              <a:rPr lang="hr-HR" sz="1800" dirty="0" smtClean="0"/>
              <a:t>										   područja vrednuju)</a:t>
            </a:r>
            <a:endParaRPr lang="hr-HR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/>
              <a:t>po kojoj se proceduri odvija vrednovanje (propisati bodovanje)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sz="1800" dirty="0" smtClean="0"/>
              <a:t>detalji vezani </a:t>
            </a:r>
            <a:r>
              <a:rPr lang="hr-HR" sz="1800" dirty="0"/>
              <a:t>uz način postupanja pri imenovanju ravnatelja</a:t>
            </a:r>
          </a:p>
          <a:p>
            <a:pPr marL="0" indent="0">
              <a:buNone/>
            </a:pPr>
            <a:endParaRPr lang="hr-HR" sz="135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271" y="692697"/>
            <a:ext cx="34892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700" y="452718"/>
            <a:ext cx="6712390" cy="1104074"/>
          </a:xfrm>
        </p:spPr>
        <p:txBody>
          <a:bodyPr/>
          <a:lstStyle/>
          <a:p>
            <a:pPr algn="ctr"/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ŠKOLOGRADNJA</a:t>
            </a:r>
            <a: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5056" y="1834433"/>
            <a:ext cx="7581872" cy="47636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dirty="0" smtClean="0"/>
              <a:t>*čl. 142. ZOOOSŠ-a </a:t>
            </a:r>
          </a:p>
          <a:p>
            <a:pPr marL="0" indent="0">
              <a:buNone/>
            </a:pPr>
            <a:r>
              <a:rPr lang="hr-HR" dirty="0" smtClean="0"/>
              <a:t>U DP-u osiguravaju se sredstva </a:t>
            </a:r>
            <a:r>
              <a:rPr lang="hr-HR" dirty="0"/>
              <a:t>za financiranje </a:t>
            </a:r>
            <a:r>
              <a:rPr lang="hr-HR" dirty="0" smtClean="0"/>
              <a:t>škola čiji </a:t>
            </a:r>
            <a:r>
              <a:rPr lang="hr-HR" dirty="0"/>
              <a:t>je osnivač </a:t>
            </a:r>
            <a:r>
              <a:rPr lang="hr-HR" dirty="0" smtClean="0"/>
              <a:t>RH ili </a:t>
            </a:r>
            <a:r>
              <a:rPr lang="hr-HR" dirty="0"/>
              <a:t>jedinica lokalne i područne (regionalne) samouprave i za sljedeće potrebe</a:t>
            </a:r>
            <a:r>
              <a:rPr lang="hr-HR" dirty="0" smtClean="0"/>
              <a:t>:</a:t>
            </a:r>
            <a:endParaRPr lang="hr-HR" dirty="0"/>
          </a:p>
          <a:p>
            <a:r>
              <a:rPr lang="hr-HR" dirty="0" smtClean="0">
                <a:solidFill>
                  <a:srgbClr val="FFC000"/>
                </a:solidFill>
              </a:rPr>
              <a:t>rashode za sudjelovanje u projektima JPP-a </a:t>
            </a:r>
            <a:r>
              <a:rPr lang="hr-HR" dirty="0" smtClean="0"/>
              <a:t>u </a:t>
            </a:r>
            <a:r>
              <a:rPr lang="hr-HR" dirty="0"/>
              <a:t>skladu s odredbama posebnih propisa kojima se </a:t>
            </a:r>
            <a:r>
              <a:rPr lang="hr-HR" dirty="0" smtClean="0"/>
              <a:t>uređuje </a:t>
            </a:r>
            <a:r>
              <a:rPr lang="hr-HR" dirty="0"/>
              <a:t>javno-privatno partnerstvo, a </a:t>
            </a:r>
            <a:r>
              <a:rPr lang="hr-HR" dirty="0">
                <a:solidFill>
                  <a:srgbClr val="FFC000"/>
                </a:solidFill>
              </a:rPr>
              <a:t>za potrebe obnove oštećenih ili izgradnju novih građevina </a:t>
            </a:r>
            <a:r>
              <a:rPr lang="hr-HR" dirty="0"/>
              <a:t>školskih ustanova, sukladno programima Vlade </a:t>
            </a:r>
            <a:r>
              <a:rPr lang="hr-HR" dirty="0" smtClean="0"/>
              <a:t>RH te </a:t>
            </a:r>
            <a:r>
              <a:rPr lang="hr-HR" dirty="0"/>
              <a:t>raspoloživim sredstvima u </a:t>
            </a:r>
            <a:r>
              <a:rPr lang="hr-HR" dirty="0" smtClean="0"/>
              <a:t>DP-u,</a:t>
            </a:r>
            <a:endParaRPr lang="hr-HR" dirty="0"/>
          </a:p>
          <a:p>
            <a:r>
              <a:rPr lang="hr-HR" dirty="0" smtClean="0">
                <a:solidFill>
                  <a:srgbClr val="FFC000"/>
                </a:solidFill>
              </a:rPr>
              <a:t>rashode </a:t>
            </a:r>
            <a:r>
              <a:rPr lang="hr-HR" dirty="0">
                <a:solidFill>
                  <a:srgbClr val="FFC000"/>
                </a:solidFill>
              </a:rPr>
              <a:t>za izgradnju, dogradnju i rekonstrukciju školskog prostora te opremanje školskih ustanova u slučajevima nedovoljne sigurnosti i ugroze života i zdravlja učenika </a:t>
            </a:r>
            <a:r>
              <a:rPr lang="hr-HR" dirty="0" smtClean="0"/>
              <a:t>utvrđene </a:t>
            </a:r>
            <a:r>
              <a:rPr lang="hr-HR" dirty="0"/>
              <a:t>na temelju nalaza ovlaštenog sudskog vještaka za graditeljstvo, odnosno inspektora nadležne inspekcije kada je izvjesno da je stanje školskog objekta u stanju koje može dovesti do ugroze </a:t>
            </a:r>
            <a:r>
              <a:rPr lang="hr-HR" dirty="0" smtClean="0"/>
              <a:t>sigurnosti -  ishod </a:t>
            </a:r>
            <a:r>
              <a:rPr lang="hr-HR" dirty="0"/>
              <a:t>vještačenja biti će osnova za ocjenu nužnosti, kao i za prioritetnost realizacije takvih kapitalnih projekata, a sve sukladno osiguranim i raspoloživim sredstvima u </a:t>
            </a:r>
            <a:r>
              <a:rPr lang="hr-HR" dirty="0" smtClean="0"/>
              <a:t>DP-u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52718"/>
            <a:ext cx="1872208" cy="1657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893" y="3200244"/>
            <a:ext cx="2123728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1196752"/>
            <a:ext cx="518457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39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955" y="668628"/>
            <a:ext cx="8735218" cy="1188164"/>
          </a:xfrm>
        </p:spPr>
        <p:txBody>
          <a:bodyPr>
            <a:normAutofit/>
          </a:bodyPr>
          <a:lstStyle/>
          <a:p>
            <a:pPr algn="ctr"/>
            <a:r>
              <a:rPr lang="hr-HR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UPIS UČENIKA SREDNJE ŠKOLE UZ SUGLASNOST MINISTRA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6182" y="2145722"/>
            <a:ext cx="4302226" cy="3713902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 </a:t>
            </a:r>
            <a:r>
              <a:rPr lang="hr-HR" b="1" dirty="0" smtClean="0"/>
              <a:t> </a:t>
            </a:r>
          </a:p>
          <a:p>
            <a:pPr marL="0" indent="0" algn="ctr">
              <a:buNone/>
            </a:pPr>
            <a:r>
              <a:rPr lang="hr-HR" b="1" dirty="0" smtClean="0"/>
              <a:t>   *čl</a:t>
            </a:r>
            <a:r>
              <a:rPr lang="hr-HR" b="1" dirty="0"/>
              <a:t>. 23. st. 9. ZOOOSŠ-a</a:t>
            </a:r>
          </a:p>
          <a:p>
            <a:endParaRPr lang="hr-HR" b="1" dirty="0"/>
          </a:p>
          <a:p>
            <a:r>
              <a:rPr lang="hr-HR" b="1" dirty="0"/>
              <a:t>iz</a:t>
            </a:r>
            <a:r>
              <a:rPr lang="hr-HR" dirty="0"/>
              <a:t>nimka koja </a:t>
            </a:r>
            <a:r>
              <a:rPr lang="hr-HR" dirty="0" smtClean="0"/>
              <a:t>dozvoljava </a:t>
            </a:r>
            <a:r>
              <a:rPr lang="hr-HR" dirty="0"/>
              <a:t>učeniku srednje škole da se uz suglasnost ministra upiše u srednju školu iako je od prekida srednjeg obrazovanja prošlo više od dvije godine </a:t>
            </a:r>
          </a:p>
          <a:p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5485" y="2145722"/>
            <a:ext cx="4210622" cy="3713902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r-HR" b="1" dirty="0" smtClean="0"/>
          </a:p>
          <a:p>
            <a:pPr marL="0" indent="0" algn="ctr">
              <a:buNone/>
            </a:pPr>
            <a:r>
              <a:rPr lang="hr-HR" b="1" dirty="0" smtClean="0"/>
              <a:t>*čl</a:t>
            </a:r>
            <a:r>
              <a:rPr lang="hr-HR" b="1" dirty="0"/>
              <a:t>. 79. ZOOOSŠ-a</a:t>
            </a:r>
          </a:p>
          <a:p>
            <a:pPr marL="0" indent="0">
              <a:buNone/>
            </a:pPr>
            <a:endParaRPr lang="hr-HR" b="1" dirty="0"/>
          </a:p>
          <a:p>
            <a:r>
              <a:rPr lang="hr-HR" dirty="0"/>
              <a:t>iznimka koja dozvoljava srednjoškolcu da u opravdanim slučajevima uz suglasnost ministra, upiše isti razred i više od dva puta</a:t>
            </a:r>
          </a:p>
          <a:p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1659" y="6120562"/>
            <a:ext cx="10898969" cy="365125"/>
          </a:xfrm>
        </p:spPr>
        <p:txBody>
          <a:bodyPr/>
          <a:lstStyle/>
          <a:p>
            <a:r>
              <a:rPr lang="hr-HR" dirty="0" smtClean="0"/>
              <a:t>													</a:t>
            </a:r>
          </a:p>
          <a:p>
            <a:r>
              <a:rPr lang="hr-HR" dirty="0"/>
              <a:t>	</a:t>
            </a:r>
            <a:r>
              <a:rPr lang="hr-HR" dirty="0" smtClean="0"/>
              <a:t>												</a:t>
            </a:r>
          </a:p>
          <a:p>
            <a:r>
              <a:rPr lang="hr-HR" dirty="0"/>
              <a:t>	</a:t>
            </a:r>
            <a:r>
              <a:rPr lang="hr-HR" dirty="0" smtClean="0"/>
              <a:t>								Državni stručni skup za ravnatelje osnovnih škola Republike Hrvatske, </a:t>
            </a:r>
            <a:r>
              <a:rPr lang="en-ZA" dirty="0" smtClean="0"/>
              <a:t>Solaris</a:t>
            </a:r>
            <a:r>
              <a:rPr lang="hr-HR" dirty="0" smtClean="0"/>
              <a:t>, 11. ožujka 2019.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5737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611" y="2761861"/>
            <a:ext cx="10233381" cy="3402564"/>
          </a:xfrm>
        </p:spPr>
        <p:txBody>
          <a:bodyPr/>
          <a:lstStyle/>
          <a:p>
            <a:pPr marL="342906" lvl="1" indent="-342906"/>
            <a:endParaRPr lang="hr-HR" b="1" dirty="0" smtClean="0">
              <a:solidFill>
                <a:srgbClr val="FFC000"/>
              </a:solidFill>
            </a:endParaRPr>
          </a:p>
          <a:p>
            <a:pPr marL="342906" lvl="1" indent="-342906"/>
            <a:r>
              <a:rPr lang="hr-HR" sz="2000" b="1" dirty="0" smtClean="0">
                <a:solidFill>
                  <a:srgbClr val="FFC000"/>
                </a:solidFill>
              </a:rPr>
              <a:t>usklađivanje naziva, vrsta i načina donošenja </a:t>
            </a:r>
            <a:r>
              <a:rPr lang="hr-HR" sz="2000" b="1" dirty="0" err="1" smtClean="0">
                <a:solidFill>
                  <a:srgbClr val="FFC000"/>
                </a:solidFill>
              </a:rPr>
              <a:t>kurikularnih</a:t>
            </a:r>
            <a:r>
              <a:rPr lang="hr-HR" sz="2000" b="1" dirty="0" smtClean="0">
                <a:solidFill>
                  <a:srgbClr val="FFC000"/>
                </a:solidFill>
              </a:rPr>
              <a:t> dokumenata </a:t>
            </a:r>
          </a:p>
          <a:p>
            <a:pPr marL="342906" lvl="1" indent="-342906"/>
            <a:r>
              <a:rPr lang="hr-HR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nacionalni </a:t>
            </a:r>
            <a:r>
              <a:rPr lang="hr-HR" sz="20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kurikulumi</a:t>
            </a:r>
            <a:r>
              <a:rPr lang="hr-HR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endParaRPr lang="hr-HR" sz="20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6" lvl="1" indent="-342906"/>
            <a:r>
              <a:rPr lang="hr-HR" sz="20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kurikulumi</a:t>
            </a:r>
            <a:r>
              <a:rPr lang="hr-HR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nastavnih predmeta</a:t>
            </a:r>
            <a:endParaRPr lang="hr-HR" sz="20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42906" lvl="1" indent="-342906"/>
            <a:r>
              <a:rPr lang="hr-HR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nastavni planovi </a:t>
            </a:r>
          </a:p>
          <a:p>
            <a:pPr marL="0" lvl="1" indent="0">
              <a:buNone/>
            </a:pPr>
            <a:r>
              <a:rPr lang="hr-HR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	</a:t>
            </a:r>
            <a:r>
              <a:rPr lang="hr-HR" sz="2000" b="1" dirty="0" smtClean="0"/>
              <a:t>- donosi ih ministar odlukom</a:t>
            </a:r>
          </a:p>
          <a:p>
            <a:pPr marL="342906" lvl="1" indent="-342906"/>
            <a:endParaRPr lang="hr-HR" sz="2000" dirty="0" smtClean="0"/>
          </a:p>
          <a:p>
            <a:pPr marL="342906" lvl="1" indent="-342906"/>
            <a:r>
              <a:rPr lang="hr-HR" sz="2000" b="1" i="1" dirty="0" smtClean="0">
                <a:solidFill>
                  <a:srgbClr val="92D050"/>
                </a:solidFill>
              </a:rPr>
              <a:t>nastavni planovi i programi</a:t>
            </a:r>
            <a:endParaRPr lang="hr-HR" sz="2000" i="1" dirty="0">
              <a:solidFill>
                <a:srgbClr val="92D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13" y="509939"/>
            <a:ext cx="446373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017" y="463053"/>
            <a:ext cx="8956037" cy="1060947"/>
          </a:xfrm>
        </p:spPr>
        <p:txBody>
          <a:bodyPr/>
          <a:lstStyle/>
          <a:p>
            <a:pPr algn="ctr"/>
            <a:r>
              <a:rPr lang="hr-HR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ODGOJNO-OBRAZOVNI STANDARD UČENIKA ČINE OBVEZNI I IZBORNI PREDMETI</a:t>
            </a:r>
            <a:endParaRPr lang="hr-HR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816" y="1670363"/>
            <a:ext cx="9645719" cy="49450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Izborni predmeti</a:t>
            </a:r>
          </a:p>
          <a:p>
            <a:pPr marL="0" indent="0">
              <a:buNone/>
            </a:pPr>
            <a:endParaRPr lang="hr-HR" b="1" dirty="0">
              <a:solidFill>
                <a:srgbClr val="FFC000"/>
              </a:solidFill>
            </a:endParaRP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obvezni su tijekom cijele šk. god</a:t>
            </a:r>
            <a:r>
              <a:rPr lang="hr-HR" dirty="0">
                <a:solidFill>
                  <a:srgbClr val="00B0F0"/>
                </a:solidFill>
              </a:rPr>
              <a:t>. </a:t>
            </a:r>
            <a:r>
              <a:rPr lang="hr-HR" dirty="0"/>
              <a:t>za sve učenike koji se za njih opredijele</a:t>
            </a:r>
          </a:p>
          <a:p>
            <a:r>
              <a:rPr lang="hr-HR" dirty="0"/>
              <a:t>biraju se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pri upisu u 1. r. ili najkasnije do 30. 6.</a:t>
            </a:r>
            <a:r>
              <a:rPr lang="hr-HR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hr-HR" dirty="0"/>
              <a:t>tekuće godine za iduću šk. god.</a:t>
            </a: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pisana suglasnost roditelja</a:t>
            </a:r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prestanak pohađanja</a:t>
            </a:r>
            <a:r>
              <a:rPr lang="hr-HR" dirty="0">
                <a:solidFill>
                  <a:srgbClr val="FFC000"/>
                </a:solidFill>
              </a:rPr>
              <a:t>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pisani zahtjev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roditelja </a:t>
            </a:r>
            <a:r>
              <a:rPr lang="hr-HR" dirty="0" smtClean="0"/>
              <a:t>– učiteljskom/nastavničkom </a:t>
            </a:r>
            <a:r>
              <a:rPr lang="hr-HR" dirty="0"/>
              <a:t>vijeću nakon završetka nastavne god, 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najkasnije do 30. 6. tekuće godine za sljedeću šk. god.</a:t>
            </a:r>
          </a:p>
          <a:p>
            <a:pPr marL="0" indent="0">
              <a:buNone/>
            </a:pPr>
            <a:r>
              <a:rPr lang="hr-HR" dirty="0"/>
              <a:t>		*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iznimno</a:t>
            </a:r>
            <a:r>
              <a:rPr lang="hr-HR" dirty="0">
                <a:solidFill>
                  <a:srgbClr val="00B0F0"/>
                </a:solidFill>
              </a:rPr>
              <a:t> </a:t>
            </a:r>
            <a:r>
              <a:rPr lang="hr-HR" dirty="0"/>
              <a:t>roditelj djeteta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osnovne </a:t>
            </a:r>
            <a:r>
              <a:rPr lang="hr-HR" dirty="0"/>
              <a:t>škole u slučaju </a:t>
            </a:r>
            <a:r>
              <a:rPr lang="hr-HR" dirty="0" smtClean="0"/>
              <a:t>dugotrajnih</a:t>
            </a:r>
          </a:p>
          <a:p>
            <a:pPr marL="0" indent="0">
              <a:buNone/>
            </a:pPr>
            <a:r>
              <a:rPr lang="hr-HR" dirty="0" smtClean="0"/>
              <a:t> </a:t>
            </a:r>
            <a:r>
              <a:rPr lang="hr-HR" dirty="0"/>
              <a:t>	  </a:t>
            </a:r>
            <a:r>
              <a:rPr lang="hr-HR" dirty="0" smtClean="0"/>
              <a:t>	</a:t>
            </a:r>
            <a:r>
              <a:rPr lang="hr-HR" dirty="0"/>
              <a:t> </a:t>
            </a:r>
            <a:r>
              <a:rPr lang="hr-HR" dirty="0" smtClean="0"/>
              <a:t> </a:t>
            </a:r>
            <a:r>
              <a:rPr lang="hr-HR" dirty="0" smtClean="0"/>
              <a:t> zdravstvenih </a:t>
            </a:r>
            <a:r>
              <a:rPr lang="hr-HR" dirty="0"/>
              <a:t>teškoća djeteta ili </a:t>
            </a:r>
            <a:r>
              <a:rPr lang="hr-HR" dirty="0" smtClean="0"/>
              <a:t>dr</a:t>
            </a:r>
            <a:r>
              <a:rPr lang="hr-HR" dirty="0"/>
              <a:t>. </a:t>
            </a:r>
            <a:r>
              <a:rPr lang="hr-HR" dirty="0" smtClean="0"/>
              <a:t>opravdanih </a:t>
            </a:r>
            <a:r>
              <a:rPr lang="hr-HR" dirty="0"/>
              <a:t>razloga može podnijeti </a:t>
            </a:r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</a:t>
            </a:r>
            <a:r>
              <a:rPr lang="hr-HR" dirty="0" smtClean="0"/>
              <a:t> pisani </a:t>
            </a:r>
            <a:r>
              <a:rPr lang="hr-HR" dirty="0"/>
              <a:t>zahtjev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tijekom nastavne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godine</a:t>
            </a:r>
          </a:p>
          <a:p>
            <a:r>
              <a:rPr lang="hr-HR" dirty="0"/>
              <a:t>učenik</a:t>
            </a:r>
            <a:r>
              <a:rPr lang="hr-HR" dirty="0">
                <a:solidFill>
                  <a:srgbClr val="92D050"/>
                </a:solidFill>
              </a:rPr>
              <a:t>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srednje škole </a:t>
            </a:r>
            <a:r>
              <a:rPr lang="hr-HR" dirty="0"/>
              <a:t>izborni predmet koji je prestao pohađati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mora zamijeniti </a:t>
            </a:r>
            <a:r>
              <a:rPr lang="hr-HR" dirty="0"/>
              <a:t>drugim izbornim predmetom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691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698" y="452718"/>
            <a:ext cx="9015136" cy="1400530"/>
          </a:xfrm>
        </p:spPr>
        <p:txBody>
          <a:bodyPr/>
          <a:lstStyle/>
          <a:p>
            <a:pPr algn="ctr"/>
            <a:r>
              <a:rPr lang="hr-HR" b="1" dirty="0" smtClean="0">
                <a:solidFill>
                  <a:srgbClr val="FFC000"/>
                </a:solidFill>
              </a:rPr>
              <a:t/>
            </a:r>
            <a:br>
              <a:rPr lang="hr-HR" b="1" dirty="0" smtClean="0">
                <a:solidFill>
                  <a:srgbClr val="FFC000"/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Fakultativni 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predmeti</a:t>
            </a:r>
            <a:b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7522" cy="3405490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predmeti </a:t>
            </a:r>
            <a:r>
              <a:rPr lang="hr-HR" dirty="0"/>
              <a:t>koji se izvode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fakultativno u srednjoj školi, na temelju kurikuluma koji donosi srednja </a:t>
            </a:r>
            <a:r>
              <a:rPr lang="hr-H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škola</a:t>
            </a:r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hr-HR" dirty="0"/>
              <a:t>obuhvaćaju nastavne sadržaje kojima se zadovoljavaju interesi učenika, u skladu s mogućnostima škole</a:t>
            </a:r>
          </a:p>
          <a:p>
            <a:r>
              <a:rPr lang="hr-HR" dirty="0"/>
              <a:t>ako se učenik srednje škole opredijeli za fakultativni predmet, dužan ga je pohađati tijekom cijele nastavne godine  </a:t>
            </a:r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536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hr-HR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EKSPERIMENTALNI PROGRAM</a:t>
            </a:r>
            <a:r>
              <a:rPr lang="hr-HR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hr-HR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hr-HR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250056" cy="4195481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	*čl</a:t>
            </a:r>
            <a:r>
              <a:rPr lang="hr-HR" dirty="0"/>
              <a:t>. 29. st. 3. i 4. ZOOOSŠ-a – </a:t>
            </a:r>
            <a:r>
              <a:rPr lang="hr-HR" dirty="0" smtClean="0"/>
              <a:t>izmijenjeni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predlaganje</a:t>
            </a:r>
            <a:r>
              <a:rPr lang="hr-HR" dirty="0"/>
              <a:t> eksperimentalnog programa, osim školskim ustanovama ili agenciji nadležnoj za obrazovanje odnosno drugim institucijama iz sustava odgoja i obrazovanja,  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omogućuje se i MZO-u</a:t>
            </a:r>
          </a:p>
          <a:p>
            <a:r>
              <a:rPr lang="hr-HR" dirty="0"/>
              <a:t>MZO-u se podnosi zahtjev radi izvođenja eksperimentalnog programa uz koji se obvezno prilažu dokazi o osiguranim uvjetima, (samo) kada eksperimentalni program predlaže školska ustanova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5841399" y="559400"/>
            <a:ext cx="737420" cy="11201019"/>
          </a:xfrm>
        </p:spPr>
        <p:txBody>
          <a:bodyPr vert="vert270"/>
          <a:lstStyle/>
          <a:p>
            <a:r>
              <a:rPr lang="hr-HR" dirty="0" smtClean="0"/>
              <a:t>										Državni stručni skup za ravnatelje osnovnih škola Republike Hrvatske, </a:t>
            </a:r>
            <a:r>
              <a:rPr lang="en-JM" dirty="0" smtClean="0"/>
              <a:t>Solaris</a:t>
            </a:r>
            <a:r>
              <a:rPr lang="hr-HR" dirty="0" smtClean="0"/>
              <a:t>, 11. ožujka </a:t>
            </a:r>
            <a:r>
              <a:rPr lang="en-US" dirty="0" smtClean="0"/>
              <a:t>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63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659</TotalTime>
  <Words>3131</Words>
  <Application>Microsoft Office PowerPoint</Application>
  <PresentationFormat>Widescreen</PresentationFormat>
  <Paragraphs>479</Paragraphs>
  <Slides>49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Calibri</vt:lpstr>
      <vt:lpstr>Century Gothic</vt:lpstr>
      <vt:lpstr>Courier New</vt:lpstr>
      <vt:lpstr>Wingdings</vt:lpstr>
      <vt:lpstr>Wingdings 3</vt:lpstr>
      <vt:lpstr>Ion</vt:lpstr>
      <vt:lpstr>ZAKON O IZMJENAMA I DOPUNAMA ZAKONA O ODGOJU I OBRAZOVANJU U OSNOVNOJ I SREDNJOJ ŠKOLI</vt:lpstr>
      <vt:lpstr> NOVA NAČELA ODGOJA I OBRAZOVANJA</vt:lpstr>
      <vt:lpstr>MREŽA ŠKOLA</vt:lpstr>
      <vt:lpstr> UČENICI S VIŠESTRUKIM TEŠKOĆAMA IMAJU PRAVO POHAĐATI OSNOVNU ŠKOLU DO 21. GODINE ŽIVOTA </vt:lpstr>
      <vt:lpstr>UPIS UČENIKA SREDNJE ŠKOLE UZ SUGLASNOST MINISTRA</vt:lpstr>
      <vt:lpstr>PowerPoint Presentation</vt:lpstr>
      <vt:lpstr>ODGOJNO-OBRAZOVNI STANDARD UČENIKA ČINE OBVEZNI I IZBORNI PREDMETI</vt:lpstr>
      <vt:lpstr> Fakultativni predmeti </vt:lpstr>
      <vt:lpstr> EKSPERIMENTALNI PROGRAM </vt:lpstr>
      <vt:lpstr>PowerPoint Presentation</vt:lpstr>
      <vt:lpstr> PRAVA I OBVEZE RODITELJA UČENIKA</vt:lpstr>
      <vt:lpstr>PowerPoint Presentation</vt:lpstr>
      <vt:lpstr>OPTEREĆENJE UČENIKA NASTAVOM  *čl. 51. st. 1. i 2. ZOOOSŠ-a </vt:lpstr>
      <vt:lpstr> BROJ RAZREDNIH ODJELA U OSNOVNOJ ŠKOLI  – PRETHODNO MIŠLJENJE OSNIVAČA</vt:lpstr>
      <vt:lpstr> OCJENA IZ VLADANJA  </vt:lpstr>
      <vt:lpstr> DOPUNSKI NASTAVNI RAD</vt:lpstr>
      <vt:lpstr> IZNOS NOVČANE NAKNADE ZA POLAGANJE DRŽAVNE MATURE </vt:lpstr>
      <vt:lpstr> OBAVIJEST O PRESTANKU RADA ŠKOLE </vt:lpstr>
      <vt:lpstr> ČLANOVI ŠKOLSKOG ODBORA KOJE IMENUJE OSNIVAČ</vt:lpstr>
      <vt:lpstr> UČITELJI EDUKATORI REHABILITATORI </vt:lpstr>
      <vt:lpstr> UVJETI ZA UČITELJE PREDMETNE NASTAVE U OSNOVNOJ ŠKOLI</vt:lpstr>
      <vt:lpstr> UMJESTO RJEŠENJA, ODLUKA O TJEDNOM I GODIŠNJEM ZADUŽENJU   </vt:lpstr>
      <vt:lpstr>PEDAGOŠKE MJERE</vt:lpstr>
      <vt:lpstr>Privremeno udaljenje učenika iz odgojno-obrazovnog procesa</vt:lpstr>
      <vt:lpstr>OBAVLJANJE POSLOVA </vt:lpstr>
      <vt:lpstr>PowerPoint Presentation</vt:lpstr>
      <vt:lpstr> Sporazum o radu na projektu </vt:lpstr>
      <vt:lpstr> Rad ravnatelja na projektu</vt:lpstr>
      <vt:lpstr> Neutrošena sredstva iz projekata</vt:lpstr>
      <vt:lpstr>  NAČIN UTVRĐIVANJA LISTA EVIDENCIJA, KRITERIJI I NAČIN RASPOREĐIVANJA RADNIKA ZA KOJIMA JE PRESTALA POTREBA </vt:lpstr>
      <vt:lpstr> RADNIK KOJI SE BEZ PREKIDA RADNOG ODNOSA ZAPOŠLJAVA POSREDOVANJEM UREDA DRŽAVNE UPRAVE NE OSTVARUJE PRAVO NA OTPREMNINU </vt:lpstr>
      <vt:lpstr> Škole u kojima se sredstva za plaće radnika ne osiguravaju u državnom proračunu</vt:lpstr>
      <vt:lpstr>PowerPoint Presentation</vt:lpstr>
      <vt:lpstr> RAVNATELJ SAMOSTALNO ODLUČUJE O ZAPOŠLJAVANJU DO 60 DANA </vt:lpstr>
      <vt:lpstr> UPUĆIVANJE RADNIKA NA LIJEČNIČKI PREGLED RADI UTVRĐIVANJA NJEGOVE RADNE SPOSOBNOSTI </vt:lpstr>
      <vt:lpstr>PowerPoint Presentation</vt:lpstr>
      <vt:lpstr> PROLONGIRANJE ROKOVA ZA STJECANJE PEDAGOŠKIH KOMPETENCIJA, UVJETA ZA  NAPREDOVANJE I POLAGANJE STRUČNOG ISPITA  </vt:lpstr>
      <vt:lpstr> NUŽNI UVJETI ZA RAVNATELJA </vt:lpstr>
      <vt:lpstr>PowerPoint Presentation</vt:lpstr>
      <vt:lpstr> IMENOVANJE RAVNATELJA </vt:lpstr>
      <vt:lpstr>Pregledavanje natječajne dokumentacije</vt:lpstr>
      <vt:lpstr>PowerPoint Presentation</vt:lpstr>
      <vt:lpstr>PowerPoint Presentation</vt:lpstr>
      <vt:lpstr> Kada dva ili više kandidata ostvare  jednak broj</vt:lpstr>
      <vt:lpstr>* izuzetak</vt:lpstr>
      <vt:lpstr> </vt:lpstr>
      <vt:lpstr>PowerPoint Presentation</vt:lpstr>
      <vt:lpstr> ŠKOLOGRADNJA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 Ana Zovko Tomaš</dc:creator>
  <cp:lastModifiedBy>Marija Ana Zovko Tomaš</cp:lastModifiedBy>
  <cp:revision>140</cp:revision>
  <dcterms:created xsi:type="dcterms:W3CDTF">2019-03-05T14:31:54Z</dcterms:created>
  <dcterms:modified xsi:type="dcterms:W3CDTF">2019-03-07T12:27:34Z</dcterms:modified>
</cp:coreProperties>
</file>