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6" r:id="rId2"/>
    <p:sldId id="259" r:id="rId3"/>
    <p:sldId id="260" r:id="rId4"/>
    <p:sldId id="257" r:id="rId5"/>
    <p:sldId id="258" r:id="rId6"/>
    <p:sldId id="262" r:id="rId7"/>
    <p:sldId id="261" r:id="rId8"/>
    <p:sldId id="263" r:id="rId9"/>
    <p:sldId id="264" r:id="rId10"/>
    <p:sldId id="265" r:id="rId11"/>
    <p:sldId id="267" r:id="rId12"/>
    <p:sldId id="269" r:id="rId13"/>
    <p:sldId id="268" r:id="rId14"/>
    <p:sldId id="270" r:id="rId15"/>
    <p:sldId id="271" r:id="rId16"/>
    <p:sldId id="272" r:id="rId17"/>
    <p:sldId id="266" r:id="rId18"/>
    <p:sldId id="273" r:id="rId19"/>
    <p:sldId id="278" r:id="rId20"/>
    <p:sldId id="277" r:id="rId21"/>
    <p:sldId id="274" r:id="rId22"/>
    <p:sldId id="275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E92FF9-2B38-4021-8EF9-237B2C0519D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93398B2-4452-4E69-83B3-C2E95D4468E4}">
      <dgm:prSet phldrT="[Text]"/>
      <dgm:spPr/>
      <dgm:t>
        <a:bodyPr/>
        <a:lstStyle/>
        <a:p>
          <a:r>
            <a:rPr lang="hr-HR" dirty="0" smtClean="0">
              <a:solidFill>
                <a:srgbClr val="002060"/>
              </a:solidFill>
            </a:rPr>
            <a:t>ODGAJATELJI, RADNI KOLEKTIV</a:t>
          </a:r>
          <a:endParaRPr lang="en-US" dirty="0">
            <a:solidFill>
              <a:srgbClr val="002060"/>
            </a:solidFill>
          </a:endParaRPr>
        </a:p>
      </dgm:t>
    </dgm:pt>
    <dgm:pt modelId="{0C2ABC7E-1E32-4944-A7B0-C8DC728346B2}" type="parTrans" cxnId="{7D4B6AB1-3D38-4563-9A7C-7E271D04D7B4}">
      <dgm:prSet/>
      <dgm:spPr/>
      <dgm:t>
        <a:bodyPr/>
        <a:lstStyle/>
        <a:p>
          <a:endParaRPr lang="en-US"/>
        </a:p>
      </dgm:t>
    </dgm:pt>
    <dgm:pt modelId="{623DF4C2-B26A-472D-8A36-D3374EDB207A}" type="sibTrans" cxnId="{7D4B6AB1-3D38-4563-9A7C-7E271D04D7B4}">
      <dgm:prSet/>
      <dgm:spPr/>
      <dgm:t>
        <a:bodyPr/>
        <a:lstStyle/>
        <a:p>
          <a:endParaRPr lang="en-US"/>
        </a:p>
      </dgm:t>
    </dgm:pt>
    <dgm:pt modelId="{F4473647-93A7-41C1-97A5-6C30C0C2A540}">
      <dgm:prSet phldrT="[Text]"/>
      <dgm:spPr/>
      <dgm:t>
        <a:bodyPr/>
        <a:lstStyle/>
        <a:p>
          <a:r>
            <a:rPr lang="hr-HR" dirty="0" smtClean="0">
              <a:solidFill>
                <a:srgbClr val="002060"/>
              </a:solidFill>
            </a:rPr>
            <a:t>DJECA</a:t>
          </a:r>
          <a:endParaRPr lang="en-US" dirty="0">
            <a:solidFill>
              <a:srgbClr val="002060"/>
            </a:solidFill>
          </a:endParaRPr>
        </a:p>
      </dgm:t>
    </dgm:pt>
    <dgm:pt modelId="{BA19922D-0C66-4768-AFF9-A56FA43E60D9}" type="parTrans" cxnId="{D273D6F9-1C76-4E7F-AD39-C5EC2E9E68FD}">
      <dgm:prSet/>
      <dgm:spPr/>
      <dgm:t>
        <a:bodyPr/>
        <a:lstStyle/>
        <a:p>
          <a:endParaRPr lang="en-US"/>
        </a:p>
      </dgm:t>
    </dgm:pt>
    <dgm:pt modelId="{50CB29A5-D994-43D9-9061-CD0238C33E49}" type="sibTrans" cxnId="{D273D6F9-1C76-4E7F-AD39-C5EC2E9E68FD}">
      <dgm:prSet/>
      <dgm:spPr/>
      <dgm:t>
        <a:bodyPr/>
        <a:lstStyle/>
        <a:p>
          <a:endParaRPr lang="en-US"/>
        </a:p>
      </dgm:t>
    </dgm:pt>
    <dgm:pt modelId="{237A6192-8469-42D0-BCE7-E8C1CD6F5D5B}">
      <dgm:prSet phldrT="[Text]"/>
      <dgm:spPr/>
      <dgm:t>
        <a:bodyPr/>
        <a:lstStyle/>
        <a:p>
          <a:r>
            <a:rPr lang="hr-HR" dirty="0" smtClean="0">
              <a:solidFill>
                <a:srgbClr val="002060"/>
              </a:solidFill>
            </a:rPr>
            <a:t>RODITELJI</a:t>
          </a:r>
          <a:r>
            <a:rPr lang="hr-HR" dirty="0" smtClean="0"/>
            <a:t>, </a:t>
          </a:r>
          <a:r>
            <a:rPr lang="hr-HR" dirty="0" smtClean="0">
              <a:solidFill>
                <a:srgbClr val="002060"/>
              </a:solidFill>
            </a:rPr>
            <a:t>ZAJEDNICA</a:t>
          </a:r>
          <a:endParaRPr lang="en-US" dirty="0">
            <a:solidFill>
              <a:srgbClr val="002060"/>
            </a:solidFill>
          </a:endParaRPr>
        </a:p>
      </dgm:t>
    </dgm:pt>
    <dgm:pt modelId="{E14E057C-4EE7-4648-8E26-90EF7BE15CCB}" type="parTrans" cxnId="{5AD63544-9716-4E93-A1EA-5227E528DA55}">
      <dgm:prSet/>
      <dgm:spPr/>
      <dgm:t>
        <a:bodyPr/>
        <a:lstStyle/>
        <a:p>
          <a:endParaRPr lang="en-US"/>
        </a:p>
      </dgm:t>
    </dgm:pt>
    <dgm:pt modelId="{F2255197-9BF9-4996-BC17-85E3E3AB067C}" type="sibTrans" cxnId="{5AD63544-9716-4E93-A1EA-5227E528DA55}">
      <dgm:prSet/>
      <dgm:spPr/>
      <dgm:t>
        <a:bodyPr/>
        <a:lstStyle/>
        <a:p>
          <a:endParaRPr lang="en-US"/>
        </a:p>
      </dgm:t>
    </dgm:pt>
    <dgm:pt modelId="{5190AB7C-B5D6-496B-B9B3-5F3AE7EA05C1}" type="pres">
      <dgm:prSet presAssocID="{CDE92FF9-2B38-4021-8EF9-237B2C0519DF}" presName="Name0" presStyleCnt="0">
        <dgm:presLayoutVars>
          <dgm:dir/>
          <dgm:animLvl val="lvl"/>
          <dgm:resizeHandles val="exact"/>
        </dgm:presLayoutVars>
      </dgm:prSet>
      <dgm:spPr/>
    </dgm:pt>
    <dgm:pt modelId="{044DCCF4-763A-4E48-B9AD-E750A3225493}" type="pres">
      <dgm:prSet presAssocID="{C93398B2-4452-4E69-83B3-C2E95D4468E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638C78C5-5A70-4A02-8CB9-211D06805F8C}" type="pres">
      <dgm:prSet presAssocID="{623DF4C2-B26A-472D-8A36-D3374EDB207A}" presName="parTxOnlySpace" presStyleCnt="0"/>
      <dgm:spPr/>
    </dgm:pt>
    <dgm:pt modelId="{F830284D-C6DA-465F-AE0E-8C282DCEE4EC}" type="pres">
      <dgm:prSet presAssocID="{F4473647-93A7-41C1-97A5-6C30C0C2A54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443D49-D17B-446D-8136-0A9AFFD1FA5F}" type="pres">
      <dgm:prSet presAssocID="{50CB29A5-D994-43D9-9061-CD0238C33E49}" presName="parTxOnlySpace" presStyleCnt="0"/>
      <dgm:spPr/>
    </dgm:pt>
    <dgm:pt modelId="{A3B4A910-3A90-4AED-845E-4D5893D17753}" type="pres">
      <dgm:prSet presAssocID="{237A6192-8469-42D0-BCE7-E8C1CD6F5D5B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D63544-9716-4E93-A1EA-5227E528DA55}" srcId="{CDE92FF9-2B38-4021-8EF9-237B2C0519DF}" destId="{237A6192-8469-42D0-BCE7-E8C1CD6F5D5B}" srcOrd="2" destOrd="0" parTransId="{E14E057C-4EE7-4648-8E26-90EF7BE15CCB}" sibTransId="{F2255197-9BF9-4996-BC17-85E3E3AB067C}"/>
    <dgm:cxn modelId="{BC104188-1ED6-49C3-97E8-05F790C3385B}" type="presOf" srcId="{237A6192-8469-42D0-BCE7-E8C1CD6F5D5B}" destId="{A3B4A910-3A90-4AED-845E-4D5893D17753}" srcOrd="0" destOrd="0" presId="urn:microsoft.com/office/officeart/2005/8/layout/chevron1"/>
    <dgm:cxn modelId="{7D4B6AB1-3D38-4563-9A7C-7E271D04D7B4}" srcId="{CDE92FF9-2B38-4021-8EF9-237B2C0519DF}" destId="{C93398B2-4452-4E69-83B3-C2E95D4468E4}" srcOrd="0" destOrd="0" parTransId="{0C2ABC7E-1E32-4944-A7B0-C8DC728346B2}" sibTransId="{623DF4C2-B26A-472D-8A36-D3374EDB207A}"/>
    <dgm:cxn modelId="{CE24FC0B-D5A9-44DD-95B6-BE624638B542}" type="presOf" srcId="{CDE92FF9-2B38-4021-8EF9-237B2C0519DF}" destId="{5190AB7C-B5D6-496B-B9B3-5F3AE7EA05C1}" srcOrd="0" destOrd="0" presId="urn:microsoft.com/office/officeart/2005/8/layout/chevron1"/>
    <dgm:cxn modelId="{0A4A7490-5A50-4404-B1E6-B4D36141D7DD}" type="presOf" srcId="{C93398B2-4452-4E69-83B3-C2E95D4468E4}" destId="{044DCCF4-763A-4E48-B9AD-E750A3225493}" srcOrd="0" destOrd="0" presId="urn:microsoft.com/office/officeart/2005/8/layout/chevron1"/>
    <dgm:cxn modelId="{54070B87-8B23-481A-9CF8-A3B0623012E0}" type="presOf" srcId="{F4473647-93A7-41C1-97A5-6C30C0C2A540}" destId="{F830284D-C6DA-465F-AE0E-8C282DCEE4EC}" srcOrd="0" destOrd="0" presId="urn:microsoft.com/office/officeart/2005/8/layout/chevron1"/>
    <dgm:cxn modelId="{D273D6F9-1C76-4E7F-AD39-C5EC2E9E68FD}" srcId="{CDE92FF9-2B38-4021-8EF9-237B2C0519DF}" destId="{F4473647-93A7-41C1-97A5-6C30C0C2A540}" srcOrd="1" destOrd="0" parTransId="{BA19922D-0C66-4768-AFF9-A56FA43E60D9}" sibTransId="{50CB29A5-D994-43D9-9061-CD0238C33E49}"/>
    <dgm:cxn modelId="{54512732-5F8C-4059-9243-6576D168B345}" type="presParOf" srcId="{5190AB7C-B5D6-496B-B9B3-5F3AE7EA05C1}" destId="{044DCCF4-763A-4E48-B9AD-E750A3225493}" srcOrd="0" destOrd="0" presId="urn:microsoft.com/office/officeart/2005/8/layout/chevron1"/>
    <dgm:cxn modelId="{AEBCFC3A-064A-4173-86A9-992DD09ABA28}" type="presParOf" srcId="{5190AB7C-B5D6-496B-B9B3-5F3AE7EA05C1}" destId="{638C78C5-5A70-4A02-8CB9-211D06805F8C}" srcOrd="1" destOrd="0" presId="urn:microsoft.com/office/officeart/2005/8/layout/chevron1"/>
    <dgm:cxn modelId="{9C3B6031-719A-491F-A3DE-8A7E2E3E0794}" type="presParOf" srcId="{5190AB7C-B5D6-496B-B9B3-5F3AE7EA05C1}" destId="{F830284D-C6DA-465F-AE0E-8C282DCEE4EC}" srcOrd="2" destOrd="0" presId="urn:microsoft.com/office/officeart/2005/8/layout/chevron1"/>
    <dgm:cxn modelId="{417B77DA-75E0-4174-8F48-7AD23B37987B}" type="presParOf" srcId="{5190AB7C-B5D6-496B-B9B3-5F3AE7EA05C1}" destId="{17443D49-D17B-446D-8136-0A9AFFD1FA5F}" srcOrd="3" destOrd="0" presId="urn:microsoft.com/office/officeart/2005/8/layout/chevron1"/>
    <dgm:cxn modelId="{627CC020-F20E-4336-845C-B025D5678AF4}" type="presParOf" srcId="{5190AB7C-B5D6-496B-B9B3-5F3AE7EA05C1}" destId="{A3B4A910-3A90-4AED-845E-4D5893D1775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DCCF4-763A-4E48-B9AD-E750A3225493}">
      <dsp:nvSpPr>
        <dsp:cNvPr id="0" name=""/>
        <dsp:cNvSpPr/>
      </dsp:nvSpPr>
      <dsp:spPr>
        <a:xfrm>
          <a:off x="2381" y="0"/>
          <a:ext cx="2901156" cy="7737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>
              <a:solidFill>
                <a:srgbClr val="002060"/>
              </a:solidFill>
            </a:rPr>
            <a:t>ODGAJATELJI, RADNI KOLEKTIV</a:t>
          </a:r>
          <a:endParaRPr lang="en-US" sz="2000" kern="1200" dirty="0">
            <a:solidFill>
              <a:srgbClr val="002060"/>
            </a:solidFill>
          </a:endParaRPr>
        </a:p>
      </dsp:txBody>
      <dsp:txXfrm>
        <a:off x="389243" y="0"/>
        <a:ext cx="2127433" cy="773723"/>
      </dsp:txXfrm>
    </dsp:sp>
    <dsp:sp modelId="{F830284D-C6DA-465F-AE0E-8C282DCEE4EC}">
      <dsp:nvSpPr>
        <dsp:cNvPr id="0" name=""/>
        <dsp:cNvSpPr/>
      </dsp:nvSpPr>
      <dsp:spPr>
        <a:xfrm>
          <a:off x="2613421" y="0"/>
          <a:ext cx="2901156" cy="7737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>
              <a:solidFill>
                <a:srgbClr val="002060"/>
              </a:solidFill>
            </a:rPr>
            <a:t>DJECA</a:t>
          </a:r>
          <a:endParaRPr lang="en-US" sz="2000" kern="1200" dirty="0">
            <a:solidFill>
              <a:srgbClr val="002060"/>
            </a:solidFill>
          </a:endParaRPr>
        </a:p>
      </dsp:txBody>
      <dsp:txXfrm>
        <a:off x="3000283" y="0"/>
        <a:ext cx="2127433" cy="773723"/>
      </dsp:txXfrm>
    </dsp:sp>
    <dsp:sp modelId="{A3B4A910-3A90-4AED-845E-4D5893D17753}">
      <dsp:nvSpPr>
        <dsp:cNvPr id="0" name=""/>
        <dsp:cNvSpPr/>
      </dsp:nvSpPr>
      <dsp:spPr>
        <a:xfrm>
          <a:off x="5224462" y="0"/>
          <a:ext cx="2901156" cy="7737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>
              <a:solidFill>
                <a:srgbClr val="002060"/>
              </a:solidFill>
            </a:rPr>
            <a:t>RODITELJI</a:t>
          </a:r>
          <a:r>
            <a:rPr lang="hr-HR" sz="2000" kern="1200" dirty="0" smtClean="0"/>
            <a:t>, </a:t>
          </a:r>
          <a:r>
            <a:rPr lang="hr-HR" sz="2000" kern="1200" dirty="0" smtClean="0">
              <a:solidFill>
                <a:srgbClr val="002060"/>
              </a:solidFill>
            </a:rPr>
            <a:t>ZAJEDNICA</a:t>
          </a:r>
          <a:endParaRPr lang="en-US" sz="2000" kern="1200" dirty="0">
            <a:solidFill>
              <a:srgbClr val="002060"/>
            </a:solidFill>
          </a:endParaRPr>
        </a:p>
      </dsp:txBody>
      <dsp:txXfrm>
        <a:off x="5611324" y="0"/>
        <a:ext cx="2127433" cy="7737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77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07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088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042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787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754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324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531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04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04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518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042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179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548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968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7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37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139E59B-9DC1-4F4D-92E9-7DD107B30EB7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31A42C0E-4374-4E07-A87E-5B8A1749F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633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1526" y="1071155"/>
            <a:ext cx="8825658" cy="3069772"/>
          </a:xfrm>
        </p:spPr>
        <p:txBody>
          <a:bodyPr/>
          <a:lstStyle/>
          <a:p>
            <a:pPr algn="ctr"/>
            <a:r>
              <a:rPr lang="hr-HR" sz="3200" dirty="0" smtClean="0"/>
              <a:t>Suradnja organizacija civilnog društva i predškolskih odgojno-obrazovnih ustanova u području građanskog odgoja i obrazovanja</a:t>
            </a:r>
            <a:br>
              <a:rPr lang="hr-HR" sz="3200" dirty="0" smtClean="0"/>
            </a:br>
            <a:r>
              <a:rPr lang="hr-HR" sz="3200" dirty="0" smtClean="0"/>
              <a:t/>
            </a:r>
            <a:br>
              <a:rPr lang="hr-HR" sz="3200" dirty="0" smtClean="0"/>
            </a:br>
            <a:r>
              <a:rPr lang="hr-HR" sz="1600" dirty="0" smtClean="0"/>
              <a:t>Iva </a:t>
            </a:r>
            <a:r>
              <a:rPr lang="hr-HR" sz="1600" dirty="0" err="1" smtClean="0"/>
              <a:t>Zenzerović</a:t>
            </a:r>
            <a:r>
              <a:rPr lang="hr-HR" sz="1600" dirty="0" smtClean="0"/>
              <a:t> </a:t>
            </a:r>
            <a:r>
              <a:rPr lang="hr-HR" sz="1600" dirty="0" err="1" smtClean="0"/>
              <a:t>Šloser</a:t>
            </a:r>
            <a:r>
              <a:rPr lang="hr-HR" sz="2000" dirty="0" smtClean="0"/>
              <a:t/>
            </a:r>
            <a:br>
              <a:rPr lang="hr-HR" sz="2000" dirty="0" smtClean="0"/>
            </a:b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376057"/>
            <a:ext cx="8825658" cy="1262743"/>
          </a:xfrm>
        </p:spPr>
        <p:txBody>
          <a:bodyPr>
            <a:normAutofit fontScale="92500"/>
          </a:bodyPr>
          <a:lstStyle/>
          <a:p>
            <a:pPr algn="ctr"/>
            <a:r>
              <a:rPr lang="en-US" dirty="0"/>
              <a:t>DRŽAVNA SMOTRA PROJEKATA U PODRUČJU NACIONALNOG PROGRAMA ODGOJA I OBRAZOVANJA ZA LJUDSKA </a:t>
            </a:r>
            <a:r>
              <a:rPr lang="en-US" dirty="0" smtClean="0"/>
              <a:t>PRAVA</a:t>
            </a:r>
            <a:r>
              <a:rPr lang="hr-HR" dirty="0" smtClean="0"/>
              <a:t> </a:t>
            </a:r>
            <a:r>
              <a:rPr lang="en-US" dirty="0" smtClean="0"/>
              <a:t>I </a:t>
            </a:r>
            <a:r>
              <a:rPr lang="en-US" dirty="0"/>
              <a:t>DEMOKRATSKO GRAĐANSTVO VLADE REPUBLIKE HRVATSKE ZA RANI I PREDŠKOLSKI ODGOJ I </a:t>
            </a:r>
            <a:r>
              <a:rPr lang="en-US" dirty="0" smtClean="0"/>
              <a:t>OBRAZOVANJE</a:t>
            </a:r>
            <a:endParaRPr lang="hr-HR" dirty="0" smtClean="0"/>
          </a:p>
          <a:p>
            <a:pPr algn="ctr"/>
            <a:r>
              <a:rPr lang="hr-HR" dirty="0" smtClean="0"/>
              <a:t>Zadar, 15. – 17. 05. 2019.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99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CIVILNO DRUŠTVO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sz="half" idx="1"/>
          </p:nvPr>
        </p:nvSpPr>
        <p:spPr>
          <a:xfrm>
            <a:off x="590844" y="2377440"/>
            <a:ext cx="5190978" cy="3642361"/>
          </a:xfrm>
        </p:spPr>
        <p:txBody>
          <a:bodyPr>
            <a:normAutofit lnSpcReduction="10000"/>
          </a:bodyPr>
          <a:lstStyle/>
          <a:p>
            <a:pPr algn="just"/>
            <a:r>
              <a:rPr lang="hr-HR" sz="2400" dirty="0">
                <a:solidFill>
                  <a:prstClr val="black"/>
                </a:solidFill>
                <a:latin typeface="Calibri" pitchFamily="34" charset="0"/>
              </a:rPr>
              <a:t>interaktivni prostor koji se sastoji od </a:t>
            </a:r>
            <a:r>
              <a:rPr lang="hr-HR" sz="2400" b="1" dirty="0">
                <a:solidFill>
                  <a:prstClr val="black"/>
                </a:solidFill>
                <a:latin typeface="Calibri" pitchFamily="34" charset="0"/>
              </a:rPr>
              <a:t>formalnih i neformalnih grupa </a:t>
            </a:r>
            <a:r>
              <a:rPr lang="hr-HR" sz="2400" dirty="0">
                <a:solidFill>
                  <a:prstClr val="black"/>
                </a:solidFill>
                <a:latin typeface="Calibri" pitchFamily="34" charset="0"/>
              </a:rPr>
              <a:t>i </a:t>
            </a:r>
            <a:r>
              <a:rPr lang="pl-PL" sz="2400" b="1" dirty="0">
                <a:solidFill>
                  <a:prstClr val="black"/>
                </a:solidFill>
                <a:latin typeface="Calibri" pitchFamily="34" charset="0"/>
              </a:rPr>
              <a:t>udruženja građana</a:t>
            </a:r>
            <a:r>
              <a:rPr lang="pl-PL" sz="2400" dirty="0">
                <a:solidFill>
                  <a:prstClr val="black"/>
                </a:solidFill>
                <a:latin typeface="Calibri" pitchFamily="34" charset="0"/>
              </a:rPr>
              <a:t>, s visokim stupnjem ukorijenjenosti u društvu, koji imaju </a:t>
            </a:r>
            <a:r>
              <a:rPr lang="pl-PL" sz="2400" b="1" dirty="0">
                <a:solidFill>
                  <a:prstClr val="black"/>
                </a:solidFill>
                <a:latin typeface="Calibri" pitchFamily="34" charset="0"/>
              </a:rPr>
              <a:t>autonomiju</a:t>
            </a:r>
            <a:r>
              <a:rPr lang="pl-PL" sz="2400" dirty="0">
                <a:solidFill>
                  <a:prstClr val="black"/>
                </a:solidFill>
                <a:latin typeface="Calibri" pitchFamily="34" charset="0"/>
              </a:rPr>
              <a:t> u odnosu </a:t>
            </a:r>
            <a:r>
              <a:rPr lang="hr-HR" sz="2400" dirty="0">
                <a:solidFill>
                  <a:prstClr val="black"/>
                </a:solidFill>
                <a:latin typeface="Calibri" pitchFamily="34" charset="0"/>
              </a:rPr>
              <a:t>na državu i donatore, ali </a:t>
            </a:r>
            <a:r>
              <a:rPr lang="hr-HR" sz="2400" b="1" dirty="0">
                <a:solidFill>
                  <a:prstClr val="black"/>
                </a:solidFill>
                <a:latin typeface="Calibri" pitchFamily="34" charset="0"/>
              </a:rPr>
              <a:t>održavaju kontinuiranu interakciju</a:t>
            </a:r>
            <a:r>
              <a:rPr lang="hr-HR" sz="2400" dirty="0">
                <a:solidFill>
                  <a:prstClr val="black"/>
                </a:solidFill>
                <a:latin typeface="Calibri" pitchFamily="34" charset="0"/>
              </a:rPr>
              <a:t> s vladajućim i drugim političkim </a:t>
            </a:r>
            <a:r>
              <a:rPr lang="pl-PL" sz="2400" dirty="0">
                <a:solidFill>
                  <a:prstClr val="black"/>
                </a:solidFill>
                <a:latin typeface="Calibri" pitchFamily="34" charset="0"/>
              </a:rPr>
              <a:t>strankama i  donatorskim agencijama, djelujući u javnoj </a:t>
            </a:r>
            <a:r>
              <a:rPr lang="pl-PL" sz="2400" dirty="0" smtClean="0">
                <a:solidFill>
                  <a:prstClr val="black"/>
                </a:solidFill>
                <a:latin typeface="Calibri" pitchFamily="34" charset="0"/>
              </a:rPr>
              <a:t>sferi</a:t>
            </a:r>
            <a:endParaRPr lang="pl-PL" sz="2400" dirty="0">
              <a:solidFill>
                <a:prstClr val="black"/>
              </a:solidFill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>
          <a:xfrm>
            <a:off x="5894363" y="2264898"/>
            <a:ext cx="5566397" cy="3754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12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ORGANIZACIJE CIVILNOG DRUŠTVA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17452" y="2603500"/>
            <a:ext cx="10691445" cy="3416300"/>
          </a:xfrm>
        </p:spPr>
        <p:txBody>
          <a:bodyPr/>
          <a:lstStyle/>
          <a:p>
            <a:pPr algn="just"/>
            <a:r>
              <a:rPr lang="hr-HR" sz="2800" dirty="0">
                <a:latin typeface="Calibri" pitchFamily="34" charset="0"/>
              </a:rPr>
              <a:t>OCD-i (i nezavisni mediji) važni su u demokratizaciji jer se suprotstavljaju </a:t>
            </a:r>
            <a:r>
              <a:rPr lang="hr-HR" sz="2800" dirty="0" err="1" smtClean="0">
                <a:latin typeface="Calibri" pitchFamily="34" charset="0"/>
              </a:rPr>
              <a:t>autorita</a:t>
            </a:r>
            <a:r>
              <a:rPr lang="vi-VN" sz="2800" dirty="0">
                <a:latin typeface="Calibri" pitchFamily="34" charset="0"/>
              </a:rPr>
              <a:t>rizmu, provjeravaju državu i čine je odgovornom građanima</a:t>
            </a:r>
            <a:r>
              <a:rPr lang="hr-HR" sz="2800" dirty="0">
                <a:latin typeface="Calibri" pitchFamily="34" charset="0"/>
              </a:rPr>
              <a:t>. </a:t>
            </a:r>
            <a:endParaRPr lang="hr-HR" sz="2800" dirty="0" smtClean="0">
              <a:latin typeface="Calibri" pitchFamily="34" charset="0"/>
            </a:endParaRPr>
          </a:p>
          <a:p>
            <a:pPr algn="just"/>
            <a:r>
              <a:rPr lang="vi-VN" sz="2800" dirty="0" smtClean="0">
                <a:latin typeface="Calibri" pitchFamily="34" charset="0"/>
              </a:rPr>
              <a:t>Predstavljaju</a:t>
            </a:r>
            <a:r>
              <a:rPr lang="hr-HR" sz="2800" dirty="0" smtClean="0">
                <a:latin typeface="Calibri" pitchFamily="34" charset="0"/>
              </a:rPr>
              <a:t> </a:t>
            </a:r>
            <a:r>
              <a:rPr lang="vi-VN" sz="2800" dirty="0">
                <a:latin typeface="Calibri" pitchFamily="34" charset="0"/>
              </a:rPr>
              <a:t>interese građanki,</a:t>
            </a:r>
            <a:r>
              <a:rPr lang="hr-HR" sz="2800" dirty="0">
                <a:latin typeface="Calibri" pitchFamily="34" charset="0"/>
              </a:rPr>
              <a:t> </a:t>
            </a:r>
            <a:r>
              <a:rPr lang="sv-SE" sz="2800" dirty="0">
                <a:latin typeface="Calibri" pitchFamily="34" charset="0"/>
              </a:rPr>
              <a:t>omogućuju protok</a:t>
            </a:r>
            <a:r>
              <a:rPr lang="hr-HR" sz="2800" dirty="0">
                <a:latin typeface="Calibri" pitchFamily="34" charset="0"/>
              </a:rPr>
              <a:t> </a:t>
            </a:r>
            <a:r>
              <a:rPr lang="sv-SE" sz="2800" dirty="0">
                <a:latin typeface="Calibri" pitchFamily="34" charset="0"/>
              </a:rPr>
              <a:t>informacija, </a:t>
            </a:r>
            <a:r>
              <a:rPr lang="hr-HR" sz="2800" dirty="0">
                <a:latin typeface="Calibri" pitchFamily="34" charset="0"/>
              </a:rPr>
              <a:t> </a:t>
            </a:r>
            <a:r>
              <a:rPr lang="sv-SE" sz="2800" dirty="0">
                <a:latin typeface="Calibri" pitchFamily="34" charset="0"/>
              </a:rPr>
              <a:t>stimuliraju demokratsku participaciju i unaprjeđuju</a:t>
            </a:r>
            <a:r>
              <a:rPr lang="hr-HR" sz="2800" dirty="0">
                <a:latin typeface="Calibri" pitchFamily="34" charset="0"/>
              </a:rPr>
              <a:t> </a:t>
            </a:r>
            <a:r>
              <a:rPr lang="sv-SE" sz="2800" dirty="0">
                <a:latin typeface="Calibri" pitchFamily="34" charset="0"/>
              </a:rPr>
              <a:t>demokratske</a:t>
            </a:r>
            <a:r>
              <a:rPr lang="hr-HR" sz="2800" dirty="0">
                <a:latin typeface="Calibri" pitchFamily="34" charset="0"/>
              </a:rPr>
              <a:t> vrijednosti </a:t>
            </a:r>
          </a:p>
          <a:p>
            <a:pPr algn="r">
              <a:buFont typeface="Wingdings" pitchFamily="2" charset="2"/>
              <a:buNone/>
            </a:pPr>
            <a:r>
              <a:rPr lang="hr-HR" sz="1600" dirty="0">
                <a:latin typeface="Calibri" pitchFamily="34" charset="0"/>
              </a:rPr>
              <a:t>(L. </a:t>
            </a:r>
            <a:r>
              <a:rPr lang="hr-HR" sz="1600" dirty="0" err="1">
                <a:latin typeface="Calibri" pitchFamily="34" charset="0"/>
              </a:rPr>
              <a:t>Diamond</a:t>
            </a:r>
            <a:r>
              <a:rPr lang="hr-HR" sz="1600" dirty="0">
                <a:latin typeface="Calibri" pitchFamily="34" charset="0"/>
              </a:rPr>
              <a:t>, 1994)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ORGANIZACIJE CIVILNOG DRUŠTVA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72" y="2321169"/>
            <a:ext cx="10846191" cy="3698631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92D050"/>
              </a:buClr>
            </a:pPr>
            <a:r>
              <a:rPr lang="hr-HR" sz="2800" dirty="0">
                <a:solidFill>
                  <a:prstClr val="black"/>
                </a:solidFill>
                <a:latin typeface="Calibri" pitchFamily="34" charset="0"/>
              </a:rPr>
              <a:t>Više od </a:t>
            </a:r>
            <a:r>
              <a:rPr lang="hr-HR" sz="2800" b="1" dirty="0">
                <a:solidFill>
                  <a:prstClr val="black"/>
                </a:solidFill>
                <a:latin typeface="Calibri" pitchFamily="34" charset="0"/>
              </a:rPr>
              <a:t>54.000 </a:t>
            </a:r>
            <a:r>
              <a:rPr lang="hr-HR" sz="2800" dirty="0">
                <a:solidFill>
                  <a:prstClr val="black"/>
                </a:solidFill>
                <a:latin typeface="Calibri" pitchFamily="34" charset="0"/>
              </a:rPr>
              <a:t>organizacija civilnog društva </a:t>
            </a:r>
            <a:r>
              <a:rPr lang="hr-HR" sz="2800" dirty="0" smtClean="0">
                <a:solidFill>
                  <a:prstClr val="black"/>
                </a:solidFill>
                <a:latin typeface="Calibri" pitchFamily="34" charset="0"/>
              </a:rPr>
              <a:t>u RH</a:t>
            </a:r>
            <a:endParaRPr lang="hr-HR" sz="2800" dirty="0">
              <a:solidFill>
                <a:prstClr val="black"/>
              </a:solidFill>
              <a:latin typeface="Calibri" pitchFamily="34" charset="0"/>
            </a:endParaRPr>
          </a:p>
          <a:p>
            <a:pPr>
              <a:buClr>
                <a:srgbClr val="92D050"/>
              </a:buClr>
            </a:pPr>
            <a:r>
              <a:rPr lang="hr-HR" sz="2800" b="1" dirty="0">
                <a:solidFill>
                  <a:prstClr val="black"/>
                </a:solidFill>
                <a:latin typeface="Calibri" pitchFamily="34" charset="0"/>
              </a:rPr>
              <a:t>Udruge građana </a:t>
            </a:r>
            <a:r>
              <a:rPr lang="hr-HR" sz="2800" dirty="0">
                <a:solidFill>
                  <a:prstClr val="black"/>
                </a:solidFill>
                <a:latin typeface="Calibri" pitchFamily="34" charset="0"/>
              </a:rPr>
              <a:t>(52.000, 98</a:t>
            </a:r>
            <a:r>
              <a:rPr lang="hr-HR" sz="2800" dirty="0" smtClean="0">
                <a:solidFill>
                  <a:prstClr val="black"/>
                </a:solidFill>
                <a:latin typeface="Calibri" pitchFamily="34" charset="0"/>
              </a:rPr>
              <a:t>%)</a:t>
            </a:r>
          </a:p>
          <a:p>
            <a:pPr marL="0" indent="0">
              <a:buClr>
                <a:srgbClr val="92D050"/>
              </a:buClr>
              <a:buNone/>
            </a:pPr>
            <a:r>
              <a:rPr lang="hr-HR" sz="2800" dirty="0">
                <a:solidFill>
                  <a:prstClr val="black"/>
                </a:solidFill>
                <a:latin typeface="Calibri" pitchFamily="34" charset="0"/>
              </a:rPr>
              <a:t>	</a:t>
            </a:r>
            <a:r>
              <a:rPr lang="hr-HR" sz="2800" dirty="0" smtClean="0">
                <a:solidFill>
                  <a:prstClr val="black"/>
                </a:solidFill>
                <a:latin typeface="Calibri" pitchFamily="34" charset="0"/>
              </a:rPr>
              <a:t>(Humanitarne, hobističke, strukovne, socijalne/psihološke usluge, kulturne,	demokratizacija, ljudska prava, prava manjina….)</a:t>
            </a:r>
            <a:endParaRPr lang="hr-HR" sz="2800" dirty="0">
              <a:solidFill>
                <a:prstClr val="black"/>
              </a:solidFill>
              <a:latin typeface="Calibri" pitchFamily="34" charset="0"/>
            </a:endParaRPr>
          </a:p>
          <a:p>
            <a:pPr>
              <a:buClr>
                <a:srgbClr val="92D050"/>
              </a:buClr>
            </a:pPr>
            <a:r>
              <a:rPr lang="hr-HR" sz="2800" b="1" dirty="0">
                <a:solidFill>
                  <a:prstClr val="black"/>
                </a:solidFill>
                <a:latin typeface="Calibri" pitchFamily="34" charset="0"/>
              </a:rPr>
              <a:t>Sindikati</a:t>
            </a:r>
            <a:r>
              <a:rPr lang="hr-HR" sz="2800" dirty="0">
                <a:solidFill>
                  <a:prstClr val="black"/>
                </a:solidFill>
                <a:latin typeface="Calibri" pitchFamily="34" charset="0"/>
              </a:rPr>
              <a:t> (658, 1,24%)</a:t>
            </a:r>
          </a:p>
          <a:p>
            <a:pPr>
              <a:buClr>
                <a:srgbClr val="92D050"/>
              </a:buClr>
            </a:pPr>
            <a:r>
              <a:rPr lang="hr-HR" sz="2800" b="1" dirty="0">
                <a:solidFill>
                  <a:prstClr val="black"/>
                </a:solidFill>
                <a:latin typeface="Calibri" pitchFamily="34" charset="0"/>
              </a:rPr>
              <a:t>Zaklade</a:t>
            </a:r>
            <a:r>
              <a:rPr lang="hr-HR" sz="2800" dirty="0">
                <a:solidFill>
                  <a:prstClr val="black"/>
                </a:solidFill>
                <a:latin typeface="Calibri" pitchFamily="34" charset="0"/>
              </a:rPr>
              <a:t> (210, 0,4%)</a:t>
            </a:r>
          </a:p>
          <a:p>
            <a:pPr>
              <a:buClr>
                <a:srgbClr val="92D050"/>
              </a:buClr>
            </a:pPr>
            <a:r>
              <a:rPr lang="hr-HR" sz="2800" b="1" dirty="0">
                <a:solidFill>
                  <a:prstClr val="black"/>
                </a:solidFill>
                <a:latin typeface="Calibri" pitchFamily="34" charset="0"/>
              </a:rPr>
              <a:t>Vjerske zajednice </a:t>
            </a:r>
            <a:r>
              <a:rPr lang="hr-HR" sz="2800" dirty="0">
                <a:solidFill>
                  <a:prstClr val="black"/>
                </a:solidFill>
                <a:latin typeface="Calibri" pitchFamily="34" charset="0"/>
              </a:rPr>
              <a:t>(54, 0,1%)</a:t>
            </a:r>
          </a:p>
          <a:p>
            <a:pPr marL="0" lvl="0" indent="0" algn="r">
              <a:buClr>
                <a:srgbClr val="CC0000"/>
              </a:buClr>
              <a:buNone/>
            </a:pPr>
            <a:endParaRPr lang="hr-HR" sz="1100" i="1" dirty="0">
              <a:solidFill>
                <a:prstClr val="black"/>
              </a:solidFill>
              <a:latin typeface="Calibri" pitchFamily="34" charset="0"/>
            </a:endParaRPr>
          </a:p>
          <a:p>
            <a:pPr marL="0" lvl="0" indent="0" algn="r">
              <a:buClr>
                <a:srgbClr val="CC0000"/>
              </a:buClr>
              <a:buNone/>
            </a:pPr>
            <a:r>
              <a:rPr lang="hr-HR" sz="1400" i="1" dirty="0">
                <a:solidFill>
                  <a:prstClr val="black"/>
                </a:solidFill>
                <a:latin typeface="Calibri" pitchFamily="34" charset="0"/>
              </a:rPr>
              <a:t>Struktura civilnog društva u </a:t>
            </a:r>
            <a:r>
              <a:rPr lang="hr-HR" sz="1400" i="1" dirty="0" err="1">
                <a:solidFill>
                  <a:prstClr val="black"/>
                </a:solidFill>
                <a:latin typeface="Calibri" pitchFamily="34" charset="0"/>
              </a:rPr>
              <a:t>Hrvtaskoj</a:t>
            </a:r>
            <a:r>
              <a:rPr lang="hr-HR" sz="1400" i="1" dirty="0">
                <a:solidFill>
                  <a:prstClr val="black"/>
                </a:solidFill>
                <a:latin typeface="Calibri" pitchFamily="34" charset="0"/>
              </a:rPr>
              <a:t>, Marko </a:t>
            </a:r>
            <a:r>
              <a:rPr lang="hr-HR" sz="1400" i="1" dirty="0" err="1">
                <a:solidFill>
                  <a:prstClr val="black"/>
                </a:solidFill>
                <a:latin typeface="Calibri" pitchFamily="34" charset="0"/>
              </a:rPr>
              <a:t>Božac</a:t>
            </a:r>
            <a:endParaRPr lang="hr-HR" sz="1400" i="1" dirty="0">
              <a:solidFill>
                <a:prstClr val="black"/>
              </a:solidFill>
              <a:latin typeface="Calibri" pitchFamily="34" charset="0"/>
            </a:endParaRP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3013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200" dirty="0" smtClean="0"/>
              <a:t>ORGANIZACIJE CIVILNOG DRUŠTVA U RH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10338350" cy="381136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hr-HR" sz="2800" dirty="0">
                <a:latin typeface="Calibri" pitchFamily="34" charset="0"/>
              </a:rPr>
              <a:t>Promiču vrijednosti članka 3 Ustava </a:t>
            </a:r>
            <a:r>
              <a:rPr lang="hr-HR" sz="2800" dirty="0" smtClean="0">
                <a:latin typeface="Calibri" pitchFamily="34" charset="0"/>
              </a:rPr>
              <a:t>RH, temeljne vrednote RH:</a:t>
            </a:r>
          </a:p>
          <a:p>
            <a:pPr marL="0" indent="0">
              <a:buNone/>
            </a:pPr>
            <a:endParaRPr lang="hr-HR" sz="2800" dirty="0">
              <a:latin typeface="Calibri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hr-HR" sz="2800" dirty="0">
                <a:latin typeface="Calibri" pitchFamily="34" charset="0"/>
              </a:rPr>
              <a:t>Sloboda, jednakost, nacionalna ravnopravnost i ravnopravnost spolova, mirotvorstvo, socijalna pravda, poštivanje prava čovjeka, nepovredivost vlasništva, očuvanje prirode i čovjekova okoliša, vladavina prava i demokratski višestranački sustav najviše su vrednote ustavnog poretka Republike Hrvatske i temelj za tumačenje Ustava</a:t>
            </a:r>
          </a:p>
        </p:txBody>
      </p:sp>
    </p:spTree>
    <p:extLst>
      <p:ext uri="{BB962C8B-B14F-4D97-AF65-F5344CB8AC3E}">
        <p14:creationId xmlns:p14="http://schemas.microsoft.com/office/powerpoint/2010/main" val="10377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UDRUGA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978" y="2603500"/>
            <a:ext cx="10846191" cy="34163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…. svaki </a:t>
            </a:r>
            <a:r>
              <a:rPr lang="hr-HR" sz="2400" b="1" dirty="0">
                <a:latin typeface="Calibri" panose="020F0502020204030204" pitchFamily="34" charset="0"/>
                <a:cs typeface="Calibri" panose="020F0502020204030204" pitchFamily="34" charset="0"/>
              </a:rPr>
              <a:t>oblik </a:t>
            </a:r>
            <a:r>
              <a:rPr lang="hr-HR" sz="2400" b="1" dirty="0">
                <a:solidFill>
                  <a:srgbClr val="92D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slobodnog i dobrovoljnog udruživanja više fizičkih, odnosno pravnih osoba </a:t>
            </a: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koje se, radi </a:t>
            </a:r>
            <a:r>
              <a:rPr lang="hr-HR" sz="2400" b="1" dirty="0">
                <a:latin typeface="Calibri" panose="020F0502020204030204" pitchFamily="34" charset="0"/>
                <a:cs typeface="Calibri" panose="020F0502020204030204" pitchFamily="34" charset="0"/>
              </a:rPr>
              <a:t>zaštite njihovih probitaka ili zauzimanja za zaštitu ljudskih prava i sloboda, zaštitu okoliša i prirode i održivi razvoj</a:t>
            </a: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, te za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hr-HR" sz="2400" b="1" dirty="0">
                <a:latin typeface="Calibri" panose="020F0502020204030204" pitchFamily="34" charset="0"/>
                <a:cs typeface="Calibri" panose="020F0502020204030204" pitchFamily="34" charset="0"/>
              </a:rPr>
              <a:t>humanitarna, socijalna, kulturna, odgojno-obrazovna, znanstvena, sportska, zdravstvena, tehnička, informacijska, strukovna ili druga uvjerenja i ciljeve koji nisu u suprotnosti s Ustavom i zakonom</a:t>
            </a: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, a </a:t>
            </a:r>
            <a:r>
              <a:rPr lang="hr-HR" sz="2400" b="1" dirty="0">
                <a:solidFill>
                  <a:srgbClr val="92D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bez namjere stjecanja dobiti </a:t>
            </a: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ili drugih gospodarski procjenjivih koristi, podvrgavaju pravilima koja uređuju ustroj i djelovanje toga oblika udruživanja.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96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OBLICI RADA UDRUGA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r-HR" sz="3200" dirty="0">
                <a:latin typeface="Calibri" panose="020F0502020204030204" pitchFamily="34" charset="0"/>
              </a:rPr>
              <a:t>DIREKTAN </a:t>
            </a:r>
            <a:r>
              <a:rPr lang="hr-HR" sz="3200" dirty="0" smtClean="0">
                <a:latin typeface="Calibri" panose="020F0502020204030204" pitchFamily="34" charset="0"/>
              </a:rPr>
              <a:t>RAD S GRAĐANIMA (ČLANOVIMA, KORISNICIMA, PARTNERIMA)</a:t>
            </a:r>
            <a:endParaRPr lang="hr-HR" sz="3200" dirty="0"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hr-HR" sz="3200" dirty="0">
                <a:latin typeface="Calibri" panose="020F0502020204030204" pitchFamily="34" charset="0"/>
              </a:rPr>
              <a:t>JAVNO ZAGOVARANJE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sz="3200" dirty="0">
                <a:latin typeface="Calibri" panose="020F0502020204030204" pitchFamily="34" charset="0"/>
              </a:rPr>
              <a:t>ZAKONODAVNO ZAGOVARANJE</a:t>
            </a:r>
            <a:endParaRPr lang="hr-HR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hr-HR" sz="3200" dirty="0">
                <a:latin typeface="Calibri" panose="020F0502020204030204" pitchFamily="34" charset="0"/>
              </a:rPr>
              <a:t>EDUKACIJA (NEFORMALNO, INFORMALNO OBRAZOVANJE</a:t>
            </a:r>
            <a:r>
              <a:rPr lang="hr-HR" sz="3200" dirty="0" smtClean="0">
                <a:latin typeface="Calibri" panose="020F0502020204030204" pitchFamily="34" charset="0"/>
              </a:rPr>
              <a:t>)</a:t>
            </a:r>
            <a:endParaRPr lang="hr-HR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65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010535"/>
              </p:ext>
            </p:extLst>
          </p:nvPr>
        </p:nvGraphicFramePr>
        <p:xfrm>
          <a:off x="0" y="0"/>
          <a:ext cx="12192000" cy="7413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9976">
                  <a:extLst>
                    <a:ext uri="{9D8B030D-6E8A-4147-A177-3AD203B41FA5}">
                      <a16:colId xmlns:a16="http://schemas.microsoft.com/office/drawing/2014/main" val="988892380"/>
                    </a:ext>
                  </a:extLst>
                </a:gridCol>
                <a:gridCol w="6022024">
                  <a:extLst>
                    <a:ext uri="{9D8B030D-6E8A-4147-A177-3AD203B41FA5}">
                      <a16:colId xmlns:a16="http://schemas.microsoft.com/office/drawing/2014/main" val="1648883678"/>
                    </a:ext>
                  </a:extLst>
                </a:gridCol>
              </a:tblGrid>
              <a:tr h="593921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 smtClean="0">
                          <a:latin typeface="Calibri"/>
                          <a:ea typeface="Calibri"/>
                          <a:cs typeface="Times New Roman"/>
                        </a:rPr>
                        <a:t>Uloga OCD-a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 smtClean="0">
                          <a:latin typeface="Calibri"/>
                          <a:ea typeface="Calibri"/>
                          <a:cs typeface="Times New Roman"/>
                        </a:rPr>
                        <a:t>Moguće </a:t>
                      </a:r>
                      <a:r>
                        <a:rPr lang="hr-HR" sz="2400" dirty="0">
                          <a:latin typeface="Calibri"/>
                          <a:ea typeface="Calibri"/>
                          <a:cs typeface="Times New Roman"/>
                        </a:rPr>
                        <a:t>metode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5632947"/>
                  </a:ext>
                </a:extLst>
              </a:tr>
              <a:tr h="1790837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Stavljaju </a:t>
                      </a:r>
                      <a:r>
                        <a:rPr lang="hr-HR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tema </a:t>
                      </a:r>
                      <a:r>
                        <a:rPr lang="hr-HR" sz="20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na dnevni red (Agenda setting) – pokretanje </a:t>
                      </a:r>
                      <a:r>
                        <a:rPr lang="hr-HR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promjena</a:t>
                      </a:r>
                    </a:p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Mobiliziraju</a:t>
                      </a:r>
                      <a:r>
                        <a:rPr lang="hr-HR" sz="2000" b="1" baseline="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(građane, medije</a:t>
                      </a:r>
                      <a:r>
                        <a:rPr lang="hr-HR" sz="2000" b="1" baseline="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Prosvjedi, perfomansi, javna priopćenja, peticije, </a:t>
                      </a:r>
                      <a:r>
                        <a:rPr lang="hr-HR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bojkoti</a:t>
                      </a:r>
                      <a:endParaRPr lang="hr-HR" sz="20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Kampanje</a:t>
                      </a:r>
                    </a:p>
                    <a:p>
                      <a:pPr marL="457200" marR="0" lvl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000" b="1" baseline="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Neformalno, </a:t>
                      </a:r>
                      <a:r>
                        <a:rPr lang="hr-HR" sz="2000" b="1" baseline="0" dirty="0" err="1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informalno</a:t>
                      </a:r>
                      <a:r>
                        <a:rPr lang="hr-HR" sz="2000" b="1" baseline="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obrazovanje</a:t>
                      </a:r>
                      <a:endParaRPr lang="hr-HR" sz="20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hr-HR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36147754"/>
                  </a:ext>
                </a:extLst>
              </a:tr>
              <a:tr h="1790837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Daju prijedloge – utjecaj na javne politike, zakonodavne </a:t>
                      </a:r>
                      <a:r>
                        <a:rPr lang="hr-HR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promjene</a:t>
                      </a:r>
                    </a:p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Javno i zakonodavno zagovaranje</a:t>
                      </a:r>
                    </a:p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hr-HR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Prijedlozi, amandmani, uključivanje u stručna povjerenstva, Saborski i drugi </a:t>
                      </a:r>
                      <a:r>
                        <a:rPr lang="hr-HR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odbori, pregovori</a:t>
                      </a:r>
                      <a:endParaRPr lang="hr-HR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5079155"/>
                  </a:ext>
                </a:extLst>
              </a:tr>
              <a:tr h="891567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Nadgledaju provedbu </a:t>
                      </a:r>
                      <a:r>
                        <a:rPr lang="hr-HR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– monitoring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Praćenje rada odbora, tijela, razvoj </a:t>
                      </a:r>
                      <a:r>
                        <a:rPr lang="hr-HR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politika, Shadow</a:t>
                      </a:r>
                      <a:r>
                        <a:rPr lang="hr-HR" sz="2000" b="1" baseline="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reporti</a:t>
                      </a:r>
                      <a:endParaRPr lang="hr-HR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2381067"/>
                  </a:ext>
                </a:extLst>
              </a:tr>
              <a:tr h="1790837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Sudjelovanje u upravljanju:</a:t>
                      </a:r>
                    </a:p>
                    <a:p>
                      <a:pPr marL="80010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r-HR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Procesima od javnog značaja</a:t>
                      </a:r>
                    </a:p>
                    <a:p>
                      <a:pPr marL="80010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r-HR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Javnim dobrima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Blokade,</a:t>
                      </a:r>
                      <a:r>
                        <a:rPr lang="hr-HR" sz="2000" b="1" baseline="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hr-HR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štrajkovi</a:t>
                      </a:r>
                      <a:endParaRPr lang="hr-HR" sz="20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Narodni</a:t>
                      </a:r>
                      <a:r>
                        <a:rPr lang="hr-HR" sz="2000" b="1" baseline="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referendumi</a:t>
                      </a:r>
                      <a:endParaRPr lang="hr-HR" sz="20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hr-HR" sz="20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3536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506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200" dirty="0" smtClean="0"/>
              <a:t>POVELJA VIJEĆA EUROPE </a:t>
            </a:r>
            <a:r>
              <a:rPr lang="en-US" sz="3200" dirty="0" smtClean="0"/>
              <a:t>O OBRAZOVANJU ZA DEMOKRATSKO GRAĐANSTVO I LJUDSKA PRAVA IZ 2010. 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7286" y="2250831"/>
            <a:ext cx="11563643" cy="4501661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dirty="0" err="1"/>
              <a:t>važnost</a:t>
            </a:r>
            <a:r>
              <a:rPr lang="en-US" dirty="0"/>
              <a:t> </a:t>
            </a:r>
            <a:r>
              <a:rPr lang="en-US" dirty="0" err="1"/>
              <a:t>građanskog</a:t>
            </a:r>
            <a:r>
              <a:rPr lang="en-US" dirty="0"/>
              <a:t> </a:t>
            </a:r>
            <a:r>
              <a:rPr lang="en-US" dirty="0" err="1"/>
              <a:t>odgoja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obrazovanja</a:t>
            </a:r>
            <a:r>
              <a:rPr lang="en-US" dirty="0"/>
              <a:t> </a:t>
            </a:r>
            <a:r>
              <a:rPr lang="en-US" dirty="0" err="1" smtClean="0"/>
              <a:t>kao</a:t>
            </a:r>
            <a:r>
              <a:rPr lang="hr-HR" dirty="0"/>
              <a:t>:</a:t>
            </a:r>
            <a:endParaRPr lang="en-US" dirty="0"/>
          </a:p>
          <a:p>
            <a:pPr algn="just">
              <a:lnSpc>
                <a:spcPct val="150000"/>
              </a:lnSpc>
            </a:pPr>
            <a:r>
              <a:rPr lang="en-US" i="1" dirty="0" err="1"/>
              <a:t>pružanja</a:t>
            </a:r>
            <a:r>
              <a:rPr lang="en-US" i="1" dirty="0"/>
              <a:t> </a:t>
            </a:r>
            <a:r>
              <a:rPr lang="en-US" i="1" dirty="0" err="1"/>
              <a:t>mogućnosti</a:t>
            </a:r>
            <a:r>
              <a:rPr lang="en-US" i="1" dirty="0"/>
              <a:t> </a:t>
            </a:r>
            <a:r>
              <a:rPr lang="en-US" b="1" i="1" dirty="0" err="1"/>
              <a:t>obrazovanja</a:t>
            </a:r>
            <a:r>
              <a:rPr lang="en-US" b="1" i="1" dirty="0"/>
              <a:t> </a:t>
            </a:r>
            <a:r>
              <a:rPr lang="en-US" b="1" i="1" dirty="0" err="1"/>
              <a:t>za</a:t>
            </a:r>
            <a:r>
              <a:rPr lang="en-US" b="1" i="1" dirty="0"/>
              <a:t> </a:t>
            </a:r>
            <a:r>
              <a:rPr lang="en-US" b="1" i="1" dirty="0" err="1"/>
              <a:t>ljudska</a:t>
            </a:r>
            <a:r>
              <a:rPr lang="en-US" b="1" i="1" dirty="0"/>
              <a:t> </a:t>
            </a:r>
            <a:r>
              <a:rPr lang="en-US" b="1" i="1" dirty="0" err="1"/>
              <a:t>prava</a:t>
            </a:r>
            <a:r>
              <a:rPr lang="en-US" b="1" i="1" dirty="0"/>
              <a:t> </a:t>
            </a:r>
            <a:r>
              <a:rPr lang="en-US" b="1" i="1" dirty="0" err="1"/>
              <a:t>i</a:t>
            </a:r>
            <a:r>
              <a:rPr lang="en-US" b="1" i="1" dirty="0"/>
              <a:t> </a:t>
            </a:r>
            <a:r>
              <a:rPr lang="en-US" b="1" i="1" dirty="0" err="1"/>
              <a:t>demokratsko</a:t>
            </a:r>
            <a:r>
              <a:rPr lang="en-US" b="1" i="1" dirty="0"/>
              <a:t> </a:t>
            </a:r>
            <a:r>
              <a:rPr lang="en-US" b="1" i="1" dirty="0" err="1"/>
              <a:t>građanstvo</a:t>
            </a:r>
            <a:r>
              <a:rPr lang="en-US" b="1" i="1" u="sng" dirty="0"/>
              <a:t> </a:t>
            </a:r>
            <a:r>
              <a:rPr lang="en-US" b="1" i="1" u="sng" dirty="0" err="1"/>
              <a:t>svakoj</a:t>
            </a:r>
            <a:r>
              <a:rPr lang="en-US" b="1" i="1" u="sng" dirty="0"/>
              <a:t> </a:t>
            </a:r>
            <a:r>
              <a:rPr lang="en-US" b="1" i="1" u="sng" dirty="0" err="1"/>
              <a:t>osobi</a:t>
            </a:r>
            <a:r>
              <a:rPr lang="en-US" b="1" i="1" u="sng" dirty="0"/>
              <a:t>, </a:t>
            </a:r>
            <a:r>
              <a:rPr lang="en-US" i="1" dirty="0" err="1"/>
              <a:t>te</a:t>
            </a:r>
            <a:r>
              <a:rPr lang="en-US" i="1" dirty="0"/>
              <a:t> </a:t>
            </a:r>
            <a:r>
              <a:rPr lang="en-US" i="1" dirty="0" err="1"/>
              <a:t>shvaćanje</a:t>
            </a:r>
            <a:r>
              <a:rPr lang="en-US" i="1" dirty="0"/>
              <a:t> </a:t>
            </a:r>
            <a:r>
              <a:rPr lang="en-US" i="1" dirty="0" err="1"/>
              <a:t>ovog</a:t>
            </a:r>
            <a:r>
              <a:rPr lang="en-US" i="1" dirty="0"/>
              <a:t> </a:t>
            </a:r>
            <a:r>
              <a:rPr lang="en-US" i="1" dirty="0" err="1"/>
              <a:t>obrazovanja</a:t>
            </a:r>
            <a:r>
              <a:rPr lang="en-US" i="1" dirty="0"/>
              <a:t> </a:t>
            </a:r>
            <a:r>
              <a:rPr lang="en-US" i="1" dirty="0" err="1"/>
              <a:t>kao</a:t>
            </a:r>
            <a:r>
              <a:rPr lang="en-US" i="1" dirty="0"/>
              <a:t> </a:t>
            </a:r>
            <a:r>
              <a:rPr lang="en-US" b="1" i="1" dirty="0" err="1"/>
              <a:t>cjeloživotnog</a:t>
            </a:r>
            <a:r>
              <a:rPr lang="en-US" b="1" i="1" dirty="0"/>
              <a:t> </a:t>
            </a:r>
            <a:r>
              <a:rPr lang="en-US" b="1" i="1" dirty="0" err="1"/>
              <a:t>procesa</a:t>
            </a:r>
            <a:r>
              <a:rPr lang="en-US" b="1" i="1" dirty="0"/>
              <a:t> </a:t>
            </a:r>
            <a:r>
              <a:rPr lang="en-US" i="1" dirty="0" err="1"/>
              <a:t>koji</a:t>
            </a:r>
            <a:r>
              <a:rPr lang="en-US" i="1" dirty="0"/>
              <a:t> </a:t>
            </a:r>
            <a:r>
              <a:rPr lang="en-US" i="1" dirty="0" err="1"/>
              <a:t>uključuje</a:t>
            </a:r>
            <a:r>
              <a:rPr lang="en-US" i="1" dirty="0"/>
              <a:t> </a:t>
            </a:r>
            <a:r>
              <a:rPr lang="en-US" i="1" dirty="0" err="1"/>
              <a:t>širok</a:t>
            </a:r>
            <a:r>
              <a:rPr lang="en-US" i="1" dirty="0"/>
              <a:t> </a:t>
            </a:r>
            <a:r>
              <a:rPr lang="en-US" i="1" dirty="0" err="1"/>
              <a:t>raspon</a:t>
            </a:r>
            <a:r>
              <a:rPr lang="en-US" i="1" dirty="0"/>
              <a:t> </a:t>
            </a:r>
            <a:r>
              <a:rPr lang="en-US" i="1" dirty="0" err="1"/>
              <a:t>dionika</a:t>
            </a:r>
            <a:r>
              <a:rPr lang="en-US" i="1" dirty="0"/>
              <a:t>, </a:t>
            </a:r>
            <a:r>
              <a:rPr lang="en-US" i="1" dirty="0" err="1"/>
              <a:t>koristi</a:t>
            </a:r>
            <a:r>
              <a:rPr lang="en-US" i="1" dirty="0"/>
              <a:t> </a:t>
            </a:r>
            <a:r>
              <a:rPr lang="en-US" i="1" dirty="0" err="1"/>
              <a:t>širok</a:t>
            </a:r>
            <a:r>
              <a:rPr lang="en-US" i="1" dirty="0"/>
              <a:t> </a:t>
            </a:r>
            <a:r>
              <a:rPr lang="en-US" b="1" i="1" dirty="0" err="1"/>
              <a:t>spektar</a:t>
            </a:r>
            <a:r>
              <a:rPr lang="en-US" b="1" i="1" dirty="0"/>
              <a:t> </a:t>
            </a:r>
            <a:r>
              <a:rPr lang="en-US" b="1" i="1" dirty="0" err="1"/>
              <a:t>formalnih</a:t>
            </a:r>
            <a:r>
              <a:rPr lang="en-US" b="1" i="1" dirty="0"/>
              <a:t>, </a:t>
            </a:r>
            <a:r>
              <a:rPr lang="en-US" b="1" i="1" dirty="0" err="1"/>
              <a:t>neformalnih</a:t>
            </a:r>
            <a:r>
              <a:rPr lang="en-US" b="1" i="1" dirty="0"/>
              <a:t> </a:t>
            </a:r>
            <a:r>
              <a:rPr lang="en-US" b="1" i="1" dirty="0" err="1"/>
              <a:t>i</a:t>
            </a:r>
            <a:r>
              <a:rPr lang="en-US" b="1" i="1" dirty="0"/>
              <a:t> </a:t>
            </a:r>
            <a:r>
              <a:rPr lang="en-US" b="1" i="1" dirty="0" err="1"/>
              <a:t>informalnih</a:t>
            </a:r>
            <a:r>
              <a:rPr lang="en-US" b="1" i="1" dirty="0"/>
              <a:t> </a:t>
            </a:r>
            <a:r>
              <a:rPr lang="en-US" b="1" i="1" dirty="0" err="1"/>
              <a:t>sredstava</a:t>
            </a:r>
            <a:r>
              <a:rPr lang="en-US" b="1" i="1" dirty="0"/>
              <a:t> </a:t>
            </a:r>
            <a:r>
              <a:rPr lang="en-US" b="1" i="1" dirty="0" err="1"/>
              <a:t>za</a:t>
            </a:r>
            <a:r>
              <a:rPr lang="en-US" b="1" i="1" dirty="0"/>
              <a:t> </a:t>
            </a:r>
            <a:r>
              <a:rPr lang="en-US" b="1" i="1" dirty="0" err="1"/>
              <a:t>obrazovanje</a:t>
            </a:r>
            <a:r>
              <a:rPr lang="en-US" i="1" dirty="0"/>
              <a:t>. </a:t>
            </a:r>
            <a:endParaRPr lang="hr-HR" i="1" dirty="0" smtClean="0"/>
          </a:p>
          <a:p>
            <a:pPr algn="just">
              <a:lnSpc>
                <a:spcPct val="150000"/>
              </a:lnSpc>
            </a:pPr>
            <a:r>
              <a:rPr lang="en-US" i="1" dirty="0" smtClean="0"/>
              <a:t>Na </a:t>
            </a:r>
            <a:r>
              <a:rPr lang="en-US" i="1" dirty="0" err="1"/>
              <a:t>razini</a:t>
            </a:r>
            <a:r>
              <a:rPr lang="en-US" i="1" dirty="0"/>
              <a:t> </a:t>
            </a:r>
            <a:r>
              <a:rPr lang="en-US" i="1" dirty="0" err="1"/>
              <a:t>metoda</a:t>
            </a:r>
            <a:r>
              <a:rPr lang="en-US" i="1" dirty="0"/>
              <a:t> </a:t>
            </a:r>
            <a:r>
              <a:rPr lang="en-US" i="1" dirty="0" err="1"/>
              <a:t>treba</a:t>
            </a:r>
            <a:r>
              <a:rPr lang="en-US" i="1" dirty="0"/>
              <a:t> </a:t>
            </a:r>
            <a:r>
              <a:rPr lang="en-US" i="1" dirty="0" err="1"/>
              <a:t>slijediti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promicati</a:t>
            </a:r>
            <a:r>
              <a:rPr lang="en-US" i="1" dirty="0"/>
              <a:t> </a:t>
            </a:r>
            <a:r>
              <a:rPr lang="en-US" i="1" dirty="0" err="1"/>
              <a:t>vrijednosti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načela</a:t>
            </a:r>
            <a:r>
              <a:rPr lang="en-US" i="1" dirty="0"/>
              <a:t> </a:t>
            </a:r>
            <a:r>
              <a:rPr lang="en-US" i="1" dirty="0" err="1"/>
              <a:t>demokracije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ljudskih</a:t>
            </a:r>
            <a:r>
              <a:rPr lang="en-US" i="1" dirty="0"/>
              <a:t> </a:t>
            </a:r>
            <a:r>
              <a:rPr lang="en-US" i="1" dirty="0" err="1"/>
              <a:t>prava</a:t>
            </a:r>
            <a:r>
              <a:rPr lang="en-US" i="1" dirty="0"/>
              <a:t>. Na </a:t>
            </a:r>
            <a:r>
              <a:rPr lang="en-US" i="1" dirty="0" err="1"/>
              <a:t>razini</a:t>
            </a:r>
            <a:r>
              <a:rPr lang="en-US" i="1" dirty="0"/>
              <a:t> </a:t>
            </a:r>
            <a:r>
              <a:rPr lang="en-US" i="1" dirty="0" err="1"/>
              <a:t>sadržaja</a:t>
            </a:r>
            <a:r>
              <a:rPr lang="en-US" i="1" dirty="0"/>
              <a:t> </a:t>
            </a:r>
            <a:r>
              <a:rPr lang="en-US" i="1" dirty="0" err="1"/>
              <a:t>odnosi</a:t>
            </a:r>
            <a:r>
              <a:rPr lang="en-US" i="1" dirty="0"/>
              <a:t> se </a:t>
            </a:r>
            <a:r>
              <a:rPr lang="en-US" i="1" dirty="0" err="1"/>
              <a:t>na</a:t>
            </a:r>
            <a:r>
              <a:rPr lang="en-US" i="1" dirty="0"/>
              <a:t>: </a:t>
            </a:r>
            <a:r>
              <a:rPr lang="en-US" b="1" i="1" dirty="0" err="1"/>
              <a:t>promicanje</a:t>
            </a:r>
            <a:r>
              <a:rPr lang="en-US" b="1" i="1" dirty="0"/>
              <a:t> </a:t>
            </a:r>
            <a:r>
              <a:rPr lang="en-US" b="1" i="1" dirty="0" err="1"/>
              <a:t>socijalne</a:t>
            </a:r>
            <a:r>
              <a:rPr lang="en-US" i="1" dirty="0"/>
              <a:t> </a:t>
            </a:r>
            <a:r>
              <a:rPr lang="en-US" b="1" i="1" dirty="0" err="1"/>
              <a:t>kohezije</a:t>
            </a:r>
            <a:r>
              <a:rPr lang="en-US" b="1" i="1" dirty="0"/>
              <a:t>, </a:t>
            </a:r>
            <a:r>
              <a:rPr lang="en-US" b="1" i="1" dirty="0" err="1"/>
              <a:t>interkulturalni</a:t>
            </a:r>
            <a:r>
              <a:rPr lang="en-US" b="1" i="1" dirty="0"/>
              <a:t> </a:t>
            </a:r>
            <a:r>
              <a:rPr lang="en-US" b="1" i="1" dirty="0" err="1"/>
              <a:t>dijalog</a:t>
            </a:r>
            <a:r>
              <a:rPr lang="en-US" b="1" i="1" dirty="0"/>
              <a:t>, </a:t>
            </a:r>
            <a:r>
              <a:rPr lang="en-US" b="1" i="1" dirty="0" err="1"/>
              <a:t>vrednovanje</a:t>
            </a:r>
            <a:r>
              <a:rPr lang="en-US" b="1" i="1" dirty="0"/>
              <a:t> </a:t>
            </a:r>
            <a:r>
              <a:rPr lang="en-US" b="1" i="1" dirty="0" err="1"/>
              <a:t>raznolikosti</a:t>
            </a:r>
            <a:r>
              <a:rPr lang="en-US" b="1" i="1" dirty="0"/>
              <a:t> </a:t>
            </a:r>
            <a:r>
              <a:rPr lang="en-US" b="1" i="1" dirty="0" err="1"/>
              <a:t>i</a:t>
            </a:r>
            <a:r>
              <a:rPr lang="en-US" b="1" i="1" dirty="0"/>
              <a:t> </a:t>
            </a:r>
            <a:r>
              <a:rPr lang="en-US" b="1" i="1" dirty="0" err="1"/>
              <a:t>ravnopravnosti</a:t>
            </a:r>
            <a:r>
              <a:rPr lang="en-US" b="1" i="1" dirty="0"/>
              <a:t>, </a:t>
            </a:r>
            <a:r>
              <a:rPr lang="en-US" b="1" i="1" dirty="0" err="1"/>
              <a:t>uključujući</a:t>
            </a:r>
            <a:r>
              <a:rPr lang="en-US" b="1" i="1" dirty="0"/>
              <a:t> </a:t>
            </a:r>
            <a:r>
              <a:rPr lang="en-US" b="1" i="1" dirty="0" err="1"/>
              <a:t>i</a:t>
            </a:r>
            <a:r>
              <a:rPr lang="en-US" b="1" i="1" dirty="0"/>
              <a:t> </a:t>
            </a:r>
            <a:r>
              <a:rPr lang="en-US" b="1" i="1" dirty="0" err="1"/>
              <a:t>ravnopravnost</a:t>
            </a:r>
            <a:r>
              <a:rPr lang="en-US" i="1" dirty="0"/>
              <a:t> </a:t>
            </a:r>
            <a:r>
              <a:rPr lang="en-US" b="1" i="1" dirty="0" err="1"/>
              <a:t>spolova</a:t>
            </a:r>
            <a:r>
              <a:rPr lang="en-US" b="1" i="1" dirty="0"/>
              <a:t>, </a:t>
            </a:r>
            <a:r>
              <a:rPr lang="en-US" b="1" i="1" dirty="0" err="1"/>
              <a:t>prati</a:t>
            </a:r>
            <a:r>
              <a:rPr lang="en-US" b="1" i="1" dirty="0"/>
              <a:t> </a:t>
            </a:r>
            <a:r>
              <a:rPr lang="en-US" b="1" i="1" dirty="0" err="1"/>
              <a:t>razvijanje</a:t>
            </a:r>
            <a:r>
              <a:rPr lang="en-US" b="1" i="1" dirty="0"/>
              <a:t> </a:t>
            </a:r>
            <a:r>
              <a:rPr lang="en-US" b="1" i="1" dirty="0" err="1"/>
              <a:t>znanja</a:t>
            </a:r>
            <a:r>
              <a:rPr lang="en-US" b="1" i="1" dirty="0"/>
              <a:t>, </a:t>
            </a:r>
            <a:r>
              <a:rPr lang="en-US" b="1" i="1" dirty="0" err="1"/>
              <a:t>osobnih</a:t>
            </a:r>
            <a:r>
              <a:rPr lang="en-US" b="1" i="1" dirty="0"/>
              <a:t> </a:t>
            </a:r>
            <a:r>
              <a:rPr lang="en-US" b="1" i="1" dirty="0" err="1"/>
              <a:t>i</a:t>
            </a:r>
            <a:r>
              <a:rPr lang="en-US" b="1" i="1" dirty="0"/>
              <a:t> </a:t>
            </a:r>
            <a:r>
              <a:rPr lang="en-US" b="1" i="1" dirty="0" err="1"/>
              <a:t>društvenih</a:t>
            </a:r>
            <a:r>
              <a:rPr lang="en-US" b="1" i="1" dirty="0"/>
              <a:t> </a:t>
            </a:r>
            <a:r>
              <a:rPr lang="en-US" b="1" i="1" dirty="0" err="1"/>
              <a:t>vještina</a:t>
            </a:r>
            <a:r>
              <a:rPr lang="en-US" b="1" i="1" dirty="0"/>
              <a:t>, </a:t>
            </a:r>
            <a:r>
              <a:rPr lang="en-US" b="1" i="1" dirty="0" err="1"/>
              <a:t>razumijevanje</a:t>
            </a:r>
            <a:r>
              <a:rPr lang="en-US" b="1" i="1" dirty="0"/>
              <a:t> </a:t>
            </a:r>
            <a:r>
              <a:rPr lang="en-US" b="1" i="1" dirty="0" err="1"/>
              <a:t>koje</a:t>
            </a:r>
            <a:r>
              <a:rPr lang="en-US" b="1" i="1" dirty="0"/>
              <a:t> </a:t>
            </a:r>
            <a:r>
              <a:rPr lang="en-US" b="1" i="1" dirty="0" err="1"/>
              <a:t>smanjuje</a:t>
            </a:r>
            <a:r>
              <a:rPr lang="en-US" b="1" i="1" dirty="0"/>
              <a:t> </a:t>
            </a:r>
            <a:r>
              <a:rPr lang="en-US" b="1" i="1" dirty="0" err="1"/>
              <a:t>sukob</a:t>
            </a:r>
            <a:r>
              <a:rPr lang="en-US" b="1" i="1" dirty="0"/>
              <a:t>, </a:t>
            </a:r>
            <a:r>
              <a:rPr lang="en-US" b="1" i="1" dirty="0" err="1"/>
              <a:t>povećava</a:t>
            </a:r>
            <a:r>
              <a:rPr lang="en-US" b="1" i="1" dirty="0"/>
              <a:t> </a:t>
            </a:r>
            <a:r>
              <a:rPr lang="en-US" b="1" i="1" dirty="0" err="1"/>
              <a:t>poštovanje</a:t>
            </a:r>
            <a:r>
              <a:rPr lang="en-US" b="1" i="1" dirty="0"/>
              <a:t> </a:t>
            </a:r>
            <a:r>
              <a:rPr lang="en-US" b="1" i="1" dirty="0" err="1"/>
              <a:t>i</a:t>
            </a:r>
            <a:r>
              <a:rPr lang="en-US" b="1" i="1" dirty="0"/>
              <a:t> </a:t>
            </a:r>
            <a:r>
              <a:rPr lang="en-US" b="1" i="1" dirty="0" err="1"/>
              <a:t>razumijevanje</a:t>
            </a:r>
            <a:r>
              <a:rPr lang="en-US" b="1" i="1" dirty="0"/>
              <a:t> </a:t>
            </a:r>
            <a:r>
              <a:rPr lang="en-US" b="1" i="1" dirty="0" err="1"/>
              <a:t>razlika</a:t>
            </a:r>
            <a:r>
              <a:rPr lang="en-US" b="1" i="1" dirty="0"/>
              <a:t>, </a:t>
            </a:r>
            <a:r>
              <a:rPr lang="en-US" b="1" i="1" dirty="0" err="1"/>
              <a:t>izgrađuje</a:t>
            </a:r>
            <a:r>
              <a:rPr lang="en-US" b="1" i="1" dirty="0"/>
              <a:t> </a:t>
            </a:r>
            <a:r>
              <a:rPr lang="en-US" b="1" i="1" dirty="0" err="1"/>
              <a:t>uzajamno</a:t>
            </a:r>
            <a:r>
              <a:rPr lang="en-US" b="1" i="1" dirty="0"/>
              <a:t> </a:t>
            </a:r>
            <a:r>
              <a:rPr lang="en-US" b="1" i="1" dirty="0" err="1"/>
              <a:t>poštovanje</a:t>
            </a:r>
            <a:r>
              <a:rPr lang="en-US" b="1" i="1" dirty="0"/>
              <a:t> </a:t>
            </a:r>
            <a:r>
              <a:rPr lang="en-US" b="1" i="1" dirty="0" err="1"/>
              <a:t>ljudskog</a:t>
            </a:r>
            <a:r>
              <a:rPr lang="en-US" b="1" i="1" dirty="0"/>
              <a:t> </a:t>
            </a:r>
            <a:r>
              <a:rPr lang="en-US" b="1" i="1" dirty="0" err="1"/>
              <a:t>dostojanstva</a:t>
            </a:r>
            <a:r>
              <a:rPr lang="en-US" b="1" i="1" dirty="0"/>
              <a:t> </a:t>
            </a:r>
            <a:r>
              <a:rPr lang="en-US" b="1" i="1" dirty="0" err="1"/>
              <a:t>i</a:t>
            </a:r>
            <a:r>
              <a:rPr lang="en-US" b="1" i="1" dirty="0"/>
              <a:t> </a:t>
            </a:r>
            <a:r>
              <a:rPr lang="en-US" b="1" i="1" dirty="0" err="1"/>
              <a:t>zajedničkih</a:t>
            </a:r>
            <a:r>
              <a:rPr lang="en-US" b="1" i="1" dirty="0"/>
              <a:t> </a:t>
            </a:r>
            <a:r>
              <a:rPr lang="en-US" b="1" i="1" dirty="0" err="1"/>
              <a:t>vrijednosti</a:t>
            </a:r>
            <a:r>
              <a:rPr lang="en-US" b="1" i="1" dirty="0"/>
              <a:t>, </a:t>
            </a:r>
            <a:r>
              <a:rPr lang="en-US" b="1" i="1" dirty="0" err="1"/>
              <a:t>ohrabruje</a:t>
            </a:r>
            <a:r>
              <a:rPr lang="en-US" b="1" i="1" dirty="0"/>
              <a:t> </a:t>
            </a:r>
            <a:r>
              <a:rPr lang="en-US" b="1" i="1" dirty="0" err="1"/>
              <a:t>dijalog</a:t>
            </a:r>
            <a:r>
              <a:rPr lang="en-US" b="1" i="1" dirty="0"/>
              <a:t> </a:t>
            </a:r>
            <a:r>
              <a:rPr lang="en-US" b="1" i="1" dirty="0" err="1"/>
              <a:t>te</a:t>
            </a:r>
            <a:r>
              <a:rPr lang="en-US" b="1" i="1" dirty="0"/>
              <a:t> </a:t>
            </a:r>
            <a:r>
              <a:rPr lang="en-US" b="1" i="1" dirty="0" err="1"/>
              <a:t>promiče</a:t>
            </a:r>
            <a:r>
              <a:rPr lang="en-US" b="1" i="1" dirty="0"/>
              <a:t> </a:t>
            </a:r>
            <a:r>
              <a:rPr lang="en-US" b="1" i="1" dirty="0" err="1"/>
              <a:t>nenasilje</a:t>
            </a:r>
            <a:r>
              <a:rPr lang="en-US" b="1" i="1" dirty="0"/>
              <a:t> u </a:t>
            </a:r>
            <a:r>
              <a:rPr lang="en-US" b="1" i="1" dirty="0" err="1"/>
              <a:t>rješavanju</a:t>
            </a:r>
            <a:r>
              <a:rPr lang="en-US" b="1" i="1" dirty="0"/>
              <a:t> </a:t>
            </a:r>
            <a:r>
              <a:rPr lang="en-US" b="1" i="1" dirty="0" err="1"/>
              <a:t>problema</a:t>
            </a:r>
            <a:r>
              <a:rPr lang="en-US" b="1" i="1" dirty="0"/>
              <a:t> </a:t>
            </a:r>
            <a:r>
              <a:rPr lang="en-US" b="1" i="1" dirty="0" err="1"/>
              <a:t>i</a:t>
            </a:r>
            <a:r>
              <a:rPr lang="en-US" b="1" i="1" dirty="0"/>
              <a:t> </a:t>
            </a:r>
            <a:r>
              <a:rPr lang="en-US" b="1" i="1" dirty="0" err="1"/>
              <a:t>sporova</a:t>
            </a:r>
            <a:r>
              <a:rPr lang="en-US" b="1" i="1" dirty="0" smtClean="0"/>
              <a:t>.</a:t>
            </a:r>
            <a:endParaRPr lang="hr-HR" b="1" i="1" dirty="0" smtClean="0"/>
          </a:p>
          <a:p>
            <a:pPr algn="just">
              <a:lnSpc>
                <a:spcPct val="150000"/>
              </a:lnSpc>
            </a:pPr>
            <a:r>
              <a:rPr lang="en-US" dirty="0" err="1"/>
              <a:t>naglašava</a:t>
            </a:r>
            <a:r>
              <a:rPr lang="en-US" dirty="0"/>
              <a:t> </a:t>
            </a:r>
            <a:r>
              <a:rPr lang="en-US" b="1" dirty="0" err="1"/>
              <a:t>važnost</a:t>
            </a:r>
            <a:r>
              <a:rPr lang="en-US" b="1" dirty="0"/>
              <a:t> </a:t>
            </a:r>
            <a:r>
              <a:rPr lang="en-US" b="1" dirty="0" err="1"/>
              <a:t>suradnje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podrške</a:t>
            </a:r>
            <a:r>
              <a:rPr lang="en-US" b="1" dirty="0"/>
              <a:t> </a:t>
            </a:r>
            <a:r>
              <a:rPr lang="en-US" b="1" dirty="0" err="1"/>
              <a:t>organizacija</a:t>
            </a:r>
            <a:r>
              <a:rPr lang="en-US" b="1" dirty="0"/>
              <a:t> </a:t>
            </a:r>
            <a:r>
              <a:rPr lang="en-US" b="1" dirty="0" err="1"/>
              <a:t>civilnog</a:t>
            </a:r>
            <a:r>
              <a:rPr lang="en-US" b="1" dirty="0"/>
              <a:t> </a:t>
            </a:r>
            <a:r>
              <a:rPr lang="en-US" b="1" dirty="0" err="1"/>
              <a:t>društva</a:t>
            </a:r>
            <a:r>
              <a:rPr lang="en-US" b="1" dirty="0"/>
              <a:t> u </a:t>
            </a:r>
            <a:r>
              <a:rPr lang="en-US" b="1" dirty="0" err="1"/>
              <a:t>ovom</a:t>
            </a:r>
            <a:r>
              <a:rPr lang="en-US" b="1" dirty="0"/>
              <a:t> </a:t>
            </a:r>
            <a:r>
              <a:rPr lang="en-US" b="1" dirty="0" err="1" smtClean="0"/>
              <a:t>području</a:t>
            </a:r>
            <a:endParaRPr lang="hr-HR" b="1" i="1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70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089" y="1058074"/>
            <a:ext cx="8761413" cy="706964"/>
          </a:xfrm>
        </p:spPr>
        <p:txBody>
          <a:bodyPr/>
          <a:lstStyle/>
          <a:p>
            <a:r>
              <a:rPr lang="hr-HR" dirty="0" smtClean="0"/>
              <a:t>MOGUĆNOSTI SURADNJE (?)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702" y="2391506"/>
            <a:ext cx="10930596" cy="4192171"/>
          </a:xfrm>
        </p:spPr>
        <p:txBody>
          <a:bodyPr>
            <a:normAutofit/>
          </a:bodyPr>
          <a:lstStyle/>
          <a:p>
            <a:endParaRPr lang="hr-HR" b="1" dirty="0" smtClean="0"/>
          </a:p>
          <a:p>
            <a:endParaRPr lang="hr-HR" b="1" dirty="0" smtClean="0"/>
          </a:p>
          <a:p>
            <a:r>
              <a:rPr lang="hr-HR" b="1" dirty="0" smtClean="0"/>
              <a:t>CJELOŽIVOTNO OBRAZOVANJE/USAVRŠAVANJE ODGAJATELJA IZ POJEDINIH PODRUČJA ISKUSTVA I STRUČNOSTI</a:t>
            </a:r>
          </a:p>
          <a:p>
            <a:pPr marL="0" indent="0">
              <a:buNone/>
            </a:pPr>
            <a:r>
              <a:rPr lang="hr-HR" b="1" dirty="0" smtClean="0"/>
              <a:t>	</a:t>
            </a:r>
            <a:r>
              <a:rPr lang="hr-HR" b="1" i="1" dirty="0" smtClean="0"/>
              <a:t>LJUDSKA PRAVA, PRAVA DJECE, RADNIČKA PRAVA, PRAVA MANJINA, DEMOKRATIZACIJA, 	INTERKULTURALNOST, INKLUZIJA, ODRŽIVI RAZVOJ, EKOLOŠKE TEME, PREVENCIJA NASILJA, 	SURADNIČKE VJEŠTINE</a:t>
            </a:r>
          </a:p>
          <a:p>
            <a:r>
              <a:rPr lang="hr-HR" b="1" dirty="0" smtClean="0"/>
              <a:t>SURADNJA U RAZVOJU ZAJEDNICE (KULTURA, SPORT)</a:t>
            </a:r>
          </a:p>
          <a:p>
            <a:r>
              <a:rPr lang="hr-HR" b="1" dirty="0" smtClean="0"/>
              <a:t>PODRŠKA PROCESMA PANIRANJA: STRATEŠKA, OPERATIVNA, AKCIJSKA </a:t>
            </a:r>
          </a:p>
          <a:p>
            <a:r>
              <a:rPr lang="hr-HR" b="1" dirty="0" smtClean="0"/>
              <a:t>PROJEKTI – RAZMJENA ISKUSTVA </a:t>
            </a:r>
          </a:p>
          <a:p>
            <a:r>
              <a:rPr lang="hr-HR" b="1" dirty="0"/>
              <a:t>ZAJEDNIČKE ZAGOVARAČKE </a:t>
            </a:r>
            <a:r>
              <a:rPr lang="hr-HR" b="1" dirty="0" smtClean="0"/>
              <a:t>INICIJATIVE  (ZA BOLJE OBRAZOVANJE, RAZVOJ ZAJEDNICE)</a:t>
            </a:r>
            <a:endParaRPr lang="hr-HR" b="1" dirty="0"/>
          </a:p>
          <a:p>
            <a:endParaRPr lang="hr-HR" b="1" dirty="0" smtClean="0"/>
          </a:p>
          <a:p>
            <a:endParaRPr lang="hr-HR" dirty="0"/>
          </a:p>
          <a:p>
            <a:endParaRPr lang="hr-HR" dirty="0" smtClean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31235230"/>
              </p:ext>
            </p:extLst>
          </p:nvPr>
        </p:nvGraphicFramePr>
        <p:xfrm>
          <a:off x="2032000" y="2053883"/>
          <a:ext cx="8128000" cy="773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047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                CENTAR ZA MIROVNE STUDIJE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625" y="2178519"/>
            <a:ext cx="5635348" cy="4334823"/>
          </a:xfrm>
        </p:spPr>
        <p:txBody>
          <a:bodyPr>
            <a:normAutofit fontScale="92500" lnSpcReduction="10000"/>
          </a:bodyPr>
          <a:lstStyle/>
          <a:p>
            <a:r>
              <a:rPr lang="hr-HR" dirty="0" smtClean="0"/>
              <a:t>Društvena promjena kroz edukaciju, aktivizam, istraživanja i javne politike – pozitivan mir</a:t>
            </a:r>
          </a:p>
          <a:p>
            <a:r>
              <a:rPr lang="hr-HR" dirty="0" smtClean="0"/>
              <a:t>Obrazovanje za mir, globalno obrazovanje, građanski odgoj i obrazovanje, interkulturno obrazovanje</a:t>
            </a:r>
          </a:p>
          <a:p>
            <a:r>
              <a:rPr lang="hr-HR" dirty="0" smtClean="0"/>
              <a:t>Iskustveno i participativno učenje, komunikacijske vještine, donošenje odluka</a:t>
            </a:r>
          </a:p>
          <a:p>
            <a:r>
              <a:rPr lang="hr-HR" dirty="0" smtClean="0"/>
              <a:t>Poticanje jednakosti i ravnopravnosti, uključivanje manjina: Roma, djece izbjeglica</a:t>
            </a:r>
          </a:p>
          <a:p>
            <a:r>
              <a:rPr lang="hr-HR" dirty="0" smtClean="0"/>
              <a:t>Procesi planiranja i kapacitiranja</a:t>
            </a:r>
          </a:p>
          <a:p>
            <a:r>
              <a:rPr lang="hr-HR" dirty="0" smtClean="0"/>
              <a:t>Aktivnosti u zajednici</a:t>
            </a:r>
          </a:p>
          <a:p>
            <a:r>
              <a:rPr lang="hr-HR" dirty="0" smtClean="0"/>
              <a:t>Zagovaranje</a:t>
            </a:r>
          </a:p>
          <a:p>
            <a:r>
              <a:rPr lang="hr-HR" dirty="0" smtClean="0"/>
              <a:t>Poticanje suradnje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183" y="475781"/>
            <a:ext cx="2446318" cy="1702738"/>
          </a:xfrm>
          <a:prstGeom prst="rect">
            <a:avLst/>
          </a:prstGeom>
        </p:spPr>
      </p:pic>
      <p:pic>
        <p:nvPicPr>
          <p:cNvPr id="2052" name="Picture 4" descr="Related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081" y="3664371"/>
            <a:ext cx="5702919" cy="305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hrvatska moÅ¾e bolj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973" y="2178519"/>
            <a:ext cx="3546573" cy="214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87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Središnji pojmovi</a:t>
            </a:r>
            <a:br>
              <a:rPr lang="hr-HR" dirty="0" smtClean="0"/>
            </a:br>
            <a:r>
              <a:rPr lang="hr-HR" dirty="0" smtClean="0"/>
              <a:t>Aktivni i odgovorni građani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6811"/>
            <a:ext cx="11025051" cy="3772989"/>
          </a:xfrm>
        </p:spPr>
        <p:txBody>
          <a:bodyPr>
            <a:normAutofit/>
          </a:bodyPr>
          <a:lstStyle/>
          <a:p>
            <a:r>
              <a:rPr lang="hr-HR" sz="2800" dirty="0" smtClean="0"/>
              <a:t>Građanin</a:t>
            </a:r>
          </a:p>
          <a:p>
            <a:r>
              <a:rPr lang="hr-HR" sz="2800" dirty="0"/>
              <a:t>Građanski odgoj i </a:t>
            </a:r>
            <a:r>
              <a:rPr lang="hr-HR" sz="2800" dirty="0" smtClean="0"/>
              <a:t>obrazovanje</a:t>
            </a:r>
          </a:p>
          <a:p>
            <a:r>
              <a:rPr lang="hr-HR" sz="2800" dirty="0" smtClean="0"/>
              <a:t>Kurikulum ranog predškolskog odgoja</a:t>
            </a:r>
          </a:p>
          <a:p>
            <a:r>
              <a:rPr lang="hr-HR" sz="2800" dirty="0" smtClean="0"/>
              <a:t>Civilno društvo</a:t>
            </a:r>
          </a:p>
          <a:p>
            <a:r>
              <a:rPr lang="hr-HR" sz="2800" dirty="0" smtClean="0"/>
              <a:t>Organizacije civilnog društva: oblici i metode rada</a:t>
            </a:r>
          </a:p>
          <a:p>
            <a:r>
              <a:rPr lang="hr-HR" sz="2800" dirty="0" smtClean="0"/>
              <a:t>Polja suradnje OCD-a i predškolskih ustanova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64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8798" y="2156126"/>
            <a:ext cx="2370842" cy="33690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1466" y="1680632"/>
            <a:ext cx="2323076" cy="32284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8258" y="623263"/>
            <a:ext cx="2359455" cy="3262997"/>
          </a:xfrm>
          <a:prstGeom prst="rect">
            <a:avLst/>
          </a:prstGeom>
        </p:spPr>
      </p:pic>
      <p:sp>
        <p:nvSpPr>
          <p:cNvPr id="13" name="AutoShape 2" descr="Image result for ukljuÄivanje roma u hrvatsko druÅ¡tv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2774" y="2305706"/>
            <a:ext cx="2160323" cy="306993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1657" y="4281148"/>
            <a:ext cx="2966926" cy="158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41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Osvještavanje položaja i integracija djece </a:t>
            </a:r>
            <a:r>
              <a:rPr lang="hr-HR" dirty="0" smtClean="0"/>
              <a:t>izbjeglica – upoznavanje kultura</a:t>
            </a:r>
            <a:r>
              <a:rPr lang="hr-HR" dirty="0"/>
              <a:t/>
            </a:r>
            <a:br>
              <a:rPr lang="hr-HR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740" y="2603500"/>
            <a:ext cx="2874295" cy="29366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3256" y="3160062"/>
            <a:ext cx="4004806" cy="30995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0283" y="2542726"/>
            <a:ext cx="4465805" cy="347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6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Kućica u Ježevu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0528" y="2431597"/>
            <a:ext cx="3796875" cy="25672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714" y="1680632"/>
            <a:ext cx="3504731" cy="22958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9445" y="3052689"/>
            <a:ext cx="3750038" cy="272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10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GRAĐANIN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45" y="2152356"/>
            <a:ext cx="11732455" cy="470564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hr-HR" sz="1900" b="1" strike="sngStrike" dirty="0" smtClean="0">
                <a:solidFill>
                  <a:schemeClr val="tx2">
                    <a:lumMod val="75000"/>
                  </a:schemeClr>
                </a:solidFill>
              </a:rPr>
              <a:t>DEMOGRAFSKA DEFINICIJA</a:t>
            </a:r>
            <a:r>
              <a:rPr lang="hr-HR" sz="1900" b="1" strike="sngStrike" dirty="0" smtClean="0"/>
              <a:t>: </a:t>
            </a:r>
            <a:r>
              <a:rPr lang="hr-HR" sz="1900" b="1" strike="sngStrike" dirty="0"/>
              <a:t>živi u </a:t>
            </a:r>
            <a:r>
              <a:rPr lang="hr-HR" sz="1900" b="1" strike="sngStrike" dirty="0" smtClean="0"/>
              <a:t>gradu</a:t>
            </a:r>
          </a:p>
          <a:p>
            <a:pPr>
              <a:lnSpc>
                <a:spcPct val="150000"/>
              </a:lnSpc>
            </a:pPr>
            <a:r>
              <a:rPr lang="hr-HR" sz="1900" b="1" dirty="0" smtClean="0">
                <a:solidFill>
                  <a:schemeClr val="tx2">
                    <a:lumMod val="75000"/>
                  </a:schemeClr>
                </a:solidFill>
              </a:rPr>
              <a:t>PRAVNA - STATUS </a:t>
            </a:r>
            <a:r>
              <a:rPr lang="vi-VN" sz="1900" b="1" dirty="0" smtClean="0"/>
              <a:t>posjedujemo</a:t>
            </a:r>
            <a:r>
              <a:rPr lang="hr-HR" sz="1900" b="1" dirty="0"/>
              <a:t> </a:t>
            </a:r>
            <a:r>
              <a:rPr lang="hr-HR" sz="1900" b="1" dirty="0" smtClean="0"/>
              <a:t>određena prava (civilna, politička, socijalna), jednaki smo u pravima, zaštitu prava garantira država, međunarodni dokumenti</a:t>
            </a:r>
          </a:p>
          <a:p>
            <a:pPr>
              <a:lnSpc>
                <a:spcPct val="150000"/>
              </a:lnSpc>
            </a:pPr>
            <a:r>
              <a:rPr lang="hr-HR" sz="1900" b="1" dirty="0" smtClean="0">
                <a:solidFill>
                  <a:schemeClr val="tx2">
                    <a:lumMod val="75000"/>
                  </a:schemeClr>
                </a:solidFill>
              </a:rPr>
              <a:t>POLITIČKA - ULOGA:  </a:t>
            </a:r>
            <a:r>
              <a:rPr lang="hr-HR" sz="1900" b="1" dirty="0" smtClean="0"/>
              <a:t>ne</a:t>
            </a:r>
            <a:r>
              <a:rPr lang="vi-VN" sz="1900" b="1" dirty="0" smtClean="0"/>
              <a:t> </a:t>
            </a:r>
            <a:r>
              <a:rPr lang="vi-VN" sz="1900" b="1" dirty="0"/>
              <a:t>temelji </a:t>
            </a:r>
            <a:r>
              <a:rPr lang="hr-HR" sz="1900" b="1" dirty="0"/>
              <a:t>se </a:t>
            </a:r>
            <a:r>
              <a:rPr lang="vi-VN" sz="1900" b="1" dirty="0"/>
              <a:t>na određenom teritoriju, niti na</a:t>
            </a:r>
            <a:r>
              <a:rPr lang="hr-HR" sz="1900" b="1" dirty="0"/>
              <a:t> </a:t>
            </a:r>
            <a:r>
              <a:rPr lang="vi-VN" sz="1900" b="1" dirty="0"/>
              <a:t>određenoj etničkoj </a:t>
            </a:r>
            <a:r>
              <a:rPr lang="vi-VN" sz="1900" b="1" dirty="0" smtClean="0"/>
              <a:t>pripadnosti</a:t>
            </a:r>
            <a:r>
              <a:rPr lang="hr-HR" sz="1900" b="1" dirty="0" smtClean="0"/>
              <a:t>, </a:t>
            </a:r>
            <a:r>
              <a:rPr lang="hr-HR" sz="1900" b="1" u="sng" dirty="0">
                <a:solidFill>
                  <a:schemeClr val="tx2">
                    <a:lumMod val="75000"/>
                  </a:schemeClr>
                </a:solidFill>
              </a:rPr>
              <a:t>aktivno </a:t>
            </a:r>
            <a:r>
              <a:rPr lang="hr-HR" sz="1900" b="1" u="sng" dirty="0" smtClean="0">
                <a:solidFill>
                  <a:schemeClr val="tx2">
                    <a:lumMod val="75000"/>
                  </a:schemeClr>
                </a:solidFill>
              </a:rPr>
              <a:t>sudjelovanje u političkom životu </a:t>
            </a:r>
            <a:r>
              <a:rPr lang="hr-HR" sz="1900" b="1" u="sng" dirty="0">
                <a:solidFill>
                  <a:schemeClr val="tx2">
                    <a:lumMod val="75000"/>
                  </a:schemeClr>
                </a:solidFill>
              </a:rPr>
              <a:t>zajednice i </a:t>
            </a:r>
            <a:r>
              <a:rPr lang="hr-HR" sz="1900" b="1" u="sng" dirty="0" smtClean="0">
                <a:solidFill>
                  <a:schemeClr val="tx2">
                    <a:lumMod val="75000"/>
                  </a:schemeClr>
                </a:solidFill>
              </a:rPr>
              <a:t>društva</a:t>
            </a:r>
            <a:r>
              <a:rPr lang="pl-PL" sz="19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l-PL" sz="1900" b="1" dirty="0" smtClean="0"/>
              <a:t>- </a:t>
            </a:r>
            <a:r>
              <a:rPr lang="hr-HR" sz="1900" b="1" dirty="0" smtClean="0">
                <a:solidFill>
                  <a:schemeClr val="tx2">
                    <a:lumMod val="75000"/>
                  </a:schemeClr>
                </a:solidFill>
              </a:rPr>
              <a:t>AKTIVNI, ODGOVORNI GRAĐANI </a:t>
            </a:r>
            <a:endParaRPr lang="hr-HR" sz="1900" b="1" dirty="0"/>
          </a:p>
          <a:p>
            <a:pPr>
              <a:lnSpc>
                <a:spcPct val="150000"/>
              </a:lnSpc>
            </a:pPr>
            <a:r>
              <a:rPr lang="hr-HR" sz="1900" b="1" dirty="0" err="1" smtClean="0"/>
              <a:t>DodIjeljena</a:t>
            </a:r>
            <a:r>
              <a:rPr lang="hr-HR" sz="1900" b="1" dirty="0" smtClean="0"/>
              <a:t> </a:t>
            </a:r>
            <a:r>
              <a:rPr lang="hr-HR" sz="1900" b="1" dirty="0"/>
              <a:t>prava nisu </a:t>
            </a:r>
            <a:r>
              <a:rPr lang="hr-HR" sz="1900" b="1" dirty="0" smtClean="0"/>
              <a:t>dovoljna                  </a:t>
            </a:r>
            <a:r>
              <a:rPr lang="hr-HR" sz="1900" b="1" dirty="0">
                <a:solidFill>
                  <a:schemeClr val="tx2">
                    <a:lumMod val="75000"/>
                  </a:schemeClr>
                </a:solidFill>
              </a:rPr>
              <a:t>K</a:t>
            </a:r>
            <a:r>
              <a:rPr lang="hr-HR" sz="1900" b="1" dirty="0" smtClean="0">
                <a:solidFill>
                  <a:schemeClr val="tx2">
                    <a:lumMod val="75000"/>
                  </a:schemeClr>
                </a:solidFill>
              </a:rPr>
              <a:t>ako koristimo prava? Kako se uključujemo u raspravu o javnim problemima?</a:t>
            </a:r>
            <a:endParaRPr lang="hr-HR" sz="1900" b="1" dirty="0"/>
          </a:p>
          <a:p>
            <a:pPr>
              <a:lnSpc>
                <a:spcPct val="150000"/>
              </a:lnSpc>
            </a:pPr>
            <a:r>
              <a:rPr lang="pl-PL" sz="1900" b="1" dirty="0" smtClean="0"/>
              <a:t>Tamo </a:t>
            </a:r>
            <a:r>
              <a:rPr lang="pl-PL" sz="1900" b="1" dirty="0"/>
              <a:t>di ih nema – treba ih uspostavljati, gdje ih ima </a:t>
            </a:r>
            <a:r>
              <a:rPr lang="pl-PL" sz="1900" b="1" dirty="0" smtClean="0"/>
              <a:t>– koristiti </a:t>
            </a:r>
            <a:r>
              <a:rPr lang="pl-PL" sz="1900" dirty="0" smtClean="0"/>
              <a:t>(</a:t>
            </a:r>
            <a:r>
              <a:rPr lang="pl-PL" sz="1900" i="1" dirty="0" smtClean="0"/>
              <a:t>Berto </a:t>
            </a:r>
            <a:r>
              <a:rPr lang="pl-PL" sz="1900" i="1" dirty="0"/>
              <a:t>Šalaj, Demokracija i aktivno </a:t>
            </a:r>
            <a:r>
              <a:rPr lang="pl-PL" sz="1900" i="1" dirty="0" smtClean="0"/>
              <a:t>građanstvo) – </a:t>
            </a:r>
            <a:r>
              <a:rPr lang="pl-PL" sz="1900" b="1" dirty="0" smtClean="0">
                <a:solidFill>
                  <a:schemeClr val="tx2">
                    <a:lumMod val="75000"/>
                  </a:schemeClr>
                </a:solidFill>
              </a:rPr>
              <a:t>DEMOKRACIJA</a:t>
            </a:r>
            <a:r>
              <a:rPr lang="pl-PL" sz="1900" b="1" dirty="0" smtClean="0"/>
              <a:t> (klasična, suvremena, liberalna, participativna, deliberativna, direktna)</a:t>
            </a:r>
          </a:p>
          <a:p>
            <a:endParaRPr lang="pl-PL" sz="1900" b="1" dirty="0"/>
          </a:p>
          <a:p>
            <a:pPr marL="0" indent="0">
              <a:lnSpc>
                <a:spcPct val="150000"/>
              </a:lnSpc>
              <a:buNone/>
            </a:pPr>
            <a:r>
              <a:rPr lang="pl-PL" sz="1900" b="1" dirty="0" smtClean="0">
                <a:solidFill>
                  <a:schemeClr val="tx2">
                    <a:lumMod val="75000"/>
                  </a:schemeClr>
                </a:solidFill>
              </a:rPr>
              <a:t>                 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4327894" y="4436178"/>
            <a:ext cx="648072" cy="2575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917952" y="6182502"/>
            <a:ext cx="648072" cy="2575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000650" y="5997694"/>
            <a:ext cx="6457071" cy="627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2000" b="1" dirty="0">
                <a:solidFill>
                  <a:schemeClr val="tx2">
                    <a:lumMod val="75000"/>
                  </a:schemeClr>
                </a:solidFill>
              </a:rPr>
              <a:t>SOCIJALNE I GRAĐANSKE KOMPETENCIJE</a:t>
            </a:r>
          </a:p>
        </p:txBody>
      </p:sp>
    </p:spTree>
    <p:extLst>
      <p:ext uri="{BB962C8B-B14F-4D97-AF65-F5344CB8AC3E}">
        <p14:creationId xmlns:p14="http://schemas.microsoft.com/office/powerpoint/2010/main" val="16804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dirty="0"/>
              <a:t/>
            </a:r>
            <a:br>
              <a:rPr lang="pl-PL" sz="2800" dirty="0"/>
            </a:br>
            <a:r>
              <a:rPr lang="pl-PL" sz="2800" dirty="0" smtClean="0"/>
              <a:t>KURIKULUM </a:t>
            </a:r>
            <a:r>
              <a:rPr lang="pl-PL" sz="2800" dirty="0"/>
              <a:t>ZA RANI I PREDŠKOLSKI ODGOJ I </a:t>
            </a:r>
            <a:r>
              <a:rPr lang="pl-PL" sz="2800" dirty="0" smtClean="0"/>
              <a:t>OBRAZOVANJE - </a:t>
            </a:r>
            <a:r>
              <a:rPr lang="en-US" sz="2800" dirty="0" smtClean="0"/>
              <a:t>DIJETE JE AKTIVNI GRAĐANIN ZAJEDNICE</a:t>
            </a:r>
            <a:r>
              <a:rPr lang="hr-HR" b="1" dirty="0"/>
              <a:t/>
            </a:r>
            <a:br>
              <a:rPr lang="hr-HR" b="1" dirty="0"/>
            </a:br>
            <a:r>
              <a:rPr lang="pl-PL" b="1" dirty="0"/>
              <a:t/>
            </a:r>
            <a:br>
              <a:rPr lang="pl-PL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64" y="2138287"/>
            <a:ext cx="11310422" cy="4234377"/>
          </a:xfrm>
        </p:spPr>
        <p:txBody>
          <a:bodyPr>
            <a:normAutofit lnSpcReduction="10000"/>
          </a:bodyPr>
          <a:lstStyle/>
          <a:p>
            <a:pPr algn="just" fontAlgn="base">
              <a:lnSpc>
                <a:spcPct val="150000"/>
              </a:lnSpc>
            </a:pPr>
            <a:r>
              <a:rPr lang="en-US" b="1" i="1" dirty="0" err="1" smtClean="0"/>
              <a:t>ima</a:t>
            </a:r>
            <a:r>
              <a:rPr lang="en-US" b="1" i="1" dirty="0" smtClean="0"/>
              <a:t> </a:t>
            </a:r>
            <a:r>
              <a:rPr lang="en-US" b="1" i="1" dirty="0" err="1"/>
              <a:t>vlastita</a:t>
            </a:r>
            <a:r>
              <a:rPr lang="en-US" b="1" i="1" dirty="0"/>
              <a:t> </a:t>
            </a:r>
            <a:r>
              <a:rPr lang="en-US" b="1" i="1" dirty="0" err="1"/>
              <a:t>prava</a:t>
            </a:r>
            <a:r>
              <a:rPr lang="en-US" b="1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b="1" i="1" dirty="0"/>
              <a:t>u </a:t>
            </a:r>
            <a:r>
              <a:rPr lang="en-US" b="1" i="1" dirty="0" err="1"/>
              <a:t>stanju</a:t>
            </a:r>
            <a:r>
              <a:rPr lang="en-US" b="1" i="1" dirty="0"/>
              <a:t> je </a:t>
            </a:r>
            <a:r>
              <a:rPr lang="en-US" b="1" i="1" dirty="0" err="1"/>
              <a:t>aktivno</a:t>
            </a:r>
            <a:r>
              <a:rPr lang="en-US" b="1" i="1" dirty="0"/>
              <a:t> </a:t>
            </a:r>
            <a:r>
              <a:rPr lang="en-US" b="1" i="1" dirty="0" err="1"/>
              <a:t>sudjelovati</a:t>
            </a:r>
            <a:r>
              <a:rPr lang="en-US" b="1" i="1" dirty="0"/>
              <a:t> u </a:t>
            </a:r>
            <a:r>
              <a:rPr lang="en-US" b="1" i="1" dirty="0" err="1"/>
              <a:t>oblikovanju</a:t>
            </a:r>
            <a:r>
              <a:rPr lang="en-US" b="1" i="1" dirty="0"/>
              <a:t> </a:t>
            </a:r>
            <a:r>
              <a:rPr lang="en-US" b="1" i="1" dirty="0" err="1"/>
              <a:t>života</a:t>
            </a:r>
            <a:r>
              <a:rPr lang="en-US" b="1" i="1" dirty="0"/>
              <a:t> </a:t>
            </a:r>
            <a:r>
              <a:rPr lang="en-US" b="1" i="1" dirty="0" err="1"/>
              <a:t>zajednice</a:t>
            </a:r>
            <a:r>
              <a:rPr lang="en-US" b="1" i="1" dirty="0"/>
              <a:t> </a:t>
            </a:r>
            <a:r>
              <a:rPr lang="en-US" b="1" i="1" dirty="0" err="1"/>
              <a:t>vrtića</a:t>
            </a:r>
            <a:r>
              <a:rPr lang="en-US" b="1" i="1" dirty="0"/>
              <a:t>, </a:t>
            </a:r>
            <a:r>
              <a:rPr lang="en-US" b="1" i="1" dirty="0" err="1"/>
              <a:t>zajedno</a:t>
            </a:r>
            <a:r>
              <a:rPr lang="en-US" b="1" i="1" dirty="0"/>
              <a:t> </a:t>
            </a:r>
            <a:r>
              <a:rPr lang="en-US" b="1" i="1" dirty="0" err="1"/>
              <a:t>sa</a:t>
            </a:r>
            <a:r>
              <a:rPr lang="en-US" b="1" i="1" dirty="0"/>
              <a:t> </a:t>
            </a:r>
            <a:r>
              <a:rPr lang="en-US" b="1" i="1" dirty="0" err="1"/>
              <a:t>svojom</a:t>
            </a:r>
            <a:r>
              <a:rPr lang="en-US" b="1" i="1" dirty="0"/>
              <a:t> </a:t>
            </a:r>
            <a:r>
              <a:rPr lang="en-US" b="1" i="1" dirty="0" err="1"/>
              <a:t>obitelji</a:t>
            </a:r>
            <a:r>
              <a:rPr lang="en-US" b="1" i="1" dirty="0"/>
              <a:t> </a:t>
            </a:r>
            <a:r>
              <a:rPr lang="en-US" b="1" i="1" dirty="0" err="1"/>
              <a:t>i</a:t>
            </a:r>
            <a:r>
              <a:rPr lang="en-US" b="1" i="1" dirty="0"/>
              <a:t> </a:t>
            </a:r>
            <a:r>
              <a:rPr lang="en-US" b="1" i="1" dirty="0" err="1"/>
              <a:t>širom</a:t>
            </a:r>
            <a:r>
              <a:rPr lang="en-US" b="1" i="1" dirty="0"/>
              <a:t> </a:t>
            </a:r>
            <a:r>
              <a:rPr lang="en-US" b="1" i="1" dirty="0" err="1"/>
              <a:t>zajednicom</a:t>
            </a:r>
            <a:r>
              <a:rPr lang="en-US" i="1" dirty="0"/>
              <a:t>. </a:t>
            </a:r>
            <a:r>
              <a:rPr lang="en-US" i="1" dirty="0" err="1"/>
              <a:t>Dijete</a:t>
            </a:r>
            <a:r>
              <a:rPr lang="en-US" i="1" dirty="0"/>
              <a:t> je </a:t>
            </a:r>
            <a:r>
              <a:rPr lang="en-US" b="1" i="1" dirty="0" err="1"/>
              <a:t>aktivni</a:t>
            </a:r>
            <a:r>
              <a:rPr lang="en-US" b="1" i="1" dirty="0"/>
              <a:t>, </a:t>
            </a:r>
            <a:r>
              <a:rPr lang="en-US" b="1" i="1" dirty="0" err="1"/>
              <a:t>jednako</a:t>
            </a:r>
            <a:r>
              <a:rPr lang="en-US" b="1" i="1" dirty="0"/>
              <a:t> </a:t>
            </a:r>
            <a:r>
              <a:rPr lang="en-US" b="1" i="1" dirty="0" err="1"/>
              <a:t>vrijedni</a:t>
            </a:r>
            <a:r>
              <a:rPr lang="en-US" b="1" i="1" dirty="0"/>
              <a:t> </a:t>
            </a:r>
            <a:r>
              <a:rPr lang="en-US" b="1" i="1" dirty="0" err="1"/>
              <a:t>sudionik</a:t>
            </a:r>
            <a:r>
              <a:rPr lang="en-US" b="1" i="1" dirty="0"/>
              <a:t> u </a:t>
            </a:r>
            <a:r>
              <a:rPr lang="en-US" b="1" i="1" dirty="0" err="1"/>
              <a:t>procesu</a:t>
            </a:r>
            <a:r>
              <a:rPr lang="en-US" b="1" i="1" dirty="0"/>
              <a:t> </a:t>
            </a:r>
            <a:r>
              <a:rPr lang="en-US" b="1" i="1" dirty="0" err="1"/>
              <a:t>vlastitog</a:t>
            </a:r>
            <a:r>
              <a:rPr lang="en-US" b="1" i="1" dirty="0"/>
              <a:t> </a:t>
            </a:r>
            <a:r>
              <a:rPr lang="en-US" b="1" i="1" dirty="0" err="1"/>
              <a:t>odgoja</a:t>
            </a:r>
            <a:r>
              <a:rPr lang="en-US" b="1" i="1" dirty="0"/>
              <a:t> </a:t>
            </a:r>
            <a:r>
              <a:rPr lang="en-US" b="1" i="1" dirty="0" err="1"/>
              <a:t>i</a:t>
            </a:r>
            <a:r>
              <a:rPr lang="en-US" b="1" i="1" dirty="0"/>
              <a:t> </a:t>
            </a:r>
            <a:r>
              <a:rPr lang="en-US" b="1" i="1" dirty="0" err="1"/>
              <a:t>obrazovanja</a:t>
            </a:r>
            <a:r>
              <a:rPr lang="en-US" b="1" i="1" dirty="0"/>
              <a:t>.</a:t>
            </a:r>
          </a:p>
          <a:p>
            <a:pPr algn="just" fontAlgn="base">
              <a:lnSpc>
                <a:spcPct val="150000"/>
              </a:lnSpc>
            </a:pPr>
            <a:r>
              <a:rPr lang="en-US" i="1" dirty="0" err="1"/>
              <a:t>Ostvarivanje</a:t>
            </a:r>
            <a:r>
              <a:rPr lang="en-US" i="1" dirty="0"/>
              <a:t> </a:t>
            </a:r>
            <a:r>
              <a:rPr lang="en-US" i="1" dirty="0" err="1"/>
              <a:t>prava</a:t>
            </a:r>
            <a:r>
              <a:rPr lang="en-US" i="1" dirty="0"/>
              <a:t> </a:t>
            </a:r>
            <a:r>
              <a:rPr lang="en-US" i="1" dirty="0" err="1"/>
              <a:t>djeteta</a:t>
            </a:r>
            <a:r>
              <a:rPr lang="en-US" i="1" dirty="0"/>
              <a:t> </a:t>
            </a:r>
            <a:r>
              <a:rPr lang="en-US" i="1" dirty="0" err="1"/>
              <a:t>na</a:t>
            </a:r>
            <a:r>
              <a:rPr lang="en-US" i="1" dirty="0"/>
              <a:t> </a:t>
            </a:r>
            <a:r>
              <a:rPr lang="en-US" i="1" dirty="0" err="1"/>
              <a:t>sudjelovanje</a:t>
            </a:r>
            <a:r>
              <a:rPr lang="en-US" i="1" dirty="0"/>
              <a:t>, </a:t>
            </a:r>
            <a:r>
              <a:rPr lang="en-US" i="1" dirty="0" err="1"/>
              <a:t>koje</a:t>
            </a:r>
            <a:r>
              <a:rPr lang="en-US" i="1" dirty="0"/>
              <a:t> se </a:t>
            </a:r>
            <a:r>
              <a:rPr lang="en-US" i="1" dirty="0" err="1"/>
              <a:t>ističe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u </a:t>
            </a:r>
            <a:r>
              <a:rPr lang="en-US" i="1" dirty="0" err="1"/>
              <a:t>Konvenciji</a:t>
            </a:r>
            <a:r>
              <a:rPr lang="en-US" i="1" dirty="0"/>
              <a:t> o </a:t>
            </a:r>
            <a:r>
              <a:rPr lang="en-US" i="1" dirty="0" err="1"/>
              <a:t>pravima</a:t>
            </a:r>
            <a:r>
              <a:rPr lang="en-US" i="1" dirty="0"/>
              <a:t> djeteta,14 </a:t>
            </a:r>
            <a:r>
              <a:rPr lang="en-US" i="1" dirty="0" err="1"/>
              <a:t>predstavlja</a:t>
            </a:r>
            <a:r>
              <a:rPr lang="en-US" i="1" dirty="0"/>
              <a:t> </a:t>
            </a:r>
            <a:r>
              <a:rPr lang="en-US" i="1" dirty="0" err="1"/>
              <a:t>važan</a:t>
            </a:r>
            <a:r>
              <a:rPr lang="en-US" i="1" dirty="0"/>
              <a:t> </a:t>
            </a:r>
            <a:r>
              <a:rPr lang="en-US" i="1" dirty="0" err="1"/>
              <a:t>preduvjet</a:t>
            </a:r>
            <a:r>
              <a:rPr lang="en-US" i="1" dirty="0"/>
              <a:t> </a:t>
            </a:r>
            <a:r>
              <a:rPr lang="en-US" i="1" dirty="0" err="1"/>
              <a:t>razvoja</a:t>
            </a:r>
            <a:r>
              <a:rPr lang="en-US" i="1" dirty="0"/>
              <a:t> </a:t>
            </a:r>
            <a:r>
              <a:rPr lang="en-US" i="1" dirty="0" err="1"/>
              <a:t>njegovih</a:t>
            </a:r>
            <a:r>
              <a:rPr lang="en-US" i="1" dirty="0"/>
              <a:t> </a:t>
            </a:r>
            <a:r>
              <a:rPr lang="en-US" i="1" dirty="0" err="1"/>
              <a:t>različitih</a:t>
            </a:r>
            <a:r>
              <a:rPr lang="en-US" i="1" dirty="0"/>
              <a:t>, a </a:t>
            </a:r>
            <a:r>
              <a:rPr lang="en-US" i="1" dirty="0" err="1"/>
              <a:t>osobito</a:t>
            </a:r>
            <a:r>
              <a:rPr lang="en-US" i="1" dirty="0"/>
              <a:t> </a:t>
            </a:r>
            <a:r>
              <a:rPr lang="en-US" b="1" i="1" dirty="0" err="1"/>
              <a:t>građanskih</a:t>
            </a:r>
            <a:r>
              <a:rPr lang="en-US" b="1" i="1" dirty="0"/>
              <a:t> </a:t>
            </a:r>
            <a:r>
              <a:rPr lang="en-US" b="1" i="1" dirty="0" err="1"/>
              <a:t>kompetencija</a:t>
            </a:r>
            <a:r>
              <a:rPr lang="en-US" i="1" dirty="0"/>
              <a:t>. One se </a:t>
            </a:r>
            <a:r>
              <a:rPr lang="en-US" i="1" dirty="0" err="1"/>
              <a:t>razvijaju</a:t>
            </a:r>
            <a:r>
              <a:rPr lang="en-US" i="1" dirty="0"/>
              <a:t> </a:t>
            </a:r>
            <a:r>
              <a:rPr lang="en-US" b="1" i="1" dirty="0" err="1"/>
              <a:t>poticanjem</a:t>
            </a:r>
            <a:r>
              <a:rPr lang="en-US" b="1" i="1" dirty="0"/>
              <a:t> </a:t>
            </a:r>
            <a:r>
              <a:rPr lang="en-US" b="1" i="1" dirty="0" err="1"/>
              <a:t>razvoja</a:t>
            </a:r>
            <a:r>
              <a:rPr lang="en-US" b="1" i="1" dirty="0"/>
              <a:t> </a:t>
            </a:r>
            <a:r>
              <a:rPr lang="en-US" b="1" i="1" dirty="0" err="1"/>
              <a:t>samostalnog</a:t>
            </a:r>
            <a:r>
              <a:rPr lang="en-US" b="1" i="1" dirty="0"/>
              <a:t> </a:t>
            </a:r>
            <a:r>
              <a:rPr lang="en-US" b="1" i="1" dirty="0" err="1"/>
              <a:t>i</a:t>
            </a:r>
            <a:r>
              <a:rPr lang="en-US" b="1" i="1" dirty="0"/>
              <a:t> </a:t>
            </a:r>
            <a:r>
              <a:rPr lang="en-US" b="1" i="1" dirty="0" err="1"/>
              <a:t>kritičkog</a:t>
            </a:r>
            <a:r>
              <a:rPr lang="en-US" b="1" i="1" dirty="0"/>
              <a:t> </a:t>
            </a:r>
            <a:r>
              <a:rPr lang="en-US" b="1" i="1" dirty="0" err="1"/>
              <a:t>mišljenja</a:t>
            </a:r>
            <a:r>
              <a:rPr lang="en-US" b="1" i="1" dirty="0"/>
              <a:t> </a:t>
            </a:r>
            <a:r>
              <a:rPr lang="en-US" b="1" i="1" dirty="0" err="1"/>
              <a:t>djece</a:t>
            </a:r>
            <a:r>
              <a:rPr lang="en-US" b="1" i="1" dirty="0"/>
              <a:t> </a:t>
            </a:r>
            <a:r>
              <a:rPr lang="en-US" b="1" i="1" dirty="0" err="1"/>
              <a:t>te</a:t>
            </a:r>
            <a:r>
              <a:rPr lang="en-US" b="1" i="1" dirty="0"/>
              <a:t> </a:t>
            </a:r>
            <a:r>
              <a:rPr lang="en-US" b="1" i="1" dirty="0" err="1"/>
              <a:t>ohrabrivanjem</a:t>
            </a:r>
            <a:r>
              <a:rPr lang="en-US" b="1" i="1" dirty="0"/>
              <a:t> </a:t>
            </a:r>
            <a:r>
              <a:rPr lang="en-US" b="1" i="1" dirty="0" err="1"/>
              <a:t>djece</a:t>
            </a:r>
            <a:r>
              <a:rPr lang="en-US" b="1" i="1" dirty="0"/>
              <a:t> </a:t>
            </a:r>
            <a:r>
              <a:rPr lang="en-US" b="1" i="1" dirty="0" err="1"/>
              <a:t>na</a:t>
            </a:r>
            <a:r>
              <a:rPr lang="en-US" b="1" i="1" dirty="0"/>
              <a:t> </a:t>
            </a:r>
            <a:r>
              <a:rPr lang="en-US" b="1" i="1" dirty="0" err="1"/>
              <a:t>donošenje</a:t>
            </a:r>
            <a:r>
              <a:rPr lang="en-US" b="1" i="1" dirty="0"/>
              <a:t> </a:t>
            </a:r>
            <a:r>
              <a:rPr lang="en-US" b="1" i="1" dirty="0" err="1"/>
              <a:t>vlastitih</a:t>
            </a:r>
            <a:r>
              <a:rPr lang="en-US" b="1" i="1" dirty="0"/>
              <a:t> </a:t>
            </a:r>
            <a:r>
              <a:rPr lang="en-US" b="1" i="1" dirty="0" err="1"/>
              <a:t>sudova</a:t>
            </a:r>
            <a:r>
              <a:rPr lang="en-US" i="1" dirty="0"/>
              <a:t>. U </a:t>
            </a:r>
            <a:r>
              <a:rPr lang="en-US" i="1" dirty="0" err="1"/>
              <a:t>djece</a:t>
            </a:r>
            <a:r>
              <a:rPr lang="en-US" i="1" dirty="0"/>
              <a:t> se </a:t>
            </a:r>
            <a:r>
              <a:rPr lang="en-US" i="1" dirty="0" err="1"/>
              <a:t>potiče</a:t>
            </a:r>
            <a:r>
              <a:rPr lang="en-US" i="1" dirty="0"/>
              <a:t> </a:t>
            </a:r>
            <a:r>
              <a:rPr lang="en-US" i="1" dirty="0" err="1"/>
              <a:t>razvoj</a:t>
            </a:r>
            <a:r>
              <a:rPr lang="en-US" i="1" dirty="0"/>
              <a:t> </a:t>
            </a:r>
            <a:r>
              <a:rPr lang="en-US" i="1" dirty="0" err="1"/>
              <a:t>sposobnosti</a:t>
            </a:r>
            <a:r>
              <a:rPr lang="en-US" i="1" dirty="0"/>
              <a:t> </a:t>
            </a:r>
            <a:r>
              <a:rPr lang="en-US" i="1" dirty="0" err="1"/>
              <a:t>kako</a:t>
            </a:r>
            <a:r>
              <a:rPr lang="en-US" i="1" dirty="0"/>
              <a:t> bi se </a:t>
            </a:r>
            <a:r>
              <a:rPr lang="en-US" i="1" dirty="0" err="1"/>
              <a:t>razvijali</a:t>
            </a:r>
            <a:r>
              <a:rPr lang="en-US" i="1" dirty="0"/>
              <a:t> u </a:t>
            </a:r>
            <a:r>
              <a:rPr lang="en-US" i="1" dirty="0" err="1"/>
              <a:t>aktivne</a:t>
            </a:r>
            <a:r>
              <a:rPr lang="en-US" i="1" dirty="0"/>
              <a:t>, </a:t>
            </a:r>
            <a:r>
              <a:rPr lang="en-US" i="1" dirty="0" err="1"/>
              <a:t>odgovorne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inicijativne</a:t>
            </a:r>
            <a:r>
              <a:rPr lang="en-US" i="1" dirty="0"/>
              <a:t> </a:t>
            </a:r>
            <a:r>
              <a:rPr lang="en-US" i="1" dirty="0" err="1"/>
              <a:t>osobe</a:t>
            </a:r>
            <a:r>
              <a:rPr lang="en-US" i="1" dirty="0"/>
              <a:t>. </a:t>
            </a:r>
            <a:endParaRPr lang="hr-HR" i="1" dirty="0" smtClean="0"/>
          </a:p>
          <a:p>
            <a:pPr algn="just" fontAlgn="base">
              <a:lnSpc>
                <a:spcPct val="150000"/>
              </a:lnSpc>
            </a:pPr>
            <a:r>
              <a:rPr lang="en-US" i="1" dirty="0" smtClean="0"/>
              <a:t>To </a:t>
            </a:r>
            <a:r>
              <a:rPr lang="en-US" i="1" dirty="0" err="1"/>
              <a:t>iziskuje</a:t>
            </a:r>
            <a:r>
              <a:rPr lang="en-US" i="1" dirty="0"/>
              <a:t> </a:t>
            </a:r>
            <a:r>
              <a:rPr lang="en-US" b="1" i="1" dirty="0" err="1"/>
              <a:t>demokratizaciju</a:t>
            </a:r>
            <a:r>
              <a:rPr lang="en-US" b="1" i="1" dirty="0"/>
              <a:t> </a:t>
            </a:r>
            <a:r>
              <a:rPr lang="en-US" b="1" i="1" dirty="0" err="1"/>
              <a:t>cjelokupnog</a:t>
            </a:r>
            <a:r>
              <a:rPr lang="en-US" b="1" i="1" dirty="0"/>
              <a:t> </a:t>
            </a:r>
            <a:r>
              <a:rPr lang="en-US" b="1" i="1" dirty="0" err="1"/>
              <a:t>ustroja</a:t>
            </a:r>
            <a:r>
              <a:rPr lang="en-US" b="1" i="1" dirty="0"/>
              <a:t> </a:t>
            </a:r>
            <a:r>
              <a:rPr lang="en-US" b="1" i="1" dirty="0" err="1"/>
              <a:t>vrtića</a:t>
            </a:r>
            <a:r>
              <a:rPr lang="en-US" b="1" i="1" dirty="0"/>
              <a:t> </a:t>
            </a:r>
            <a:r>
              <a:rPr lang="en-US" b="1" i="1" dirty="0" err="1"/>
              <a:t>tj</a:t>
            </a:r>
            <a:r>
              <a:rPr lang="en-US" b="1" i="1" dirty="0"/>
              <a:t>. </a:t>
            </a:r>
            <a:r>
              <a:rPr lang="en-US" b="1" i="1" dirty="0" err="1"/>
              <a:t>humanizaciju</a:t>
            </a:r>
            <a:r>
              <a:rPr lang="en-US" b="1" i="1" dirty="0"/>
              <a:t> </a:t>
            </a:r>
            <a:r>
              <a:rPr lang="en-US" b="1" i="1" dirty="0" err="1"/>
              <a:t>interpersonalnih</a:t>
            </a:r>
            <a:r>
              <a:rPr lang="en-US" b="1" i="1" dirty="0"/>
              <a:t> </a:t>
            </a:r>
            <a:r>
              <a:rPr lang="en-US" b="1" i="1" dirty="0" err="1"/>
              <a:t>odnosa</a:t>
            </a:r>
            <a:r>
              <a:rPr lang="en-US" b="1" i="1" dirty="0"/>
              <a:t> </a:t>
            </a:r>
            <a:r>
              <a:rPr lang="en-US" b="1" i="1" dirty="0" err="1"/>
              <a:t>na</a:t>
            </a:r>
            <a:r>
              <a:rPr lang="en-US" b="1" i="1" dirty="0"/>
              <a:t> </a:t>
            </a:r>
            <a:r>
              <a:rPr lang="en-US" b="1" i="1" dirty="0" err="1"/>
              <a:t>svim</a:t>
            </a:r>
            <a:r>
              <a:rPr lang="en-US" b="1" i="1" dirty="0"/>
              <a:t> </a:t>
            </a:r>
            <a:r>
              <a:rPr lang="en-US" b="1" i="1" dirty="0" err="1"/>
              <a:t>socijalnim</a:t>
            </a:r>
            <a:r>
              <a:rPr lang="en-US" b="1" i="1" dirty="0"/>
              <a:t> </a:t>
            </a:r>
            <a:r>
              <a:rPr lang="en-US" b="1" i="1" dirty="0" err="1" smtClean="0"/>
              <a:t>razinama</a:t>
            </a:r>
            <a:endParaRPr lang="en-US" b="1" i="1" dirty="0"/>
          </a:p>
          <a:p>
            <a:endParaRPr lang="en-US" dirty="0"/>
          </a:p>
          <a:p>
            <a:endParaRPr lang="pl-PL" b="1" dirty="0" smtClean="0"/>
          </a:p>
        </p:txBody>
      </p:sp>
    </p:spTree>
    <p:extLst>
      <p:ext uri="{BB962C8B-B14F-4D97-AF65-F5344CB8AC3E}">
        <p14:creationId xmlns:p14="http://schemas.microsoft.com/office/powerpoint/2010/main" val="289866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VRTIĆ JE MJESTO DEMOKRATIČNOG ŽIVLJENJA, AKTIVNOG SUDJELOVANJA I SUODLUČIVANJA DJETETA</a:t>
            </a:r>
            <a:r>
              <a:rPr lang="hr-HR" sz="2800" dirty="0"/>
              <a:t>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775" y="2321169"/>
            <a:ext cx="10888394" cy="4290646"/>
          </a:xfrm>
        </p:spPr>
        <p:txBody>
          <a:bodyPr>
            <a:normAutofit/>
          </a:bodyPr>
          <a:lstStyle/>
          <a:p>
            <a:pPr fontAlgn="base"/>
            <a:r>
              <a:rPr lang="en-US" i="1" dirty="0" err="1" smtClean="0"/>
              <a:t>omogućuje</a:t>
            </a:r>
            <a:r>
              <a:rPr lang="en-US" i="1" dirty="0" smtClean="0"/>
              <a:t> </a:t>
            </a:r>
            <a:r>
              <a:rPr lang="en-US" i="1" dirty="0" err="1"/>
              <a:t>ostvarenje</a:t>
            </a:r>
            <a:r>
              <a:rPr lang="en-US" i="1" dirty="0"/>
              <a:t> </a:t>
            </a:r>
            <a:r>
              <a:rPr lang="en-US" i="1" dirty="0" err="1"/>
              <a:t>prava</a:t>
            </a:r>
            <a:r>
              <a:rPr lang="en-US" i="1" dirty="0"/>
              <a:t> </a:t>
            </a:r>
            <a:r>
              <a:rPr lang="en-US" i="1" dirty="0" err="1"/>
              <a:t>zajamčenih</a:t>
            </a:r>
            <a:r>
              <a:rPr lang="en-US" i="1" dirty="0"/>
              <a:t> </a:t>
            </a:r>
            <a:r>
              <a:rPr lang="en-US" i="1" dirty="0" err="1"/>
              <a:t>Konvencijom</a:t>
            </a:r>
            <a:r>
              <a:rPr lang="en-US" i="1" dirty="0"/>
              <a:t> o </a:t>
            </a:r>
            <a:r>
              <a:rPr lang="en-US" i="1" dirty="0" err="1"/>
              <a:t>pravima</a:t>
            </a:r>
            <a:r>
              <a:rPr lang="en-US" i="1" dirty="0"/>
              <a:t> </a:t>
            </a:r>
            <a:r>
              <a:rPr lang="en-US" i="1" dirty="0" err="1"/>
              <a:t>djeteta</a:t>
            </a:r>
            <a:endParaRPr lang="en-US" i="1" dirty="0"/>
          </a:p>
          <a:p>
            <a:pPr fontAlgn="base"/>
            <a:r>
              <a:rPr lang="en-US" i="1" dirty="0" err="1" smtClean="0"/>
              <a:t>uspostavlja</a:t>
            </a:r>
            <a:r>
              <a:rPr lang="en-US" i="1" dirty="0" smtClean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 smtClean="0"/>
              <a:t>održava</a:t>
            </a:r>
            <a:r>
              <a:rPr lang="en-US" i="1" dirty="0" smtClean="0"/>
              <a:t> </a:t>
            </a:r>
            <a:r>
              <a:rPr lang="en-US" i="1" dirty="0" err="1" smtClean="0"/>
              <a:t>kvalitetn</a:t>
            </a:r>
            <a:r>
              <a:rPr lang="hr-HR" i="1" dirty="0" smtClean="0"/>
              <a:t>e </a:t>
            </a:r>
            <a:r>
              <a:rPr lang="en-US" i="1" dirty="0" err="1" smtClean="0"/>
              <a:t>odnos</a:t>
            </a:r>
            <a:r>
              <a:rPr lang="hr-HR" i="1" dirty="0" smtClean="0"/>
              <a:t>e</a:t>
            </a:r>
            <a:r>
              <a:rPr lang="en-US" i="1" dirty="0" smtClean="0"/>
              <a:t> </a:t>
            </a:r>
            <a:r>
              <a:rPr lang="en-US" i="1" dirty="0"/>
              <a:t>s </a:t>
            </a:r>
            <a:r>
              <a:rPr lang="en-US" i="1" dirty="0" err="1"/>
              <a:t>djecom</a:t>
            </a:r>
            <a:r>
              <a:rPr lang="en-US" i="1" dirty="0"/>
              <a:t> – </a:t>
            </a:r>
            <a:r>
              <a:rPr lang="en-US" i="1" dirty="0" err="1"/>
              <a:t>djecu</a:t>
            </a:r>
            <a:r>
              <a:rPr lang="en-US" i="1" dirty="0"/>
              <a:t> </a:t>
            </a:r>
            <a:r>
              <a:rPr lang="en-US" i="1" dirty="0" err="1"/>
              <a:t>potiče</a:t>
            </a:r>
            <a:r>
              <a:rPr lang="en-US" i="1" dirty="0"/>
              <a:t> </a:t>
            </a:r>
            <a:r>
              <a:rPr lang="en-US" i="1" dirty="0" err="1"/>
              <a:t>na</a:t>
            </a:r>
            <a:r>
              <a:rPr lang="en-US" i="1" dirty="0"/>
              <a:t> </a:t>
            </a:r>
            <a:r>
              <a:rPr lang="en-US" i="1" dirty="0" err="1"/>
              <a:t>sudjelovanje</a:t>
            </a:r>
            <a:r>
              <a:rPr lang="en-US" i="1" dirty="0"/>
              <a:t> u </a:t>
            </a:r>
            <a:r>
              <a:rPr lang="en-US" i="1" dirty="0" err="1"/>
              <a:t>donošenju</a:t>
            </a:r>
            <a:r>
              <a:rPr lang="en-US" i="1" dirty="0"/>
              <a:t> </a:t>
            </a:r>
            <a:r>
              <a:rPr lang="en-US" i="1" dirty="0" err="1"/>
              <a:t>odluka</a:t>
            </a:r>
            <a:r>
              <a:rPr lang="en-US" i="1" dirty="0"/>
              <a:t> </a:t>
            </a:r>
            <a:r>
              <a:rPr lang="en-US" i="1" dirty="0" err="1"/>
              <a:t>koje</a:t>
            </a:r>
            <a:r>
              <a:rPr lang="en-US" i="1" dirty="0"/>
              <a:t> se </a:t>
            </a:r>
            <a:r>
              <a:rPr lang="en-US" i="1" dirty="0" err="1"/>
              <a:t>odnose</a:t>
            </a:r>
            <a:r>
              <a:rPr lang="en-US" i="1" dirty="0"/>
              <a:t> </a:t>
            </a:r>
            <a:r>
              <a:rPr lang="en-US" i="1" dirty="0" err="1"/>
              <a:t>na</a:t>
            </a:r>
            <a:r>
              <a:rPr lang="en-US" i="1" dirty="0"/>
              <a:t> </a:t>
            </a:r>
            <a:r>
              <a:rPr lang="en-US" i="1" dirty="0" err="1"/>
              <a:t>njihov</a:t>
            </a:r>
            <a:r>
              <a:rPr lang="en-US" i="1" dirty="0"/>
              <a:t> </a:t>
            </a:r>
            <a:r>
              <a:rPr lang="en-US" i="1" dirty="0" err="1"/>
              <a:t>odgoj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učenje</a:t>
            </a:r>
            <a:endParaRPr lang="en-US" i="1" dirty="0"/>
          </a:p>
          <a:p>
            <a:pPr fontAlgn="base"/>
            <a:r>
              <a:rPr lang="en-US" i="1" dirty="0" err="1" smtClean="0"/>
              <a:t>djecu</a:t>
            </a:r>
            <a:r>
              <a:rPr lang="en-US" i="1" dirty="0" smtClean="0"/>
              <a:t> </a:t>
            </a:r>
            <a:r>
              <a:rPr lang="en-US" i="1" dirty="0" err="1"/>
              <a:t>osposobljava</a:t>
            </a:r>
            <a:r>
              <a:rPr lang="en-US" i="1" dirty="0"/>
              <a:t> </a:t>
            </a:r>
            <a:r>
              <a:rPr lang="en-US" i="1" dirty="0" err="1"/>
              <a:t>za</a:t>
            </a:r>
            <a:r>
              <a:rPr lang="en-US" i="1" dirty="0"/>
              <a:t> </a:t>
            </a:r>
            <a:r>
              <a:rPr lang="en-US" i="1" dirty="0" err="1"/>
              <a:t>demokratski</a:t>
            </a:r>
            <a:r>
              <a:rPr lang="en-US" i="1" dirty="0"/>
              <a:t> </a:t>
            </a:r>
            <a:r>
              <a:rPr lang="en-US" i="1" dirty="0" err="1"/>
              <a:t>dijalog</a:t>
            </a:r>
            <a:r>
              <a:rPr lang="en-US" i="1" dirty="0"/>
              <a:t> s </a:t>
            </a:r>
            <a:r>
              <a:rPr lang="en-US" i="1" dirty="0" err="1"/>
              <a:t>ostalim</a:t>
            </a:r>
            <a:r>
              <a:rPr lang="en-US" i="1" dirty="0"/>
              <a:t> </a:t>
            </a:r>
            <a:r>
              <a:rPr lang="en-US" i="1" dirty="0" err="1"/>
              <a:t>sudionicima</a:t>
            </a:r>
            <a:r>
              <a:rPr lang="en-US" i="1" dirty="0"/>
              <a:t> </a:t>
            </a:r>
            <a:r>
              <a:rPr lang="en-US" i="1" dirty="0" err="1"/>
              <a:t>procesa</a:t>
            </a:r>
            <a:endParaRPr lang="en-US" i="1" dirty="0"/>
          </a:p>
          <a:p>
            <a:pPr fontAlgn="base"/>
            <a:r>
              <a:rPr lang="en-US" i="1" dirty="0" err="1" smtClean="0"/>
              <a:t>osigurava</a:t>
            </a:r>
            <a:r>
              <a:rPr lang="en-US" i="1" dirty="0" smtClean="0"/>
              <a:t> </a:t>
            </a:r>
            <a:r>
              <a:rPr lang="en-US" i="1" dirty="0" err="1" smtClean="0"/>
              <a:t>slobod</a:t>
            </a:r>
            <a:r>
              <a:rPr lang="hr-HR" i="1" dirty="0" smtClean="0"/>
              <a:t>u</a:t>
            </a:r>
            <a:r>
              <a:rPr lang="en-US" i="1" dirty="0" smtClean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potiče</a:t>
            </a:r>
            <a:r>
              <a:rPr lang="en-US" i="1" dirty="0"/>
              <a:t> </a:t>
            </a:r>
            <a:r>
              <a:rPr lang="en-US" i="1" dirty="0" err="1"/>
              <a:t>razvoj</a:t>
            </a:r>
            <a:r>
              <a:rPr lang="en-US" i="1" dirty="0"/>
              <a:t> </a:t>
            </a:r>
            <a:r>
              <a:rPr lang="en-US" i="1" dirty="0" err="1"/>
              <a:t>odgovornosti</a:t>
            </a:r>
            <a:r>
              <a:rPr lang="en-US" i="1" dirty="0"/>
              <a:t> </a:t>
            </a:r>
            <a:r>
              <a:rPr lang="en-US" i="1" dirty="0" err="1"/>
              <a:t>svih</a:t>
            </a:r>
            <a:r>
              <a:rPr lang="en-US" i="1" dirty="0"/>
              <a:t> </a:t>
            </a:r>
            <a:r>
              <a:rPr lang="en-US" i="1" dirty="0" err="1"/>
              <a:t>članova</a:t>
            </a:r>
            <a:endParaRPr lang="en-US" i="1" dirty="0"/>
          </a:p>
          <a:p>
            <a:pPr fontAlgn="base"/>
            <a:r>
              <a:rPr lang="en-US" i="1" dirty="0" err="1" smtClean="0"/>
              <a:t>osposobljava</a:t>
            </a:r>
            <a:r>
              <a:rPr lang="en-US" i="1" dirty="0"/>
              <a:t> </a:t>
            </a:r>
            <a:r>
              <a:rPr lang="en-US" i="1" dirty="0" err="1"/>
              <a:t>za</a:t>
            </a:r>
            <a:r>
              <a:rPr lang="en-US" i="1" dirty="0"/>
              <a:t> </a:t>
            </a:r>
            <a:r>
              <a:rPr lang="en-US" i="1" dirty="0" err="1"/>
              <a:t>samoprocjenu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samodisciplinu</a:t>
            </a:r>
            <a:endParaRPr lang="en-US" i="1" dirty="0"/>
          </a:p>
          <a:p>
            <a:pPr fontAlgn="base"/>
            <a:r>
              <a:rPr lang="en-US" i="1" dirty="0" err="1" smtClean="0"/>
              <a:t>potiče</a:t>
            </a:r>
            <a:r>
              <a:rPr lang="en-US" i="1" dirty="0" smtClean="0"/>
              <a:t> </a:t>
            </a:r>
            <a:r>
              <a:rPr lang="en-US" i="1" dirty="0" err="1"/>
              <a:t>na</a:t>
            </a:r>
            <a:r>
              <a:rPr lang="en-US" i="1" dirty="0"/>
              <a:t> </a:t>
            </a:r>
            <a:r>
              <a:rPr lang="en-US" i="1" dirty="0" err="1"/>
              <a:t>aktivno</a:t>
            </a:r>
            <a:r>
              <a:rPr lang="en-US" i="1" dirty="0"/>
              <a:t> </a:t>
            </a:r>
            <a:r>
              <a:rPr lang="en-US" i="1" dirty="0" err="1"/>
              <a:t>sudjelovanje</a:t>
            </a:r>
            <a:r>
              <a:rPr lang="en-US" i="1" dirty="0"/>
              <a:t> u </a:t>
            </a:r>
            <a:r>
              <a:rPr lang="en-US" i="1" dirty="0" err="1"/>
              <a:t>raspravama</a:t>
            </a:r>
            <a:r>
              <a:rPr lang="en-US" i="1" dirty="0"/>
              <a:t> </a:t>
            </a:r>
            <a:r>
              <a:rPr lang="en-US" i="1" dirty="0" err="1"/>
              <a:t>tj</a:t>
            </a:r>
            <a:r>
              <a:rPr lang="en-US" i="1" dirty="0"/>
              <a:t>. </a:t>
            </a:r>
            <a:r>
              <a:rPr lang="en-US" i="1" dirty="0" err="1"/>
              <a:t>slobodno</a:t>
            </a:r>
            <a:r>
              <a:rPr lang="en-US" i="1" dirty="0"/>
              <a:t> </a:t>
            </a:r>
            <a:r>
              <a:rPr lang="en-US" i="1" dirty="0" err="1"/>
              <a:t>iznošenje</a:t>
            </a:r>
            <a:r>
              <a:rPr lang="en-US" i="1" dirty="0"/>
              <a:t> </a:t>
            </a:r>
            <a:r>
              <a:rPr lang="en-US" i="1" dirty="0" err="1"/>
              <a:t>različitih</a:t>
            </a:r>
            <a:r>
              <a:rPr lang="en-US" i="1" dirty="0"/>
              <a:t> </a:t>
            </a:r>
            <a:r>
              <a:rPr lang="en-US" i="1" dirty="0" err="1"/>
              <a:t>stajališta</a:t>
            </a:r>
            <a:r>
              <a:rPr lang="en-US" i="1" dirty="0"/>
              <a:t> – </a:t>
            </a:r>
            <a:r>
              <a:rPr lang="en-US" i="1" dirty="0" err="1"/>
              <a:t>osnažuje</a:t>
            </a:r>
            <a:r>
              <a:rPr lang="en-US" i="1" dirty="0"/>
              <a:t> </a:t>
            </a:r>
            <a:r>
              <a:rPr lang="en-US" i="1" dirty="0" err="1" smtClean="0"/>
              <a:t>inicijativ</a:t>
            </a:r>
            <a:r>
              <a:rPr lang="hr-HR" i="1" dirty="0" smtClean="0"/>
              <a:t>u</a:t>
            </a:r>
            <a:r>
              <a:rPr lang="en-US" i="1" dirty="0" smtClean="0"/>
              <a:t> </a:t>
            </a:r>
            <a:r>
              <a:rPr lang="en-US" i="1" dirty="0" err="1"/>
              <a:t>djece</a:t>
            </a:r>
            <a:r>
              <a:rPr lang="en-US" i="1" dirty="0"/>
              <a:t>, </a:t>
            </a:r>
            <a:r>
              <a:rPr lang="en-US" i="1" dirty="0" err="1"/>
              <a:t>koju</a:t>
            </a:r>
            <a:r>
              <a:rPr lang="en-US" i="1" dirty="0"/>
              <a:t> se </a:t>
            </a:r>
            <a:r>
              <a:rPr lang="en-US" i="1" dirty="0" err="1"/>
              <a:t>cijeni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uzima</a:t>
            </a:r>
            <a:r>
              <a:rPr lang="en-US" i="1" dirty="0"/>
              <a:t> u </a:t>
            </a:r>
            <a:r>
              <a:rPr lang="en-US" i="1" dirty="0" err="1"/>
              <a:t>obzir</a:t>
            </a:r>
            <a:r>
              <a:rPr lang="en-US" i="1" dirty="0"/>
              <a:t> </a:t>
            </a:r>
            <a:r>
              <a:rPr lang="en-US" i="1" dirty="0" err="1"/>
              <a:t>kao</a:t>
            </a:r>
            <a:r>
              <a:rPr lang="en-US" i="1" dirty="0"/>
              <a:t> </a:t>
            </a:r>
            <a:r>
              <a:rPr lang="en-US" i="1" dirty="0" err="1"/>
              <a:t>osnovu</a:t>
            </a:r>
            <a:r>
              <a:rPr lang="en-US" i="1" dirty="0"/>
              <a:t> </a:t>
            </a:r>
            <a:r>
              <a:rPr lang="en-US" i="1" dirty="0" err="1"/>
              <a:t>promišljanja</a:t>
            </a:r>
            <a:r>
              <a:rPr lang="en-US" i="1" dirty="0"/>
              <a:t> </a:t>
            </a:r>
            <a:r>
              <a:rPr lang="en-US" i="1" dirty="0" err="1"/>
              <a:t>različitih</a:t>
            </a:r>
            <a:r>
              <a:rPr lang="en-US" i="1" dirty="0"/>
              <a:t> </a:t>
            </a:r>
            <a:r>
              <a:rPr lang="en-US" i="1" dirty="0" err="1"/>
              <a:t>segmenata</a:t>
            </a:r>
            <a:r>
              <a:rPr lang="en-US" i="1" dirty="0"/>
              <a:t> </a:t>
            </a:r>
            <a:r>
              <a:rPr lang="en-US" i="1" dirty="0" err="1"/>
              <a:t>odgojno-obrazovnoga</a:t>
            </a:r>
            <a:r>
              <a:rPr lang="en-US" i="1" dirty="0"/>
              <a:t> </a:t>
            </a:r>
            <a:r>
              <a:rPr lang="en-US" i="1" dirty="0" err="1"/>
              <a:t>procesa</a:t>
            </a:r>
            <a:endParaRPr lang="en-US" i="1" dirty="0"/>
          </a:p>
          <a:p>
            <a:pPr fontAlgn="base"/>
            <a:r>
              <a:rPr lang="en-US" i="1" dirty="0" err="1" smtClean="0"/>
              <a:t>djecu</a:t>
            </a:r>
            <a:r>
              <a:rPr lang="en-US" i="1" dirty="0" smtClean="0"/>
              <a:t> </a:t>
            </a:r>
            <a:r>
              <a:rPr lang="en-US" i="1" dirty="0" err="1"/>
              <a:t>potiče</a:t>
            </a:r>
            <a:r>
              <a:rPr lang="en-US" i="1" dirty="0"/>
              <a:t> </a:t>
            </a:r>
            <a:r>
              <a:rPr lang="en-US" i="1" dirty="0" err="1"/>
              <a:t>na</a:t>
            </a:r>
            <a:r>
              <a:rPr lang="en-US" i="1" dirty="0"/>
              <a:t> </a:t>
            </a:r>
            <a:r>
              <a:rPr lang="en-US" i="1" dirty="0" err="1"/>
              <a:t>osmišljavanje</a:t>
            </a:r>
            <a:r>
              <a:rPr lang="en-US" i="1" dirty="0"/>
              <a:t>, </a:t>
            </a:r>
            <a:r>
              <a:rPr lang="en-US" i="1" dirty="0" err="1"/>
              <a:t>iniciranje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organiziranje</a:t>
            </a:r>
            <a:r>
              <a:rPr lang="en-US" i="1" dirty="0"/>
              <a:t> </a:t>
            </a:r>
            <a:r>
              <a:rPr lang="en-US" i="1" dirty="0" err="1"/>
              <a:t>vlastitih</a:t>
            </a:r>
            <a:r>
              <a:rPr lang="en-US" i="1" dirty="0"/>
              <a:t> </a:t>
            </a:r>
            <a:r>
              <a:rPr lang="en-US" i="1" dirty="0" err="1"/>
              <a:t>aktivnosti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(</a:t>
            </a:r>
            <a:r>
              <a:rPr lang="en-US" i="1" dirty="0" err="1"/>
              <a:t>su</a:t>
            </a:r>
            <a:r>
              <a:rPr lang="en-US" i="1" dirty="0"/>
              <a:t>)</a:t>
            </a:r>
            <a:r>
              <a:rPr lang="en-US" i="1" dirty="0" err="1"/>
              <a:t>upravljanje</a:t>
            </a:r>
            <a:r>
              <a:rPr lang="en-US" i="1" dirty="0"/>
              <a:t> </a:t>
            </a:r>
            <a:r>
              <a:rPr lang="en-US" i="1" dirty="0" err="1"/>
              <a:t>razvojem</a:t>
            </a:r>
            <a:r>
              <a:rPr lang="en-US" i="1" dirty="0"/>
              <a:t> </a:t>
            </a:r>
            <a:r>
              <a:rPr lang="en-US" i="1" dirty="0" err="1"/>
              <a:t>tih</a:t>
            </a:r>
            <a:r>
              <a:rPr lang="en-US" i="1" dirty="0"/>
              <a:t> </a:t>
            </a:r>
            <a:r>
              <a:rPr lang="en-US" i="1" dirty="0" err="1"/>
              <a:t>aktivnosti</a:t>
            </a: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40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26886"/>
            <a:ext cx="8761413" cy="706964"/>
          </a:xfrm>
        </p:spPr>
        <p:txBody>
          <a:bodyPr/>
          <a:lstStyle/>
          <a:p>
            <a:r>
              <a:rPr lang="hr-HR" sz="3200" dirty="0" smtClean="0"/>
              <a:t>VRTIĆ - DEMOKRATSKO OKRUŽENJE - </a:t>
            </a:r>
            <a:r>
              <a:rPr lang="en-US" sz="3200" dirty="0" smtClean="0"/>
              <a:t>POTICAJNO SOCIJALNO OKRUŽENJE VRTIĆA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10366485" cy="3895774"/>
          </a:xfrm>
        </p:spPr>
        <p:txBody>
          <a:bodyPr/>
          <a:lstStyle/>
          <a:p>
            <a:r>
              <a:rPr lang="en-US" sz="2000" b="1" dirty="0" err="1"/>
              <a:t>Suradnja</a:t>
            </a:r>
            <a:r>
              <a:rPr lang="en-US" sz="2000" b="1" dirty="0"/>
              <a:t> </a:t>
            </a:r>
            <a:r>
              <a:rPr lang="en-US" sz="2000" b="1" dirty="0" err="1"/>
              <a:t>odgojitelja</a:t>
            </a:r>
            <a:r>
              <a:rPr lang="en-US" sz="2000" b="1" dirty="0"/>
              <a:t> </a:t>
            </a:r>
            <a:r>
              <a:rPr lang="en-US" sz="2000" dirty="0" err="1"/>
              <a:t>međusobno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odgojitelja</a:t>
            </a:r>
            <a:r>
              <a:rPr lang="en-US" sz="2000" dirty="0"/>
              <a:t> s </a:t>
            </a:r>
            <a:r>
              <a:rPr lang="en-US" sz="2000" dirty="0" err="1"/>
              <a:t>drugim</a:t>
            </a:r>
            <a:r>
              <a:rPr lang="en-US" sz="2000" dirty="0"/>
              <a:t> </a:t>
            </a:r>
            <a:r>
              <a:rPr lang="en-US" sz="2000" dirty="0" err="1"/>
              <a:t>stručnim</a:t>
            </a:r>
            <a:r>
              <a:rPr lang="en-US" sz="2000" dirty="0"/>
              <a:t> </a:t>
            </a:r>
            <a:r>
              <a:rPr lang="en-US" sz="2000" dirty="0" err="1"/>
              <a:t>djelatnicima</a:t>
            </a:r>
            <a:r>
              <a:rPr lang="en-US" sz="2000" dirty="0"/>
              <a:t> </a:t>
            </a:r>
            <a:r>
              <a:rPr lang="en-US" sz="2000" dirty="0" err="1"/>
              <a:t>vrtića</a:t>
            </a:r>
            <a:r>
              <a:rPr lang="en-US" sz="2000" dirty="0"/>
              <a:t> </a:t>
            </a:r>
            <a:r>
              <a:rPr lang="en-US" sz="2000" dirty="0" err="1"/>
              <a:t>izravno</a:t>
            </a:r>
            <a:r>
              <a:rPr lang="en-US" sz="2000" dirty="0"/>
              <a:t> se </a:t>
            </a:r>
            <a:r>
              <a:rPr lang="en-US" sz="2000" dirty="0" err="1"/>
              <a:t>odražava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kvalitetu</a:t>
            </a:r>
            <a:r>
              <a:rPr lang="en-US" sz="2000" dirty="0"/>
              <a:t> </a:t>
            </a:r>
            <a:r>
              <a:rPr lang="en-US" sz="2000" dirty="0" err="1"/>
              <a:t>komunikacije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međusobnu</a:t>
            </a:r>
            <a:r>
              <a:rPr lang="en-US" sz="2000" dirty="0"/>
              <a:t> </a:t>
            </a:r>
            <a:r>
              <a:rPr lang="en-US" sz="2000" dirty="0" err="1"/>
              <a:t>suradnju</a:t>
            </a:r>
            <a:r>
              <a:rPr lang="en-US" sz="2000" dirty="0"/>
              <a:t> </a:t>
            </a:r>
            <a:r>
              <a:rPr lang="en-US" sz="2000" dirty="0" err="1"/>
              <a:t>djece</a:t>
            </a:r>
            <a:r>
              <a:rPr lang="en-US" sz="2000" dirty="0"/>
              <a:t> </a:t>
            </a:r>
            <a:r>
              <a:rPr lang="en-US" sz="2000" dirty="0" err="1"/>
              <a:t>koja</a:t>
            </a:r>
            <a:r>
              <a:rPr lang="en-US" sz="2000" dirty="0"/>
              <a:t> je </a:t>
            </a:r>
            <a:r>
              <a:rPr lang="en-US" sz="2000" dirty="0" err="1"/>
              <a:t>potrebna</a:t>
            </a:r>
            <a:r>
              <a:rPr lang="en-US" sz="2000" dirty="0"/>
              <a:t> </a:t>
            </a:r>
            <a:r>
              <a:rPr lang="en-US" sz="2000" dirty="0" err="1"/>
              <a:t>za</a:t>
            </a:r>
            <a:r>
              <a:rPr lang="en-US" sz="2000" dirty="0"/>
              <a:t> </a:t>
            </a:r>
            <a:r>
              <a:rPr lang="en-US" sz="2000" dirty="0" err="1"/>
              <a:t>stjecanje</a:t>
            </a:r>
            <a:r>
              <a:rPr lang="en-US" sz="2000" dirty="0"/>
              <a:t> </a:t>
            </a:r>
            <a:r>
              <a:rPr lang="en-US" sz="2000" dirty="0" err="1"/>
              <a:t>njihovih</a:t>
            </a:r>
            <a:r>
              <a:rPr lang="en-US" sz="2000" dirty="0"/>
              <a:t> </a:t>
            </a:r>
            <a:r>
              <a:rPr lang="en-US" sz="2000" dirty="0" err="1"/>
              <a:t>socijalnih</a:t>
            </a:r>
            <a:r>
              <a:rPr lang="en-US" sz="2000" dirty="0"/>
              <a:t>, </a:t>
            </a:r>
            <a:r>
              <a:rPr lang="en-US" sz="2000" dirty="0" err="1"/>
              <a:t>intelektualnih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drugih</a:t>
            </a:r>
            <a:r>
              <a:rPr lang="en-US" sz="2000" dirty="0"/>
              <a:t> </a:t>
            </a:r>
            <a:r>
              <a:rPr lang="en-US" sz="2000" dirty="0" err="1"/>
              <a:t>iskustava</a:t>
            </a:r>
            <a:r>
              <a:rPr lang="en-US" sz="2000" dirty="0"/>
              <a:t>,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izgrađivanje</a:t>
            </a:r>
            <a:r>
              <a:rPr lang="en-US" sz="2000" dirty="0"/>
              <a:t> </a:t>
            </a:r>
            <a:r>
              <a:rPr lang="en-US" sz="2000" dirty="0" err="1"/>
              <a:t>socijalne</a:t>
            </a:r>
            <a:r>
              <a:rPr lang="en-US" sz="2000" dirty="0"/>
              <a:t> </a:t>
            </a:r>
            <a:r>
              <a:rPr lang="en-US" sz="2000" dirty="0" err="1"/>
              <a:t>kompetencije</a:t>
            </a:r>
            <a:r>
              <a:rPr lang="en-US" sz="2000" dirty="0" smtClean="0"/>
              <a:t>.</a:t>
            </a:r>
            <a:endParaRPr lang="hr-HR" sz="2000" dirty="0" smtClean="0"/>
          </a:p>
          <a:p>
            <a:r>
              <a:rPr lang="en-US" sz="2000" b="1" dirty="0" err="1"/>
              <a:t>Interakcija</a:t>
            </a:r>
            <a:r>
              <a:rPr lang="en-US" sz="2000" b="1" dirty="0"/>
              <a:t> </a:t>
            </a:r>
            <a:r>
              <a:rPr lang="en-US" sz="2000" b="1" dirty="0" err="1"/>
              <a:t>i</a:t>
            </a:r>
            <a:r>
              <a:rPr lang="en-US" sz="2000" b="1" dirty="0"/>
              <a:t> </a:t>
            </a:r>
            <a:r>
              <a:rPr lang="en-US" sz="2000" b="1" dirty="0" err="1"/>
              <a:t>suradnja</a:t>
            </a:r>
            <a:r>
              <a:rPr lang="en-US" sz="2000" b="1" dirty="0"/>
              <a:t> </a:t>
            </a:r>
            <a:r>
              <a:rPr lang="en-US" sz="2000" b="1" dirty="0" err="1"/>
              <a:t>djece</a:t>
            </a:r>
            <a:r>
              <a:rPr lang="en-US" sz="2000" b="1" dirty="0"/>
              <a:t> </a:t>
            </a:r>
            <a:r>
              <a:rPr lang="en-US" sz="2000" dirty="0"/>
              <a:t>(</a:t>
            </a:r>
            <a:r>
              <a:rPr lang="en-US" sz="2000" dirty="0" err="1"/>
              <a:t>različitih</a:t>
            </a:r>
            <a:r>
              <a:rPr lang="en-US" sz="2000" dirty="0"/>
              <a:t> </a:t>
            </a:r>
            <a:r>
              <a:rPr lang="en-US" sz="2000" dirty="0" err="1"/>
              <a:t>mogućnosti</a:t>
            </a:r>
            <a:r>
              <a:rPr lang="en-US" sz="2000" dirty="0"/>
              <a:t>, </a:t>
            </a:r>
            <a:r>
              <a:rPr lang="en-US" sz="2000" dirty="0" err="1"/>
              <a:t>sposobnosti</a:t>
            </a:r>
            <a:r>
              <a:rPr lang="en-US" sz="2000" dirty="0"/>
              <a:t>, </a:t>
            </a:r>
            <a:r>
              <a:rPr lang="en-US" sz="2000" dirty="0" err="1"/>
              <a:t>kao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različitih</a:t>
            </a:r>
            <a:r>
              <a:rPr lang="en-US" sz="2000" dirty="0"/>
              <a:t> </a:t>
            </a:r>
            <a:r>
              <a:rPr lang="en-US" sz="2000" dirty="0" err="1"/>
              <a:t>kronoloških</a:t>
            </a:r>
            <a:r>
              <a:rPr lang="en-US" sz="2000" dirty="0"/>
              <a:t> </a:t>
            </a:r>
            <a:r>
              <a:rPr lang="en-US" sz="2000" dirty="0" err="1"/>
              <a:t>dobi</a:t>
            </a:r>
            <a:r>
              <a:rPr lang="en-US" sz="2000" dirty="0"/>
              <a:t>) </a:t>
            </a:r>
            <a:r>
              <a:rPr lang="en-US" sz="2000" dirty="0" err="1"/>
              <a:t>sadrži</a:t>
            </a:r>
            <a:r>
              <a:rPr lang="en-US" sz="2000" dirty="0"/>
              <a:t> </a:t>
            </a:r>
            <a:r>
              <a:rPr lang="en-US" sz="2000" dirty="0" err="1"/>
              <a:t>visoki</a:t>
            </a:r>
            <a:r>
              <a:rPr lang="en-US" sz="2000" dirty="0"/>
              <a:t> </a:t>
            </a:r>
            <a:r>
              <a:rPr lang="en-US" sz="2000" dirty="0" err="1"/>
              <a:t>obrazovni</a:t>
            </a:r>
            <a:r>
              <a:rPr lang="en-US" sz="2000" dirty="0"/>
              <a:t> </a:t>
            </a:r>
            <a:r>
              <a:rPr lang="en-US" sz="2000" dirty="0" err="1"/>
              <a:t>potencijal</a:t>
            </a:r>
            <a:r>
              <a:rPr lang="en-US" sz="2000" dirty="0"/>
              <a:t> </a:t>
            </a:r>
            <a:r>
              <a:rPr lang="en-US" sz="2000" dirty="0" err="1"/>
              <a:t>zbog</a:t>
            </a:r>
            <a:r>
              <a:rPr lang="en-US" sz="2000" dirty="0"/>
              <a:t> </a:t>
            </a:r>
            <a:r>
              <a:rPr lang="en-US" sz="2000" dirty="0" err="1"/>
              <a:t>čega</a:t>
            </a:r>
            <a:r>
              <a:rPr lang="en-US" sz="2000" dirty="0"/>
              <a:t> se </a:t>
            </a:r>
            <a:r>
              <a:rPr lang="en-US" sz="2000" dirty="0" err="1"/>
              <a:t>posebno</a:t>
            </a:r>
            <a:r>
              <a:rPr lang="en-US" sz="2000" dirty="0"/>
              <a:t> </a:t>
            </a:r>
            <a:r>
              <a:rPr lang="en-US" sz="2000" dirty="0" err="1"/>
              <a:t>potiče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podržava</a:t>
            </a:r>
            <a:r>
              <a:rPr lang="en-US" sz="2000" dirty="0"/>
              <a:t>.</a:t>
            </a:r>
          </a:p>
          <a:p>
            <a:r>
              <a:rPr lang="en-US" sz="2000" dirty="0" err="1"/>
              <a:t>Aktivnosti</a:t>
            </a:r>
            <a:r>
              <a:rPr lang="en-US" sz="2000" dirty="0"/>
              <a:t> </a:t>
            </a:r>
            <a:r>
              <a:rPr lang="en-US" sz="2000" dirty="0" err="1"/>
              <a:t>koje</a:t>
            </a:r>
            <a:r>
              <a:rPr lang="en-US" sz="2000" dirty="0"/>
              <a:t> </a:t>
            </a:r>
            <a:r>
              <a:rPr lang="en-US" sz="2000" dirty="0" err="1"/>
              <a:t>djecu</a:t>
            </a:r>
            <a:r>
              <a:rPr lang="en-US" sz="2000" dirty="0"/>
              <a:t> </a:t>
            </a:r>
            <a:r>
              <a:rPr lang="en-US" sz="2000" dirty="0" err="1"/>
              <a:t>potiču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međusobno</a:t>
            </a:r>
            <a:r>
              <a:rPr lang="en-US" sz="2000" dirty="0"/>
              <a:t> </a:t>
            </a:r>
            <a:r>
              <a:rPr lang="en-US" sz="2000" b="1" dirty="0" err="1"/>
              <a:t>raspravljanje</a:t>
            </a:r>
            <a:r>
              <a:rPr lang="en-US" sz="2000" b="1" dirty="0"/>
              <a:t>, </a:t>
            </a:r>
            <a:r>
              <a:rPr lang="en-US" sz="2000" b="1" dirty="0" err="1"/>
              <a:t>pregovaranje</a:t>
            </a:r>
            <a:r>
              <a:rPr lang="en-US" sz="2000" b="1" dirty="0"/>
              <a:t> </a:t>
            </a:r>
            <a:r>
              <a:rPr lang="en-US" sz="2000" b="1" dirty="0" err="1"/>
              <a:t>i</a:t>
            </a:r>
            <a:r>
              <a:rPr lang="en-US" sz="2000" b="1" dirty="0"/>
              <a:t> </a:t>
            </a:r>
            <a:r>
              <a:rPr lang="en-US" sz="2000" b="1" dirty="0" err="1"/>
              <a:t>dogovaranje</a:t>
            </a:r>
            <a:r>
              <a:rPr lang="en-US" sz="2000" b="1" dirty="0"/>
              <a:t> </a:t>
            </a:r>
            <a:r>
              <a:rPr lang="en-US" sz="2000" dirty="0" err="1"/>
              <a:t>podloga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suradničkog</a:t>
            </a:r>
            <a:r>
              <a:rPr lang="en-US" sz="2000" dirty="0"/>
              <a:t> </a:t>
            </a:r>
            <a:r>
              <a:rPr lang="en-US" sz="2000" dirty="0" err="1"/>
              <a:t>učenja</a:t>
            </a:r>
            <a:r>
              <a:rPr lang="en-US" sz="2000" dirty="0"/>
              <a:t> </a:t>
            </a:r>
            <a:r>
              <a:rPr lang="en-US" sz="2000" dirty="0" err="1"/>
              <a:t>djece</a:t>
            </a:r>
            <a:r>
              <a:rPr lang="en-US" sz="2000" dirty="0"/>
              <a:t> </a:t>
            </a:r>
            <a:r>
              <a:rPr lang="en-US" sz="2000" dirty="0" err="1"/>
              <a:t>tj</a:t>
            </a:r>
            <a:r>
              <a:rPr lang="en-US" sz="2000" dirty="0"/>
              <a:t>. </a:t>
            </a:r>
            <a:r>
              <a:rPr lang="en-US" sz="2000" dirty="0" err="1"/>
              <a:t>zajedničke</a:t>
            </a:r>
            <a:r>
              <a:rPr lang="en-US" sz="2000" dirty="0"/>
              <a:t> </a:t>
            </a:r>
            <a:r>
              <a:rPr lang="en-US" sz="2000" dirty="0" err="1"/>
              <a:t>izgradnje</a:t>
            </a:r>
            <a:r>
              <a:rPr lang="en-US" sz="2000" dirty="0"/>
              <a:t> </a:t>
            </a:r>
            <a:r>
              <a:rPr lang="en-US" sz="2000" dirty="0" err="1"/>
              <a:t>njihova</a:t>
            </a:r>
            <a:r>
              <a:rPr lang="en-US" sz="2000" dirty="0"/>
              <a:t> </a:t>
            </a:r>
            <a:r>
              <a:rPr lang="en-US" sz="2000" dirty="0" err="1"/>
              <a:t>razumijevanja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 smtClean="0"/>
              <a:t>znanja</a:t>
            </a:r>
            <a:r>
              <a:rPr lang="hr-HR" sz="2000" dirty="0" smtClean="0"/>
              <a:t> – </a:t>
            </a:r>
            <a:r>
              <a:rPr lang="hr-HR" sz="2000" b="1" dirty="0" smtClean="0"/>
              <a:t>DELIBERATIVNA DEMOKRACIJA</a:t>
            </a:r>
            <a:endParaRPr lang="en-US" sz="20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67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DISTRIBUCIJA MOĆI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098" y="2363372"/>
            <a:ext cx="10929241" cy="4149970"/>
          </a:xfrm>
        </p:spPr>
        <p:txBody>
          <a:bodyPr>
            <a:normAutofit/>
          </a:bodyPr>
          <a:lstStyle/>
          <a:p>
            <a:pPr algn="just" fontAlgn="base">
              <a:lnSpc>
                <a:spcPct val="150000"/>
              </a:lnSpc>
            </a:pPr>
            <a:r>
              <a:rPr lang="en-US" dirty="0" err="1"/>
              <a:t>Kvalitetnom</a:t>
            </a:r>
            <a:r>
              <a:rPr lang="en-US" dirty="0"/>
              <a:t> </a:t>
            </a:r>
            <a:r>
              <a:rPr lang="en-US" dirty="0" err="1"/>
              <a:t>suživotu</a:t>
            </a:r>
            <a:r>
              <a:rPr lang="en-US" dirty="0"/>
              <a:t> </a:t>
            </a:r>
            <a:r>
              <a:rPr lang="en-US" dirty="0" err="1"/>
              <a:t>djece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odraslih</a:t>
            </a:r>
            <a:r>
              <a:rPr lang="en-US" dirty="0"/>
              <a:t> u </a:t>
            </a:r>
            <a:r>
              <a:rPr lang="en-US" dirty="0" err="1"/>
              <a:t>vrtiću</a:t>
            </a:r>
            <a:r>
              <a:rPr lang="en-US" dirty="0"/>
              <a:t>, </a:t>
            </a:r>
            <a:r>
              <a:rPr lang="en-US" dirty="0" err="1"/>
              <a:t>temeljenom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demokratičnim</a:t>
            </a:r>
            <a:r>
              <a:rPr lang="en-US" dirty="0"/>
              <a:t> </a:t>
            </a:r>
            <a:r>
              <a:rPr lang="en-US" dirty="0" err="1"/>
              <a:t>načelima</a:t>
            </a:r>
            <a:r>
              <a:rPr lang="en-US" dirty="0"/>
              <a:t>, </a:t>
            </a:r>
            <a:r>
              <a:rPr lang="en-US" dirty="0" err="1"/>
              <a:t>međusobnom</a:t>
            </a:r>
            <a:r>
              <a:rPr lang="en-US" dirty="0"/>
              <a:t> </a:t>
            </a:r>
            <a:r>
              <a:rPr lang="en-US" dirty="0" err="1"/>
              <a:t>poštovanju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kvalitetnoj</a:t>
            </a:r>
            <a:r>
              <a:rPr lang="en-US" dirty="0"/>
              <a:t> </a:t>
            </a:r>
            <a:r>
              <a:rPr lang="en-US" dirty="0" err="1"/>
              <a:t>komunikaciji</a:t>
            </a:r>
            <a:r>
              <a:rPr lang="en-US" dirty="0"/>
              <a:t>, </a:t>
            </a:r>
            <a:r>
              <a:rPr lang="en-US" dirty="0" err="1"/>
              <a:t>pridonosi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b="1" dirty="0" err="1"/>
              <a:t>ravnomjerna</a:t>
            </a:r>
            <a:r>
              <a:rPr lang="en-US" b="1" dirty="0"/>
              <a:t> </a:t>
            </a:r>
            <a:r>
              <a:rPr lang="en-US" b="1" dirty="0" err="1"/>
              <a:t>distribucija</a:t>
            </a:r>
            <a:r>
              <a:rPr lang="en-US" b="1" dirty="0"/>
              <a:t> </a:t>
            </a:r>
            <a:r>
              <a:rPr lang="en-US" b="1" dirty="0" err="1"/>
              <a:t>moći</a:t>
            </a:r>
            <a:r>
              <a:rPr lang="en-US" b="1" dirty="0"/>
              <a:t> </a:t>
            </a:r>
            <a:r>
              <a:rPr lang="en-US" dirty="0"/>
              <a:t>u </a:t>
            </a:r>
            <a:r>
              <a:rPr lang="en-US" dirty="0" err="1"/>
              <a:t>vrtiću</a:t>
            </a:r>
            <a:r>
              <a:rPr lang="en-US" dirty="0"/>
              <a:t>. Ona </a:t>
            </a:r>
            <a:r>
              <a:rPr lang="en-US" dirty="0" err="1"/>
              <a:t>uključuje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b="1" dirty="0" err="1"/>
              <a:t>kvalitetno</a:t>
            </a:r>
            <a:r>
              <a:rPr lang="en-US" b="1" dirty="0"/>
              <a:t> </a:t>
            </a:r>
            <a:r>
              <a:rPr lang="en-US" b="1" dirty="0" err="1"/>
              <a:t>vođenje</a:t>
            </a:r>
            <a:r>
              <a:rPr lang="en-US" b="1" dirty="0"/>
              <a:t> </a:t>
            </a:r>
            <a:r>
              <a:rPr lang="en-US" dirty="0" err="1"/>
              <a:t>ustanove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kvalitetno</a:t>
            </a:r>
            <a:r>
              <a:rPr lang="en-US" dirty="0"/>
              <a:t> </a:t>
            </a:r>
            <a:r>
              <a:rPr lang="en-US" dirty="0" err="1"/>
              <a:t>vođenje</a:t>
            </a:r>
            <a:r>
              <a:rPr lang="en-US" dirty="0"/>
              <a:t> u </a:t>
            </a:r>
            <a:r>
              <a:rPr lang="en-US" dirty="0" err="1"/>
              <a:t>ustanovi</a:t>
            </a:r>
            <a:r>
              <a:rPr lang="en-US" dirty="0"/>
              <a:t>,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zahtijeva</a:t>
            </a:r>
            <a:r>
              <a:rPr lang="en-US" dirty="0"/>
              <a:t> </a:t>
            </a:r>
            <a:r>
              <a:rPr lang="en-US" b="1" dirty="0" err="1"/>
              <a:t>voditeljske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menadžerske</a:t>
            </a:r>
            <a:r>
              <a:rPr lang="en-US" b="1" dirty="0"/>
              <a:t> </a:t>
            </a:r>
            <a:r>
              <a:rPr lang="en-US" b="1" dirty="0" err="1"/>
              <a:t>vještine</a:t>
            </a:r>
            <a:r>
              <a:rPr lang="en-US" b="1" dirty="0"/>
              <a:t> </a:t>
            </a:r>
            <a:r>
              <a:rPr lang="en-US" b="1" dirty="0" err="1"/>
              <a:t>svih</a:t>
            </a:r>
            <a:r>
              <a:rPr lang="en-US" b="1" dirty="0"/>
              <a:t> </a:t>
            </a:r>
            <a:r>
              <a:rPr lang="en-US" b="1" dirty="0" err="1"/>
              <a:t>čimbenika</a:t>
            </a:r>
            <a:r>
              <a:rPr lang="en-US" b="1" dirty="0"/>
              <a:t> (</a:t>
            </a:r>
            <a:r>
              <a:rPr lang="en-US" b="1" dirty="0" err="1"/>
              <a:t>ravnatelj</a:t>
            </a:r>
            <a:r>
              <a:rPr lang="en-US" b="1" dirty="0"/>
              <a:t> – </a:t>
            </a:r>
            <a:r>
              <a:rPr lang="en-US" b="1" dirty="0" err="1"/>
              <a:t>stručni</a:t>
            </a:r>
            <a:r>
              <a:rPr lang="en-US" b="1" dirty="0"/>
              <a:t> </a:t>
            </a:r>
            <a:r>
              <a:rPr lang="en-US" b="1" dirty="0" err="1"/>
              <a:t>suradnici</a:t>
            </a:r>
            <a:r>
              <a:rPr lang="en-US" b="1" dirty="0"/>
              <a:t> – </a:t>
            </a:r>
            <a:r>
              <a:rPr lang="en-US" b="1" dirty="0" err="1"/>
              <a:t>odgojitelji</a:t>
            </a:r>
            <a:r>
              <a:rPr lang="en-US" b="1" dirty="0"/>
              <a:t> – </a:t>
            </a:r>
            <a:r>
              <a:rPr lang="en-US" b="1" dirty="0" err="1"/>
              <a:t>djeca</a:t>
            </a:r>
            <a:r>
              <a:rPr lang="en-US" b="1" dirty="0"/>
              <a:t> – </a:t>
            </a:r>
            <a:r>
              <a:rPr lang="en-US" b="1" dirty="0" err="1"/>
              <a:t>roditelji</a:t>
            </a:r>
            <a:r>
              <a:rPr lang="en-US" b="1" dirty="0"/>
              <a:t>).</a:t>
            </a:r>
          </a:p>
          <a:p>
            <a:pPr algn="just" fontAlgn="base">
              <a:lnSpc>
                <a:spcPct val="150000"/>
              </a:lnSpc>
            </a:pPr>
            <a:r>
              <a:rPr lang="en-US" dirty="0" err="1"/>
              <a:t>Primjereno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b="1" dirty="0" err="1"/>
              <a:t>odgovorno</a:t>
            </a:r>
            <a:r>
              <a:rPr lang="en-US" b="1" dirty="0"/>
              <a:t> </a:t>
            </a:r>
            <a:r>
              <a:rPr lang="en-US" b="1" dirty="0" err="1"/>
              <a:t>distribuirana</a:t>
            </a:r>
            <a:r>
              <a:rPr lang="en-US" b="1" dirty="0"/>
              <a:t> </a:t>
            </a:r>
            <a:r>
              <a:rPr lang="en-US" b="1" dirty="0" err="1"/>
              <a:t>moć</a:t>
            </a:r>
            <a:r>
              <a:rPr lang="en-US" b="1" dirty="0"/>
              <a:t> </a:t>
            </a:r>
            <a:r>
              <a:rPr lang="en-US" dirty="0"/>
              <a:t>– </a:t>
            </a:r>
            <a:r>
              <a:rPr lang="en-US" dirty="0" err="1"/>
              <a:t>temelji</a:t>
            </a:r>
            <a:r>
              <a:rPr lang="en-US" dirty="0"/>
              <a:t> se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b="1" dirty="0" err="1"/>
              <a:t>zajednički</a:t>
            </a:r>
            <a:r>
              <a:rPr lang="en-US" b="1" dirty="0"/>
              <a:t> </a:t>
            </a:r>
            <a:r>
              <a:rPr lang="en-US" b="1" dirty="0" err="1"/>
              <a:t>donesene</a:t>
            </a:r>
            <a:r>
              <a:rPr lang="en-US" b="1" dirty="0"/>
              <a:t> </a:t>
            </a:r>
            <a:r>
              <a:rPr lang="en-US" b="1" dirty="0" err="1"/>
              <a:t>vizije</a:t>
            </a:r>
            <a:r>
              <a:rPr lang="en-US" b="1" dirty="0"/>
              <a:t> </a:t>
            </a:r>
            <a:r>
              <a:rPr lang="en-US" dirty="0" err="1"/>
              <a:t>ustanove</a:t>
            </a:r>
            <a:endParaRPr lang="en-US" dirty="0"/>
          </a:p>
          <a:p>
            <a:pPr algn="just">
              <a:lnSpc>
                <a:spcPct val="150000"/>
              </a:lnSpc>
            </a:pPr>
            <a:r>
              <a:rPr lang="en-US" dirty="0" err="1"/>
              <a:t>Distribuirana</a:t>
            </a:r>
            <a:r>
              <a:rPr lang="en-US" dirty="0"/>
              <a:t> </a:t>
            </a:r>
            <a:r>
              <a:rPr lang="en-US" dirty="0" err="1"/>
              <a:t>moć</a:t>
            </a:r>
            <a:r>
              <a:rPr lang="en-US" dirty="0"/>
              <a:t> </a:t>
            </a:r>
            <a:r>
              <a:rPr lang="en-US" b="1" dirty="0" err="1"/>
              <a:t>omogućava</a:t>
            </a:r>
            <a:r>
              <a:rPr lang="en-US" b="1" dirty="0"/>
              <a:t> </a:t>
            </a:r>
            <a:r>
              <a:rPr lang="en-US" b="1" dirty="0" err="1"/>
              <a:t>izgradnju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stalno</a:t>
            </a:r>
            <a:r>
              <a:rPr lang="en-US" b="1" dirty="0"/>
              <a:t> </a:t>
            </a:r>
            <a:r>
              <a:rPr lang="en-US" b="1" dirty="0" err="1"/>
              <a:t>nadograđivanje</a:t>
            </a:r>
            <a:r>
              <a:rPr lang="en-US" b="1" dirty="0"/>
              <a:t> </a:t>
            </a:r>
            <a:r>
              <a:rPr lang="en-US" b="1" dirty="0" err="1"/>
              <a:t>zajedničke</a:t>
            </a:r>
            <a:r>
              <a:rPr lang="en-US" b="1" dirty="0"/>
              <a:t> </a:t>
            </a:r>
            <a:r>
              <a:rPr lang="en-US" b="1" dirty="0" err="1" smtClean="0"/>
              <a:t>vizije</a:t>
            </a:r>
            <a:endParaRPr lang="hr-HR" b="1" dirty="0" smtClean="0"/>
          </a:p>
          <a:p>
            <a:pPr algn="just">
              <a:lnSpc>
                <a:spcPct val="150000"/>
              </a:lnSpc>
            </a:pPr>
            <a:endParaRPr lang="en-US" b="1" dirty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815925" y="5725551"/>
            <a:ext cx="6555545" cy="7877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VRTIĆ  - DEMOKRATSKA ZAJEDNICA, DRUŠTVO U MALOM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13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KURIKULUM ZA MEĐUPREDMETNU TEMU GRAĐANSKI ODGOJ I OBRAZOVANJE ZA OSNOVNE I SREDNJE ŠKOLE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438" y="2067950"/>
            <a:ext cx="11183814" cy="4790049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 err="1" smtClean="0"/>
              <a:t>informirani</a:t>
            </a:r>
            <a:r>
              <a:rPr lang="en-US" b="1" dirty="0" smtClean="0"/>
              <a:t>, </a:t>
            </a:r>
            <a:r>
              <a:rPr lang="en-US" b="1" dirty="0" err="1" smtClean="0"/>
              <a:t>aktivni</a:t>
            </a:r>
            <a:r>
              <a:rPr lang="en-US" b="1" dirty="0" smtClean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 smtClean="0"/>
              <a:t>odgovorni</a:t>
            </a:r>
            <a:r>
              <a:rPr lang="en-US" b="1" dirty="0" smtClean="0"/>
              <a:t> </a:t>
            </a:r>
            <a:r>
              <a:rPr lang="en-US" b="1" dirty="0" err="1" smtClean="0"/>
              <a:t>članovi</a:t>
            </a:r>
            <a:r>
              <a:rPr lang="hr-HR" b="1" dirty="0" smtClean="0"/>
              <a:t> društva</a:t>
            </a:r>
          </a:p>
          <a:p>
            <a:pPr algn="just">
              <a:lnSpc>
                <a:spcPct val="150000"/>
              </a:lnSpc>
            </a:pPr>
            <a:r>
              <a:rPr lang="en-US" dirty="0" err="1" smtClean="0"/>
              <a:t>svrha</a:t>
            </a:r>
            <a:r>
              <a:rPr lang="en-US" dirty="0" smtClean="0"/>
              <a:t> </a:t>
            </a:r>
            <a:r>
              <a:rPr lang="en-US" b="1" dirty="0" err="1"/>
              <a:t>osposobiti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osnažiti</a:t>
            </a:r>
            <a:r>
              <a:rPr lang="en-US" b="1" dirty="0"/>
              <a:t> </a:t>
            </a:r>
            <a:r>
              <a:rPr lang="en-US" b="1" dirty="0" err="1"/>
              <a:t>učenike</a:t>
            </a:r>
            <a:r>
              <a:rPr lang="en-US" b="1" dirty="0"/>
              <a:t> </a:t>
            </a:r>
            <a:r>
              <a:rPr lang="en-US" b="1" dirty="0" err="1"/>
              <a:t>za</a:t>
            </a:r>
            <a:r>
              <a:rPr lang="en-US" b="1" dirty="0"/>
              <a:t> </a:t>
            </a:r>
            <a:r>
              <a:rPr lang="en-US" b="1" dirty="0" err="1"/>
              <a:t>aktivno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učinkovito</a:t>
            </a:r>
            <a:r>
              <a:rPr lang="en-US" b="1" dirty="0"/>
              <a:t> </a:t>
            </a:r>
            <a:r>
              <a:rPr lang="en-US" b="1" dirty="0" err="1"/>
              <a:t>obavljanje</a:t>
            </a:r>
            <a:r>
              <a:rPr lang="en-US" b="1" dirty="0"/>
              <a:t> </a:t>
            </a:r>
            <a:r>
              <a:rPr lang="en-US" b="1" dirty="0" err="1"/>
              <a:t>građanske</a:t>
            </a:r>
            <a:r>
              <a:rPr lang="en-US" b="1" dirty="0"/>
              <a:t> </a:t>
            </a:r>
            <a:r>
              <a:rPr lang="en-US" b="1" dirty="0" err="1"/>
              <a:t>uloge</a:t>
            </a:r>
            <a:r>
              <a:rPr lang="en-US" dirty="0"/>
              <a:t>. To </a:t>
            </a:r>
            <a:r>
              <a:rPr lang="en-US" dirty="0" err="1"/>
              <a:t>podrazumijeva</a:t>
            </a:r>
            <a:r>
              <a:rPr lang="en-US" dirty="0"/>
              <a:t> </a:t>
            </a:r>
            <a:r>
              <a:rPr lang="en-US" b="1" dirty="0" err="1"/>
              <a:t>odgovorne</a:t>
            </a:r>
            <a:r>
              <a:rPr lang="en-US" b="1" dirty="0"/>
              <a:t> </a:t>
            </a:r>
            <a:r>
              <a:rPr lang="en-US" b="1" dirty="0" err="1"/>
              <a:t>članove</a:t>
            </a:r>
            <a:r>
              <a:rPr lang="en-US" b="1" dirty="0"/>
              <a:t> </a:t>
            </a:r>
            <a:r>
              <a:rPr lang="en-US" b="1" dirty="0" err="1"/>
              <a:t>razredne</a:t>
            </a:r>
            <a:r>
              <a:rPr lang="en-US" b="1" dirty="0"/>
              <a:t>, </a:t>
            </a:r>
            <a:r>
              <a:rPr lang="en-US" b="1" dirty="0" err="1"/>
              <a:t>školske</a:t>
            </a:r>
            <a:r>
              <a:rPr lang="en-US" b="1" dirty="0"/>
              <a:t>, </a:t>
            </a:r>
            <a:r>
              <a:rPr lang="en-US" b="1" dirty="0" err="1"/>
              <a:t>lokalne</a:t>
            </a:r>
            <a:r>
              <a:rPr lang="en-US" b="1" dirty="0"/>
              <a:t>, </a:t>
            </a:r>
            <a:r>
              <a:rPr lang="en-US" b="1" dirty="0" err="1"/>
              <a:t>nacionalne</a:t>
            </a:r>
            <a:r>
              <a:rPr lang="en-US" b="1" dirty="0"/>
              <a:t>, </a:t>
            </a:r>
            <a:r>
              <a:rPr lang="en-US" b="1" dirty="0" err="1"/>
              <a:t>europske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globalne</a:t>
            </a:r>
            <a:r>
              <a:rPr lang="en-US" b="1" dirty="0"/>
              <a:t> </a:t>
            </a:r>
            <a:r>
              <a:rPr lang="en-US" b="1" dirty="0" err="1"/>
              <a:t>zajednice</a:t>
            </a:r>
            <a:r>
              <a:rPr lang="en-US" dirty="0"/>
              <a:t>. </a:t>
            </a:r>
            <a:r>
              <a:rPr lang="en-US" dirty="0" err="1"/>
              <a:t>Građanski</a:t>
            </a:r>
            <a:r>
              <a:rPr lang="en-US" dirty="0"/>
              <a:t> </a:t>
            </a:r>
            <a:r>
              <a:rPr lang="en-US" dirty="0" err="1"/>
              <a:t>odgoj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obrazovanje</a:t>
            </a:r>
            <a:r>
              <a:rPr lang="en-US" dirty="0"/>
              <a:t> </a:t>
            </a:r>
            <a:r>
              <a:rPr lang="en-US" dirty="0" err="1"/>
              <a:t>omogućava</a:t>
            </a:r>
            <a:r>
              <a:rPr lang="en-US" dirty="0"/>
              <a:t> </a:t>
            </a:r>
            <a:r>
              <a:rPr lang="en-US" dirty="0" err="1"/>
              <a:t>učenicima</a:t>
            </a:r>
            <a:r>
              <a:rPr lang="en-US" dirty="0"/>
              <a:t> </a:t>
            </a:r>
            <a:r>
              <a:rPr lang="en-US" dirty="0" err="1"/>
              <a:t>lakše</a:t>
            </a:r>
            <a:r>
              <a:rPr lang="en-US" dirty="0"/>
              <a:t> </a:t>
            </a:r>
            <a:r>
              <a:rPr lang="en-US" b="1" dirty="0" err="1"/>
              <a:t>snalaženje</a:t>
            </a:r>
            <a:r>
              <a:rPr lang="en-US" b="1" dirty="0"/>
              <a:t> u </a:t>
            </a:r>
            <a:r>
              <a:rPr lang="en-US" b="1" dirty="0" err="1"/>
              <a:t>pluralističkome</a:t>
            </a:r>
            <a:r>
              <a:rPr lang="en-US" b="1" dirty="0"/>
              <a:t> </a:t>
            </a:r>
            <a:r>
              <a:rPr lang="en-US" b="1" dirty="0" err="1"/>
              <a:t>društvu</a:t>
            </a:r>
            <a:r>
              <a:rPr lang="en-US" dirty="0"/>
              <a:t> u </a:t>
            </a:r>
            <a:r>
              <a:rPr lang="en-US" dirty="0" err="1"/>
              <a:t>kojem</a:t>
            </a:r>
            <a:r>
              <a:rPr lang="en-US" dirty="0"/>
              <a:t> </a:t>
            </a:r>
            <a:r>
              <a:rPr lang="en-US" dirty="0" err="1"/>
              <a:t>žive</a:t>
            </a:r>
            <a:r>
              <a:rPr lang="en-US" dirty="0"/>
              <a:t>, </a:t>
            </a:r>
            <a:r>
              <a:rPr lang="en-US" dirty="0" err="1"/>
              <a:t>pouzdanje</a:t>
            </a:r>
            <a:r>
              <a:rPr lang="en-US" dirty="0"/>
              <a:t> u </a:t>
            </a:r>
            <a:r>
              <a:rPr lang="en-US" dirty="0" err="1"/>
              <a:t>vlastite</a:t>
            </a:r>
            <a:r>
              <a:rPr lang="en-US" dirty="0"/>
              <a:t> </a:t>
            </a:r>
            <a:r>
              <a:rPr lang="en-US" dirty="0" err="1"/>
              <a:t>snage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pronalaženje</a:t>
            </a:r>
            <a:r>
              <a:rPr lang="en-US" dirty="0"/>
              <a:t> </a:t>
            </a:r>
            <a:r>
              <a:rPr lang="en-US" dirty="0" err="1"/>
              <a:t>vlastitih</a:t>
            </a:r>
            <a:r>
              <a:rPr lang="en-US" dirty="0"/>
              <a:t> </a:t>
            </a:r>
            <a:r>
              <a:rPr lang="en-US" dirty="0" err="1"/>
              <a:t>odgovora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rješenja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aktualne</a:t>
            </a:r>
            <a:r>
              <a:rPr lang="en-US" dirty="0"/>
              <a:t> </a:t>
            </a:r>
            <a:r>
              <a:rPr lang="en-US" dirty="0" err="1"/>
              <a:t>društvene</a:t>
            </a:r>
            <a:r>
              <a:rPr lang="en-US" dirty="0"/>
              <a:t> </a:t>
            </a:r>
            <a:r>
              <a:rPr lang="en-US" dirty="0" err="1"/>
              <a:t>probleme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izazove</a:t>
            </a:r>
            <a:r>
              <a:rPr lang="en-US" dirty="0"/>
              <a:t>. </a:t>
            </a:r>
            <a:endParaRPr lang="hr-HR" dirty="0" smtClean="0"/>
          </a:p>
          <a:p>
            <a:pPr algn="just">
              <a:lnSpc>
                <a:spcPct val="150000"/>
              </a:lnSpc>
            </a:pPr>
            <a:r>
              <a:rPr lang="en-US" dirty="0" err="1" smtClean="0"/>
              <a:t>Stjecanjem</a:t>
            </a:r>
            <a:r>
              <a:rPr lang="en-US" dirty="0" smtClean="0"/>
              <a:t> </a:t>
            </a:r>
            <a:r>
              <a:rPr lang="en-US" dirty="0" err="1"/>
              <a:t>građanske</a:t>
            </a:r>
            <a:r>
              <a:rPr lang="en-US" dirty="0"/>
              <a:t> </a:t>
            </a:r>
            <a:r>
              <a:rPr lang="en-US" dirty="0" err="1"/>
              <a:t>kompetencije</a:t>
            </a:r>
            <a:r>
              <a:rPr lang="en-US" dirty="0"/>
              <a:t>,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b="1" dirty="0" err="1"/>
              <a:t>uključuje</a:t>
            </a:r>
            <a:r>
              <a:rPr lang="en-US" b="1" dirty="0"/>
              <a:t> </a:t>
            </a:r>
            <a:r>
              <a:rPr lang="en-US" b="1" dirty="0" err="1"/>
              <a:t>građansko</a:t>
            </a:r>
            <a:r>
              <a:rPr lang="en-US" b="1" dirty="0"/>
              <a:t> </a:t>
            </a:r>
            <a:r>
              <a:rPr lang="en-US" b="1" dirty="0" err="1"/>
              <a:t>znanje</a:t>
            </a:r>
            <a:r>
              <a:rPr lang="en-US" b="1" dirty="0"/>
              <a:t>, </a:t>
            </a:r>
            <a:r>
              <a:rPr lang="en-US" b="1" dirty="0" err="1"/>
              <a:t>vještine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stavove</a:t>
            </a:r>
            <a:r>
              <a:rPr lang="en-US" dirty="0"/>
              <a:t>, </a:t>
            </a:r>
            <a:r>
              <a:rPr lang="en-US" dirty="0" err="1"/>
              <a:t>učenici</a:t>
            </a:r>
            <a:r>
              <a:rPr lang="en-US" dirty="0"/>
              <a:t> se </a:t>
            </a:r>
            <a:r>
              <a:rPr lang="en-US" b="1" dirty="0" err="1"/>
              <a:t>osposobljavaju</a:t>
            </a:r>
            <a:r>
              <a:rPr lang="en-US" b="1" dirty="0"/>
              <a:t> </a:t>
            </a:r>
            <a:r>
              <a:rPr lang="en-US" b="1" dirty="0" err="1"/>
              <a:t>za</a:t>
            </a:r>
            <a:r>
              <a:rPr lang="en-US" b="1" dirty="0"/>
              <a:t> </a:t>
            </a:r>
            <a:r>
              <a:rPr lang="en-US" b="1" dirty="0" err="1"/>
              <a:t>uspješno</a:t>
            </a:r>
            <a:r>
              <a:rPr lang="en-US" b="1" dirty="0"/>
              <a:t> </a:t>
            </a:r>
            <a:r>
              <a:rPr lang="en-US" b="1" dirty="0" err="1"/>
              <a:t>sudjelovanje</a:t>
            </a:r>
            <a:r>
              <a:rPr lang="en-US" b="1" dirty="0"/>
              <a:t> u </a:t>
            </a:r>
            <a:r>
              <a:rPr lang="en-US" b="1" dirty="0" err="1"/>
              <a:t>životu</a:t>
            </a:r>
            <a:r>
              <a:rPr lang="en-US" b="1" dirty="0"/>
              <a:t> </a:t>
            </a:r>
            <a:r>
              <a:rPr lang="en-US" b="1" dirty="0" err="1"/>
              <a:t>demokratske</a:t>
            </a:r>
            <a:r>
              <a:rPr lang="en-US" b="1" dirty="0"/>
              <a:t> </a:t>
            </a:r>
            <a:r>
              <a:rPr lang="en-US" b="1" dirty="0" err="1"/>
              <a:t>zajednice</a:t>
            </a:r>
            <a:r>
              <a:rPr lang="en-US" b="1" dirty="0" smtClean="0"/>
              <a:t>.</a:t>
            </a:r>
            <a:endParaRPr lang="hr-HR" b="1" dirty="0" smtClean="0"/>
          </a:p>
          <a:p>
            <a:pPr algn="just">
              <a:lnSpc>
                <a:spcPct val="150000"/>
              </a:lnSpc>
            </a:pPr>
            <a:r>
              <a:rPr lang="hr-HR" b="1" dirty="0" smtClean="0"/>
              <a:t>3 domene: Ljudska prava, Demokracija, Društvena zajednica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0765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CIVILNO DRUŠTVO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1154954" y="2096088"/>
            <a:ext cx="4825157" cy="1195752"/>
          </a:xfrm>
        </p:spPr>
        <p:txBody>
          <a:bodyPr/>
          <a:lstStyle/>
          <a:p>
            <a:pPr algn="just"/>
            <a:r>
              <a:rPr lang="hr-HR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Supostojanje </a:t>
            </a:r>
            <a:r>
              <a:rPr lang="hr-HR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triju sektora: 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javnoga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hr-HR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(država), 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privatnog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hr-HR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(tržište) i 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građanskog </a:t>
            </a:r>
            <a:r>
              <a:rPr lang="hr-HR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(civilno društvo)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1" name="Content Placeholder 20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336431" y="3259975"/>
            <a:ext cx="3712034" cy="2802029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3"/>
          </p:nvPr>
        </p:nvSpPr>
        <p:spPr>
          <a:xfrm>
            <a:off x="6208712" y="2096088"/>
            <a:ext cx="4825159" cy="1069144"/>
          </a:xfrm>
        </p:spPr>
        <p:txBody>
          <a:bodyPr/>
          <a:lstStyle/>
          <a:p>
            <a:r>
              <a:rPr lang="hr-HR" sz="2000" b="1" dirty="0" smtClean="0">
                <a:solidFill>
                  <a:schemeClr val="tx2">
                    <a:lumMod val="75000"/>
                  </a:schemeClr>
                </a:solidFill>
              </a:rPr>
              <a:t>G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rađani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</a:rPr>
              <a:t>koji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</a:rPr>
              <a:t>aktivno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</a:rPr>
              <a:t>slobodno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</a:rPr>
              <a:t>upliću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 u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</a:rPr>
              <a:t>sve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</a:rPr>
              <a:t>sfere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</a:rPr>
              <a:t>društvenog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</a:rPr>
              <a:t>političkog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</a:rPr>
              <a:t>djelovanja</a:t>
            </a:r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2" name="Content Placeholder 21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485206" y="3355604"/>
            <a:ext cx="3938639" cy="266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19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6185</TotalTime>
  <Words>1249</Words>
  <Application>Microsoft Office PowerPoint</Application>
  <PresentationFormat>Widescreen</PresentationFormat>
  <Paragraphs>121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Century Gothic</vt:lpstr>
      <vt:lpstr>Times New Roman</vt:lpstr>
      <vt:lpstr>Wingdings</vt:lpstr>
      <vt:lpstr>Wingdings 3</vt:lpstr>
      <vt:lpstr>Ion Boardroom</vt:lpstr>
      <vt:lpstr>Suradnja organizacija civilnog društva i predškolskih odgojno-obrazovnih ustanova u području građanskog odgoja i obrazovanja  Iva Zenzerović Šloser </vt:lpstr>
      <vt:lpstr>Središnji pojmovi Aktivni i odgovorni građani</vt:lpstr>
      <vt:lpstr>GRAĐANIN</vt:lpstr>
      <vt:lpstr>  KURIKULUM ZA RANI I PREDŠKOLSKI ODGOJ I OBRAZOVANJE - DIJETE JE AKTIVNI GRAĐANIN ZAJEDNICE  </vt:lpstr>
      <vt:lpstr>VRTIĆ JE MJESTO DEMOKRATIČNOG ŽIVLJENJA, AKTIVNOG SUDJELOVANJA I SUODLUČIVANJA DJETETA:</vt:lpstr>
      <vt:lpstr>VRTIĆ - DEMOKRATSKO OKRUŽENJE - POTICAJNO SOCIJALNO OKRUŽENJE VRTIĆA </vt:lpstr>
      <vt:lpstr>DISTRIBUCIJA MOĆI</vt:lpstr>
      <vt:lpstr>KURIKULUM ZA MEĐUPREDMETNU TEMU GRAĐANSKI ODGOJ I OBRAZOVANJE ZA OSNOVNE I SREDNJE ŠKOLE</vt:lpstr>
      <vt:lpstr>CIVILNO DRUŠTVO</vt:lpstr>
      <vt:lpstr>CIVILNO DRUŠTVO</vt:lpstr>
      <vt:lpstr>ORGANIZACIJE CIVILNOG DRUŠTVA</vt:lpstr>
      <vt:lpstr>ORGANIZACIJE CIVILNOG DRUŠTVA</vt:lpstr>
      <vt:lpstr>ORGANIZACIJE CIVILNOG DRUŠTVA U RH</vt:lpstr>
      <vt:lpstr>UDRUGA</vt:lpstr>
      <vt:lpstr>OBLICI RADA UDRUGA</vt:lpstr>
      <vt:lpstr>PowerPoint Presentation</vt:lpstr>
      <vt:lpstr>POVELJA VIJEĆA EUROPE O OBRAZOVANJU ZA DEMOKRATSKO GRAĐANSTVO I LJUDSKA PRAVA IZ 2010. </vt:lpstr>
      <vt:lpstr>MOGUĆNOSTI SURADNJE (?)</vt:lpstr>
      <vt:lpstr>                CENTAR ZA MIROVNE STUDIJE</vt:lpstr>
      <vt:lpstr>PowerPoint Presentation</vt:lpstr>
      <vt:lpstr>Osvještavanje položaja i integracija djece izbjeglica – upoznavanje kultura </vt:lpstr>
      <vt:lpstr>Kućica u Ježevu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Suradnja organizacija civilnog društva i predškolskih odgojno-obrazovnih ustanova u području građanskog odgoja i obrazovanja</dc:title>
  <dc:creator>Iva</dc:creator>
  <cp:lastModifiedBy>Iva</cp:lastModifiedBy>
  <cp:revision>37</cp:revision>
  <dcterms:created xsi:type="dcterms:W3CDTF">2019-05-10T12:53:39Z</dcterms:created>
  <dcterms:modified xsi:type="dcterms:W3CDTF">2019-05-14T19:59:15Z</dcterms:modified>
</cp:coreProperties>
</file>