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0" r:id="rId3"/>
    <p:sldId id="261" r:id="rId4"/>
    <p:sldId id="262" r:id="rId5"/>
  </p:sldIdLst>
  <p:sldSz cx="12192000" cy="6858000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59" d="100"/>
          <a:sy n="59" d="100"/>
        </p:scale>
        <p:origin x="84" y="11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A4449-F198-48FE-A610-99A4F705DB2B}" type="datetimeFigureOut">
              <a:rPr lang="hr-HR" smtClean="0"/>
              <a:t>14.5.2019.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B3EE0-CE63-4DE1-A767-1F86159AC78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8440396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A4449-F198-48FE-A610-99A4F705DB2B}" type="datetimeFigureOut">
              <a:rPr lang="hr-HR" smtClean="0"/>
              <a:t>14.5.2019.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B3EE0-CE63-4DE1-A767-1F86159AC78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0550598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A4449-F198-48FE-A610-99A4F705DB2B}" type="datetimeFigureOut">
              <a:rPr lang="hr-HR" smtClean="0"/>
              <a:t>14.5.2019.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B3EE0-CE63-4DE1-A767-1F86159AC78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8241529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A4449-F198-48FE-A610-99A4F705DB2B}" type="datetimeFigureOut">
              <a:rPr lang="hr-HR" smtClean="0"/>
              <a:t>14.5.2019.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B3EE0-CE63-4DE1-A767-1F86159AC78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0973133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A4449-F198-48FE-A610-99A4F705DB2B}" type="datetimeFigureOut">
              <a:rPr lang="hr-HR" smtClean="0"/>
              <a:t>14.5.2019.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B3EE0-CE63-4DE1-A767-1F86159AC78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6134237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A4449-F198-48FE-A610-99A4F705DB2B}" type="datetimeFigureOut">
              <a:rPr lang="hr-HR" smtClean="0"/>
              <a:t>14.5.2019.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B3EE0-CE63-4DE1-A767-1F86159AC78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1103695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A4449-F198-48FE-A610-99A4F705DB2B}" type="datetimeFigureOut">
              <a:rPr lang="hr-HR" smtClean="0"/>
              <a:t>14.5.2019.</a:t>
            </a:fld>
            <a:endParaRPr lang="hr-H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B3EE0-CE63-4DE1-A767-1F86159AC78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3659393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A4449-F198-48FE-A610-99A4F705DB2B}" type="datetimeFigureOut">
              <a:rPr lang="hr-HR" smtClean="0"/>
              <a:t>14.5.2019.</a:t>
            </a:fld>
            <a:endParaRPr lang="hr-H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B3EE0-CE63-4DE1-A767-1F86159AC78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4049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A4449-F198-48FE-A610-99A4F705DB2B}" type="datetimeFigureOut">
              <a:rPr lang="hr-HR" smtClean="0"/>
              <a:t>14.5.2019.</a:t>
            </a:fld>
            <a:endParaRPr lang="hr-H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B3EE0-CE63-4DE1-A767-1F86159AC78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5155417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A4449-F198-48FE-A610-99A4F705DB2B}" type="datetimeFigureOut">
              <a:rPr lang="hr-HR" smtClean="0"/>
              <a:t>14.5.2019.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B3EE0-CE63-4DE1-A767-1F86159AC78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4779112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A4449-F198-48FE-A610-99A4F705DB2B}" type="datetimeFigureOut">
              <a:rPr lang="hr-HR" smtClean="0"/>
              <a:t>14.5.2019.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B3EE0-CE63-4DE1-A767-1F86159AC78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8419984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5A4449-F198-48FE-A610-99A4F705DB2B}" type="datetimeFigureOut">
              <a:rPr lang="hr-HR" smtClean="0"/>
              <a:t>14.5.2019.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4B3EE0-CE63-4DE1-A767-1F86159AC78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8463743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andreja.silic@azoo.hr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p.ffzg.unizg.hr/hre-edc/files/2015/02/%C5%BDivjeti-i-u%C4%8Diti-prava.pdf" TargetMode="External"/><Relationship Id="rId2" Type="http://schemas.openxmlformats.org/officeDocument/2006/relationships/hyperlink" Target="http://wp.ffzg.unizg.hr/hre-edc/publikacije-2/izvori-za-nastavnikece/zivjeti-i-uciti-prava-odgoj-za-ljudska-prava-u-sustavu-predskolskog-odgoja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026900" cy="685859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9100" y="1727200"/>
            <a:ext cx="11430000" cy="2679700"/>
          </a:xfrm>
        </p:spPr>
        <p:txBody>
          <a:bodyPr>
            <a:noAutofit/>
          </a:bodyPr>
          <a:lstStyle/>
          <a:p>
            <a:pPr algn="ctr"/>
            <a:r>
              <a:rPr lang="hr-HR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DRŽAVNA SMOTRA </a:t>
            </a:r>
            <a:r>
              <a:rPr lang="hr-HR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PROJEKATA U PODRUČJU</a:t>
            </a:r>
            <a:br>
              <a:rPr lang="hr-HR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hr-HR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NACIONALNOG PROGRAMA ODGOJA I OBRAZOVANJA </a:t>
            </a:r>
            <a:r>
              <a:rPr lang="hr-HR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hr-HR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hr-HR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ZA </a:t>
            </a:r>
            <a:r>
              <a:rPr lang="hr-HR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LJUDSKA </a:t>
            </a:r>
            <a:r>
              <a:rPr lang="hr-HR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PRAVA I </a:t>
            </a:r>
            <a:r>
              <a:rPr lang="hr-HR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DEMOKRATSKO GRAĐANSTVO </a:t>
            </a:r>
            <a:r>
              <a:rPr lang="hr-HR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hr-HR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hr-HR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VLADE </a:t>
            </a:r>
            <a:r>
              <a:rPr lang="hr-HR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REPUBLIKE HRVATSKE</a:t>
            </a:r>
            <a:br>
              <a:rPr lang="hr-HR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hr-HR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ZA RANI I PREDŠKOLSKI ODGOJ I OBRAZOVANJE</a:t>
            </a:r>
            <a:br>
              <a:rPr lang="hr-HR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hr-HR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U ORGANIZACIJI AGENCIJE ZA ODGOJ I OBRAZOVANJE</a:t>
            </a:r>
            <a:r>
              <a:rPr lang="hr-HR" sz="2800" b="1" dirty="0"/>
              <a:t/>
            </a:r>
            <a:br>
              <a:rPr lang="hr-HR" sz="2800" b="1" dirty="0"/>
            </a:br>
            <a:endParaRPr lang="hr-HR" sz="2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4406900"/>
            <a:ext cx="10515600" cy="1770062"/>
          </a:xfrm>
        </p:spPr>
        <p:txBody>
          <a:bodyPr>
            <a:normAutofit fontScale="70000" lnSpcReduction="20000"/>
          </a:bodyPr>
          <a:lstStyle/>
          <a:p>
            <a:pPr marL="0" indent="0" algn="ctr">
              <a:buNone/>
            </a:pPr>
            <a:r>
              <a:rPr lang="hr-HR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15. do 17. svibnja 2019.    </a:t>
            </a:r>
            <a:endParaRPr lang="hr-H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hr-HR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Hotel </a:t>
            </a:r>
            <a:r>
              <a:rPr lang="hr-HR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Kolovare</a:t>
            </a:r>
            <a:r>
              <a:rPr lang="hr-HR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Ul. Bože </a:t>
            </a:r>
            <a:r>
              <a:rPr lang="hr-HR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Peričića</a:t>
            </a:r>
            <a:r>
              <a:rPr lang="hr-HR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14, 23000, Zadar</a:t>
            </a:r>
            <a:endParaRPr lang="hr-H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hr-HR" dirty="0">
                <a:latin typeface="Times New Roman" panose="02020603050405020304" pitchFamily="18" charset="0"/>
                <a:cs typeface="Times New Roman" panose="02020603050405020304" pitchFamily="18" charset="0"/>
              </a:rPr>
              <a:t>Koordinatorica smotre za predškolski odgoj i obrazovanje:</a:t>
            </a:r>
          </a:p>
          <a:p>
            <a:pPr marL="0" indent="0" algn="ctr">
              <a:buNone/>
            </a:pPr>
            <a:r>
              <a:rPr lang="hr-HR" dirty="0">
                <a:latin typeface="Times New Roman" panose="02020603050405020304" pitchFamily="18" charset="0"/>
                <a:cs typeface="Times New Roman" panose="02020603050405020304" pitchFamily="18" charset="0"/>
              </a:rPr>
              <a:t>mr. sc. Andreja Silić, viša savjetnica za predškolski odgoj </a:t>
            </a:r>
          </a:p>
          <a:p>
            <a:pPr marL="0" indent="0" algn="ctr">
              <a:buNone/>
            </a:pPr>
            <a:r>
              <a:rPr lang="hr-HR" dirty="0">
                <a:latin typeface="Times New Roman" panose="02020603050405020304" pitchFamily="18" charset="0"/>
                <a:cs typeface="Times New Roman" panose="02020603050405020304" pitchFamily="18" charset="0"/>
              </a:rPr>
              <a:t>e-mail: </a:t>
            </a:r>
            <a:r>
              <a:rPr lang="hr-HR" dirty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andreja.silic@azoo.hr</a:t>
            </a:r>
            <a:endParaRPr lang="hr-H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34186643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Odgoj za ljudska prava i demokratsko građanstvo</a:t>
            </a:r>
            <a:endParaRPr lang="hr-HR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7829" y="1825625"/>
            <a:ext cx="11234057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r-H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Temelji se na </a:t>
            </a:r>
            <a:r>
              <a:rPr lang="hr-HR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Nacionalnom programu odgoja i obrazovanja za ljudska prava i demokratsko građanstvo vlade republike hrvatske</a:t>
            </a:r>
          </a:p>
          <a:p>
            <a:pPr marL="0" indent="0">
              <a:buNone/>
            </a:pPr>
            <a:endParaRPr lang="hr-HR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hr-H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 godina provođenja programa u odgojno-obrazovnoj praksi</a:t>
            </a:r>
          </a:p>
          <a:p>
            <a:pPr marL="0" indent="0">
              <a:buNone/>
            </a:pPr>
            <a:endParaRPr lang="hr-H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hr-H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15 godina održavanja smotri projekata u području RPOO</a:t>
            </a:r>
          </a:p>
          <a:p>
            <a:pPr marL="0" indent="0">
              <a:buNone/>
            </a:pPr>
            <a:endParaRPr lang="hr-H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hr-H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Sastavnice kurikuluma svakoga </a:t>
            </a:r>
            <a:r>
              <a:rPr lang="hr-HR" dirty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hr-H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V-a moraju sadržavati i dimenzije GOO-a</a:t>
            </a:r>
            <a:endParaRPr lang="hr-H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03073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r-H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hr-H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hr-HR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Priručnik </a:t>
            </a:r>
            <a:r>
              <a:rPr lang="hr-HR" sz="4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Živjeti i učiti prava</a:t>
            </a:r>
            <a:r>
              <a:rPr lang="hr-HR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(2003)</a:t>
            </a:r>
            <a:r>
              <a:rPr lang="hr-H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hr-H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8843" y="1690688"/>
            <a:ext cx="11217728" cy="448627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hr-HR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http://wp.ffzg.unizg.hr/hre-edc/publikacije-2/izvori-za-nastavnikece/zivjeti-i-uciti-prava-odgoj-za-ljudska-prava-u-sustavu-predskolskog-odgoja/</a:t>
            </a:r>
            <a:endParaRPr lang="hr-HR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hr-HR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hr-HR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http://wp.ffzg.unizg.hr/hre-edc/files/2015/02/%C5%BDivjeti-i-u%C4%8Diti-prava.pdf</a:t>
            </a:r>
            <a:endParaRPr lang="hr-HR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hr-HR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hr-H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Nastao je na temeljima Nacionalnog programa i niza stručnih skupova u organizaciji Zavoda za školstvo, Agencije za odgoj i obrazovanje i Ministarstva znanosti i obrazovanja.</a:t>
            </a:r>
            <a:endParaRPr lang="hr-H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58307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822904"/>
          </a:xfrm>
        </p:spPr>
        <p:txBody>
          <a:bodyPr>
            <a:normAutofit/>
          </a:bodyPr>
          <a:lstStyle/>
          <a:p>
            <a:r>
              <a:rPr lang="hr-HR" sz="3600" b="1" i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Nacionalni </a:t>
            </a:r>
            <a:r>
              <a:rPr lang="hr-HR" sz="3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kurikulumu za rani i predškolski odgoj i obrazovanje</a:t>
            </a:r>
            <a:r>
              <a:rPr lang="hr-HR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(Narodne novine, 5/15, str. 29)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943101"/>
            <a:ext cx="10515600" cy="4425042"/>
          </a:xfrm>
        </p:spPr>
        <p:txBody>
          <a:bodyPr>
            <a:normAutofit/>
          </a:bodyPr>
          <a:lstStyle/>
          <a:p>
            <a:r>
              <a:rPr lang="hr-HR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socijalna i građanska kompetencija razvijaju se poticanjem djeteta na odgovorno ponašanje, pozitivan i tolerantan odnos prema drugima, međuljudsku i međukulturnu suradnju, uzajamno pomaganje i prihvaćanje različitosti; samopoštovanje i poštovanje drugih te osposobljavanje za učinkovito sudjelovanje u razvoju demokratskih odnosa u vrtiću, zajednici i društvu na načelima pravednosti i mirotvorstva. Ove kompetencije razvijaju se u takvoj organizaciji odgojno-obrazovnoga procesa vrtića koja se oslanja na stvaranje poticajnoga socijalnog okruženja, poticanje djece na iznošenje i argumentiranje svojih stajališta te uključivanje djece u donošenje odluka koje se odnose na njihovo življenje u vrtiću.</a:t>
            </a:r>
            <a:endParaRPr lang="hr-H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hr-H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63929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213</Words>
  <Application>Microsoft Office PowerPoint</Application>
  <PresentationFormat>Widescreen</PresentationFormat>
  <Paragraphs>22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Times New Roman</vt:lpstr>
      <vt:lpstr>Office Theme</vt:lpstr>
      <vt:lpstr>DRŽAVNA SMOTRA PROJEKATA U PODRUČJU NACIONALNOG PROGRAMA ODGOJA I OBRAZOVANJA  ZA LJUDSKA PRAVA I DEMOKRATSKO GRAĐANSTVO  VLADE REPUBLIKE HRVATSKE ZA RANI I PREDŠKOLSKI ODGOJ I OBRAZOVANJE U ORGANIZACIJI AGENCIJE ZA ODGOJ I OBRAZOVANJE </vt:lpstr>
      <vt:lpstr>Odgoj za ljudska prava i demokratsko građanstvo</vt:lpstr>
      <vt:lpstr> Priručnik Živjeti i učiti prava (2003) </vt:lpstr>
      <vt:lpstr>Nacionalni kurikulumu za rani i predškolski odgoj i obrazovanje (Narodne novine, 5/15, str. 29)</vt:lpstr>
    </vt:vector>
  </TitlesOfParts>
  <Company>AZOO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Andreja Silic</dc:creator>
  <cp:lastModifiedBy>Andreja Silic</cp:lastModifiedBy>
  <cp:revision>5</cp:revision>
  <dcterms:created xsi:type="dcterms:W3CDTF">2019-05-14T11:00:37Z</dcterms:created>
  <dcterms:modified xsi:type="dcterms:W3CDTF">2019-05-14T11:33:43Z</dcterms:modified>
</cp:coreProperties>
</file>