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7" r:id="rId1"/>
  </p:sldMasterIdLst>
  <p:sldIdLst>
    <p:sldId id="333" r:id="rId2"/>
    <p:sldId id="332" r:id="rId3"/>
    <p:sldId id="317" r:id="rId4"/>
    <p:sldId id="328" r:id="rId5"/>
    <p:sldId id="320" r:id="rId6"/>
    <p:sldId id="321" r:id="rId7"/>
    <p:sldId id="322" r:id="rId8"/>
    <p:sldId id="329" r:id="rId9"/>
    <p:sldId id="324" r:id="rId10"/>
    <p:sldId id="325" r:id="rId11"/>
    <p:sldId id="323" r:id="rId12"/>
    <p:sldId id="331" r:id="rId13"/>
    <p:sldId id="289" r:id="rId14"/>
  </p:sldIdLst>
  <p:sldSz cx="9144000" cy="6858000" type="screen4x3"/>
  <p:notesSz cx="6662738" cy="98329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0" y="6096000"/>
            <a:ext cx="3657600" cy="609600"/>
          </a:xfrm>
        </p:spPr>
        <p:txBody>
          <a:bodyPr>
            <a:normAutofit/>
          </a:bodyPr>
          <a:lstStyle/>
          <a:p>
            <a:r>
              <a:rPr lang="hr-HR" sz="2000" i="1" dirty="0" smtClean="0"/>
              <a:t>Ivana Kuhta Bogić</a:t>
            </a:r>
            <a:endParaRPr lang="hr-HR" sz="2000" i="1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1600200"/>
            <a:ext cx="5867400" cy="3810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hr-HR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S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tručno-metodička</a:t>
            </a:r>
            <a:r>
              <a:rPr lang="en-US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priprema</a:t>
            </a:r>
            <a:r>
              <a:rPr lang="en-US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za 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polaganje</a:t>
            </a:r>
            <a:r>
              <a:rPr lang="en-US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stručnog</a:t>
            </a:r>
            <a:r>
              <a:rPr lang="en-US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ispita</a:t>
            </a:r>
            <a:r>
              <a:rPr lang="en-US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iz</a:t>
            </a:r>
            <a:r>
              <a:rPr lang="en-US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sz="4900" b="1" i="1" u="sng" dirty="0" err="1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geografije</a:t>
            </a:r>
            <a:r>
              <a:rPr lang="hr-HR" sz="4900" b="1" i="1" u="sng" dirty="0" smtClean="0">
                <a:solidFill>
                  <a:srgbClr val="00206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 </a:t>
            </a:r>
            <a:r>
              <a:rPr lang="en-US" b="1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en-US" b="1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hr-HR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  <a:t/>
            </a:r>
            <a:br>
              <a:rPr lang="hr-HR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+mn-lt"/>
              </a:rPr>
            </a:br>
            <a:r>
              <a:rPr lang="hr-HR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</a:rPr>
              <a:t>10</a:t>
            </a:r>
            <a:r>
              <a:rPr lang="en-US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>. </a:t>
            </a:r>
            <a:r>
              <a:rPr lang="en-US" i="1" u="sng" dirty="0" err="1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>prosinca</a:t>
            </a:r>
            <a:r>
              <a:rPr lang="en-US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> 202</a:t>
            </a:r>
            <a:r>
              <a:rPr lang="hr-HR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>1</a:t>
            </a:r>
            <a:r>
              <a:rPr lang="en-US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>.</a:t>
            </a:r>
            <a:r>
              <a:rPr lang="hr-HR" i="1" u="sng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+mn-lt"/>
              </a:rPr>
              <a:t> </a:t>
            </a:r>
            <a:endParaRPr lang="hr-HR" i="1" u="sng" dirty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+mn-lt"/>
            </a:endParaRPr>
          </a:p>
        </p:txBody>
      </p:sp>
      <p:pic>
        <p:nvPicPr>
          <p:cNvPr id="4" name="Picture 3" descr="HeadingAZOO-solid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86000" y="152400"/>
            <a:ext cx="3886200" cy="10126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534400" cy="1782762"/>
          </a:xfrm>
        </p:spPr>
        <p:txBody>
          <a:bodyPr>
            <a:noAutofit/>
          </a:bodyPr>
          <a:lstStyle/>
          <a:p>
            <a:pPr algn="ctr"/>
            <a:r>
              <a:rPr lang="hr-HR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Tiskanica SI-3 </a:t>
            </a:r>
            <a:r>
              <a:rPr lang="hr-HR" sz="32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sz="32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Prijavnica za točan rok </a:t>
            </a:r>
            <a:br>
              <a:rPr lang="hr-HR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r-HR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polaganja stručnoga ispita</a:t>
            </a:r>
            <a:endParaRPr lang="hr-HR" sz="3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533400" y="-46038"/>
            <a:ext cx="1524000" cy="381000"/>
          </a:xfrm>
        </p:spPr>
        <p:txBody>
          <a:bodyPr>
            <a:normAutofit fontScale="85000" lnSpcReduction="20000"/>
          </a:bodyPr>
          <a:lstStyle/>
          <a:p>
            <a:endParaRPr lang="hr-HR" dirty="0"/>
          </a:p>
        </p:txBody>
      </p:sp>
      <p:sp>
        <p:nvSpPr>
          <p:cNvPr id="6" name="Rectangle 5"/>
          <p:cNvSpPr/>
          <p:nvPr/>
        </p:nvSpPr>
        <p:spPr>
          <a:xfrm>
            <a:off x="609600" y="2590800"/>
            <a:ext cx="8305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hr-H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preslika </a:t>
            </a:r>
            <a:r>
              <a:rPr lang="hr-HR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Diplome</a:t>
            </a:r>
            <a:r>
              <a:rPr lang="hr-H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hr-HR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Potvrda</a:t>
            </a:r>
            <a:r>
              <a:rPr lang="hr-H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(60 </a:t>
            </a:r>
            <a:r>
              <a:rPr lang="hr-HR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ects</a:t>
            </a:r>
            <a:r>
              <a:rPr lang="hr-H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bodova) o položenom pedagoško-psihološko-didaktičko-metodičkom obrazovanju</a:t>
            </a:r>
          </a:p>
          <a:p>
            <a:r>
              <a:rPr lang="hr-H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-180 </a:t>
            </a:r>
            <a:r>
              <a:rPr lang="hr-HR" sz="32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ects</a:t>
            </a:r>
            <a:r>
              <a:rPr lang="hr-HR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bodova - </a:t>
            </a:r>
            <a:r>
              <a:rPr lang="hr-HR" sz="3200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</a:t>
            </a:r>
            <a:r>
              <a:rPr lang="hr-HR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hr-HR" sz="3200" u="sng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</a:t>
            </a:r>
            <a:r>
              <a:rPr lang="hr-HR" sz="32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geografije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39000" cy="762000"/>
          </a:xfrm>
        </p:spPr>
        <p:txBody>
          <a:bodyPr>
            <a:noAutofit/>
          </a:bodyPr>
          <a:lstStyle/>
          <a:p>
            <a:pPr algn="r"/>
            <a:r>
              <a:rPr lang="hr-HR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Tiskanice i dokumentacija za AZOO</a:t>
            </a:r>
            <a:endParaRPr lang="hr-HR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143000"/>
            <a:ext cx="8534400" cy="52578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hr-HR" sz="2800" i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SI-1</a:t>
            </a:r>
            <a:r>
              <a:rPr lang="hr-HR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Prijavnica + </a:t>
            </a:r>
            <a:r>
              <a:rPr lang="hr-HR" sz="2800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stažiranja</a:t>
            </a:r>
          </a:p>
          <a:p>
            <a:r>
              <a:rPr lang="hr-HR" sz="2800" i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SI-2</a:t>
            </a:r>
            <a:r>
              <a:rPr lang="hr-HR" sz="2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Izvješće o ostvarenom pripravničkom stažu + E</a:t>
            </a:r>
            <a:r>
              <a:rPr lang="hr-HR" sz="2800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videncija o održanom nastavnom procesu</a:t>
            </a:r>
            <a:endParaRPr lang="hr-HR" sz="28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hr-HR" sz="2800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SI-3</a:t>
            </a:r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Prijavnica za polaganje ispita + preslika </a:t>
            </a:r>
            <a:r>
              <a:rPr lang="hr-HR" sz="28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Diplome</a:t>
            </a:r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8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Potvrda</a:t>
            </a:r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(60 </a:t>
            </a:r>
            <a:r>
              <a:rPr lang="hr-HR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ects</a:t>
            </a:r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bodova) o položenom pedagoško-psihološko-didaktičko-metodičkom obrazovanju</a:t>
            </a:r>
          </a:p>
          <a:p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 </a:t>
            </a:r>
            <a:r>
              <a:rPr lang="hr-HR" sz="28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ects</a:t>
            </a:r>
            <a:r>
              <a:rPr lang="hr-HR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bodova - </a:t>
            </a:r>
            <a:r>
              <a:rPr lang="hr-HR" sz="2800" u="sng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</a:t>
            </a:r>
            <a:r>
              <a:rPr lang="hr-HR" sz="28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hr-HR" sz="2800" u="sng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</a:t>
            </a:r>
            <a:r>
              <a:rPr lang="hr-HR" sz="28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geografije</a:t>
            </a:r>
          </a:p>
          <a:p>
            <a:pPr>
              <a:buNone/>
            </a:pPr>
            <a:endParaRPr lang="hr-H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5181600" cy="990600"/>
          </a:xfrm>
        </p:spPr>
        <p:txBody>
          <a:bodyPr>
            <a:noAutofit/>
          </a:bodyPr>
          <a:lstStyle/>
          <a:p>
            <a:pPr algn="ctr"/>
            <a:r>
              <a:rPr lang="hr-HR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Inozemne diplome</a:t>
            </a:r>
            <a:endParaRPr lang="hr-HR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52600" y="1828800"/>
            <a:ext cx="5791200" cy="3810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hr-H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Potrebno je dostaviti </a:t>
            </a:r>
            <a:r>
              <a:rPr lang="hr-HR" sz="2800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Rješenje</a:t>
            </a:r>
            <a:r>
              <a:rPr lang="hr-HR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Ministarstva znanosti i obrazovanja za priznavanje stručne kvalifikacije sukladno </a:t>
            </a:r>
            <a:r>
              <a:rPr lang="hr-HR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Zakonu o reguliranim profesijama i priznavanju inozemnih stručnih kvalifikacija (NN, 82/15)</a:t>
            </a:r>
          </a:p>
          <a:p>
            <a:pPr>
              <a:buNone/>
            </a:pPr>
            <a:endParaRPr lang="hr-HR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3886200" cy="838200"/>
          </a:xfrm>
        </p:spPr>
        <p:txBody>
          <a:bodyPr>
            <a:noAutofit/>
          </a:bodyPr>
          <a:lstStyle/>
          <a:p>
            <a:pPr algn="l"/>
            <a:r>
              <a:rPr lang="hr-HR" sz="3600" b="1" i="1" u="sng" dirty="0" smtClean="0">
                <a:solidFill>
                  <a:srgbClr val="C00000"/>
                </a:solidFill>
              </a:rPr>
              <a:t>Zakonski propisi</a:t>
            </a:r>
            <a:endParaRPr lang="hr-HR" sz="3600" b="1" i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85800"/>
            <a:ext cx="9144000" cy="6172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Ustav Republike Hrvatske /NN, 85/2010./</a:t>
            </a:r>
          </a:p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 o odgoju i obrazovanju u osnovnoj i srednjoj školi /NN,64/20/</a:t>
            </a:r>
          </a:p>
          <a:p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 o polaganju stručnog ispita učitelja i stručnih suradnika u osnovnom školstvu i nastavnika u srednjem školstvu /NN,88/03</a:t>
            </a:r>
            <a:r>
              <a:rPr lang="hr-HR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endParaRPr lang="hr-HR" sz="24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 o načinima, postupcima i elementima vrednovanja učenika u osnovnoj i srednjoj školi /NN,100/21/</a:t>
            </a:r>
          </a:p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 o osnovnoškolskom i srednjoškolskom </a:t>
            </a:r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odgoju </a:t>
            </a:r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obrazovanju učenika s teškoćama u razvoju /NN,24/14/</a:t>
            </a:r>
          </a:p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Kurikulum za nastavni predmet Geografiju za osnovne škole i gimnazije u Republici Hrvatskoj /NN,7/19/</a:t>
            </a:r>
          </a:p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 o reguliranim profesijama i priznavanju inozemnih stručnih kvalifikacija (NN,82/15)</a:t>
            </a:r>
          </a:p>
          <a:p>
            <a:pPr lvl="0"/>
            <a:r>
              <a:rPr lang="hr-HR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Kurukulumi</a:t>
            </a:r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međupredmetnih</a:t>
            </a:r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tema (2019.)</a:t>
            </a:r>
          </a:p>
          <a:p>
            <a:pPr lvl="0"/>
            <a:r>
              <a:rPr lang="hr-HR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Statuti škola, Poslovnici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81000"/>
            <a:ext cx="6347713" cy="685800"/>
          </a:xfrm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Usmeni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dio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stručnog</a:t>
            </a:r>
            <a:r>
              <a:rPr lang="hr-HR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ispita</a:t>
            </a:r>
            <a:endParaRPr lang="hr-HR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066800"/>
            <a:ext cx="7391400" cy="5257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Ustav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</a:t>
            </a:r>
            <a:r>
              <a:rPr lang="hr-HR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epublike</a:t>
            </a:r>
            <a:r>
              <a:rPr lang="hr-HR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Hrvatske</a:t>
            </a:r>
            <a:endParaRPr lang="en-US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odgoju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obrazovanju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osnovoj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srednjoj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školi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(NN, 64/20)</a:t>
            </a:r>
          </a:p>
          <a:p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načinima</a:t>
            </a:r>
            <a:r>
              <a:rPr lang="hr-HR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postupcima i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elementima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vrednovanja</a:t>
            </a:r>
            <a:r>
              <a:rPr lang="hr-HR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učenika u osnovnoj i srednjoj školi (NN, 100 /21)</a:t>
            </a:r>
            <a:endParaRPr lang="en-US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Kurikulum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nastavnog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predmeta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Geografije</a:t>
            </a:r>
            <a:r>
              <a:rPr lang="hr-HR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za osnovne škole i gimnazije (NN, 7/19)</a:t>
            </a:r>
            <a:endParaRPr lang="en-US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hr-H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2400" y="304800"/>
            <a:ext cx="18288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hr-HR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0pći dio</a:t>
            </a:r>
            <a:endParaRPr lang="hr-HR" b="1" i="1" u="sng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610600" cy="2362200"/>
          </a:xfrm>
          <a:solidFill>
            <a:schemeClr val="bg1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hr-HR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 o odgoju i obrazovanju u osnovnoj i srednjoj školi (NN,64/20)</a:t>
            </a:r>
          </a:p>
          <a:p>
            <a:r>
              <a:rPr lang="hr-HR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Pravilnik o polaganju stručnog ispita učitelja i stručnih suradnika u osnovnom školstvu i nastavnika u srednjem školstvu (NN,88/03)</a:t>
            </a:r>
          </a:p>
          <a:p>
            <a:pPr>
              <a:buNone/>
            </a:pPr>
            <a:endParaRPr lang="hr-HR" sz="3200" i="1" dirty="0" smtClean="0">
              <a:solidFill>
                <a:srgbClr val="00B050"/>
              </a:solidFill>
            </a:endParaRPr>
          </a:p>
          <a:p>
            <a:endParaRPr lang="hr-HR" dirty="0" smtClean="0">
              <a:solidFill>
                <a:schemeClr val="tx1"/>
              </a:solidFill>
            </a:endParaRPr>
          </a:p>
          <a:p>
            <a:endParaRPr lang="hr-HR" dirty="0">
              <a:solidFill>
                <a:schemeClr val="tx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3352800"/>
            <a:ext cx="8610600" cy="3124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hr-H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Ugovorom o radu (na određeno ili neodređeno vrijeme)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hr-H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Pripravniku se u roku od 30 dana imenuje tročlano povjerenstvo za stažiranje  </a:t>
            </a:r>
            <a:r>
              <a:rPr kumimoji="0" lang="hr-HR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(ravnatelj, stručni suradnik, mentor)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hr-H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Tiskanica </a:t>
            </a:r>
            <a:r>
              <a:rPr kumimoji="0" lang="hr-HR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SI -1</a:t>
            </a:r>
            <a:r>
              <a:rPr kumimoji="0" lang="hr-H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(dostavlja se u AZOO nakon imenovanja Povjerenstva)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04800"/>
            <a:ext cx="2590800" cy="792162"/>
          </a:xfrm>
        </p:spPr>
        <p:txBody>
          <a:bodyPr>
            <a:normAutofit/>
          </a:bodyPr>
          <a:lstStyle/>
          <a:p>
            <a:r>
              <a:rPr lang="hr-H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iskanica</a:t>
            </a:r>
            <a:r>
              <a:rPr lang="en-US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SI-1</a:t>
            </a:r>
            <a:endParaRPr lang="hr-HR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382000" cy="838200"/>
          </a:xfrm>
        </p:spPr>
        <p:txBody>
          <a:bodyPr>
            <a:normAutofit/>
          </a:bodyPr>
          <a:lstStyle/>
          <a:p>
            <a:pPr algn="ctr"/>
            <a:r>
              <a:rPr lang="hr-HR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Obavezno priložiti i </a:t>
            </a:r>
            <a:r>
              <a:rPr lang="hr-HR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rogram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stažiranja</a:t>
            </a:r>
            <a:endParaRPr lang="hr-HR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hr-HR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27957795"/>
              </p:ext>
            </p:extLst>
          </p:nvPr>
        </p:nvGraphicFramePr>
        <p:xfrm>
          <a:off x="152400" y="1752600"/>
          <a:ext cx="4343400" cy="4800600"/>
        </p:xfrm>
        <a:graphic>
          <a:graphicData uri="http://schemas.openxmlformats.org/presentationml/2006/ole">
            <p:oleObj spid="_x0000_s1069" name="Acrobat Document" r:id="rId3" imgW="5486400" imgH="7981838" progId="AcroExch.Document.DC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4343400" y="1828800"/>
          <a:ext cx="4648200" cy="4800600"/>
        </p:xfrm>
        <a:graphic>
          <a:graphicData uri="http://schemas.openxmlformats.org/presentationml/2006/ole">
            <p:oleObj spid="_x0000_s1070" name="Acrobat Document" r:id="rId4" imgW="5648101" imgH="7981838" progId="AcroExch.Document.D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Autofit/>
          </a:bodyPr>
          <a:lstStyle/>
          <a:p>
            <a:pPr algn="ctr"/>
            <a:r>
              <a:rPr lang="hr-HR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Uloga ravnatelja</a:t>
            </a:r>
            <a:endParaRPr lang="hr-HR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838200"/>
            <a:ext cx="5117054" cy="5486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hr-HR" dirty="0" smtClean="0">
                <a:solidFill>
                  <a:schemeClr val="tx1"/>
                </a:solidFill>
              </a:rPr>
              <a:t>  </a:t>
            </a:r>
            <a:r>
              <a:rPr lang="hr-HR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 predsjednik povjerenstva za stažiranje, pripravnika upoznaje s važećim dokumentima</a:t>
            </a:r>
            <a:r>
              <a:rPr lang="hr-H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</a:p>
          <a:p>
            <a:pPr algn="ctr">
              <a:buNone/>
            </a:pPr>
            <a:r>
              <a:rPr lang="hr-HR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Ustavom RH,</a:t>
            </a:r>
          </a:p>
          <a:p>
            <a:pPr algn="ctr">
              <a:buNone/>
            </a:pPr>
            <a:r>
              <a:rPr lang="hr-HR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Zakonom o odgoju i obrazovanju, </a:t>
            </a:r>
          </a:p>
          <a:p>
            <a:pPr algn="ctr">
              <a:buNone/>
            </a:pPr>
            <a:r>
              <a:rPr lang="hr-HR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Pravilnicima u školstvu, </a:t>
            </a:r>
          </a:p>
          <a:p>
            <a:pPr algn="ctr">
              <a:buNone/>
            </a:pPr>
            <a:r>
              <a:rPr lang="hr-HR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Statutom škole </a:t>
            </a:r>
          </a:p>
          <a:p>
            <a:pPr algn="ctr">
              <a:buNone/>
            </a:pPr>
            <a:r>
              <a:rPr lang="hr-HR" sz="28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ostalim zakonskim aktima</a:t>
            </a:r>
            <a:endParaRPr lang="hr-HR" sz="28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458200" cy="715962"/>
          </a:xfrm>
        </p:spPr>
        <p:txBody>
          <a:bodyPr>
            <a:noAutofit/>
          </a:bodyPr>
          <a:lstStyle/>
          <a:p>
            <a:pPr algn="ctr"/>
            <a:r>
              <a:rPr lang="hr-HR" sz="36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Uloga stručnog suradnika</a:t>
            </a:r>
            <a:endParaRPr lang="hr-HR" sz="36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14400"/>
            <a:ext cx="9144000" cy="51054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hr-HR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Pedagog kao stručni suradnik škole upoznaje pripravnika s pedagoškom dokumentacijom (</a:t>
            </a:r>
            <a:r>
              <a:rPr lang="hr-HR" sz="28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uključujući učenike s posebnim </a:t>
            </a:r>
            <a:r>
              <a:rPr lang="hr-HR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potrebama)</a:t>
            </a:r>
            <a:endParaRPr lang="hr-HR" sz="28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r>
              <a:rPr lang="hr-HR" sz="2800" b="1" i="1" dirty="0" smtClean="0">
                <a:solidFill>
                  <a:srgbClr val="00B050"/>
                </a:solidFill>
              </a:rPr>
              <a:t> </a:t>
            </a:r>
            <a:r>
              <a:rPr lang="hr-HR" sz="2800" b="1" i="1" dirty="0" smtClean="0">
                <a:solidFill>
                  <a:schemeClr val="tx1"/>
                </a:solidFill>
              </a:rPr>
              <a:t>Smjernice za rad s učenicima s teškoćama, MZO, 2021.</a:t>
            </a:r>
          </a:p>
          <a:p>
            <a:pPr algn="ctr">
              <a:buFontTx/>
              <a:buChar char="-"/>
            </a:pPr>
            <a:r>
              <a:rPr lang="hr-HR" sz="2800" b="1" i="1" dirty="0" smtClean="0">
                <a:solidFill>
                  <a:srgbClr val="FF0000"/>
                </a:solidFill>
              </a:rPr>
              <a:t>https://mzo.gov.hr/</a:t>
            </a:r>
          </a:p>
          <a:p>
            <a:pPr>
              <a:buNone/>
            </a:pPr>
            <a:endParaRPr lang="hr-HR" sz="2800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FontTx/>
              <a:buChar char="-"/>
            </a:pPr>
            <a:r>
              <a:rPr lang="hr-HR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Godišnji izvedbeni kurikulum (GIK)/Godišnji izvedbeni plan i program </a:t>
            </a:r>
          </a:p>
          <a:p>
            <a:pPr algn="ctr">
              <a:buFontTx/>
              <a:buChar char="-"/>
            </a:pPr>
            <a:r>
              <a:rPr lang="hr-HR" sz="2800" b="1" i="1" dirty="0" smtClean="0">
                <a:solidFill>
                  <a:schemeClr val="tx1"/>
                </a:solidFill>
              </a:rPr>
              <a:t>Prijedloge Godišnjih izvedbenih kurikuluma iz Geografije možete preuzeti na mrežnim stranicama Ministarstva znanosti i obrazovanja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28600"/>
            <a:ext cx="4419600" cy="762000"/>
          </a:xfrm>
        </p:spPr>
        <p:txBody>
          <a:bodyPr>
            <a:normAutofit/>
          </a:bodyPr>
          <a:lstStyle/>
          <a:p>
            <a:pPr algn="ctr"/>
            <a:r>
              <a:rPr lang="hr-HR" b="1" i="1" u="sng" dirty="0" smtClean="0">
                <a:solidFill>
                  <a:srgbClr val="0070C0"/>
                </a:solidFill>
              </a:rPr>
              <a:t>Uloga mentora</a:t>
            </a:r>
            <a:endParaRPr lang="hr-HR" b="1" i="1" u="sng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793" y="1066800"/>
            <a:ext cx="9142207" cy="57912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hr-HR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 analizira, provjerava i </a:t>
            </a:r>
            <a:r>
              <a:rPr lang="hr-HR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prati pripravnika kroz</a:t>
            </a:r>
            <a:endParaRPr lang="hr-HR" sz="28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hr-HR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Evidenciju o ostvarivanju nastavnoga </a:t>
            </a:r>
            <a:r>
              <a:rPr lang="hr-HR" sz="28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procesa</a:t>
            </a:r>
          </a:p>
          <a:p>
            <a:pPr algn="ctr">
              <a:buNone/>
            </a:pPr>
            <a:endParaRPr lang="hr-HR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hr-H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-Pripravnik prati najmanje 30 sati nastave kod mentora </a:t>
            </a:r>
            <a:endParaRPr lang="hr-HR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hr-H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hr-H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 prati najmanje 10 sati nastave </a:t>
            </a:r>
            <a:r>
              <a:rPr lang="hr-HR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kod pripravnika </a:t>
            </a:r>
          </a:p>
          <a:p>
            <a:pPr algn="just">
              <a:buNone/>
            </a:pPr>
            <a:endParaRPr lang="hr-HR" sz="2800" b="1" i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endParaRPr lang="hr-HR" sz="2800" b="1" i="1" u="sng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hr-HR" sz="2800" b="1" i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Napomena</a:t>
            </a:r>
            <a:r>
              <a:rPr lang="hr-HR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</a:t>
            </a:r>
            <a:r>
              <a:rPr lang="hr-HR" sz="2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Volonteri i/ili osobe bez zasnivanja radnog odnosa pohađaju nastavu 2 sata tjedno tijekom nastavne godine (70 sati) a mentor prati 35 sati </a:t>
            </a:r>
          </a:p>
          <a:p>
            <a:pPr algn="ctr">
              <a:buNone/>
            </a:pPr>
            <a:r>
              <a:rPr lang="hr-HR" sz="3200" dirty="0" smtClean="0"/>
              <a:t>		</a:t>
            </a:r>
            <a:endParaRPr lang="hr-H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66" y="1344707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hr-HR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r-HR" sz="31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hr-HR" sz="31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228600"/>
            <a:ext cx="8957534" cy="19812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hr-HR" dirty="0" smtClean="0"/>
          </a:p>
          <a:p>
            <a:pPr algn="ctr">
              <a:buNone/>
            </a:pPr>
            <a:r>
              <a:rPr lang="hr-HR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Nakon završenog pripravničkog staža povjerenstvo potpisuje </a:t>
            </a:r>
            <a:r>
              <a:rPr lang="hr-H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Tiskanicu SI -2 </a:t>
            </a:r>
            <a:r>
              <a:rPr lang="hr-HR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hr-HR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dostavlja</a:t>
            </a:r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 AZOO </a:t>
            </a:r>
            <a:r>
              <a:rPr lang="en-US" sz="2800" b="1" i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zajedno</a:t>
            </a:r>
            <a:r>
              <a:rPr lang="en-US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</a:t>
            </a:r>
            <a:r>
              <a:rPr lang="hr-HR" sz="28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Evidencij</a:t>
            </a:r>
            <a:r>
              <a:rPr lang="en-US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om</a:t>
            </a:r>
            <a:r>
              <a:rPr lang="hr-H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nastavnoga procesa </a:t>
            </a:r>
          </a:p>
          <a:p>
            <a:pPr algn="ctr">
              <a:buNone/>
            </a:pPr>
            <a:endParaRPr lang="hr-HR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hr-HR" dirty="0"/>
          </a:p>
        </p:txBody>
      </p:sp>
      <p:pic>
        <p:nvPicPr>
          <p:cNvPr id="4" name="Picture 2" descr="C:\Users\ikuhta\Desktop\SI-2-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9801"/>
            <a:ext cx="3879477" cy="4648200"/>
          </a:xfrm>
          <a:prstGeom prst="rect">
            <a:avLst/>
          </a:prstGeom>
          <a:noFill/>
        </p:spPr>
      </p:pic>
      <p:graphicFrame>
        <p:nvGraphicFramePr>
          <p:cNvPr id="2457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0200649"/>
              </p:ext>
            </p:extLst>
          </p:nvPr>
        </p:nvGraphicFramePr>
        <p:xfrm>
          <a:off x="4191000" y="2209800"/>
          <a:ext cx="4648200" cy="4419600"/>
        </p:xfrm>
        <a:graphic>
          <a:graphicData uri="http://schemas.openxmlformats.org/presentationml/2006/ole">
            <p:oleObj spid="_x0000_s24599" name="Acrobat Document" r:id="rId4" imgW="5648101" imgH="7981838" progId="AcroExch.Document.D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hr-HR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Tiskanica SI-3 </a:t>
            </a:r>
            <a:r>
              <a:rPr lang="hr-HR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dostavlja se; </a:t>
            </a:r>
            <a:endParaRPr lang="hr-HR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762000"/>
            <a:ext cx="8991600" cy="5943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endParaRPr lang="hr-HR" dirty="0" smtClean="0"/>
          </a:p>
          <a:p>
            <a:pPr algn="ctr">
              <a:lnSpc>
                <a:spcPct val="90000"/>
              </a:lnSpc>
              <a:buNone/>
            </a:pPr>
            <a:r>
              <a:rPr lang="hr-HR" sz="2400" dirty="0" smtClean="0">
                <a:solidFill>
                  <a:srgbClr val="00B050"/>
                </a:solidFill>
              </a:rPr>
              <a:t>-</a:t>
            </a:r>
            <a:r>
              <a:rPr lang="hr-H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najkasnije 30 dana prije početka ispitnog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hr-HR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roka</a:t>
            </a:r>
          </a:p>
          <a:p>
            <a:pPr algn="ctr">
              <a:lnSpc>
                <a:spcPct val="90000"/>
              </a:lnSpc>
              <a:buNone/>
            </a:pPr>
            <a:endParaRPr lang="hr-HR" sz="24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None/>
            </a:pPr>
            <a:r>
              <a:rPr lang="hr-H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Osnovna škola</a:t>
            </a:r>
          </a:p>
          <a:p>
            <a:pPr lvl="2">
              <a:lnSpc>
                <a:spcPct val="90000"/>
              </a:lnSpc>
            </a:pP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PRIJAVA</a:t>
            </a:r>
            <a:r>
              <a:rPr lang="hr-HR" sz="2400" b="1" dirty="0" smtClean="0"/>
              <a:t>: 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hr-HR" sz="2400" b="1" dirty="0" smtClean="0"/>
              <a:t> </a:t>
            </a:r>
            <a:r>
              <a:rPr lang="hr-H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1. 9. </a:t>
            </a:r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– ISPITNI ROK: </a:t>
            </a:r>
            <a:r>
              <a:rPr lang="hr-H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10. – 15. 11.</a:t>
            </a:r>
          </a:p>
          <a:p>
            <a:pPr lvl="2">
              <a:lnSpc>
                <a:spcPct val="90000"/>
              </a:lnSpc>
            </a:pP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PRIJAVA: do </a:t>
            </a:r>
            <a:r>
              <a:rPr lang="hr-H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15. 12. </a:t>
            </a:r>
            <a:r>
              <a:rPr lang="hr-H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– ISPITNI ROK: </a:t>
            </a:r>
            <a:r>
              <a:rPr lang="hr-H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1. – 1. 3.</a:t>
            </a:r>
          </a:p>
          <a:p>
            <a:pPr lvl="2">
              <a:lnSpc>
                <a:spcPct val="90000"/>
              </a:lnSpc>
            </a:pP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PRIJAVA: do </a:t>
            </a:r>
            <a:r>
              <a:rPr lang="hr-HR" sz="24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15. 3. </a:t>
            </a:r>
            <a:r>
              <a:rPr lang="hr-HR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– ISPITNI ROK: </a:t>
            </a:r>
            <a:r>
              <a:rPr lang="hr-HR" sz="24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4. – 1. 6.</a:t>
            </a:r>
          </a:p>
          <a:p>
            <a:pPr lvl="2">
              <a:lnSpc>
                <a:spcPct val="90000"/>
              </a:lnSpc>
            </a:pPr>
            <a:endParaRPr lang="hr-HR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90000"/>
              </a:lnSpc>
              <a:buNone/>
            </a:pPr>
            <a:r>
              <a:rPr lang="hr-HR" sz="24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Srednja škola</a:t>
            </a:r>
          </a:p>
          <a:p>
            <a:pPr lvl="2">
              <a:lnSpc>
                <a:spcPct val="90000"/>
              </a:lnSpc>
            </a:pP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PRIJAVA: do </a:t>
            </a:r>
            <a:r>
              <a:rPr lang="hr-H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10. 9. </a:t>
            </a: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hr-HR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ISPITNI ROK: </a:t>
            </a:r>
            <a:r>
              <a:rPr lang="hr-H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10. – 10. 12.</a:t>
            </a:r>
          </a:p>
          <a:p>
            <a:pPr lvl="2">
              <a:lnSpc>
                <a:spcPct val="90000"/>
              </a:lnSpc>
            </a:pPr>
            <a:r>
              <a:rPr lang="hr-H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PRIJAVA: do </a:t>
            </a:r>
            <a:r>
              <a:rPr lang="hr-H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10. 1. </a:t>
            </a:r>
            <a:r>
              <a:rPr lang="hr-HR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– ISPITNI ROK: </a:t>
            </a:r>
            <a:r>
              <a:rPr lang="hr-HR" sz="24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2. – 10. 4.</a:t>
            </a:r>
            <a:endParaRPr lang="hr-HR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hr-HR" sz="24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hr-HR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Važna napomena! </a:t>
            </a:r>
          </a:p>
          <a:p>
            <a:pPr>
              <a:buNone/>
            </a:pPr>
            <a:r>
              <a:rPr lang="hr-HR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Za svaki izlazak na stručni ispit potrebno je dostaviti </a:t>
            </a:r>
          </a:p>
          <a:p>
            <a:pPr>
              <a:buNone/>
            </a:pPr>
            <a:r>
              <a:rPr lang="hr-HR" sz="24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novu</a:t>
            </a:r>
            <a:r>
              <a:rPr lang="hr-HR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r-HR" sz="24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tiskanicu (SI-3) </a:t>
            </a:r>
            <a:r>
              <a:rPr lang="hr-HR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 kojoj se zaokruži ispitni rok</a:t>
            </a:r>
            <a:r>
              <a:rPr lang="hr-HR" sz="2400" dirty="0" smtClean="0">
                <a:solidFill>
                  <a:schemeClr val="tx1"/>
                </a:solidFill>
              </a:rPr>
              <a:t>.</a:t>
            </a:r>
            <a:endParaRPr lang="hr-HR" sz="2400" b="1" dirty="0" smtClean="0">
              <a:solidFill>
                <a:schemeClr val="tx1"/>
              </a:solidFill>
            </a:endParaRPr>
          </a:p>
          <a:p>
            <a:endParaRPr lang="hr-H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3319</TotalTime>
  <Words>578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Equity</vt:lpstr>
      <vt:lpstr>Acrobat Document</vt:lpstr>
      <vt:lpstr>Stručno-metodička priprema za polaganje stručnog ispita iz geografije   10. prosinca 2021. </vt:lpstr>
      <vt:lpstr>Usmeni dio stručnoga ispita</vt:lpstr>
      <vt:lpstr>0pći dio</vt:lpstr>
      <vt:lpstr>Tiskanica SI-1</vt:lpstr>
      <vt:lpstr>Uloga ravnatelja</vt:lpstr>
      <vt:lpstr>Uloga stručnog suradnika</vt:lpstr>
      <vt:lpstr>Uloga mentora</vt:lpstr>
      <vt:lpstr> </vt:lpstr>
      <vt:lpstr>Tiskanica SI-3 dostavlja se; </vt:lpstr>
      <vt:lpstr>  Tiskanica SI-3  Prijavnica za točan rok  polaganja stručnoga ispita</vt:lpstr>
      <vt:lpstr>Tiskanice i dokumentacija za AZOO</vt:lpstr>
      <vt:lpstr>Inozemne diplome</vt:lpstr>
      <vt:lpstr>Zakonski propisi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ikuhta</cp:lastModifiedBy>
  <cp:revision>328</cp:revision>
  <dcterms:created xsi:type="dcterms:W3CDTF">2006-08-16T00:00:00Z</dcterms:created>
  <dcterms:modified xsi:type="dcterms:W3CDTF">2021-12-09T07:49:30Z</dcterms:modified>
</cp:coreProperties>
</file>