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3" r:id="rId8"/>
    <p:sldId id="262" r:id="rId9"/>
    <p:sldId id="274" r:id="rId10"/>
    <p:sldId id="263" r:id="rId11"/>
    <p:sldId id="264" r:id="rId12"/>
    <p:sldId id="265" r:id="rId13"/>
    <p:sldId id="266" r:id="rId14"/>
    <p:sldId id="267" r:id="rId15"/>
    <p:sldId id="268" r:id="rId16"/>
    <p:sldId id="271" r:id="rId17"/>
    <p:sldId id="269" r:id="rId18"/>
    <p:sldId id="270" r:id="rId19"/>
    <p:sldId id="272" r:id="rId20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62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AC95489-BE32-4A80-B090-C1CA3FB979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BEABA545-E91C-4F2E-9C4E-2C7BF9875F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5C053635-27CF-43F6-ADEE-B4A652113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1B6760D0-52C9-4301-9271-611289BEF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4849B13C-4D68-4F72-A43F-E2C4E7B31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1355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E6E3EC8-A582-4A60-B53F-D92C2782B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09BCDAFB-C242-4E9B-A04A-8CC497F2A8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66C58A23-239F-40CE-9F7F-109DEC2F1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7A9C6098-1EFA-44EB-980E-A9025700B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90032056-3F56-4663-AC88-916F55C79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02203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>
            <a:extLst>
              <a:ext uri="{FF2B5EF4-FFF2-40B4-BE49-F238E27FC236}">
                <a16:creationId xmlns:a16="http://schemas.microsoft.com/office/drawing/2014/main" id="{42273C3B-93A8-4C6C-84C2-9C1B2605DB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>
            <a:extLst>
              <a:ext uri="{FF2B5EF4-FFF2-40B4-BE49-F238E27FC236}">
                <a16:creationId xmlns:a16="http://schemas.microsoft.com/office/drawing/2014/main" id="{D0C5587E-2A28-4FAB-9E0A-8F2409662C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D4B30CA-0CCC-4124-9FDE-ABBFDD599B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4BA9B2DA-07BE-4525-B17C-D2D98F7D5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DB1EDF8B-9234-4EA4-BC9A-9C5CF33DB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96877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AEDB29B5-1F97-44F1-896B-FCFFDA1EA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0982E923-4103-4E4F-A65C-6D4582469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D0EA97EA-A533-4BD7-A19F-6DE62E2CF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926BFEEC-BBF7-4954-B99A-5E2DDD123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F206CABE-FFF0-4D86-83D5-961878290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153934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DA54C00-D4B0-4EA3-88E5-CDDBC7110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44DC643-9DB9-4B98-B002-267988B531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86E7D4B8-1BD8-4385-9A8E-F2B6CB662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7AC9D3B0-EBA3-4FE0-8EF5-A43F6159E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58F653D9-A68D-4D3D-847F-A7F0DEBE3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6384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BBFA6228-D104-43A1-94EB-047129344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B4E7ACBF-3434-4CB9-AF07-0E1A4AA323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0AC07BDE-EBA5-4B49-BD3C-4B7B5259AB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3B52C7CF-F530-4043-A035-2554D7E08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A54E4991-B270-4E6C-AA78-7426C2ADE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AB914F10-0931-40CE-88EB-67BC8DF50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471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7B3D365-B85D-469E-A10C-A4DE65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229E26B0-4ED7-442B-81DD-5B7181ECF9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4" name="Rezervirano mjesto sadržaja 3">
            <a:extLst>
              <a:ext uri="{FF2B5EF4-FFF2-40B4-BE49-F238E27FC236}">
                <a16:creationId xmlns:a16="http://schemas.microsoft.com/office/drawing/2014/main" id="{C090621E-62C4-493D-8625-1020D50739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5" name="Rezervirano mjesto teksta 4">
            <a:extLst>
              <a:ext uri="{FF2B5EF4-FFF2-40B4-BE49-F238E27FC236}">
                <a16:creationId xmlns:a16="http://schemas.microsoft.com/office/drawing/2014/main" id="{785C2052-77D2-4FC4-806E-C26CE42CFF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6" name="Rezervirano mjesto sadržaja 5">
            <a:extLst>
              <a:ext uri="{FF2B5EF4-FFF2-40B4-BE49-F238E27FC236}">
                <a16:creationId xmlns:a16="http://schemas.microsoft.com/office/drawing/2014/main" id="{1E0E820E-230F-46D1-9E52-353E902F90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7" name="Rezervirano mjesto datuma 6">
            <a:extLst>
              <a:ext uri="{FF2B5EF4-FFF2-40B4-BE49-F238E27FC236}">
                <a16:creationId xmlns:a16="http://schemas.microsoft.com/office/drawing/2014/main" id="{6BE942A4-E7C5-4160-AD7A-AB4EFDF61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8" name="Rezervirano mjesto podnožja 7">
            <a:extLst>
              <a:ext uri="{FF2B5EF4-FFF2-40B4-BE49-F238E27FC236}">
                <a16:creationId xmlns:a16="http://schemas.microsoft.com/office/drawing/2014/main" id="{D13608BD-7ECB-4EC1-8625-50563EFB51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>
            <a:extLst>
              <a:ext uri="{FF2B5EF4-FFF2-40B4-BE49-F238E27FC236}">
                <a16:creationId xmlns:a16="http://schemas.microsoft.com/office/drawing/2014/main" id="{E18AC11C-1B39-4ED9-A640-40015021C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2798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9CD86E76-3AE4-4101-837C-1CF893C17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>
            <a:extLst>
              <a:ext uri="{FF2B5EF4-FFF2-40B4-BE49-F238E27FC236}">
                <a16:creationId xmlns:a16="http://schemas.microsoft.com/office/drawing/2014/main" id="{F89F7DCA-71F7-40AD-B12F-C22693277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4" name="Rezervirano mjesto podnožja 3">
            <a:extLst>
              <a:ext uri="{FF2B5EF4-FFF2-40B4-BE49-F238E27FC236}">
                <a16:creationId xmlns:a16="http://schemas.microsoft.com/office/drawing/2014/main" id="{5016A931-3FE0-499A-9323-B844404A0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>
            <a:extLst>
              <a:ext uri="{FF2B5EF4-FFF2-40B4-BE49-F238E27FC236}">
                <a16:creationId xmlns:a16="http://schemas.microsoft.com/office/drawing/2014/main" id="{8195A96D-DF90-467F-879D-6E0EA2752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183857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>
            <a:extLst>
              <a:ext uri="{FF2B5EF4-FFF2-40B4-BE49-F238E27FC236}">
                <a16:creationId xmlns:a16="http://schemas.microsoft.com/office/drawing/2014/main" id="{FB0E418D-134C-47D1-B073-76DB6A021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3" name="Rezervirano mjesto podnožja 2">
            <a:extLst>
              <a:ext uri="{FF2B5EF4-FFF2-40B4-BE49-F238E27FC236}">
                <a16:creationId xmlns:a16="http://schemas.microsoft.com/office/drawing/2014/main" id="{C7CB5F5A-5A0C-4976-9712-4745021C9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>
            <a:extLst>
              <a:ext uri="{FF2B5EF4-FFF2-40B4-BE49-F238E27FC236}">
                <a16:creationId xmlns:a16="http://schemas.microsoft.com/office/drawing/2014/main" id="{60653011-8644-429B-902E-C1F4233FC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96055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F798740B-D2F0-41E8-9772-6746ED3B6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>
            <a:extLst>
              <a:ext uri="{FF2B5EF4-FFF2-40B4-BE49-F238E27FC236}">
                <a16:creationId xmlns:a16="http://schemas.microsoft.com/office/drawing/2014/main" id="{788E6BD2-87EC-4934-8A3D-7A386AE5F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2A7EEBE0-A3C1-431E-A131-448C26B5CC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2B04746-5CBE-4CAD-86B0-34019E813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7D0D65EE-077F-4257-A2EF-348E83E7B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97FF62C5-91D2-4BB5-8353-D792E9E6D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86755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325ACFC5-2EF4-45B2-A2E6-CC20813089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>
            <a:extLst>
              <a:ext uri="{FF2B5EF4-FFF2-40B4-BE49-F238E27FC236}">
                <a16:creationId xmlns:a16="http://schemas.microsoft.com/office/drawing/2014/main" id="{C8505CA3-9C78-421B-BB5E-61251AB521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>
            <a:extLst>
              <a:ext uri="{FF2B5EF4-FFF2-40B4-BE49-F238E27FC236}">
                <a16:creationId xmlns:a16="http://schemas.microsoft.com/office/drawing/2014/main" id="{DFB03AEB-4398-4652-962C-8EAA4CCA62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/>
              <a:t>Kliknite da biste uredili matrice</a:t>
            </a:r>
          </a:p>
        </p:txBody>
      </p:sp>
      <p:sp>
        <p:nvSpPr>
          <p:cNvPr id="5" name="Rezervirano mjesto datuma 4">
            <a:extLst>
              <a:ext uri="{FF2B5EF4-FFF2-40B4-BE49-F238E27FC236}">
                <a16:creationId xmlns:a16="http://schemas.microsoft.com/office/drawing/2014/main" id="{C1494828-FCF6-4454-B639-EDEF6A538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6" name="Rezervirano mjesto podnožja 5">
            <a:extLst>
              <a:ext uri="{FF2B5EF4-FFF2-40B4-BE49-F238E27FC236}">
                <a16:creationId xmlns:a16="http://schemas.microsoft.com/office/drawing/2014/main" id="{C7045D35-23FC-4CD9-AFA3-54EAE72A6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>
            <a:extLst>
              <a:ext uri="{FF2B5EF4-FFF2-40B4-BE49-F238E27FC236}">
                <a16:creationId xmlns:a16="http://schemas.microsoft.com/office/drawing/2014/main" id="{94122BB1-EBEA-4379-AAD8-C0F252727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86381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>
            <a:extLst>
              <a:ext uri="{FF2B5EF4-FFF2-40B4-BE49-F238E27FC236}">
                <a16:creationId xmlns:a16="http://schemas.microsoft.com/office/drawing/2014/main" id="{B41B4BB6-A3A0-4F96-8223-68F5F16BD7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>
            <a:extLst>
              <a:ext uri="{FF2B5EF4-FFF2-40B4-BE49-F238E27FC236}">
                <a16:creationId xmlns:a16="http://schemas.microsoft.com/office/drawing/2014/main" id="{99B57C83-51F6-42B1-960C-83B55A8874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 stilove teksta</a:t>
            </a:r>
          </a:p>
        </p:txBody>
      </p:sp>
      <p:sp>
        <p:nvSpPr>
          <p:cNvPr id="4" name="Rezervirano mjesto datuma 3">
            <a:extLst>
              <a:ext uri="{FF2B5EF4-FFF2-40B4-BE49-F238E27FC236}">
                <a16:creationId xmlns:a16="http://schemas.microsoft.com/office/drawing/2014/main" id="{F446BAD7-30D1-44E3-AFA7-2D20DDBB0B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B9A01-0B68-4205-98DF-1539B8583238}" type="datetimeFigureOut">
              <a:rPr lang="hr-HR" smtClean="0"/>
              <a:t>10.12.2021.</a:t>
            </a:fld>
            <a:endParaRPr lang="hr-HR"/>
          </a:p>
        </p:txBody>
      </p:sp>
      <p:sp>
        <p:nvSpPr>
          <p:cNvPr id="5" name="Rezervirano mjesto podnožja 4">
            <a:extLst>
              <a:ext uri="{FF2B5EF4-FFF2-40B4-BE49-F238E27FC236}">
                <a16:creationId xmlns:a16="http://schemas.microsoft.com/office/drawing/2014/main" id="{B08C066A-B829-4114-981F-A0E28A8AA2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>
            <a:extLst>
              <a:ext uri="{FF2B5EF4-FFF2-40B4-BE49-F238E27FC236}">
                <a16:creationId xmlns:a16="http://schemas.microsoft.com/office/drawing/2014/main" id="{6661100D-B186-49B8-AA95-D90741AFF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3E1B1-EBD7-4D89-AF68-C6AEA37E12AD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700535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A3C89F8-0D2F-47FF-B903-15124826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80430" y="583345"/>
            <a:ext cx="7160357" cy="4164820"/>
          </a:xfrm>
        </p:spPr>
        <p:txBody>
          <a:bodyPr anchor="t">
            <a:normAutofit/>
          </a:bodyPr>
          <a:lstStyle/>
          <a:p>
            <a:pPr algn="r"/>
            <a:r>
              <a:rPr lang="hr-HR" sz="8000">
                <a:solidFill>
                  <a:srgbClr val="FFFFFF"/>
                </a:solidFill>
              </a:rPr>
              <a:t>Vrednovanje eseja na stručnom ispitu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8228" y="5972174"/>
            <a:ext cx="8578699" cy="504825"/>
          </a:xfrm>
        </p:spPr>
        <p:txBody>
          <a:bodyPr>
            <a:normAutofit/>
          </a:bodyPr>
          <a:lstStyle/>
          <a:p>
            <a:pPr algn="l"/>
            <a:r>
              <a:rPr lang="hr-HR" sz="2000">
                <a:solidFill>
                  <a:srgbClr val="FFFFFF"/>
                </a:solidFill>
              </a:rPr>
              <a:t>Pripremila: Silvana Rados, prof.</a:t>
            </a:r>
          </a:p>
        </p:txBody>
      </p:sp>
      <p:sp>
        <p:nvSpPr>
          <p:cNvPr id="6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4359" y="583345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3139" y="812640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8819" y="1037066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56114" y="3503032"/>
            <a:ext cx="0" cy="334609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Graphic 22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36425" y="5636680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rgbClr val="FFFFFF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Graphic 23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45175" y="6096759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Graphic 21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54288" y="6238029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rgbClr val="FFFFFF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097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1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23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hr-HR" sz="4000" dirty="0">
                <a:solidFill>
                  <a:srgbClr val="FFC000"/>
                </a:solidFill>
              </a:rPr>
              <a:t>ZAKLJUČAK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4904" y="2301261"/>
            <a:ext cx="4367601" cy="4404339"/>
          </a:xfrm>
          <a:ln w="1905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sadrži sintezu svega napisanoga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sažeto oblikujemo zaključnu misao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navesti najvažnije dokaze koji podupiru 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temu i završiti vlastitom mišlju</a:t>
            </a:r>
          </a:p>
          <a:p>
            <a:r>
              <a:rPr lang="hr-H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tako se može zaključiti, na kraju, prema tome, konačno</a:t>
            </a:r>
          </a:p>
          <a:p>
            <a:pPr marL="0" indent="0">
              <a:buNone/>
            </a:pPr>
            <a:r>
              <a:rPr lang="hr-H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316"/>
          <a:stretch/>
        </p:blipFill>
        <p:spPr>
          <a:xfrm>
            <a:off x="6098892" y="2492376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65387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hr-HR" sz="4800" dirty="0"/>
              <a:t>Kompozicija eseja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61" y="2364828"/>
            <a:ext cx="4530898" cy="3874131"/>
          </a:xfrm>
        </p:spPr>
        <p:txBody>
          <a:bodyPr anchor="ctr">
            <a:normAutofit/>
          </a:bodyPr>
          <a:lstStyle/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veza među dijelovima teksta mora biti čvrsta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struktura teksta treba biti razvidna (uvučeni ulomci)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pravilno označena tri ulomka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20" r="-1" b="-1"/>
          <a:stretch/>
        </p:blipFill>
        <p:spPr>
          <a:xfrm>
            <a:off x="5691681" y="2479952"/>
            <a:ext cx="5150277" cy="371424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61319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8">
            <a:extLst>
              <a:ext uri="{FF2B5EF4-FFF2-40B4-BE49-F238E27FC236}">
                <a16:creationId xmlns:a16="http://schemas.microsoft.com/office/drawing/2014/main" id="{DBC6133C-0615-4CE4-9132-37E609A9BD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5064" y="354960"/>
            <a:ext cx="4282983" cy="1234867"/>
          </a:xfrm>
        </p:spPr>
        <p:txBody>
          <a:bodyPr anchor="b">
            <a:normAutofit/>
          </a:bodyPr>
          <a:lstStyle/>
          <a:p>
            <a:r>
              <a:rPr lang="hr-HR" sz="3600" dirty="0"/>
              <a:t>STILSKE ZNAČAJKE PISMENOG RADA</a:t>
            </a:r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169CC832-2974-4E8D-90ED-3E2941BA73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6533" y="1944913"/>
            <a:ext cx="40233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5066" y="2031101"/>
            <a:ext cx="4599596" cy="3596033"/>
          </a:xfrm>
        </p:spPr>
        <p:txBody>
          <a:bodyPr anchor="ctr">
            <a:normAutofit fontScale="92500" lnSpcReduction="10000"/>
          </a:bodyPr>
          <a:lstStyle/>
          <a:p>
            <a:r>
              <a:rPr lang="hr-H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obratiti pozornost na sažetost, jedinstvo i originalnost rada</a:t>
            </a:r>
          </a:p>
          <a:p>
            <a:r>
              <a:rPr lang="hr-H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obvezno unositi primjere iz prakse (tuđe ili vlastite)</a:t>
            </a:r>
          </a:p>
          <a:p>
            <a:r>
              <a:rPr lang="hr-H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izbjegavati višestruko složene rečenice i pisati u  neutralnom obliku ( 3. os. </a:t>
            </a:r>
            <a:r>
              <a:rPr lang="hr-H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jd</a:t>
            </a:r>
            <a:r>
              <a:rPr lang="hr-H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ili 1. os. </a:t>
            </a:r>
            <a:r>
              <a:rPr lang="hr-HR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lang="hr-H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hr-H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izbjegavati subjektivnost</a:t>
            </a:r>
          </a:p>
          <a:p>
            <a:r>
              <a:rPr lang="hr-H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izbjegavati inverziju i ponavljanja</a:t>
            </a:r>
          </a:p>
          <a:p>
            <a:pPr marL="0" indent="0">
              <a:buNone/>
            </a:pPr>
            <a:r>
              <a:rPr lang="hr-HR" sz="1800" dirty="0"/>
              <a:t>     </a:t>
            </a:r>
          </a:p>
        </p:txBody>
      </p:sp>
      <p:sp>
        <p:nvSpPr>
          <p:cNvPr id="23" name="Rectangle 12">
            <a:extLst>
              <a:ext uri="{FF2B5EF4-FFF2-40B4-BE49-F238E27FC236}">
                <a16:creationId xmlns:a16="http://schemas.microsoft.com/office/drawing/2014/main" id="{55222F96-971A-4F90-B841-6BAB416C7A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225843" y="6053360"/>
            <a:ext cx="740664" cy="15412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14">
            <a:extLst>
              <a:ext uri="{FF2B5EF4-FFF2-40B4-BE49-F238E27FC236}">
                <a16:creationId xmlns:a16="http://schemas.microsoft.com/office/drawing/2014/main" id="{08980754-6F4B-43C9-B9BE-127B6BED65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904923" y="215201"/>
            <a:ext cx="740664" cy="1183349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6793" y="354959"/>
            <a:ext cx="6184973" cy="59152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738" y="1204774"/>
            <a:ext cx="5628018" cy="4215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73502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549" y="365126"/>
            <a:ext cx="5120114" cy="1692794"/>
          </a:xfrm>
        </p:spPr>
        <p:txBody>
          <a:bodyPr>
            <a:normAutofit/>
          </a:bodyPr>
          <a:lstStyle/>
          <a:p>
            <a:r>
              <a:rPr lang="hr-HR" dirty="0"/>
              <a:t>Dobro je koristiti…</a:t>
            </a:r>
          </a:p>
        </p:txBody>
      </p:sp>
      <p:cxnSp>
        <p:nvCxnSpPr>
          <p:cNvPr id="16" name="Straight Arrow Connector 13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321" y="2575034"/>
            <a:ext cx="5120113" cy="3462228"/>
          </a:xfrm>
        </p:spPr>
        <p:txBody>
          <a:bodyPr>
            <a:normAutofit/>
          </a:bodyPr>
          <a:lstStyle/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dobro je koristiti: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infinitiv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npr. </a:t>
            </a:r>
            <a:r>
              <a:rPr lang="hr-H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izbjegavati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hr-H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vrijedno je zabilježiti, važno je   napomenuti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nesvršene glagole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npr. </a:t>
            </a:r>
            <a:r>
              <a:rPr lang="hr-H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imaju ulogu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imperativ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npr. </a:t>
            </a:r>
            <a:r>
              <a:rPr lang="hr-H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vratimo se temama, </a:t>
            </a:r>
          </a:p>
          <a:p>
            <a:pPr marL="0" indent="0">
              <a:buNone/>
            </a:pPr>
            <a:r>
              <a:rPr lang="hr-H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prisjetimo se…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497"/>
          <a:stretch/>
        </p:blipFill>
        <p:spPr>
          <a:xfrm>
            <a:off x="5878849" y="10"/>
            <a:ext cx="6313150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588705542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hr-HR" sz="4000">
                <a:solidFill>
                  <a:srgbClr val="FFFFFF"/>
                </a:solidFill>
              </a:rPr>
              <a:t>NAJČEŠĆE GRAMATIČKE I PRAVOPISNE POGREŠKE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280" y="2494450"/>
            <a:ext cx="5045830" cy="3916860"/>
          </a:xfrm>
        </p:spPr>
        <p:txBody>
          <a:bodyPr>
            <a:normAutofit/>
          </a:bodyPr>
          <a:lstStyle/>
          <a:p>
            <a:pPr lvl="0" defTabSz="9144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hr-HR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neispravna zabilježba glasova (č, ć, š, ž) </a:t>
            </a:r>
          </a:p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hr-HR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pisanje zareza iza glagolskih priloga, npr.</a:t>
            </a:r>
          </a:p>
          <a:p>
            <a:pPr marL="0" lvl="0" indent="0" defTabSz="9144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None/>
              <a:defRPr/>
            </a:pPr>
            <a:r>
              <a:rPr lang="hr-HR" sz="20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Pjevajući cijelim putem, stigli smo kući.</a:t>
            </a:r>
          </a:p>
          <a:p>
            <a:pPr lvl="0" defTabSz="9144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hr-HR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bilježenje zareza (nizanje, </a:t>
            </a:r>
          </a:p>
          <a:p>
            <a:pPr marL="0" lvl="0" indent="0" defTabSz="9144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None/>
              <a:defRPr/>
            </a:pPr>
            <a:r>
              <a:rPr lang="hr-HR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dodavanje, suprotstavljanje) npr.</a:t>
            </a:r>
          </a:p>
          <a:p>
            <a:pPr marL="0" lvl="0" indent="0" defTabSz="9144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None/>
              <a:defRPr/>
            </a:pPr>
            <a:r>
              <a:rPr lang="hr-HR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hr-HR" sz="20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Nije se javio, a došao je.</a:t>
            </a:r>
          </a:p>
          <a:p>
            <a:pPr lvl="0" defTabSz="9144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hr-HR" sz="20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obvezno pisanje zareza ispred veznika: </a:t>
            </a:r>
            <a:r>
              <a:rPr lang="hr-HR" sz="20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a, ali, </a:t>
            </a:r>
          </a:p>
          <a:p>
            <a:pPr marL="0" lvl="0" indent="0" defTabSz="914400" fontAlgn="base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SzTx/>
              <a:buNone/>
              <a:defRPr/>
            </a:pPr>
            <a:r>
              <a:rPr lang="hr-HR" sz="20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nego, no, već, zato, stoga, dakle, samo, tek,          jedino</a:t>
            </a:r>
            <a:endParaRPr lang="hr-HR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sz="17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2"/>
          <a:stretch/>
        </p:blipFill>
        <p:spPr>
          <a:xfrm>
            <a:off x="6098891" y="2492376"/>
            <a:ext cx="5124311" cy="380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435249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31" y="809898"/>
            <a:ext cx="9942716" cy="1554480"/>
          </a:xfrm>
        </p:spPr>
        <p:txBody>
          <a:bodyPr anchor="ctr">
            <a:normAutofit/>
          </a:bodyPr>
          <a:lstStyle/>
          <a:p>
            <a:r>
              <a:rPr lang="hr-HR" sz="4800" dirty="0">
                <a:solidFill>
                  <a:srgbClr val="FFC000"/>
                </a:solidFill>
              </a:rPr>
              <a:t>Još malo pravopisa…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5028" y="3017522"/>
            <a:ext cx="9941319" cy="3124658"/>
          </a:xfrm>
        </p:spPr>
        <p:txBody>
          <a:bodyPr anchor="ctr">
            <a:normAutofit/>
          </a:bodyPr>
          <a:lstStyle/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paziti na pisanje nadnevka – mjesto se od nadnevka odvaja zarezom, npr.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Zadar, 22. svibnja 2015., ali  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U Zadru 22. svibnja 2015.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prijedlog s/sa (ispred s, š, z, ž, </a:t>
            </a:r>
            <a:r>
              <a:rPr lang="hr-H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ps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r-H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ks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pišemo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sa,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ispred ostalih glasova pišemo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996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hr-HR" sz="5400" dirty="0">
                <a:solidFill>
                  <a:srgbClr val="FFC000"/>
                </a:solidFill>
              </a:rPr>
              <a:t>Još malo pravopisa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kod upotrebe futura I. kod glagola na –ti, nastavak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-i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gubi ako je </a:t>
            </a:r>
            <a:r>
              <a:rPr lang="hr-H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zanaglasnica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iza glagola, npr. </a:t>
            </a:r>
            <a:r>
              <a:rPr lang="hr-HR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učit ću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danas, ali danas </a:t>
            </a:r>
            <a:r>
              <a:rPr lang="hr-HR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ću učit</a:t>
            </a:r>
            <a:r>
              <a:rPr lang="hr-HR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prijedlog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kroz 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označava kretanje prostorom od jednog kraja do drugog, kažemo npr. kroz šumu, a pogrešno je reći: </a:t>
            </a:r>
            <a:r>
              <a:rPr lang="hr-H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djeca uče </a:t>
            </a:r>
            <a:r>
              <a:rPr lang="hr-H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kro</a:t>
            </a:r>
            <a:r>
              <a:rPr lang="hr-HR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 igru.</a:t>
            </a:r>
          </a:p>
        </p:txBody>
      </p:sp>
    </p:spTree>
    <p:extLst>
      <p:ext uri="{BB962C8B-B14F-4D97-AF65-F5344CB8AC3E}">
        <p14:creationId xmlns:p14="http://schemas.microsoft.com/office/powerpoint/2010/main" val="231723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hr-HR" sz="4000">
                <a:solidFill>
                  <a:srgbClr val="FFFFFF"/>
                </a:solidFill>
              </a:rPr>
              <a:t>VAŽNO!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4904" y="2494450"/>
            <a:ext cx="4053545" cy="3563159"/>
          </a:xfrm>
          <a:ln w="28575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obvezno pisati pisanim slovima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vrednuje se rukopis, urednost i čitkost</a:t>
            </a:r>
          </a:p>
          <a:p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6" r="8487" b="-1"/>
          <a:stretch/>
        </p:blipFill>
        <p:spPr>
          <a:xfrm>
            <a:off x="6098892" y="2492376"/>
            <a:ext cx="4802404" cy="35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329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>
                <a:solidFill>
                  <a:srgbClr val="FFC000"/>
                </a:solidFill>
              </a:rPr>
              <a:t>Izgled prve stranice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5067300"/>
          </a:xfrm>
        </p:spPr>
        <p:txBody>
          <a:bodyPr>
            <a:noAutofit/>
          </a:bodyPr>
          <a:lstStyle/>
          <a:p>
            <a:r>
              <a:rPr lang="hr-HR" sz="2400" dirty="0"/>
              <a:t>Pisani rad pri polaganju…..</a:t>
            </a:r>
          </a:p>
          <a:p>
            <a:r>
              <a:rPr lang="hr-HR" sz="2400" dirty="0"/>
              <a:t>Iz…..</a:t>
            </a:r>
          </a:p>
          <a:p>
            <a:endParaRPr lang="hr-HR" sz="2400" dirty="0"/>
          </a:p>
          <a:p>
            <a:r>
              <a:rPr lang="hr-HR" sz="2400" dirty="0"/>
              <a:t>Tema:….</a:t>
            </a:r>
          </a:p>
          <a:p>
            <a:endParaRPr lang="hr-HR" sz="2400" dirty="0"/>
          </a:p>
          <a:p>
            <a:pPr marL="0" indent="0">
              <a:buNone/>
            </a:pPr>
            <a:r>
              <a:rPr lang="hr-HR" sz="2400" dirty="0"/>
              <a:t>                                                                                Pristupnik……………                                                                        </a:t>
            </a:r>
          </a:p>
          <a:p>
            <a:endParaRPr lang="hr-HR" sz="2400" dirty="0"/>
          </a:p>
          <a:p>
            <a:r>
              <a:rPr lang="hr-HR" sz="2400" dirty="0"/>
              <a:t>U Zadru…..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531875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E45B1D5C-0827-4AF0-8186-11FC5A8B8B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700" b="1"/>
              <a:t>Hvala na pozornosti i sretno na ispitu!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8" r="2" b="2"/>
          <a:stretch/>
        </p:blipFill>
        <p:spPr>
          <a:xfrm>
            <a:off x="545238" y="858525"/>
            <a:ext cx="7608304" cy="5211906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60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hr-HR" sz="4000">
                <a:solidFill>
                  <a:srgbClr val="FFFFFF"/>
                </a:solidFill>
              </a:rPr>
              <a:t>Pisani rad sastavni je dio stručnog ispita iz svih nastavnih predmeta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4904" y="2494450"/>
            <a:ext cx="4145579" cy="3906350"/>
          </a:xfrm>
        </p:spPr>
        <p:txBody>
          <a:bodyPr>
            <a:normAutofit/>
          </a:bodyPr>
          <a:lstStyle/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pismeni rad je napisan u obliku eseja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esej je vrsta pismenog izražavanja u kojem se 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isprepliće subjektivno i 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objektivno (znanstveni i 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hr-H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književnoumjetnički</a:t>
            </a: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stil)</a:t>
            </a:r>
          </a:p>
          <a:p>
            <a:pPr marL="0" indent="0">
              <a:buNone/>
            </a:pPr>
            <a:endParaRPr lang="hr-H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4" r="6668" b="2"/>
          <a:stretch/>
        </p:blipFill>
        <p:spPr>
          <a:xfrm>
            <a:off x="5876065" y="2492375"/>
            <a:ext cx="5487465" cy="390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021976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17AB3D3-3C9C-4DED-809A-78734805B8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662" y="386930"/>
            <a:ext cx="3707218" cy="1298448"/>
          </a:xfrm>
        </p:spPr>
        <p:txBody>
          <a:bodyPr anchor="b">
            <a:normAutofit/>
          </a:bodyPr>
          <a:lstStyle/>
          <a:p>
            <a:r>
              <a:rPr lang="hr-HR" sz="4800" b="1" dirty="0">
                <a:solidFill>
                  <a:srgbClr val="FF0000"/>
                </a:solidFill>
              </a:rPr>
              <a:t>Tema rada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61" y="2599508"/>
            <a:ext cx="4977640" cy="3714243"/>
          </a:xfrm>
        </p:spPr>
        <p:txBody>
          <a:bodyPr anchor="ctr">
            <a:normAutofit/>
          </a:bodyPr>
          <a:lstStyle/>
          <a:p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razmisliti o dijelu gradiva vezanom uz odabranu temu, postaviti pitanja koja </a:t>
            </a:r>
          </a:p>
          <a:p>
            <a:pPr marL="0" indent="0">
              <a:buNone/>
            </a:pP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nameće tema te napisati </a:t>
            </a:r>
          </a:p>
          <a:p>
            <a:pPr marL="0" indent="0">
              <a:buNone/>
            </a:pP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KONCEPT – kratak raspored </a:t>
            </a:r>
          </a:p>
          <a:p>
            <a:pPr marL="0" indent="0">
              <a:buNone/>
            </a:pP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gradiva iz svakog poglavlja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4" r="1" b="1"/>
          <a:stretch/>
        </p:blipFill>
        <p:spPr>
          <a:xfrm>
            <a:off x="5771301" y="1479147"/>
            <a:ext cx="5150277" cy="3714244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57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/>
              <a:t>U pisanom dijelu ispita treba paziti na: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ln w="38100"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sadržaj pisanog rada</a:t>
            </a:r>
          </a:p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kompozicijski ustroj rada</a:t>
            </a:r>
          </a:p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stilu pisanog rada</a:t>
            </a:r>
          </a:p>
          <a:p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pravopisnim i gramatičkim</a:t>
            </a:r>
          </a:p>
          <a:p>
            <a:pPr marL="0" indent="0">
              <a:buNone/>
            </a:pPr>
            <a:r>
              <a:rPr lang="hr-H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pogreškama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473" y="2099644"/>
            <a:ext cx="4716463" cy="3441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849968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8">
            <a:extLst>
              <a:ext uri="{FF2B5EF4-FFF2-40B4-BE49-F238E27FC236}">
                <a16:creationId xmlns:a16="http://schemas.microsoft.com/office/drawing/2014/main" id="{6EFC920F-B85A-4068-BD93-41064EDE93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10">
            <a:extLst>
              <a:ext uri="{FF2B5EF4-FFF2-40B4-BE49-F238E27FC236}">
                <a16:creationId xmlns:a16="http://schemas.microsoft.com/office/drawing/2014/main" id="{1C559108-BBAE-426C-8564-051D2BA6DD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2BC35EE-6650-42D2-AEFB-4B7CD1AFC9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12">
              <a:extLst>
                <a:ext uri="{FF2B5EF4-FFF2-40B4-BE49-F238E27FC236}">
                  <a16:creationId xmlns:a16="http://schemas.microsoft.com/office/drawing/2014/main" id="{0952C743-9049-4DFB-878B-2AB07B6E4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14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922919"/>
            <a:ext cx="11111729" cy="54612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9425" y="1238081"/>
            <a:ext cx="4709345" cy="962953"/>
          </a:xfrm>
          <a:ln w="38100">
            <a:solidFill>
              <a:srgbClr val="FFC000"/>
            </a:solidFill>
          </a:ln>
        </p:spPr>
        <p:txBody>
          <a:bodyPr anchor="b">
            <a:normAutofit/>
          </a:bodyPr>
          <a:lstStyle/>
          <a:p>
            <a:r>
              <a:rPr lang="hr-HR" sz="3800" dirty="0"/>
              <a:t>Sadržaj treba biti:</a:t>
            </a:r>
          </a:p>
        </p:txBody>
      </p:sp>
      <p:sp>
        <p:nvSpPr>
          <p:cNvPr id="25" name="Rectangle 16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39885" y="2372170"/>
            <a:ext cx="438912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0736" y="2508105"/>
            <a:ext cx="4709345" cy="3632493"/>
          </a:xfrm>
        </p:spPr>
        <p:txBody>
          <a:bodyPr anchor="ctr">
            <a:normAutofit/>
          </a:bodyPr>
          <a:lstStyle/>
          <a:p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usklađen s temom</a:t>
            </a:r>
          </a:p>
          <a:p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cjelovit i dovršen</a:t>
            </a:r>
          </a:p>
          <a:p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konkretan</a:t>
            </a:r>
          </a:p>
          <a:p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svrhovit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7" r="7888"/>
          <a:stretch/>
        </p:blipFill>
        <p:spPr>
          <a:xfrm>
            <a:off x="6538366" y="1383738"/>
            <a:ext cx="4929098" cy="475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811798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4C0B10B-D2C4-4A54-AFAD-3D27DF88BB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BADB90-C74B-40D6-86DC-503F65FCE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09710" y="635715"/>
            <a:ext cx="11142208" cy="2482136"/>
            <a:chOff x="409710" y="635715"/>
            <a:chExt cx="11142208" cy="2482136"/>
          </a:xfrm>
        </p:grpSpPr>
        <p:sp>
          <p:nvSpPr>
            <p:cNvPr id="12" name="Freeform 44">
              <a:extLst>
                <a:ext uri="{FF2B5EF4-FFF2-40B4-BE49-F238E27FC236}">
                  <a16:creationId xmlns:a16="http://schemas.microsoft.com/office/drawing/2014/main" id="{6559431D-1886-4AE0-9B87-9AD2ECAB84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23203" y="635716"/>
              <a:ext cx="328612" cy="1742360"/>
            </a:xfrm>
            <a:custGeom>
              <a:avLst/>
              <a:gdLst>
                <a:gd name="T0" fmla="*/ 207 w 207"/>
                <a:gd name="T1" fmla="*/ 987 h 1114"/>
                <a:gd name="T2" fmla="*/ 0 w 207"/>
                <a:gd name="T3" fmla="*/ 1114 h 1114"/>
                <a:gd name="T4" fmla="*/ 0 w 207"/>
                <a:gd name="T5" fmla="*/ 127 h 1114"/>
                <a:gd name="T6" fmla="*/ 207 w 207"/>
                <a:gd name="T7" fmla="*/ 0 h 1114"/>
                <a:gd name="T8" fmla="*/ 207 w 207"/>
                <a:gd name="T9" fmla="*/ 987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" h="1114">
                  <a:moveTo>
                    <a:pt x="207" y="987"/>
                  </a:moveTo>
                  <a:lnTo>
                    <a:pt x="0" y="1114"/>
                  </a:lnTo>
                  <a:lnTo>
                    <a:pt x="0" y="127"/>
                  </a:lnTo>
                  <a:lnTo>
                    <a:pt x="207" y="0"/>
                  </a:lnTo>
                  <a:lnTo>
                    <a:pt x="207" y="987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>
              <a:extLst>
                <a:ext uri="{FF2B5EF4-FFF2-40B4-BE49-F238E27FC236}">
                  <a16:creationId xmlns:a16="http://schemas.microsoft.com/office/drawing/2014/main" id="{373850A5-B04A-4FCD-9E73-EE322167FB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1022350"/>
              <a:ext cx="709612" cy="2095501"/>
            </a:xfrm>
            <a:custGeom>
              <a:avLst/>
              <a:gdLst>
                <a:gd name="T0" fmla="*/ 447 w 447"/>
                <a:gd name="T1" fmla="*/ 1363 h 1363"/>
                <a:gd name="T2" fmla="*/ 0 w 447"/>
                <a:gd name="T3" fmla="*/ 987 h 1363"/>
                <a:gd name="T4" fmla="*/ 0 w 447"/>
                <a:gd name="T5" fmla="*/ 0 h 1363"/>
                <a:gd name="T6" fmla="*/ 447 w 447"/>
                <a:gd name="T7" fmla="*/ 376 h 1363"/>
                <a:gd name="T8" fmla="*/ 447 w 447"/>
                <a:gd name="T9" fmla="*/ 1363 h 1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363">
                  <a:moveTo>
                    <a:pt x="447" y="1363"/>
                  </a:moveTo>
                  <a:lnTo>
                    <a:pt x="0" y="987"/>
                  </a:lnTo>
                  <a:lnTo>
                    <a:pt x="0" y="0"/>
                  </a:lnTo>
                  <a:lnTo>
                    <a:pt x="447" y="376"/>
                  </a:lnTo>
                  <a:lnTo>
                    <a:pt x="447" y="136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>
              <a:extLst>
                <a:ext uri="{FF2B5EF4-FFF2-40B4-BE49-F238E27FC236}">
                  <a16:creationId xmlns:a16="http://schemas.microsoft.com/office/drawing/2014/main" id="{82C18C67-80FA-4738-AA53-0AF2419F98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09710" y="837744"/>
              <a:ext cx="403225" cy="1705431"/>
            </a:xfrm>
            <a:custGeom>
              <a:avLst/>
              <a:gdLst>
                <a:gd name="T0" fmla="*/ 254 w 254"/>
                <a:gd name="T1" fmla="*/ 987 h 1109"/>
                <a:gd name="T2" fmla="*/ 0 w 254"/>
                <a:gd name="T3" fmla="*/ 1109 h 1109"/>
                <a:gd name="T4" fmla="*/ 0 w 254"/>
                <a:gd name="T5" fmla="*/ 119 h 1109"/>
                <a:gd name="T6" fmla="*/ 254 w 254"/>
                <a:gd name="T7" fmla="*/ 0 h 1109"/>
                <a:gd name="T8" fmla="*/ 254 w 254"/>
                <a:gd name="T9" fmla="*/ 98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1109">
                  <a:moveTo>
                    <a:pt x="254" y="987"/>
                  </a:moveTo>
                  <a:lnTo>
                    <a:pt x="0" y="1109"/>
                  </a:lnTo>
                  <a:lnTo>
                    <a:pt x="0" y="119"/>
                  </a:lnTo>
                  <a:lnTo>
                    <a:pt x="254" y="0"/>
                  </a:lnTo>
                  <a:lnTo>
                    <a:pt x="254" y="98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>
              <a:extLst>
                <a:ext uri="{FF2B5EF4-FFF2-40B4-BE49-F238E27FC236}">
                  <a16:creationId xmlns:a16="http://schemas.microsoft.com/office/drawing/2014/main" id="{48543B1A-8BF5-4C63-8404-41B2EA70B3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660" y="640894"/>
              <a:ext cx="168275" cy="1713195"/>
            </a:xfrm>
            <a:custGeom>
              <a:avLst/>
              <a:gdLst>
                <a:gd name="T0" fmla="*/ 106 w 106"/>
                <a:gd name="T1" fmla="*/ 1114 h 1114"/>
                <a:gd name="T2" fmla="*/ 0 w 106"/>
                <a:gd name="T3" fmla="*/ 1005 h 1114"/>
                <a:gd name="T4" fmla="*/ 0 w 106"/>
                <a:gd name="T5" fmla="*/ 0 h 1114"/>
                <a:gd name="T6" fmla="*/ 106 w 106"/>
                <a:gd name="T7" fmla="*/ 110 h 1114"/>
                <a:gd name="T8" fmla="*/ 106 w 106"/>
                <a:gd name="T9" fmla="*/ 1114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1114">
                  <a:moveTo>
                    <a:pt x="106" y="1114"/>
                  </a:moveTo>
                  <a:lnTo>
                    <a:pt x="0" y="1005"/>
                  </a:lnTo>
                  <a:lnTo>
                    <a:pt x="0" y="0"/>
                  </a:lnTo>
                  <a:lnTo>
                    <a:pt x="106" y="110"/>
                  </a:lnTo>
                  <a:lnTo>
                    <a:pt x="106" y="111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DF5096-E051-498C-A3ED-CBA77A813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4055" y="635715"/>
              <a:ext cx="10907863" cy="15414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280" y="759805"/>
            <a:ext cx="10306520" cy="1325563"/>
          </a:xfrm>
        </p:spPr>
        <p:txBody>
          <a:bodyPr>
            <a:normAutofit/>
          </a:bodyPr>
          <a:lstStyle/>
          <a:p>
            <a:r>
              <a:rPr lang="hr-HR" sz="4000">
                <a:solidFill>
                  <a:srgbClr val="FFFFFF"/>
                </a:solidFill>
              </a:rPr>
              <a:t>Kompozicijski ustroj rada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0703" y="2494450"/>
            <a:ext cx="4501801" cy="3885329"/>
          </a:xfrm>
        </p:spPr>
        <p:txBody>
          <a:bodyPr>
            <a:normAutofit/>
          </a:bodyPr>
          <a:lstStyle/>
          <a:p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treba imati barem tri kompozicijska dijela:</a:t>
            </a:r>
          </a:p>
          <a:p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UVOD</a:t>
            </a:r>
          </a:p>
          <a:p>
            <a:pPr marL="0" indent="0">
              <a:buNone/>
            </a:pPr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najavljuje temu,</a:t>
            </a:r>
          </a:p>
          <a:p>
            <a:pPr marL="0" indent="0">
              <a:buNone/>
            </a:pPr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smješta je u određeni širi vremenski  kontekst i</a:t>
            </a:r>
          </a:p>
          <a:p>
            <a:pPr marL="0" indent="0">
              <a:buNone/>
            </a:pPr>
            <a:r>
              <a:rPr lang="hr-HR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iznosi osnovnu misao.</a:t>
            </a:r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0"/>
          <a:stretch/>
        </p:blipFill>
        <p:spPr>
          <a:xfrm>
            <a:off x="5307980" y="2492375"/>
            <a:ext cx="5593316" cy="415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101278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81013" y="3752850"/>
            <a:ext cx="2892809" cy="1996310"/>
          </a:xfrm>
        </p:spPr>
        <p:txBody>
          <a:bodyPr anchor="ctr">
            <a:normAutofit/>
          </a:bodyPr>
          <a:lstStyle/>
          <a:p>
            <a:r>
              <a:rPr lang="hr-HR" sz="3600" dirty="0"/>
              <a:t>UVOD</a:t>
            </a: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91" b="12744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373822" y="3752850"/>
            <a:ext cx="8335574" cy="2452687"/>
          </a:xfrm>
        </p:spPr>
        <p:txBody>
          <a:bodyPr anchor="ctr">
            <a:noAutofit/>
          </a:bodyPr>
          <a:lstStyle/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uvodnom dijelu oblikujemo teze, ukratko o čemu će biti riječ 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otvara prostor za razradu, nije izolirana cjelina</a:t>
            </a:r>
          </a:p>
          <a:p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ovome eseju namjeravam…</a:t>
            </a:r>
          </a:p>
          <a:p>
            <a:pPr marL="0" indent="0">
              <a:buNone/>
            </a:pPr>
            <a:r>
              <a:rPr lang="hr-H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 ovome radu raspravljat će se o…</a:t>
            </a:r>
          </a:p>
          <a:p>
            <a:pPr marL="0" indent="0">
              <a:buNone/>
            </a:pPr>
            <a:r>
              <a:rPr lang="hr-HR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Cilj je ovoga rada… </a:t>
            </a:r>
          </a:p>
        </p:txBody>
      </p:sp>
    </p:spTree>
    <p:extLst>
      <p:ext uri="{BB962C8B-B14F-4D97-AF65-F5344CB8AC3E}">
        <p14:creationId xmlns:p14="http://schemas.microsoft.com/office/powerpoint/2010/main" val="3303319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hr-HR" dirty="0"/>
              <a:t>RAZRADA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5322" y="2575034"/>
            <a:ext cx="4217762" cy="3462228"/>
          </a:xfrm>
        </p:spPr>
        <p:txBody>
          <a:bodyPr>
            <a:normAutofit/>
          </a:bodyPr>
          <a:lstStyle/>
          <a:p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iznosi znanje o temi,</a:t>
            </a:r>
          </a:p>
          <a:p>
            <a:pPr marL="0" indent="0">
              <a:buNone/>
            </a:pPr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poznavanje literature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to je najopsežniji dio koji sadrži oko    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– 6 ulomaka</a:t>
            </a:r>
          </a:p>
          <a:p>
            <a:r>
              <a:rPr lang="hr-H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hr-H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vrlo je važno unijeti vlastita   iskustva ako ih imaš</a:t>
            </a:r>
          </a:p>
          <a:p>
            <a:pPr marL="0" indent="0">
              <a:buNone/>
            </a:pPr>
            <a:r>
              <a:rPr lang="hr-HR" sz="2400" dirty="0"/>
              <a:t>   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497"/>
          <a:stretch/>
        </p:blipFill>
        <p:spPr>
          <a:xfrm>
            <a:off x="5878849" y="10"/>
            <a:ext cx="6313150" cy="6857987"/>
          </a:xfrm>
          <a:custGeom>
            <a:avLst/>
            <a:gdLst/>
            <a:ahLst/>
            <a:cxnLst/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49013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81013" y="3752849"/>
            <a:ext cx="3290887" cy="2452687"/>
          </a:xfrm>
        </p:spPr>
        <p:txBody>
          <a:bodyPr anchor="ctr">
            <a:normAutofit/>
          </a:bodyPr>
          <a:lstStyle/>
          <a:p>
            <a:r>
              <a:rPr lang="hr-HR" sz="3600" b="1" dirty="0">
                <a:solidFill>
                  <a:srgbClr val="FFC000"/>
                </a:solidFill>
              </a:rPr>
              <a:t>RAZRADA</a:t>
            </a: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32" b="15173"/>
          <a:stretch/>
        </p:blipFill>
        <p:spPr>
          <a:xfrm>
            <a:off x="20" y="10"/>
            <a:ext cx="12191980" cy="3710603"/>
          </a:xfrm>
          <a:custGeom>
            <a:avLst/>
            <a:gdLst/>
            <a:ahLst/>
            <a:cxnLst/>
            <a:rect l="l" t="t" r="r" b="b"/>
            <a:pathLst>
              <a:path w="12192000" h="3692092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223982" y="3836020"/>
            <a:ext cx="7485413" cy="2369517"/>
          </a:xfrm>
        </p:spPr>
        <p:txBody>
          <a:bodyPr anchor="ctr">
            <a:normAutofit fontScale="92500" lnSpcReduction="20000"/>
          </a:bodyPr>
          <a:lstStyle/>
          <a:p>
            <a:r>
              <a:rPr lang="hr-H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omogućiti nadovezivanje ulomaka jedan na drugi</a:t>
            </a:r>
          </a:p>
          <a:p>
            <a:r>
              <a:rPr lang="hr-H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komentare pisati iza navoda iz literature</a:t>
            </a:r>
          </a:p>
          <a:p>
            <a:r>
              <a:rPr lang="hr-HR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koristiti kratke rečenice</a:t>
            </a:r>
          </a:p>
          <a:p>
            <a:endParaRPr lang="hr-HR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zapravo, zbog toga, stoga, konačno,</a:t>
            </a:r>
          </a:p>
          <a:p>
            <a:pPr marL="0" indent="0">
              <a:buNone/>
            </a:pPr>
            <a:r>
              <a:rPr lang="hr-HR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nadalje, isto tako, uza sve navedeno… </a:t>
            </a:r>
          </a:p>
          <a:p>
            <a:endParaRPr lang="hr-HR" sz="1800" b="1" i="1" dirty="0"/>
          </a:p>
        </p:txBody>
      </p:sp>
    </p:spTree>
    <p:extLst>
      <p:ext uri="{BB962C8B-B14F-4D97-AF65-F5344CB8AC3E}">
        <p14:creationId xmlns:p14="http://schemas.microsoft.com/office/powerpoint/2010/main" val="220406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653</Words>
  <Application>Microsoft Office PowerPoint</Application>
  <PresentationFormat>Široki zaslon</PresentationFormat>
  <Paragraphs>108</Paragraphs>
  <Slides>19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Wingdings</vt:lpstr>
      <vt:lpstr>Tema sustava Office</vt:lpstr>
      <vt:lpstr>Vrednovanje eseja na stručnom ispitu</vt:lpstr>
      <vt:lpstr>Pisani rad sastavni je dio stručnog ispita iz svih nastavnih predmeta</vt:lpstr>
      <vt:lpstr>Tema rada</vt:lpstr>
      <vt:lpstr>U pisanom dijelu ispita treba paziti na:</vt:lpstr>
      <vt:lpstr>Sadržaj treba biti:</vt:lpstr>
      <vt:lpstr>Kompozicijski ustroj rada</vt:lpstr>
      <vt:lpstr>UVOD</vt:lpstr>
      <vt:lpstr>RAZRADA</vt:lpstr>
      <vt:lpstr>RAZRADA</vt:lpstr>
      <vt:lpstr>ZAKLJUČAK</vt:lpstr>
      <vt:lpstr>Kompozicija eseja</vt:lpstr>
      <vt:lpstr>STILSKE ZNAČAJKE PISMENOG RADA</vt:lpstr>
      <vt:lpstr>Dobro je koristiti…</vt:lpstr>
      <vt:lpstr>NAJČEŠĆE GRAMATIČKE I PRAVOPISNE POGREŠKE</vt:lpstr>
      <vt:lpstr>Još malo pravopisa…</vt:lpstr>
      <vt:lpstr>Još malo pravopisa</vt:lpstr>
      <vt:lpstr>VAŽNO!</vt:lpstr>
      <vt:lpstr>Izgled prve stranice</vt:lpstr>
      <vt:lpstr>Hvala na pozornosti i sretno na ispitu!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PISANI RAD NA STRUČNIM ISPITIMA</dc:title>
  <dc:creator>Korisnik</dc:creator>
  <cp:lastModifiedBy>Silvana Rados</cp:lastModifiedBy>
  <cp:revision>64</cp:revision>
  <dcterms:created xsi:type="dcterms:W3CDTF">2015-05-22T12:05:19Z</dcterms:created>
  <dcterms:modified xsi:type="dcterms:W3CDTF">2021-12-10T07:48:33Z</dcterms:modified>
</cp:coreProperties>
</file>