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notesMasterIdLst>
    <p:notesMasterId r:id="rId43"/>
  </p:notesMasterIdLst>
  <p:sldIdLst>
    <p:sldId id="256" r:id="rId2"/>
    <p:sldId id="257" r:id="rId3"/>
    <p:sldId id="258" r:id="rId4"/>
    <p:sldId id="259" r:id="rId5"/>
    <p:sldId id="274" r:id="rId6"/>
    <p:sldId id="275" r:id="rId7"/>
    <p:sldId id="262" r:id="rId8"/>
    <p:sldId id="276" r:id="rId9"/>
    <p:sldId id="263" r:id="rId10"/>
    <p:sldId id="277" r:id="rId11"/>
    <p:sldId id="264" r:id="rId12"/>
    <p:sldId id="265" r:id="rId13"/>
    <p:sldId id="266" r:id="rId14"/>
    <p:sldId id="269" r:id="rId15"/>
    <p:sldId id="260" r:id="rId16"/>
    <p:sldId id="261" r:id="rId17"/>
    <p:sldId id="293" r:id="rId18"/>
    <p:sldId id="294" r:id="rId19"/>
    <p:sldId id="267" r:id="rId20"/>
    <p:sldId id="268" r:id="rId21"/>
    <p:sldId id="270" r:id="rId22"/>
    <p:sldId id="281" r:id="rId23"/>
    <p:sldId id="283" r:id="rId24"/>
    <p:sldId id="284" r:id="rId25"/>
    <p:sldId id="298" r:id="rId26"/>
    <p:sldId id="289" r:id="rId27"/>
    <p:sldId id="287" r:id="rId28"/>
    <p:sldId id="290" r:id="rId29"/>
    <p:sldId id="291" r:id="rId30"/>
    <p:sldId id="300" r:id="rId31"/>
    <p:sldId id="299" r:id="rId32"/>
    <p:sldId id="295" r:id="rId33"/>
    <p:sldId id="296" r:id="rId34"/>
    <p:sldId id="292" r:id="rId35"/>
    <p:sldId id="279" r:id="rId36"/>
    <p:sldId id="280" r:id="rId37"/>
    <p:sldId id="297" r:id="rId38"/>
    <p:sldId id="272" r:id="rId39"/>
    <p:sldId id="273" r:id="rId40"/>
    <p:sldId id="282" r:id="rId41"/>
    <p:sldId id="271" r:id="rId4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rednji stil 2 - Isticanj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435" autoAdjust="0"/>
  </p:normalViewPr>
  <p:slideViewPr>
    <p:cSldViewPr snapToGrid="0">
      <p:cViewPr varScale="1">
        <p:scale>
          <a:sx n="104" d="100"/>
          <a:sy n="104" d="100"/>
        </p:scale>
        <p:origin x="-79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2272EE-4117-443F-808C-FF9F700767A5}" type="datetimeFigureOut">
              <a:rPr lang="hr-HR" smtClean="0"/>
              <a:pPr/>
              <a:t>22.9.2021.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158D5F-45F3-4D25-B615-0E66393C59BD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271399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 smtClean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9C82F-E46B-4989-8142-097F6EDAABDE}" type="slidenum">
              <a:rPr lang="hr-HR" smtClean="0"/>
              <a:pPr/>
              <a:t>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559416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9C82F-E46B-4989-8142-097F6EDAABDE}" type="slidenum">
              <a:rPr lang="hr-HR" smtClean="0"/>
              <a:pPr/>
              <a:t>15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2498290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9C82F-E46B-4989-8142-097F6EDAABDE}" type="slidenum">
              <a:rPr lang="hr-HR" smtClean="0"/>
              <a:pPr/>
              <a:t>18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3092231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02AAACD-0DF5-4CF6-8FDB-37CB5796CBDA}" type="slidenum">
              <a:rPr lang="hr-HR" altLang="sr-Latn-RS"/>
              <a:pPr eaLnBrk="1" hangingPunct="1"/>
              <a:t>23</a:t>
            </a:fld>
            <a:endParaRPr lang="hr-HR" altLang="sr-Latn-RS"/>
          </a:p>
        </p:txBody>
      </p:sp>
      <p:sp>
        <p:nvSpPr>
          <p:cNvPr id="214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40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RS" altLang="sr-Latn-RS" smtClean="0"/>
          </a:p>
        </p:txBody>
      </p:sp>
    </p:spTree>
    <p:extLst>
      <p:ext uri="{BB962C8B-B14F-4D97-AF65-F5344CB8AC3E}">
        <p14:creationId xmlns:p14="http://schemas.microsoft.com/office/powerpoint/2010/main" xmlns="" val="33333541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02AAACD-0DF5-4CF6-8FDB-37CB5796CBDA}" type="slidenum">
              <a:rPr lang="hr-HR" altLang="sr-Latn-RS"/>
              <a:pPr eaLnBrk="1" hangingPunct="1"/>
              <a:t>24</a:t>
            </a:fld>
            <a:endParaRPr lang="hr-HR" altLang="sr-Latn-RS"/>
          </a:p>
        </p:txBody>
      </p:sp>
      <p:sp>
        <p:nvSpPr>
          <p:cNvPr id="214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40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RS" altLang="sr-Latn-RS" smtClean="0"/>
          </a:p>
        </p:txBody>
      </p:sp>
    </p:spTree>
    <p:extLst>
      <p:ext uri="{BB962C8B-B14F-4D97-AF65-F5344CB8AC3E}">
        <p14:creationId xmlns:p14="http://schemas.microsoft.com/office/powerpoint/2010/main" xmlns="" val="42481054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xmlns="" val="2345857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 smtClean="0"/>
              <a:t>Kliknite da biste uredili stil podnaslova matrice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EB4E-5D18-43AC-BFB7-A81F6A26A9ED}" type="datetimeFigureOut">
              <a:rPr lang="hr-HR" smtClean="0"/>
              <a:pPr/>
              <a:t>22.9.2021.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C613-FBA6-4113-BA3E-87B5443CE3CE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666672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ska 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r-HR" smtClean="0"/>
              <a:t>Kliknite ikonu da biste dodali  sliku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EB4E-5D18-43AC-BFB7-A81F6A26A9ED}" type="datetimeFigureOut">
              <a:rPr lang="hr-HR" smtClean="0"/>
              <a:pPr/>
              <a:t>22.9.2021.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C613-FBA6-4113-BA3E-87B5443CE3CE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157823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slov i o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EB4E-5D18-43AC-BFB7-A81F6A26A9ED}" type="datetimeFigureOut">
              <a:rPr lang="hr-HR" smtClean="0"/>
              <a:pPr/>
              <a:t>22.9.2021.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C613-FBA6-4113-BA3E-87B5443CE3CE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728415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hr-HR" smtClean="0"/>
              <a:t>Uredite stilove teksta matrice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EB4E-5D18-43AC-BFB7-A81F6A26A9ED}" type="datetimeFigureOut">
              <a:rPr lang="hr-HR" smtClean="0"/>
              <a:pPr/>
              <a:t>22.9.2021.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C613-FBA6-4113-BA3E-87B5443CE3CE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7137531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ica s nazi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EB4E-5D18-43AC-BFB7-A81F6A26A9ED}" type="datetimeFigureOut">
              <a:rPr lang="hr-HR" smtClean="0"/>
              <a:pPr/>
              <a:t>22.9.2021.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C613-FBA6-4113-BA3E-87B5443CE3CE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263171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tup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EB4E-5D18-43AC-BFB7-A81F6A26A9ED}" type="datetimeFigureOut">
              <a:rPr lang="hr-HR" smtClean="0"/>
              <a:pPr/>
              <a:t>22.9.2021.</a:t>
            </a:fld>
            <a:endParaRPr lang="hr-H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C613-FBA6-4113-BA3E-87B5443CE3CE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0360001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tupca sa slik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r-HR" smtClean="0"/>
              <a:t>Kliknite ikonu da biste dodali  sliku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r-HR" smtClean="0"/>
              <a:t>Kliknite ikonu da biste dodali  sliku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r-HR" smtClean="0"/>
              <a:t>Kliknite ikonu da biste dodali  sliku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EB4E-5D18-43AC-BFB7-A81F6A26A9ED}" type="datetimeFigureOut">
              <a:rPr lang="hr-HR" smtClean="0"/>
              <a:pPr/>
              <a:t>22.9.2021.</a:t>
            </a:fld>
            <a:endParaRPr lang="hr-H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C613-FBA6-4113-BA3E-87B5443CE3CE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0861928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EB4E-5D18-43AC-BFB7-A81F6A26A9ED}" type="datetimeFigureOut">
              <a:rPr lang="hr-HR" smtClean="0"/>
              <a:pPr/>
              <a:t>22.9.2021.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C613-FBA6-4113-BA3E-87B5443CE3CE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8377680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EB4E-5D18-43AC-BFB7-A81F6A26A9ED}" type="datetimeFigureOut">
              <a:rPr lang="hr-HR" smtClean="0"/>
              <a:pPr/>
              <a:t>22.9.2021.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C613-FBA6-4113-BA3E-87B5443CE3CE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4445404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109728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93B0E940-F160-4B52-BE75-A5FD96B7FABD}" type="slidenum">
              <a:rPr lang="hr-HR" altLang="sr-Latn-RS"/>
              <a:pPr/>
              <a:t>‹#›</a:t>
            </a:fld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xmlns="" val="3272063808"/>
      </p:ext>
    </p:extLst>
  </p:cSld>
  <p:clrMapOvr>
    <a:masterClrMapping/>
  </p:clrMapOvr>
  <p:transition advClick="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EB4E-5D18-43AC-BFB7-A81F6A26A9ED}" type="datetimeFigureOut">
              <a:rPr lang="hr-HR" smtClean="0"/>
              <a:pPr/>
              <a:t>22.9.2021.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C613-FBA6-4113-BA3E-87B5443CE3CE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345597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EB4E-5D18-43AC-BFB7-A81F6A26A9ED}" type="datetimeFigureOut">
              <a:rPr lang="hr-HR" smtClean="0"/>
              <a:pPr/>
              <a:t>22.9.2021.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C613-FBA6-4113-BA3E-87B5443CE3CE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335992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EB4E-5D18-43AC-BFB7-A81F6A26A9ED}" type="datetimeFigureOut">
              <a:rPr lang="hr-HR" smtClean="0"/>
              <a:pPr/>
              <a:t>22.9.2021.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C613-FBA6-4113-BA3E-87B5443CE3CE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801967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EB4E-5D18-43AC-BFB7-A81F6A26A9ED}" type="datetimeFigureOut">
              <a:rPr lang="hr-HR" smtClean="0"/>
              <a:pPr/>
              <a:t>22.9.2021.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C613-FBA6-4113-BA3E-87B5443CE3CE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775938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EB4E-5D18-43AC-BFB7-A81F6A26A9ED}" type="datetimeFigureOut">
              <a:rPr lang="hr-HR" smtClean="0"/>
              <a:pPr/>
              <a:t>22.9.2021.</a:t>
            </a:fld>
            <a:endParaRPr lang="hr-H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C613-FBA6-4113-BA3E-87B5443CE3CE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740259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EB4E-5D18-43AC-BFB7-A81F6A26A9ED}" type="datetimeFigureOut">
              <a:rPr lang="hr-HR" smtClean="0"/>
              <a:pPr/>
              <a:t>22.9.2021.</a:t>
            </a:fld>
            <a:endParaRPr lang="hr-H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C613-FBA6-4113-BA3E-87B5443CE3CE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084573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EB4E-5D18-43AC-BFB7-A81F6A26A9ED}" type="datetimeFigureOut">
              <a:rPr lang="hr-HR" smtClean="0"/>
              <a:pPr/>
              <a:t>22.9.2021.</a:t>
            </a:fld>
            <a:endParaRPr lang="hr-H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C613-FBA6-4113-BA3E-87B5443CE3CE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567241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r-HR" smtClean="0"/>
              <a:t>Kliknite ikonu da biste dodali  sliku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EB4E-5D18-43AC-BFB7-A81F6A26A9ED}" type="datetimeFigureOut">
              <a:rPr lang="hr-HR" smtClean="0"/>
              <a:pPr/>
              <a:t>22.9.2021.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7C613-FBA6-4113-BA3E-87B5443CE3CE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111323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1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8C9EB4E-5D18-43AC-BFB7-A81F6A26A9ED}" type="datetimeFigureOut">
              <a:rPr lang="hr-HR" smtClean="0"/>
              <a:pPr/>
              <a:t>22.9.2021.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57C613-FBA6-4113-BA3E-87B5443CE3CE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5357350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oleObject" Target="file:///C:\Users\Korisnik\Desktop\AZOO%20RAVNATELJI\izlaganje\2.%20procjena%20s&#353;NOVO.doc" TargetMode="Externa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hyperlink" Target="2.%20procjena%20s&#353;NOVO.doc" TargetMode="External"/><Relationship Id="rId5" Type="http://schemas.openxmlformats.org/officeDocument/2006/relationships/oleObject" Target="file:///C:\Users\Korisnik\Desktop\AZOO%20RAVNATELJI\izlaganje\1.%20NOVE%20LISTEprocjene.doc" TargetMode="External"/><Relationship Id="rId4" Type="http://schemas.openxmlformats.org/officeDocument/2006/relationships/hyperlink" Target="1.%20NOVE%20LISTEprocjene.doc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3.%20bloomova%20taksonomija.doc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file:///C:\Users\Korisnik\Desktop\AZOO%20RAVNATELJI\izlaganje\3.%20bloomova%20taksonomija.doc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4.%20OBRAZAC%20POSTUPAKA%20INDIVIDUALIZACIJE.docx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file:///C:\Users\Korisnik\Desktop\AZOO%20RAVNATELJI\izlaganje\5.%20OBRAZAC%20POSTUPAKA%20INDIVIDUALIZACIJE.docx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file:///C:\Users\Korisnik\Desktop\AZOO%20RAVNATELJI\izlaganje\4.%20IOOPprazan,%20OBRAZAC.doc" TargetMode="External"/><Relationship Id="rId3" Type="http://schemas.openxmlformats.org/officeDocument/2006/relationships/image" Target="../media/image22.png"/><Relationship Id="rId7" Type="http://schemas.openxmlformats.org/officeDocument/2006/relationships/hyperlink" Target="5.%20IOOPprazan,%20OBRAZAC.doc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microsoft.com/office/2007/relationships/hdphoto" Target="../media/hdphoto4.wdp"/><Relationship Id="rId5" Type="http://schemas.openxmlformats.org/officeDocument/2006/relationships/image" Target="../media/image23.png"/><Relationship Id="rId4" Type="http://schemas.microsoft.com/office/2007/relationships/hdphoto" Target="../media/hdphoto3.wd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600389" y="1190831"/>
            <a:ext cx="9144000" cy="1472845"/>
          </a:xfrm>
        </p:spPr>
        <p:txBody>
          <a:bodyPr>
            <a:normAutofit fontScale="90000"/>
          </a:bodyPr>
          <a:lstStyle/>
          <a:p>
            <a:r>
              <a:rPr lang="hr-HR" sz="3600" dirty="0">
                <a:latin typeface="Arial" panose="020B0604020202020204" pitchFamily="34" charset="0"/>
                <a:cs typeface="Arial" panose="020B0604020202020204" pitchFamily="34" charset="0"/>
              </a:rPr>
              <a:t>Smjernice za rad s učenicima s teškoćama</a:t>
            </a:r>
            <a:r>
              <a:rPr lang="hr-HR" dirty="0"/>
              <a:t/>
            </a:r>
            <a:br>
              <a:rPr lang="hr-HR" dirty="0"/>
            </a:br>
            <a:endParaRPr lang="hr-HR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238865" y="2206471"/>
            <a:ext cx="9989574" cy="2202163"/>
          </a:xfrm>
        </p:spPr>
        <p:txBody>
          <a:bodyPr>
            <a:normAutofit/>
          </a:bodyPr>
          <a:lstStyle/>
          <a:p>
            <a:r>
              <a:rPr lang="hr-HR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Uloga  </a:t>
            </a:r>
            <a:r>
              <a:rPr lang="hr-HR" sz="4400" b="1" dirty="0">
                <a:latin typeface="Arial" panose="020B0604020202020204" pitchFamily="34" charset="0"/>
                <a:cs typeface="Arial" panose="020B0604020202020204" pitchFamily="34" charset="0"/>
              </a:rPr>
              <a:t>ravnatelja </a:t>
            </a:r>
            <a:r>
              <a:rPr lang="hr-HR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u </a:t>
            </a:r>
            <a:r>
              <a:rPr lang="hr-HR" sz="4400" b="1" dirty="0" err="1">
                <a:latin typeface="Arial" panose="020B0604020202020204" pitchFamily="34" charset="0"/>
                <a:cs typeface="Arial" panose="020B0604020202020204" pitchFamily="34" charset="0"/>
              </a:rPr>
              <a:t>inkluzivnom</a:t>
            </a:r>
            <a:r>
              <a:rPr lang="hr-HR" sz="4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odgoju  i obrazovanju</a:t>
            </a:r>
          </a:p>
          <a:p>
            <a:endParaRPr lang="hr-HR" sz="4600" dirty="0" smtClean="0"/>
          </a:p>
        </p:txBody>
      </p:sp>
      <p:sp>
        <p:nvSpPr>
          <p:cNvPr id="4" name="TekstniOkvir 3"/>
          <p:cNvSpPr txBox="1"/>
          <p:nvPr/>
        </p:nvSpPr>
        <p:spPr>
          <a:xfrm>
            <a:off x="2473570" y="5510099"/>
            <a:ext cx="883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Državni stručni skup ravnatelja</a:t>
            </a:r>
          </a:p>
          <a:p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rujan, 2021.</a:t>
            </a:r>
          </a:p>
          <a:p>
            <a:endParaRPr lang="hr-HR" dirty="0"/>
          </a:p>
          <a:p>
            <a:pPr algn="r"/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Tamara Dubrović, </a:t>
            </a:r>
            <a:r>
              <a:rPr lang="hr-HR" dirty="0" err="1">
                <a:latin typeface="Arial" panose="020B0604020202020204" pitchFamily="34" charset="0"/>
                <a:cs typeface="Arial" panose="020B0604020202020204" pitchFamily="34" charset="0"/>
              </a:rPr>
              <a:t>mag.rehab.educ</a:t>
            </a:r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., savjetnik</a:t>
            </a:r>
          </a:p>
        </p:txBody>
      </p:sp>
    </p:spTree>
    <p:extLst>
      <p:ext uri="{BB962C8B-B14F-4D97-AF65-F5344CB8AC3E}">
        <p14:creationId xmlns:p14="http://schemas.microsoft.com/office/powerpoint/2010/main" xmlns="" val="280097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44129" y="422788"/>
            <a:ext cx="11326761" cy="575417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hr-HR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Potrebno je osigurati </a:t>
            </a:r>
            <a:r>
              <a:rPr lang="hr-HR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razumnu prilagodbu</a:t>
            </a:r>
            <a:r>
              <a:rPr lang="hr-HR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lnSpc>
                <a:spcPct val="110000"/>
              </a:lnSpc>
              <a:buNone/>
            </a:pPr>
            <a:endParaRPr lang="hr-HR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potrebne 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i odgovarajuće </a:t>
            </a:r>
            <a:r>
              <a:rPr lang="hr-H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prilagodbe i podešavanja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, koji </a:t>
            </a:r>
            <a:r>
              <a:rPr lang="hr-H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 predstavljaju neproporcionalno ili neprimjereno opterećenje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, da bi se 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… 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osiguralo ravnopravno uživanje ili korištenje svih ljudskih prava i temeljnih sloboda na ravnopravnoj osnovi s 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drugima </a:t>
            </a:r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(prema Konvenciji UN-a o pravima osoba s invaliditetom</a:t>
            </a:r>
            <a:r>
              <a:rPr lang="hr-H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>
              <a:buNone/>
            </a:pPr>
            <a:endParaRPr lang="hr-H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podrazumijeva </a:t>
            </a:r>
            <a:r>
              <a:rPr lang="hr-H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tendenciju osamostaljivanja </a:t>
            </a:r>
            <a:r>
              <a:rPr lang="hr-HR" sz="2400" b="1" dirty="0">
                <a:latin typeface="Arial" panose="020B0604020202020204" pitchFamily="34" charset="0"/>
                <a:cs typeface="Arial" panose="020B0604020202020204" pitchFamily="34" charset="0"/>
              </a:rPr>
              <a:t>učenika 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u školskoj 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sredini</a:t>
            </a:r>
          </a:p>
          <a:p>
            <a:pPr marL="0" indent="0">
              <a:buNone/>
            </a:pPr>
            <a:endParaRPr lang="hr-H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hr-H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 oslobađa učenika obveze obavljanja zadataka i stjecanja kompetencija 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prema njegovom individualnom kurikulumu, nego samo prilagodbu načina njihova ostvarivanja</a:t>
            </a:r>
          </a:p>
        </p:txBody>
      </p:sp>
    </p:spTree>
    <p:extLst>
      <p:ext uri="{BB962C8B-B14F-4D97-AF65-F5344CB8AC3E}">
        <p14:creationId xmlns:p14="http://schemas.microsoft.com/office/powerpoint/2010/main" xmlns="" val="402596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63825" y="88269"/>
            <a:ext cx="10954327" cy="576984"/>
          </a:xfrm>
        </p:spPr>
        <p:txBody>
          <a:bodyPr>
            <a:normAutofit fontScale="90000"/>
          </a:bodyPr>
          <a:lstStyle/>
          <a:p>
            <a:r>
              <a:rPr lang="hr-H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Zakonske osnove</a:t>
            </a:r>
            <a:endParaRPr lang="hr-H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Rezervirano mjesto sadržaja 4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5685" y="665253"/>
            <a:ext cx="5692748" cy="4581406"/>
          </a:xfr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3825" y="665253"/>
            <a:ext cx="6161859" cy="539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9467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3897" y="314037"/>
            <a:ext cx="9432161" cy="2152072"/>
          </a:xfrm>
        </p:spPr>
        <p:txBody>
          <a:bodyPr>
            <a:normAutofit fontScale="90000"/>
          </a:bodyPr>
          <a:lstStyle/>
          <a:p>
            <a:r>
              <a:rPr lang="hr-HR" sz="3609" b="1" dirty="0">
                <a:solidFill>
                  <a:srgbClr val="006600"/>
                </a:solidFill>
                <a:latin typeface="Book Antiqua" pitchFamily="18" charset="0"/>
              </a:rPr>
              <a:t/>
            </a:r>
            <a:br>
              <a:rPr lang="hr-HR" sz="3609" b="1" dirty="0">
                <a:solidFill>
                  <a:srgbClr val="006600"/>
                </a:solidFill>
                <a:latin typeface="Book Antiqua" pitchFamily="18" charset="0"/>
              </a:rPr>
            </a:br>
            <a:r>
              <a:rPr lang="hr-H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Pravilnik o osnovnoškolskom i srednjoškolskom odgoju i obrazovanju učenika s teškoćama u razvoju </a:t>
            </a:r>
            <a:br>
              <a:rPr lang="hr-HR" sz="3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r-HR" sz="3600" dirty="0" smtClean="0">
                <a:latin typeface="+mn-lt"/>
              </a:rPr>
              <a:t/>
            </a:r>
            <a:br>
              <a:rPr lang="hr-HR" sz="3600" dirty="0" smtClean="0">
                <a:latin typeface="+mn-lt"/>
              </a:rPr>
            </a:br>
            <a:r>
              <a:rPr lang="hr-HR" sz="3600" dirty="0" smtClean="0">
                <a:latin typeface="+mn-lt"/>
              </a:rPr>
              <a:t>- </a:t>
            </a:r>
            <a:r>
              <a:rPr lang="hr-HR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definira vrstu potpore učenicima</a:t>
            </a:r>
            <a:br>
              <a:rPr lang="hr-HR" sz="3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3897" y="3462545"/>
            <a:ext cx="8250608" cy="2381909"/>
          </a:xfrm>
        </p:spPr>
        <p:txBody>
          <a:bodyPr/>
          <a:lstStyle/>
          <a:p>
            <a:pPr>
              <a:buFontTx/>
              <a:buChar char="-"/>
            </a:pPr>
            <a:endParaRPr lang="hr-HR" dirty="0" smtClean="0">
              <a:solidFill>
                <a:srgbClr val="006600"/>
              </a:solidFill>
              <a:latin typeface="Book Antiqua" pitchFamily="18" charset="0"/>
            </a:endParaRPr>
          </a:p>
          <a:p>
            <a:pPr>
              <a:buNone/>
            </a:pPr>
            <a:r>
              <a:rPr lang="en-US" dirty="0" smtClean="0"/>
              <a:t>☺</a:t>
            </a:r>
            <a:r>
              <a:rPr lang="hr-HR" dirty="0" smtClean="0">
                <a:latin typeface="Arial" panose="020B0604020202020204" pitchFamily="34" charset="0"/>
                <a:cs typeface="Arial" panose="020B0604020202020204" pitchFamily="34" charset="0"/>
              </a:rPr>
              <a:t>PROGRAMSKU, </a:t>
            </a:r>
          </a:p>
          <a:p>
            <a:pPr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☺</a:t>
            </a:r>
            <a:r>
              <a:rPr lang="hr-HR" dirty="0" smtClean="0">
                <a:latin typeface="Arial" panose="020B0604020202020204" pitchFamily="34" charset="0"/>
                <a:cs typeface="Arial" panose="020B0604020202020204" pitchFamily="34" charset="0"/>
              </a:rPr>
              <a:t>PROFESIONALNU,</a:t>
            </a:r>
          </a:p>
          <a:p>
            <a:pPr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☺</a:t>
            </a:r>
            <a:r>
              <a:rPr lang="hr-HR" dirty="0" smtClean="0">
                <a:latin typeface="Arial" panose="020B0604020202020204" pitchFamily="34" charset="0"/>
                <a:cs typeface="Arial" panose="020B0604020202020204" pitchFamily="34" charset="0"/>
              </a:rPr>
              <a:t>PEDAGOŠKO-DIDAKTIČKU PRILAGODBU</a:t>
            </a:r>
            <a:r>
              <a:rPr lang="hr-HR" dirty="0" smtClean="0"/>
              <a:t>.</a:t>
            </a: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97901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440873" y="324752"/>
            <a:ext cx="8790801" cy="1143000"/>
          </a:xfrm>
        </p:spPr>
        <p:txBody>
          <a:bodyPr>
            <a:normAutofit/>
          </a:bodyPr>
          <a:lstStyle/>
          <a:p>
            <a:r>
              <a:rPr lang="hr-HR" sz="3609" dirty="0">
                <a:latin typeface="Arial" panose="020B0604020202020204" pitchFamily="34" charset="0"/>
                <a:cs typeface="Arial" panose="020B0604020202020204" pitchFamily="34" charset="0"/>
              </a:rPr>
              <a:t>PROGRAMSKA POTPORA...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905163" y="1357745"/>
            <a:ext cx="10030691" cy="4886736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hr-HR" sz="2400" b="1" dirty="0">
                <a:latin typeface="Arial" panose="020B0604020202020204" pitchFamily="34" charset="0"/>
                <a:cs typeface="Arial" panose="020B0604020202020204" pitchFamily="34" charset="0"/>
              </a:rPr>
              <a:t>redoviti program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(redovni uz individualizirane postupke i redovni uz prilagodbu sadržaja i individualizirane postupke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  <a:buNone/>
              <a:defRPr/>
            </a:pPr>
            <a:endParaRPr lang="hr-H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hr-HR" sz="2400" b="1" dirty="0">
                <a:latin typeface="Arial" panose="020B0604020202020204" pitchFamily="34" charset="0"/>
                <a:cs typeface="Arial" panose="020B0604020202020204" pitchFamily="34" charset="0"/>
              </a:rPr>
              <a:t>posebni programi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(posebni uz individualizirane postupke i posebni program za stjecanje kompetencija u aktivnostima svakodnevnog života i rada uz individualizirane postupke)</a:t>
            </a:r>
          </a:p>
          <a:p>
            <a:pPr>
              <a:lnSpc>
                <a:spcPct val="80000"/>
              </a:lnSpc>
              <a:buNone/>
              <a:defRPr/>
            </a:pPr>
            <a:endParaRPr lang="hr-H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hr-HR" sz="2400" b="1" dirty="0">
                <a:latin typeface="Arial" panose="020B0604020202020204" pitchFamily="34" charset="0"/>
                <a:cs typeface="Arial" panose="020B0604020202020204" pitchFamily="34" charset="0"/>
              </a:rPr>
              <a:t>dodatni odgojno-obrazovni i rehabilitacijski programi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(Program edukacijsko-rehabilitacijskih postupaka, produženi stručni postupak i rehabilitacijski programi)</a:t>
            </a:r>
          </a:p>
          <a:p>
            <a:pPr>
              <a:lnSpc>
                <a:spcPct val="80000"/>
              </a:lnSpc>
              <a:buNone/>
              <a:defRPr/>
            </a:pPr>
            <a:endParaRPr lang="hr-HR" sz="2005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xmlns="" val="1359040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582" y="282708"/>
            <a:ext cx="5620305" cy="616430"/>
          </a:xfrm>
        </p:spPr>
        <p:txBody>
          <a:bodyPr>
            <a:normAutofit/>
          </a:bodyPr>
          <a:lstStyle/>
          <a:p>
            <a:pPr algn="r"/>
            <a:r>
              <a:rPr lang="hr-HR" sz="2800" dirty="0">
                <a:latin typeface="Arial" panose="020B0604020202020204" pitchFamily="34" charset="0"/>
                <a:cs typeface="Arial" panose="020B0604020202020204" pitchFamily="34" charset="0"/>
              </a:rPr>
              <a:t>PROFESIONALNA POTPORA...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861" y="899138"/>
            <a:ext cx="6025610" cy="532617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hr-HR" sz="2200" dirty="0" smtClean="0"/>
              <a:t>-</a:t>
            </a:r>
            <a:r>
              <a:rPr lang="hr-HR" sz="2000" b="1" dirty="0">
                <a:latin typeface="Arial" panose="020B0604020202020204" pitchFamily="34" charset="0"/>
                <a:cs typeface="Arial" panose="020B0604020202020204" pitchFamily="34" charset="0"/>
              </a:rPr>
              <a:t>učitelji/nastavnici osposobljeni i educirani za rad s učenicima s teškoćama u razvoju,</a:t>
            </a:r>
          </a:p>
          <a:p>
            <a:pPr>
              <a:buNone/>
            </a:pPr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hr-HR" sz="2000" b="1" dirty="0">
                <a:latin typeface="Arial" panose="020B0604020202020204" pitchFamily="34" charset="0"/>
                <a:cs typeface="Arial" panose="020B0604020202020204" pitchFamily="34" charset="0"/>
              </a:rPr>
              <a:t>nastavnici/odgajatelji osposobljeni i educirani za rad s učenicima s teškoćama u razvoju,</a:t>
            </a:r>
          </a:p>
          <a:p>
            <a:pPr>
              <a:buNone/>
            </a:pPr>
            <a:r>
              <a:rPr lang="hr-HR" sz="2000" b="1" dirty="0">
                <a:latin typeface="Arial" panose="020B0604020202020204" pitchFamily="34" charset="0"/>
                <a:cs typeface="Arial" panose="020B0604020202020204" pitchFamily="34" charset="0"/>
              </a:rPr>
              <a:t>-sručni suradnici škole,</a:t>
            </a:r>
          </a:p>
          <a:p>
            <a:pPr>
              <a:buNone/>
            </a:pPr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-nadležni školski liječnik,</a:t>
            </a:r>
          </a:p>
          <a:p>
            <a:pPr>
              <a:buNone/>
            </a:pPr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hr-H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stručnjaci </a:t>
            </a:r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HZZZ i CZSS, zdrav.ust. i dr.,</a:t>
            </a:r>
          </a:p>
          <a:p>
            <a:pPr>
              <a:buNone/>
            </a:pPr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-savjetnici agencija,</a:t>
            </a:r>
          </a:p>
          <a:p>
            <a:pPr>
              <a:buNone/>
            </a:pPr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-stručni timovi,</a:t>
            </a:r>
          </a:p>
          <a:p>
            <a:pPr>
              <a:buNone/>
            </a:pPr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-mobilni timovi,</a:t>
            </a:r>
          </a:p>
          <a:p>
            <a:pPr>
              <a:buNone/>
            </a:pPr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-pomoćnici u nastavi i stručni komunikacijski posrednici,</a:t>
            </a:r>
          </a:p>
          <a:p>
            <a:pPr>
              <a:buNone/>
            </a:pPr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-stručnjaci civilnog sektora uz odobrenje nadležnog Ministarstva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063434" y="1221601"/>
            <a:ext cx="484909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r-HR" sz="2800" dirty="0">
                <a:latin typeface="Arial" panose="020B0604020202020204" pitchFamily="34" charset="0"/>
                <a:cs typeface="Arial" panose="020B0604020202020204" pitchFamily="34" charset="0"/>
              </a:rPr>
              <a:t>PEDAGOŠKO-DIDAKTIČKA </a:t>
            </a:r>
            <a:r>
              <a:rPr lang="hr-H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PRILAGODBA...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889639" y="2446982"/>
            <a:ext cx="3685311" cy="37783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hr-HR" sz="2200" dirty="0" smtClean="0"/>
              <a:t>-</a:t>
            </a:r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prilagođena informatička oprema,</a:t>
            </a:r>
          </a:p>
          <a:p>
            <a:pPr>
              <a:buNone/>
            </a:pPr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-specifična didaktička sredstva i pomagala,</a:t>
            </a:r>
          </a:p>
          <a:p>
            <a:pPr>
              <a:buNone/>
            </a:pPr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-prilagođene udžbenike,</a:t>
            </a:r>
          </a:p>
          <a:p>
            <a:pPr>
              <a:buNone/>
            </a:pPr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-elektroakustičku opremu,</a:t>
            </a:r>
          </a:p>
          <a:p>
            <a:pPr>
              <a:buNone/>
            </a:pPr>
            <a:r>
              <a:rPr lang="hr-HR" sz="2000" dirty="0">
                <a:latin typeface="Arial" panose="020B0604020202020204" pitchFamily="34" charset="0"/>
                <a:cs typeface="Arial" panose="020B0604020202020204" pitchFamily="34" charset="0"/>
              </a:rPr>
              <a:t>-prilagođene oblike komuniciranja i dr.</a:t>
            </a:r>
          </a:p>
          <a:p>
            <a:pPr>
              <a:buFont typeface="Arial" panose="020B0604020202020204" pitchFamily="34" charset="0"/>
              <a:buNone/>
            </a:pPr>
            <a:endParaRPr lang="en-US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4534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437" y="410891"/>
            <a:ext cx="7486663" cy="576029"/>
          </a:xfrm>
        </p:spPr>
        <p:txBody>
          <a:bodyPr>
            <a:normAutofit fontScale="90000"/>
          </a:bodyPr>
          <a:lstStyle/>
          <a:p>
            <a:pPr algn="r"/>
            <a:r>
              <a:rPr lang="hr-HR" dirty="0" smtClean="0">
                <a:latin typeface="Arial" panose="020B0604020202020204" pitchFamily="34" charset="0"/>
                <a:cs typeface="Arial" panose="020B0604020202020204" pitchFamily="34" charset="0"/>
              </a:rPr>
              <a:t>OBLIK ŠKOLOVANJA...</a:t>
            </a:r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0437" y="1309511"/>
            <a:ext cx="8458526" cy="5164443"/>
          </a:xfrm>
        </p:spPr>
        <p:txBody>
          <a:bodyPr/>
          <a:lstStyle/>
          <a:p>
            <a:pPr>
              <a:buNone/>
            </a:pPr>
            <a:r>
              <a:rPr lang="hr-HR" dirty="0" smtClean="0">
                <a:solidFill>
                  <a:schemeClr val="accent1">
                    <a:lumMod val="50000"/>
                  </a:schemeClr>
                </a:solidFill>
              </a:rPr>
              <a:t>   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UPUĆIVANJE DJETETA NA ODGOJNO-OBRAZOVNU </a:t>
            </a:r>
          </a:p>
          <a:p>
            <a:pPr>
              <a:buNone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I REHABILITACIJSKU PROCJENU</a:t>
            </a:r>
          </a:p>
          <a:p>
            <a:pPr>
              <a:buNone/>
            </a:pPr>
            <a:endParaRPr lang="hr-H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STRUČNO POVJERENSTVO OŠ</a:t>
            </a:r>
          </a:p>
          <a:p>
            <a:pPr>
              <a:buNone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NASTAVNIČKO VIJEĆE SŠ </a:t>
            </a:r>
          </a:p>
          <a:p>
            <a:pPr>
              <a:buNone/>
            </a:pP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(mišljenje s prijedlogom, obrazac 4.a, 4.b)...</a:t>
            </a:r>
          </a:p>
          <a:p>
            <a:pPr>
              <a:buNone/>
            </a:pPr>
            <a:endParaRPr lang="hr-H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UPRAVNI URED (rješenje)…</a:t>
            </a:r>
          </a:p>
          <a:p>
            <a:pPr>
              <a:buNone/>
            </a:pPr>
            <a:endParaRPr lang="hr-HR" dirty="0" smtClean="0"/>
          </a:p>
        </p:txBody>
      </p:sp>
      <p:pic>
        <p:nvPicPr>
          <p:cNvPr id="4" name="Picture 3" descr="RJEŠENJE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345661" y="1794598"/>
            <a:ext cx="3666604" cy="4909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41412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35378"/>
            <a:ext cx="10337800" cy="534158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hr-H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obvezujući</a:t>
            </a:r>
            <a:r>
              <a:rPr lang="hr-H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dokument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sadrži </a:t>
            </a:r>
            <a:r>
              <a:rPr lang="hr-H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informacije o primjerenom programu, dodatnim odgojno-obrazovnim i rehabilitacijskim programima 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 naznakom na koje se predmete odnosi primjereni program, oznaku skupine i podskupine teškoća te prijedlog potrebne pedagoško-didaktičke prilagodbe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temeljem 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Rješenja učitelji/nastavnici izrađuju </a:t>
            </a:r>
            <a:r>
              <a:rPr lang="hr-H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individualizirani kurikulum 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(IK) – daju  ga na uvid roditeljima/skrbnicima do polovine 1. polugodišta</a:t>
            </a:r>
          </a:p>
          <a:p>
            <a:pPr>
              <a:lnSpc>
                <a:spcPct val="90000"/>
              </a:lnSpc>
              <a:buFontTx/>
              <a:buChar char="-"/>
            </a:pPr>
            <a:endParaRPr lang="hr-HR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  <a:buFontTx/>
              <a:buChar char="-"/>
            </a:pPr>
            <a:endParaRPr lang="hr-HR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endParaRPr lang="hr-HR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3912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227564" y="5214017"/>
            <a:ext cx="6565900" cy="1328737"/>
          </a:xfrm>
        </p:spPr>
        <p:txBody>
          <a:bodyPr rtlCol="0">
            <a:normAutofit fontScale="90000"/>
          </a:bodyPr>
          <a:lstStyle/>
          <a:p>
            <a:pPr algn="r">
              <a:defRPr/>
            </a:pPr>
            <a:r>
              <a:rPr lang="hr-HR" sz="9600" dirty="0">
                <a:solidFill>
                  <a:srgbClr val="80008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  <a:cs typeface="+mn-cs"/>
              </a:rPr>
              <a:t>       </a:t>
            </a:r>
            <a:r>
              <a:rPr lang="hr-HR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  <a:cs typeface="+mn-cs"/>
              </a:rPr>
              <a:t>IK – individualizirani kurikulum</a:t>
            </a:r>
            <a:r>
              <a:rPr lang="hr-HR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  <a:cs typeface="+mn-cs"/>
              </a:rPr>
              <a:t/>
            </a:r>
            <a:br>
              <a:rPr lang="hr-HR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  <a:cs typeface="+mn-cs"/>
              </a:rPr>
            </a:br>
            <a:endParaRPr lang="hr-HR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+mn-ea"/>
              <a:cs typeface="+mn-cs"/>
            </a:endParaRPr>
          </a:p>
        </p:txBody>
      </p:sp>
      <p:pic>
        <p:nvPicPr>
          <p:cNvPr id="79875" name="Picture 2" descr="C:\Users\KATARINA\AppData\Local\Microsoft\Windows\Temporary Internet Files\Content.IE5\TP233U4T\MCj04348590000[1].png"/>
          <p:cNvPicPr>
            <a:picLocks noGrp="1" noChangeAspect="1" noChangeArrowheads="1"/>
          </p:cNvPicPr>
          <p:nvPr>
            <p:ph type="subTitle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453063" y="1643063"/>
            <a:ext cx="1714500" cy="1714500"/>
          </a:xfrm>
        </p:spPr>
      </p:pic>
      <p:pic>
        <p:nvPicPr>
          <p:cNvPr id="79876" name="Picture 7" descr="C:\Users\KATARINA\AppData\Local\Microsoft\Windows\Temporary Internet Files\Content.IE5\NVBYSIKZ\MCj04344110000[1].wm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6588" y="692150"/>
            <a:ext cx="16256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7" name="Picture 6" descr="C:\Users\KATARINA\AppData\Local\Microsoft\Windows\Temporary Internet Files\Content.IE5\TP233U4T\MCj04344030000[1].wm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6790" y="2878139"/>
            <a:ext cx="136207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8" name="Picture 8" descr="C:\Users\KATARINA\AppData\Local\Microsoft\Windows\Temporary Internet Files\Content.IE5\R1VXY68B\MCj04315120000[1]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7828" y="330995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3606076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378691" y="808892"/>
            <a:ext cx="11388436" cy="5065435"/>
          </a:xfrm>
        </p:spPr>
        <p:txBody>
          <a:bodyPr rtlCol="0">
            <a:normAutofit/>
          </a:bodyPr>
          <a:lstStyle/>
          <a:p>
            <a:pPr>
              <a:lnSpc>
                <a:spcPct val="110000"/>
              </a:lnSpc>
              <a:buSzPct val="104000"/>
              <a:defRPr/>
            </a:pPr>
            <a:r>
              <a:rPr lang="en-GB" sz="2400" b="1" dirty="0">
                <a:latin typeface="Arial" charset="0"/>
                <a:cs typeface="Arial" charset="0"/>
              </a:rPr>
              <a:t>program </a:t>
            </a:r>
            <a:r>
              <a:rPr lang="en-GB" sz="2400" b="1" dirty="0" err="1">
                <a:latin typeface="Arial" charset="0"/>
                <a:cs typeface="Arial" charset="0"/>
              </a:rPr>
              <a:t>izrađen</a:t>
            </a:r>
            <a:r>
              <a:rPr lang="en-GB" sz="2400" b="1" dirty="0">
                <a:latin typeface="Arial" charset="0"/>
                <a:cs typeface="Arial" charset="0"/>
              </a:rPr>
              <a:t>  </a:t>
            </a:r>
            <a:r>
              <a:rPr lang="en-GB" sz="2400" b="1" u="sng" dirty="0">
                <a:latin typeface="Arial" charset="0"/>
                <a:cs typeface="Arial" charset="0"/>
              </a:rPr>
              <a:t>za </a:t>
            </a:r>
            <a:r>
              <a:rPr lang="en-GB" sz="2400" b="1" u="sng" dirty="0" err="1">
                <a:latin typeface="Arial" charset="0"/>
                <a:cs typeface="Arial" charset="0"/>
              </a:rPr>
              <a:t>pojedinog</a:t>
            </a:r>
            <a:r>
              <a:rPr lang="en-GB" sz="2400" b="1" dirty="0">
                <a:latin typeface="Arial" charset="0"/>
                <a:cs typeface="Arial" charset="0"/>
              </a:rPr>
              <a:t> </a:t>
            </a:r>
            <a:r>
              <a:rPr lang="en-GB" sz="2400" b="1" dirty="0" err="1">
                <a:latin typeface="Arial" charset="0"/>
                <a:cs typeface="Arial" charset="0"/>
              </a:rPr>
              <a:t>učenika</a:t>
            </a:r>
            <a:r>
              <a:rPr lang="hr-HR" sz="2400" b="1" dirty="0">
                <a:latin typeface="Arial" charset="0"/>
                <a:cs typeface="Arial" charset="0"/>
              </a:rPr>
              <a:t> </a:t>
            </a:r>
            <a:r>
              <a:rPr lang="hr-HR" sz="2400" dirty="0">
                <a:latin typeface="Arial" charset="0"/>
                <a:cs typeface="Arial" charset="0"/>
              </a:rPr>
              <a:t>(temeljem </a:t>
            </a:r>
            <a:r>
              <a:rPr lang="hr-HR" sz="2400" dirty="0" smtClean="0">
                <a:latin typeface="Arial" charset="0"/>
                <a:cs typeface="Arial" charset="0"/>
              </a:rPr>
              <a:t>Rješenja…)</a:t>
            </a:r>
            <a:endParaRPr lang="hr-HR" sz="2400" b="1" dirty="0">
              <a:latin typeface="Arial" charset="0"/>
              <a:cs typeface="Arial" charset="0"/>
            </a:endParaRPr>
          </a:p>
          <a:p>
            <a:pPr>
              <a:lnSpc>
                <a:spcPct val="110000"/>
              </a:lnSpc>
              <a:buSzPct val="104000"/>
              <a:defRPr/>
            </a:pPr>
            <a:r>
              <a:rPr lang="hr-HR" sz="2400" b="1" dirty="0">
                <a:latin typeface="Arial" charset="0"/>
                <a:cs typeface="Arial" charset="0"/>
              </a:rPr>
              <a:t>usmjeren na dijete, a ne na sadržaj</a:t>
            </a:r>
          </a:p>
          <a:p>
            <a:pPr>
              <a:lnSpc>
                <a:spcPct val="110000"/>
              </a:lnSpc>
              <a:buSzPct val="104000"/>
              <a:defRPr/>
            </a:pPr>
            <a:r>
              <a:rPr lang="hr-HR" sz="2400" b="1" dirty="0">
                <a:latin typeface="Arial" charset="0"/>
                <a:cs typeface="Arial" charset="0"/>
              </a:rPr>
              <a:t>temelji se </a:t>
            </a:r>
            <a:r>
              <a:rPr lang="en-GB" sz="2400" b="1" dirty="0" err="1">
                <a:latin typeface="Arial" charset="0"/>
                <a:cs typeface="Arial" charset="0"/>
              </a:rPr>
              <a:t>na</a:t>
            </a:r>
            <a:r>
              <a:rPr lang="en-GB" sz="2400" b="1" dirty="0">
                <a:latin typeface="Arial" charset="0"/>
                <a:cs typeface="Arial" charset="0"/>
              </a:rPr>
              <a:t> </a:t>
            </a:r>
            <a:r>
              <a:rPr lang="en-GB" sz="2400" b="1" dirty="0" err="1">
                <a:latin typeface="Arial" charset="0"/>
                <a:cs typeface="Arial" charset="0"/>
              </a:rPr>
              <a:t>sposobnostima</a:t>
            </a:r>
            <a:r>
              <a:rPr lang="en-GB" sz="2400" b="1" dirty="0">
                <a:latin typeface="Arial" charset="0"/>
                <a:cs typeface="Arial" charset="0"/>
              </a:rPr>
              <a:t> </a:t>
            </a:r>
            <a:r>
              <a:rPr lang="en-GB" sz="2400" b="1" dirty="0" err="1">
                <a:latin typeface="Arial" charset="0"/>
                <a:cs typeface="Arial" charset="0"/>
              </a:rPr>
              <a:t>ili</a:t>
            </a:r>
            <a:r>
              <a:rPr lang="en-GB" sz="2400" b="1" dirty="0">
                <a:latin typeface="Arial" charset="0"/>
                <a:cs typeface="Arial" charset="0"/>
              </a:rPr>
              <a:t> "</a:t>
            </a:r>
            <a:r>
              <a:rPr lang="en-GB" sz="2400" b="1" dirty="0" err="1">
                <a:latin typeface="Arial" charset="0"/>
                <a:cs typeface="Arial" charset="0"/>
              </a:rPr>
              <a:t>jakim</a:t>
            </a:r>
            <a:r>
              <a:rPr lang="en-GB" sz="2400" b="1" dirty="0">
                <a:latin typeface="Arial" charset="0"/>
                <a:cs typeface="Arial" charset="0"/>
              </a:rPr>
              <a:t> </a:t>
            </a:r>
            <a:r>
              <a:rPr lang="en-GB" sz="2400" b="1" dirty="0" err="1">
                <a:latin typeface="Arial" charset="0"/>
                <a:cs typeface="Arial" charset="0"/>
              </a:rPr>
              <a:t>stranama</a:t>
            </a:r>
            <a:r>
              <a:rPr lang="en-GB" sz="2400" b="1" dirty="0">
                <a:latin typeface="Arial" charset="0"/>
                <a:cs typeface="Arial" charset="0"/>
              </a:rPr>
              <a:t> </a:t>
            </a:r>
            <a:r>
              <a:rPr lang="en-GB" sz="2400" b="1" dirty="0" err="1">
                <a:latin typeface="Arial" charset="0"/>
                <a:cs typeface="Arial" charset="0"/>
              </a:rPr>
              <a:t>učenika</a:t>
            </a:r>
            <a:r>
              <a:rPr lang="en-GB" sz="2400" b="1" dirty="0">
                <a:latin typeface="Arial" charset="0"/>
                <a:cs typeface="Arial" charset="0"/>
              </a:rPr>
              <a:t>", a </a:t>
            </a:r>
            <a:r>
              <a:rPr lang="en-GB" sz="2400" b="1" dirty="0" err="1">
                <a:latin typeface="Arial" charset="0"/>
                <a:cs typeface="Arial" charset="0"/>
              </a:rPr>
              <a:t>tek</a:t>
            </a:r>
            <a:r>
              <a:rPr lang="en-GB" sz="2400" b="1" dirty="0">
                <a:latin typeface="Arial" charset="0"/>
                <a:cs typeface="Arial" charset="0"/>
              </a:rPr>
              <a:t> </a:t>
            </a:r>
            <a:r>
              <a:rPr lang="en-GB" sz="2400" b="1" dirty="0" err="1">
                <a:latin typeface="Arial" charset="0"/>
                <a:cs typeface="Arial" charset="0"/>
              </a:rPr>
              <a:t>potom</a:t>
            </a:r>
            <a:r>
              <a:rPr lang="en-GB" sz="2400" b="1" dirty="0">
                <a:latin typeface="Arial" charset="0"/>
                <a:cs typeface="Arial" charset="0"/>
              </a:rPr>
              <a:t> </a:t>
            </a:r>
            <a:r>
              <a:rPr lang="en-GB" sz="2400" b="1" dirty="0" err="1">
                <a:latin typeface="Arial" charset="0"/>
                <a:cs typeface="Arial" charset="0"/>
              </a:rPr>
              <a:t>na</a:t>
            </a:r>
            <a:r>
              <a:rPr lang="en-GB" sz="2400" b="1" dirty="0">
                <a:latin typeface="Arial" charset="0"/>
                <a:cs typeface="Arial" charset="0"/>
              </a:rPr>
              <a:t> </a:t>
            </a:r>
            <a:r>
              <a:rPr lang="en-GB" sz="2400" b="1" dirty="0" err="1">
                <a:latin typeface="Arial" charset="0"/>
                <a:cs typeface="Arial" charset="0"/>
              </a:rPr>
              <a:t>ograničenjima</a:t>
            </a:r>
            <a:r>
              <a:rPr lang="en-GB" sz="2400" b="1" dirty="0">
                <a:latin typeface="Arial" charset="0"/>
                <a:cs typeface="Arial" charset="0"/>
              </a:rPr>
              <a:t> </a:t>
            </a:r>
            <a:r>
              <a:rPr lang="en-GB" sz="2400" b="1" dirty="0" err="1">
                <a:latin typeface="Arial" charset="0"/>
                <a:cs typeface="Arial" charset="0"/>
              </a:rPr>
              <a:t>tj</a:t>
            </a:r>
            <a:r>
              <a:rPr lang="en-GB" sz="2400" b="1" dirty="0">
                <a:latin typeface="Arial" charset="0"/>
                <a:cs typeface="Arial" charset="0"/>
              </a:rPr>
              <a:t>. "</a:t>
            </a:r>
            <a:r>
              <a:rPr lang="en-GB" sz="2400" b="1" dirty="0" err="1">
                <a:latin typeface="Arial" charset="0"/>
                <a:cs typeface="Arial" charset="0"/>
              </a:rPr>
              <a:t>slabim</a:t>
            </a:r>
            <a:r>
              <a:rPr lang="en-GB" sz="2400" b="1" dirty="0">
                <a:latin typeface="Arial" charset="0"/>
                <a:cs typeface="Arial" charset="0"/>
              </a:rPr>
              <a:t> </a:t>
            </a:r>
            <a:r>
              <a:rPr lang="en-GB" sz="2400" b="1" dirty="0" err="1">
                <a:latin typeface="Arial" charset="0"/>
                <a:cs typeface="Arial" charset="0"/>
              </a:rPr>
              <a:t>stranama</a:t>
            </a:r>
            <a:r>
              <a:rPr lang="en-GB" sz="2400" b="1" dirty="0">
                <a:latin typeface="Arial" charset="0"/>
                <a:cs typeface="Arial" charset="0"/>
              </a:rPr>
              <a:t>" </a:t>
            </a:r>
            <a:r>
              <a:rPr lang="en-GB" sz="2400" b="1" dirty="0" err="1" smtClean="0">
                <a:latin typeface="Arial" charset="0"/>
                <a:cs typeface="Arial" charset="0"/>
              </a:rPr>
              <a:t>učenika</a:t>
            </a:r>
            <a:endParaRPr lang="hr-HR" sz="2400" b="1" dirty="0" smtClean="0">
              <a:latin typeface="Arial" charset="0"/>
              <a:cs typeface="Arial" charset="0"/>
            </a:endParaRPr>
          </a:p>
          <a:p>
            <a:pPr>
              <a:lnSpc>
                <a:spcPct val="110000"/>
              </a:lnSpc>
            </a:pPr>
            <a:r>
              <a:rPr lang="hr-HR" altLang="sr-Latn-RS" sz="2400" b="1" dirty="0">
                <a:latin typeface="Arial" panose="020B0604020202020204" pitchFamily="34" charset="0"/>
                <a:cs typeface="Arial" panose="020B0604020202020204" pitchFamily="34" charset="0"/>
              </a:rPr>
              <a:t>nositelj izrade IK-a je učitelj (</a:t>
            </a:r>
            <a:r>
              <a:rPr lang="hr-HR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uz pomoć </a:t>
            </a:r>
            <a:r>
              <a:rPr lang="hr-HR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drugih stručnjaka</a:t>
            </a:r>
            <a:r>
              <a:rPr lang="hr-HR" altLang="sr-Latn-R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hr-HR" altLang="sr-Latn-R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hr-HR" altLang="sr-Latn-RS" sz="2400" b="1" dirty="0">
                <a:latin typeface="Arial" panose="020B0604020202020204" pitchFamily="34" charset="0"/>
                <a:cs typeface="Arial" panose="020B0604020202020204" pitchFamily="34" charset="0"/>
              </a:rPr>
              <a:t>nema univerzalnog IK-a</a:t>
            </a:r>
          </a:p>
          <a:p>
            <a:pPr>
              <a:lnSpc>
                <a:spcPct val="110000"/>
              </a:lnSpc>
            </a:pPr>
            <a:r>
              <a:rPr lang="hr-HR" altLang="sr-Latn-R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pripreme </a:t>
            </a:r>
            <a:r>
              <a:rPr lang="hr-HR" altLang="sr-Latn-RS" sz="2400" b="1" dirty="0">
                <a:latin typeface="Arial" panose="020B0604020202020204" pitchFamily="34" charset="0"/>
                <a:cs typeface="Arial" panose="020B0604020202020204" pitchFamily="34" charset="0"/>
              </a:rPr>
              <a:t>za nastavni sat trebaju sadržavati dio koji se odnosi na učenika s </a:t>
            </a:r>
            <a:r>
              <a:rPr lang="hr-HR" altLang="sr-Latn-R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teškoćama</a:t>
            </a:r>
          </a:p>
          <a:p>
            <a:pPr>
              <a:lnSpc>
                <a:spcPct val="110000"/>
              </a:lnSpc>
            </a:pPr>
            <a:endParaRPr lang="hr-HR" altLang="sr-Latn-R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buSzPct val="104000"/>
              <a:defRPr/>
            </a:pPr>
            <a:endParaRPr lang="en-GB" sz="2400" b="1" dirty="0">
              <a:latin typeface="Arial" charset="0"/>
              <a:cs typeface="Arial" charset="0"/>
            </a:endParaRPr>
          </a:p>
          <a:p>
            <a:pPr>
              <a:buNone/>
              <a:defRPr/>
            </a:pPr>
            <a:endParaRPr lang="hr-HR" b="1" dirty="0" smtClean="0">
              <a:solidFill>
                <a:schemeClr val="tx2"/>
              </a:solidFill>
              <a:latin typeface="Century Gothic" pitchFamily="34" charset="0"/>
            </a:endParaRPr>
          </a:p>
        </p:txBody>
      </p:sp>
      <p:pic>
        <p:nvPicPr>
          <p:cNvPr id="80900" name="Picture 7" descr="C:\Users\KATARINA\AppData\Local\Microsoft\Windows\Temporary Internet Files\Content.IE5\NVBYSIKZ\MPj04386340000[1]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54764" y="4874217"/>
            <a:ext cx="4363933" cy="1674365"/>
          </a:xfrm>
          <a:prstGeom prst="rect">
            <a:avLst/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879084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0257"/>
          </a:xfrm>
        </p:spPr>
        <p:txBody>
          <a:bodyPr>
            <a:normAutofit fontScale="90000"/>
          </a:bodyPr>
          <a:lstStyle/>
          <a:p>
            <a:r>
              <a:rPr lang="hr-H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a)Redovni program uz individualizirane postupke</a:t>
            </a:r>
            <a:r>
              <a:rPr lang="hr-HR" sz="3200" dirty="0" smtClean="0"/>
              <a:t> </a:t>
            </a:r>
            <a:br>
              <a:rPr lang="hr-HR" sz="3200" dirty="0" smtClean="0"/>
            </a:br>
            <a:endParaRPr lang="hr-HR" sz="32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24466" y="1049866"/>
            <a:ext cx="11621728" cy="5480243"/>
          </a:xfrm>
        </p:spPr>
        <p:txBody>
          <a:bodyPr>
            <a:normAutofit fontScale="85000" lnSpcReduction="10000"/>
          </a:bodyPr>
          <a:lstStyle/>
          <a:p>
            <a:pPr>
              <a:buFontTx/>
              <a:buChar char="-"/>
            </a:pPr>
            <a:r>
              <a:rPr lang="hr-HR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Članak 5. Pravilnika</a:t>
            </a:r>
            <a:r>
              <a:rPr lang="hr-H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… - učenici </a:t>
            </a:r>
            <a:r>
              <a:rPr lang="hr-HR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mogu</a:t>
            </a:r>
            <a:r>
              <a:rPr lang="hr-HR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ostvariti odgojno-obrazovne ishode </a:t>
            </a:r>
            <a:r>
              <a:rPr lang="hr-H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predmetnih kurikuluma bez sadržajnog ograničavanja, ali su im </a:t>
            </a:r>
            <a:r>
              <a:rPr lang="hr-HR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potrebni individualizirani postupci u radu</a:t>
            </a:r>
            <a:r>
              <a:rPr lang="hr-HR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buFontTx/>
              <a:buChar char="-"/>
            </a:pPr>
            <a:r>
              <a:rPr lang="hr-H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- Izrađuje se na početku obrazovnog razdoblja tekuće godine </a:t>
            </a:r>
            <a:r>
              <a:rPr lang="hr-HR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 okviru redovitog godišnjeg planiranja.</a:t>
            </a:r>
          </a:p>
          <a:p>
            <a:pPr>
              <a:buFontTx/>
              <a:buChar char="-"/>
            </a:pPr>
            <a:r>
              <a:rPr lang="hr-H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Uz sastavnice koje sadrži redovito godišnje planiranje </a:t>
            </a:r>
            <a:r>
              <a:rPr lang="hr-HR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dodati sastavnicu (stupac) </a:t>
            </a:r>
            <a:r>
              <a:rPr lang="hr-H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koja će sadržavati strategije podrške za pojedinog učenika s TUR.</a:t>
            </a:r>
          </a:p>
          <a:p>
            <a:pPr>
              <a:buFontTx/>
              <a:buChar char="-"/>
            </a:pPr>
            <a:r>
              <a:rPr lang="hr-H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Primjenjuje se tijekom cijele godine te ovisno o potrebi izmjenjuje se, nadopunjuje…</a:t>
            </a:r>
          </a:p>
          <a:p>
            <a:pPr marL="0" indent="0">
              <a:buNone/>
            </a:pPr>
            <a:endParaRPr lang="hr-HR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hr-H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- Tijekom izrade IK za učenika s TUR potrebno je provesti i planirati ove sastavnice:</a:t>
            </a:r>
          </a:p>
          <a:p>
            <a:r>
              <a:rPr lang="hr-H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INICIJALNA PROCJENA</a:t>
            </a:r>
          </a:p>
          <a:p>
            <a:r>
              <a:rPr lang="hr-H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AKTIVNOSTI</a:t>
            </a:r>
          </a:p>
          <a:p>
            <a:r>
              <a:rPr lang="hr-H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STRATEGIJE PODRŠKE</a:t>
            </a:r>
          </a:p>
          <a:p>
            <a:r>
              <a:rPr lang="hr-H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VREDNOVANJE OSTVARENOSTI ODGOJNO-OBRAZOVNIH ISHODA</a:t>
            </a:r>
          </a:p>
        </p:txBody>
      </p:sp>
    </p:spTree>
    <p:extLst>
      <p:ext uri="{BB962C8B-B14F-4D97-AF65-F5344CB8AC3E}">
        <p14:creationId xmlns:p14="http://schemas.microsoft.com/office/powerpoint/2010/main" xmlns="" val="417957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955431" y="1356680"/>
            <a:ext cx="10515600" cy="5207145"/>
          </a:xfrm>
        </p:spPr>
        <p:txBody>
          <a:bodyPr/>
          <a:lstStyle/>
          <a:p>
            <a:pPr marL="0" indent="0">
              <a:buNone/>
            </a:pPr>
            <a:r>
              <a:rPr lang="hr-HR" dirty="0" smtClean="0">
                <a:latin typeface="Arial" panose="020B0604020202020204" pitchFamily="34" charset="0"/>
                <a:cs typeface="Arial" panose="020B0604020202020204" pitchFamily="34" charset="0"/>
              </a:rPr>
              <a:t>SADRŽAJ</a:t>
            </a:r>
          </a:p>
          <a:p>
            <a:pPr marL="0" indent="0">
              <a:buNone/>
            </a:pPr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Učenici s teškoćama </a:t>
            </a:r>
          </a:p>
          <a:p>
            <a:pPr>
              <a:lnSpc>
                <a:spcPct val="150000"/>
              </a:lnSpc>
            </a:pP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Zakonske osnove </a:t>
            </a:r>
            <a:r>
              <a:rPr lang="hr-H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inkluzivnog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odgoja i obrazovanja</a:t>
            </a:r>
          </a:p>
          <a:p>
            <a:pPr>
              <a:lnSpc>
                <a:spcPct val="150000"/>
              </a:lnSpc>
            </a:pP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Podrška </a:t>
            </a:r>
            <a:r>
              <a:rPr lang="hr-H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inkluzivnom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odgoju i obrazovanju učenika s teškoćama</a:t>
            </a:r>
          </a:p>
          <a:p>
            <a:pPr>
              <a:lnSpc>
                <a:spcPct val="150000"/>
              </a:lnSpc>
            </a:pP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Uloga ravnatelja u </a:t>
            </a:r>
            <a:r>
              <a:rPr lang="hr-H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inkluzivnom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odgoju i obrazovanju</a:t>
            </a:r>
          </a:p>
        </p:txBody>
      </p:sp>
    </p:spTree>
    <p:extLst>
      <p:ext uri="{BB962C8B-B14F-4D97-AF65-F5344CB8AC3E}">
        <p14:creationId xmlns:p14="http://schemas.microsoft.com/office/powerpoint/2010/main" xmlns="" val="43565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91445" y="218371"/>
            <a:ext cx="10515600" cy="605718"/>
          </a:xfrm>
        </p:spPr>
        <p:txBody>
          <a:bodyPr>
            <a:normAutofit fontScale="90000"/>
          </a:bodyPr>
          <a:lstStyle/>
          <a:p>
            <a:r>
              <a:rPr lang="hr-HR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b)Redovni program uz prilagodbu sadržaja i individualizirane postupke</a:t>
            </a:r>
            <a:endParaRPr lang="hr-HR" sz="2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53961" y="996463"/>
            <a:ext cx="11434916" cy="5596248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hr-HR" dirty="0" smtClean="0"/>
              <a:t>- </a:t>
            </a:r>
            <a:r>
              <a:rPr lang="hr-HR" b="1" dirty="0">
                <a:latin typeface="Arial" panose="020B0604020202020204" pitchFamily="34" charset="0"/>
                <a:cs typeface="Arial" panose="020B0604020202020204" pitchFamily="34" charset="0"/>
              </a:rPr>
              <a:t>Članak 6. Pravilnika</a:t>
            </a:r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… - učenici </a:t>
            </a:r>
            <a:r>
              <a:rPr lang="hr-H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 mogu </a:t>
            </a:r>
            <a:r>
              <a:rPr lang="hr-HR" b="1" dirty="0">
                <a:latin typeface="Arial" panose="020B0604020202020204" pitchFamily="34" charset="0"/>
                <a:cs typeface="Arial" panose="020B0604020202020204" pitchFamily="34" charset="0"/>
              </a:rPr>
              <a:t>ostvariti odgojno-obrazovne ishode </a:t>
            </a:r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predmetnih kurikuluma bez sadržajnog ograničavanja pa su im </a:t>
            </a:r>
            <a:r>
              <a:rPr lang="hr-HR" b="1" dirty="0">
                <a:latin typeface="Arial" panose="020B0604020202020204" pitchFamily="34" charset="0"/>
                <a:cs typeface="Arial" panose="020B0604020202020204" pitchFamily="34" charset="0"/>
              </a:rPr>
              <a:t>potrebni i individualizirani postupci i sadržajna prilagodba</a:t>
            </a:r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 (smanjivanje opsega sadržaja – do najniže razine odgojno-obrazovnih ishoda predmetnog kurikuluma za razred u koji je učenik uključen, a iznad razine posebnog programa/zadovoljen minimalni standard obrazovnog profila)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- Izrađuje se na početku obrazovnog razdoblja tekuće godine </a:t>
            </a:r>
            <a:r>
              <a:rPr lang="hr-HR" b="1" dirty="0">
                <a:latin typeface="Arial" panose="020B0604020202020204" pitchFamily="34" charset="0"/>
                <a:cs typeface="Arial" panose="020B0604020202020204" pitchFamily="34" charset="0"/>
              </a:rPr>
              <a:t>u okviru redovitog godišnjeg planiranja.</a:t>
            </a:r>
          </a:p>
          <a:p>
            <a:pPr>
              <a:lnSpc>
                <a:spcPct val="100000"/>
              </a:lnSpc>
              <a:buFontTx/>
              <a:buChar char="-"/>
            </a:pPr>
            <a:r>
              <a:rPr lang="hr-HR" dirty="0" smtClean="0">
                <a:latin typeface="Arial" panose="020B0604020202020204" pitchFamily="34" charset="0"/>
                <a:cs typeface="Arial" panose="020B0604020202020204" pitchFamily="34" charset="0"/>
              </a:rPr>
              <a:t>Primjenjuje </a:t>
            </a:r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se tijekom cijele godine te ovisno o potrebi </a:t>
            </a:r>
            <a:r>
              <a:rPr lang="hr-H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izmjenjuje se, nadopunjuje</a:t>
            </a:r>
            <a:r>
              <a:rPr lang="hr-HR" dirty="0" smtClean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marL="0" indent="0">
              <a:lnSpc>
                <a:spcPct val="100000"/>
              </a:lnSpc>
              <a:buNone/>
            </a:pPr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- Tijekom izrade IK potrebno je provesti i planirati ove sastavnice:</a:t>
            </a:r>
          </a:p>
          <a:p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INICIJALNA PROCJENA</a:t>
            </a:r>
          </a:p>
          <a:p>
            <a:r>
              <a:rPr lang="hr-H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ODGOJNO-OBRAZOVNI ISHODI</a:t>
            </a:r>
          </a:p>
          <a:p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AKTIVNOSTI</a:t>
            </a:r>
          </a:p>
          <a:p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STRATEGIJE PODRŠKE</a:t>
            </a:r>
          </a:p>
          <a:p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VREDNOVANJE OSTVARENOSTI ODGOJNO-OBRAZOVNIH ISHODA</a:t>
            </a:r>
          </a:p>
          <a:p>
            <a:pPr>
              <a:buFontTx/>
              <a:buChar char="-"/>
            </a:pPr>
            <a:endParaRPr lang="hr-HR" dirty="0"/>
          </a:p>
          <a:p>
            <a:pPr>
              <a:buFontTx/>
              <a:buChar char="-"/>
            </a:pPr>
            <a:endParaRPr lang="hr-HR" dirty="0" smtClean="0"/>
          </a:p>
          <a:p>
            <a:pPr>
              <a:buFontTx/>
              <a:buChar char="-"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xmlns="" val="185979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70270" y="355294"/>
            <a:ext cx="8826909" cy="974148"/>
          </a:xfrm>
        </p:spPr>
        <p:txBody>
          <a:bodyPr>
            <a:normAutofit/>
          </a:bodyPr>
          <a:lstStyle/>
          <a:p>
            <a:pPr algn="r"/>
            <a:r>
              <a:rPr lang="hr-HR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ŠTO KADA DOBIJEMO RJEŠENJE?</a:t>
            </a:r>
            <a:endParaRPr lang="hr-HR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38200" y="1616364"/>
            <a:ext cx="10515600" cy="456059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hr-H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Upoznati se s Rješenjem, sadržajem dokumenta te izraditi Individualni kurikulum (IK)</a:t>
            </a:r>
          </a:p>
          <a:p>
            <a:pPr>
              <a:buNone/>
            </a:pPr>
            <a:endParaRPr lang="hr-HR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hr-H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Koraci planiranja:</a:t>
            </a:r>
            <a:endParaRPr lang="hr-HR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hr-H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hr-HR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sv-SE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nicijalna</a:t>
            </a:r>
            <a:r>
              <a:rPr lang="hr-HR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/početna</a:t>
            </a:r>
            <a:r>
              <a:rPr lang="sv-SE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2600" b="1" dirty="0">
                <a:latin typeface="Arial" panose="020B0604020202020204" pitchFamily="34" charset="0"/>
                <a:cs typeface="Arial" panose="020B0604020202020204" pitchFamily="34" charset="0"/>
              </a:rPr>
              <a:t>procjena</a:t>
            </a:r>
            <a:r>
              <a:rPr lang="hr-HR" sz="2600" dirty="0">
                <a:latin typeface="Arial" panose="020B0604020202020204" pitchFamily="34" charset="0"/>
                <a:cs typeface="Arial" panose="020B0604020202020204" pitchFamily="34" charset="0"/>
              </a:rPr>
              <a:t>-na početku svake </a:t>
            </a:r>
            <a:r>
              <a:rPr lang="hr-HR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šk.godine</a:t>
            </a:r>
            <a:r>
              <a:rPr lang="hr-H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(obično unutar prva 4 tjedna) </a:t>
            </a:r>
            <a:endParaRPr lang="hr-HR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endParaRPr lang="sv-SE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hr-H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hr-HR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Planiranje individualizirane podrške, vrednovanja i prilagodbi učenja i poučavanja</a:t>
            </a:r>
          </a:p>
          <a:p>
            <a:pPr>
              <a:buNone/>
            </a:pPr>
            <a:endParaRPr lang="sv-SE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hr-H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hr-HR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Vrednovanje</a:t>
            </a:r>
            <a:r>
              <a:rPr lang="hr-HR" sz="2600" b="1" dirty="0">
                <a:latin typeface="Arial" panose="020B0604020202020204" pitchFamily="34" charset="0"/>
                <a:cs typeface="Arial" panose="020B0604020202020204" pitchFamily="34" charset="0"/>
              </a:rPr>
              <a:t>, p</a:t>
            </a:r>
            <a:r>
              <a:rPr lang="sv-SE" sz="2600" b="1" dirty="0">
                <a:latin typeface="Arial" panose="020B0604020202020204" pitchFamily="34" charset="0"/>
                <a:cs typeface="Arial" panose="020B0604020202020204" pitchFamily="34" charset="0"/>
              </a:rPr>
              <a:t>raćenje i ocjenjivanje</a:t>
            </a:r>
            <a:r>
              <a:rPr lang="sv-SE" sz="2600" dirty="0">
                <a:latin typeface="Arial" panose="020B0604020202020204" pitchFamily="34" charset="0"/>
                <a:cs typeface="Arial" panose="020B0604020202020204" pitchFamily="34" charset="0"/>
              </a:rPr>
              <a:t> učenika</a:t>
            </a:r>
            <a:r>
              <a:rPr lang="hr-HR" sz="2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xmlns="" val="225055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0"/>
          <p:cNvSpPr>
            <a:spLocks noGrp="1" noChangeArrowheads="1"/>
          </p:cNvSpPr>
          <p:nvPr>
            <p:ph type="title"/>
          </p:nvPr>
        </p:nvSpPr>
        <p:spPr>
          <a:xfrm>
            <a:off x="1919288" y="188913"/>
            <a:ext cx="8229600" cy="792162"/>
          </a:xfrm>
        </p:spPr>
        <p:txBody>
          <a:bodyPr/>
          <a:lstStyle/>
          <a:p>
            <a:pPr eaLnBrk="1" hangingPunct="1"/>
            <a:r>
              <a:rPr lang="hr-HR" altLang="sr-Latn-RS" dirty="0" smtClean="0">
                <a:latin typeface="Arial" panose="020B0604020202020204" pitchFamily="34" charset="0"/>
                <a:cs typeface="Arial" panose="020B0604020202020204" pitchFamily="34" charset="0"/>
              </a:rPr>
              <a:t>Koraci u izradi IK-a</a:t>
            </a:r>
          </a:p>
        </p:txBody>
      </p:sp>
      <p:sp>
        <p:nvSpPr>
          <p:cNvPr id="83972" name="Slide Number Placeholder 3"/>
          <p:cNvSpPr txBox="1">
            <a:spLocks noGrp="1"/>
          </p:cNvSpPr>
          <p:nvPr/>
        </p:nvSpPr>
        <p:spPr bwMode="auto">
          <a:xfrm>
            <a:off x="9144000" y="6553200"/>
            <a:ext cx="1524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endParaRPr lang="sr-Latn-RS" altLang="sr-Latn-RS" sz="1000">
              <a:solidFill>
                <a:srgbClr val="FF3300"/>
              </a:solidFill>
              <a:latin typeface="Verdana" panose="020B0604030504040204" pitchFamily="34" charset="0"/>
            </a:endParaRPr>
          </a:p>
        </p:txBody>
      </p:sp>
      <p:sp>
        <p:nvSpPr>
          <p:cNvPr id="83973" name="Slide Number Placeholder 3"/>
          <p:cNvSpPr txBox="1">
            <a:spLocks noGrp="1"/>
          </p:cNvSpPr>
          <p:nvPr/>
        </p:nvSpPr>
        <p:spPr bwMode="auto">
          <a:xfrm>
            <a:off x="8763000" y="64008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endParaRPr lang="sr-Latn-RS" altLang="sr-Latn-R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8787" name="AutoShape 3"/>
          <p:cNvSpPr>
            <a:spLocks noChangeArrowheads="1"/>
          </p:cNvSpPr>
          <p:nvPr/>
        </p:nvSpPr>
        <p:spPr bwMode="auto">
          <a:xfrm>
            <a:off x="3952874" y="1008352"/>
            <a:ext cx="2295525" cy="3516868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76200">
            <a:solidFill>
              <a:srgbClr val="CC3300"/>
            </a:solidFill>
            <a:round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hr-HR" altLang="sr-Latn-RS" sz="1600" b="1" dirty="0">
                <a:cs typeface="Times New Roman" panose="02020603050405020304" pitchFamily="18" charset="0"/>
              </a:rPr>
              <a:t>INICIJALNA PROCJENA</a:t>
            </a:r>
            <a:r>
              <a:rPr lang="en-US" altLang="sr-Latn-RS" sz="1600" b="1" dirty="0">
                <a:cs typeface="Times New Roman" panose="02020603050405020304" pitchFamily="18" charset="0"/>
              </a:rPr>
              <a:t> (MAPS, </a:t>
            </a:r>
            <a:r>
              <a:rPr lang="en-US" altLang="sr-Latn-RS" sz="1600" b="1" dirty="0" err="1">
                <a:cs typeface="Times New Roman" panose="02020603050405020304" pitchFamily="18" charset="0"/>
              </a:rPr>
              <a:t>Liste</a:t>
            </a:r>
            <a:r>
              <a:rPr lang="en-US" altLang="sr-Latn-RS" b="1" dirty="0">
                <a:cs typeface="Times New Roman" panose="02020603050405020304" pitchFamily="18" charset="0"/>
              </a:rPr>
              <a:t>)</a:t>
            </a:r>
            <a:endParaRPr lang="hr-HR" altLang="sr-Latn-RS" b="1" dirty="0">
              <a:cs typeface="Times New Roman" panose="02020603050405020304" pitchFamily="18" charset="0"/>
            </a:endParaRPr>
          </a:p>
          <a:p>
            <a:pPr eaLnBrk="1" hangingPunct="1"/>
            <a:r>
              <a:rPr lang="hr-HR" altLang="sr-Latn-RS" b="1" dirty="0">
                <a:solidFill>
                  <a:srgbClr val="FF3300"/>
                </a:solidFill>
              </a:rPr>
              <a:t>jake strane</a:t>
            </a:r>
            <a:endParaRPr lang="hr-HR" altLang="sr-Latn-RS" b="1" dirty="0">
              <a:solidFill>
                <a:srgbClr val="FF3300"/>
              </a:solidFill>
              <a:cs typeface="Times New Roman" panose="02020603050405020304" pitchFamily="18" charset="0"/>
            </a:endParaRPr>
          </a:p>
          <a:p>
            <a:pPr eaLnBrk="1" hangingPunct="1"/>
            <a:r>
              <a:rPr lang="hr-HR" altLang="sr-Latn-RS" dirty="0">
                <a:solidFill>
                  <a:srgbClr val="000066"/>
                </a:solidFill>
                <a:cs typeface="Times New Roman" panose="02020603050405020304" pitchFamily="18" charset="0"/>
              </a:rPr>
              <a:t>-</a:t>
            </a:r>
            <a:r>
              <a:rPr lang="en-US" altLang="sr-Latn-RS" dirty="0">
                <a:solidFill>
                  <a:srgbClr val="000066"/>
                </a:solidFill>
                <a:cs typeface="Times New Roman" panose="02020603050405020304" pitchFamily="18" charset="0"/>
              </a:rPr>
              <a:t> </a:t>
            </a:r>
            <a:r>
              <a:rPr lang="hr-HR" altLang="sr-Latn-RS" dirty="0">
                <a:cs typeface="Times New Roman" panose="02020603050405020304" pitchFamily="18" charset="0"/>
              </a:rPr>
              <a:t>z</a:t>
            </a:r>
            <a:r>
              <a:rPr lang="hr-HR" altLang="sr-Latn-RS" dirty="0" smtClean="0">
                <a:cs typeface="Times New Roman" panose="02020603050405020304" pitchFamily="18" charset="0"/>
              </a:rPr>
              <a:t>nanja (ostvarenost O-O ishoda)</a:t>
            </a:r>
            <a:endParaRPr lang="hr-HR" altLang="sr-Latn-RS" dirty="0">
              <a:cs typeface="Times New Roman" panose="02020603050405020304" pitchFamily="18" charset="0"/>
            </a:endParaRPr>
          </a:p>
          <a:p>
            <a:pPr eaLnBrk="1" hangingPunct="1"/>
            <a:r>
              <a:rPr lang="hr-HR" altLang="sr-Latn-RS" dirty="0">
                <a:cs typeface="Times New Roman" panose="02020603050405020304" pitchFamily="18" charset="0"/>
              </a:rPr>
              <a:t>-</a:t>
            </a:r>
            <a:r>
              <a:rPr lang="en-US" altLang="sr-Latn-RS" dirty="0">
                <a:cs typeface="Times New Roman" panose="02020603050405020304" pitchFamily="18" charset="0"/>
              </a:rPr>
              <a:t> </a:t>
            </a:r>
            <a:r>
              <a:rPr lang="hr-HR" altLang="sr-Latn-RS" dirty="0">
                <a:cs typeface="Times New Roman" panose="02020603050405020304" pitchFamily="18" charset="0"/>
              </a:rPr>
              <a:t>vještine </a:t>
            </a:r>
          </a:p>
          <a:p>
            <a:pPr eaLnBrk="1" hangingPunct="1"/>
            <a:r>
              <a:rPr lang="hr-HR" altLang="sr-Latn-RS" dirty="0">
                <a:cs typeface="Times New Roman" panose="02020603050405020304" pitchFamily="18" charset="0"/>
              </a:rPr>
              <a:t>-</a:t>
            </a:r>
            <a:r>
              <a:rPr lang="en-US" altLang="sr-Latn-RS" dirty="0">
                <a:cs typeface="Times New Roman" panose="02020603050405020304" pitchFamily="18" charset="0"/>
              </a:rPr>
              <a:t> </a:t>
            </a:r>
            <a:r>
              <a:rPr lang="hr-HR" altLang="sr-Latn-RS" dirty="0">
                <a:cs typeface="Times New Roman" panose="02020603050405020304" pitchFamily="18" charset="0"/>
              </a:rPr>
              <a:t>sposobnosti </a:t>
            </a:r>
          </a:p>
          <a:p>
            <a:pPr eaLnBrk="1" hangingPunct="1"/>
            <a:r>
              <a:rPr lang="hr-HR" altLang="sr-Latn-RS" dirty="0">
                <a:cs typeface="Times New Roman" panose="02020603050405020304" pitchFamily="18" charset="0"/>
              </a:rPr>
              <a:t>-</a:t>
            </a:r>
            <a:r>
              <a:rPr lang="en-US" altLang="sr-Latn-RS" dirty="0">
                <a:cs typeface="Times New Roman" panose="02020603050405020304" pitchFamily="18" charset="0"/>
              </a:rPr>
              <a:t> </a:t>
            </a:r>
            <a:r>
              <a:rPr lang="hr-HR" altLang="sr-Latn-RS" dirty="0">
                <a:cs typeface="Times New Roman" panose="02020603050405020304" pitchFamily="18" charset="0"/>
              </a:rPr>
              <a:t>interesi</a:t>
            </a:r>
          </a:p>
          <a:p>
            <a:pPr eaLnBrk="1" hangingPunct="1"/>
            <a:r>
              <a:rPr lang="hr-HR" altLang="sr-Latn-RS" b="1" dirty="0">
                <a:solidFill>
                  <a:srgbClr val="FF3300"/>
                </a:solidFill>
              </a:rPr>
              <a:t>potrebe</a:t>
            </a:r>
            <a:endParaRPr lang="hr-HR" altLang="sr-Latn-RS" sz="1400" dirty="0">
              <a:solidFill>
                <a:srgbClr val="FF3300"/>
              </a:solidFill>
              <a:sym typeface="Wingdings" panose="05000000000000000000" pitchFamily="2" charset="2"/>
            </a:endParaRPr>
          </a:p>
          <a:p>
            <a:pPr eaLnBrk="1" hangingPunct="1"/>
            <a:endParaRPr lang="hr-HR" altLang="sr-Latn-RS" sz="1600" b="1" dirty="0">
              <a:solidFill>
                <a:srgbClr val="FF3300"/>
              </a:solidFill>
              <a:cs typeface="Times New Roman" panose="02020603050405020304" pitchFamily="18" charset="0"/>
            </a:endParaRPr>
          </a:p>
        </p:txBody>
      </p:sp>
      <p:sp>
        <p:nvSpPr>
          <p:cNvPr id="118789" name="AutoShape 5"/>
          <p:cNvSpPr>
            <a:spLocks noChangeArrowheads="1"/>
          </p:cNvSpPr>
          <p:nvPr/>
        </p:nvSpPr>
        <p:spPr bwMode="auto">
          <a:xfrm>
            <a:off x="7097712" y="935355"/>
            <a:ext cx="3570288" cy="5389245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76200">
            <a:solidFill>
              <a:srgbClr val="000066"/>
            </a:solidFill>
            <a:round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hr-HR" altLang="sr-Latn-RS" b="1" dirty="0">
                <a:solidFill>
                  <a:schemeClr val="hlink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   </a:t>
            </a:r>
            <a:r>
              <a:rPr lang="hr-HR" altLang="sr-Latn-RS" sz="1600" b="1" dirty="0" smtClean="0">
                <a:cs typeface="Times New Roman" panose="02020603050405020304" pitchFamily="18" charset="0"/>
              </a:rPr>
              <a:t>PLANIRANJE INDIVIDUALIZIRANIH POSTUPAKA, VREDNOVANJA I PRILAGODBI POUČAVANJA:</a:t>
            </a:r>
            <a:endParaRPr lang="hr-HR" altLang="sr-Latn-RS" sz="1600" dirty="0">
              <a:cs typeface="Times New Roman" panose="02020603050405020304" pitchFamily="18" charset="0"/>
            </a:endParaRPr>
          </a:p>
          <a:p>
            <a:pPr eaLnBrk="1" hangingPunct="1"/>
            <a:endParaRPr lang="hr-HR" altLang="sr-Latn-RS" sz="1600" dirty="0">
              <a:cs typeface="Times New Roman" panose="02020603050405020304" pitchFamily="18" charset="0"/>
            </a:endParaRPr>
          </a:p>
          <a:p>
            <a:pPr eaLnBrk="1" hangingPunct="1"/>
            <a:r>
              <a:rPr lang="hr-HR" altLang="sr-Latn-RS" sz="16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ODREDITI RAZINU SLOŽENOSTI ODGOJNO-OBRAZOVNIH ISHODA (Što će znati, razumjeti, moći napraviti/pokazati? Koja razina?)</a:t>
            </a:r>
          </a:p>
          <a:p>
            <a:pPr eaLnBrk="1" hangingPunct="1"/>
            <a:endParaRPr lang="hr-HR" altLang="sr-Latn-RS" sz="1600" dirty="0">
              <a:solidFill>
                <a:srgbClr val="000000"/>
              </a:solidFill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eaLnBrk="1" hangingPunct="1"/>
            <a:r>
              <a:rPr lang="hr-HR" altLang="sr-Latn-RS" sz="16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ODABRATI SADRŽAJE I AKTIVNOSTI </a:t>
            </a:r>
          </a:p>
          <a:p>
            <a:pPr eaLnBrk="1" hangingPunct="1"/>
            <a:endParaRPr lang="hr-HR" altLang="sr-Latn-RS" sz="16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eaLnBrk="1" hangingPunct="1"/>
            <a:r>
              <a:rPr lang="hr-HR" altLang="sr-Latn-RS" sz="16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ODABRATI </a:t>
            </a:r>
            <a:r>
              <a:rPr lang="hr-HR" altLang="sr-Latn-RS" sz="1600" dirty="0">
                <a:solidFill>
                  <a:srgbClr val="000000"/>
                </a:solidFill>
                <a:cs typeface="Times New Roman" panose="02020603050405020304" pitchFamily="18" charset="0"/>
              </a:rPr>
              <a:t>DIDAKTIČKO-METODIČKE </a:t>
            </a:r>
            <a:r>
              <a:rPr lang="hr-HR" altLang="sr-Latn-RS" sz="16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POSTUPKE/STRATEGIJE (Koje metode i postupke koristiti, kako prilagođavati?)</a:t>
            </a:r>
          </a:p>
          <a:p>
            <a:pPr eaLnBrk="1" hangingPunct="1"/>
            <a:endParaRPr lang="hr-HR" altLang="sr-Latn-RS" sz="1600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83976" name="Picture 6" descr="otrok z očali"/>
          <p:cNvPicPr>
            <a:picLocks noChangeAspect="1" noChangeArrowheads="1"/>
          </p:cNvPicPr>
          <p:nvPr/>
        </p:nvPicPr>
        <p:blipFill>
          <a:blip r:embed="rId2" cstate="email">
            <a:lum bright="-18000"/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7037" y="1049337"/>
            <a:ext cx="1103313" cy="1300163"/>
          </a:xfrm>
          <a:prstGeom prst="rect">
            <a:avLst/>
          </a:prstGeom>
          <a:solidFill>
            <a:schemeClr val="folHlink"/>
          </a:solidFill>
          <a:ln w="5715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118791" name="AutoShape 7"/>
          <p:cNvSpPr>
            <a:spLocks noChangeArrowheads="1"/>
          </p:cNvSpPr>
          <p:nvPr/>
        </p:nvSpPr>
        <p:spPr bwMode="auto">
          <a:xfrm>
            <a:off x="1987550" y="4787200"/>
            <a:ext cx="4137025" cy="1293971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76200">
            <a:solidFill>
              <a:srgbClr val="669900"/>
            </a:solidFill>
            <a:round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hr-HR" altLang="sr-Latn-RS" sz="1600" b="1" dirty="0" smtClean="0">
                <a:cs typeface="Times New Roman" panose="02020603050405020304" pitchFamily="18" charset="0"/>
              </a:rPr>
              <a:t>VREDNOVANJE OSTVARENOSTI ODGOJNO-OBRAZOVNIH ISHODA </a:t>
            </a:r>
            <a:r>
              <a:rPr lang="hr-HR" altLang="sr-Latn-R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(koji </a:t>
            </a:r>
            <a:r>
              <a:rPr lang="hr-HR" altLang="sr-Latn-RS" dirty="0">
                <a:solidFill>
                  <a:srgbClr val="000000"/>
                </a:solidFill>
                <a:cs typeface="Times New Roman" panose="02020603050405020304" pitchFamily="18" charset="0"/>
              </a:rPr>
              <a:t>su ostvareni rezultati u odnosu na </a:t>
            </a:r>
            <a:r>
              <a:rPr lang="hr-HR" altLang="sr-Latn-R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postavljene ishode)</a:t>
            </a:r>
            <a:endParaRPr lang="hr-HR" altLang="sr-Latn-RS" dirty="0">
              <a:solidFill>
                <a:srgbClr val="000000"/>
              </a:solidFill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83978" name="Line 8"/>
          <p:cNvSpPr>
            <a:spLocks noChangeShapeType="1"/>
          </p:cNvSpPr>
          <p:nvPr/>
        </p:nvSpPr>
        <p:spPr bwMode="auto">
          <a:xfrm flipH="1">
            <a:off x="6248399" y="5495637"/>
            <a:ext cx="708817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hr-HR"/>
          </a:p>
        </p:txBody>
      </p:sp>
      <p:sp>
        <p:nvSpPr>
          <p:cNvPr id="83979" name="Line 10"/>
          <p:cNvSpPr>
            <a:spLocks noChangeShapeType="1"/>
          </p:cNvSpPr>
          <p:nvPr/>
        </p:nvSpPr>
        <p:spPr bwMode="auto">
          <a:xfrm flipV="1">
            <a:off x="2367758" y="3039197"/>
            <a:ext cx="0" cy="160020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hr-HR"/>
          </a:p>
        </p:txBody>
      </p:sp>
      <p:sp>
        <p:nvSpPr>
          <p:cNvPr id="83980" name="Line 11"/>
          <p:cNvSpPr>
            <a:spLocks noChangeShapeType="1"/>
          </p:cNvSpPr>
          <p:nvPr/>
        </p:nvSpPr>
        <p:spPr bwMode="auto">
          <a:xfrm>
            <a:off x="2687638" y="3130272"/>
            <a:ext cx="893764" cy="854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hr-HR"/>
          </a:p>
        </p:txBody>
      </p:sp>
      <p:sp>
        <p:nvSpPr>
          <p:cNvPr id="83981" name="Line 12"/>
          <p:cNvSpPr>
            <a:spLocks noChangeShapeType="1"/>
          </p:cNvSpPr>
          <p:nvPr/>
        </p:nvSpPr>
        <p:spPr bwMode="auto">
          <a:xfrm>
            <a:off x="2924173" y="1560943"/>
            <a:ext cx="692151" cy="1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hr-HR"/>
          </a:p>
        </p:txBody>
      </p:sp>
      <p:sp>
        <p:nvSpPr>
          <p:cNvPr id="83982" name="Line 13"/>
          <p:cNvSpPr>
            <a:spLocks noChangeShapeType="1"/>
          </p:cNvSpPr>
          <p:nvPr/>
        </p:nvSpPr>
        <p:spPr bwMode="auto">
          <a:xfrm flipV="1">
            <a:off x="6388893" y="2316018"/>
            <a:ext cx="568325" cy="1270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884368231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7" grpId="0" animBg="1"/>
      <p:bldP spid="118789" grpId="0" animBg="1"/>
      <p:bldP spid="11879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361516" y="5137944"/>
            <a:ext cx="5132966" cy="522289"/>
          </a:xfrm>
          <a:ln w="12700">
            <a:noFill/>
            <a:miter lim="800000"/>
            <a:headEnd/>
            <a:tailEnd/>
          </a:ln>
        </p:spPr>
        <p:txBody>
          <a:bodyPr vert="horz" lIns="92160" tIns="46080" rIns="92160" bIns="46080" rtlCol="0" anchor="ctr">
            <a:normAutofit fontScale="90000"/>
          </a:bodyPr>
          <a:lstStyle/>
          <a:p>
            <a:pPr algn="r" defTabSz="457200">
              <a:lnSpc>
                <a:spcPct val="95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hr-HR" altLang="sr-Latn-RS" sz="5400" b="1" dirty="0">
                <a:latin typeface="Futura XBlk BT" pitchFamily="34" charset="0"/>
              </a:rPr>
              <a:t> </a:t>
            </a:r>
            <a:r>
              <a:rPr lang="hr-HR" altLang="sr-Latn-R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hr-HR" altLang="sr-Latn-R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altLang="sr-Latn-R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996" name="Text Box 3"/>
          <p:cNvSpPr txBox="1">
            <a:spLocks noChangeArrowheads="1"/>
          </p:cNvSpPr>
          <p:nvPr/>
        </p:nvSpPr>
        <p:spPr bwMode="auto">
          <a:xfrm>
            <a:off x="6600826" y="3141664"/>
            <a:ext cx="25193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sr-Latn-RS" altLang="sr-Latn-RS" sz="200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4997" name="AutoShape 4"/>
          <p:cNvSpPr>
            <a:spLocks noChangeArrowheads="1"/>
          </p:cNvSpPr>
          <p:nvPr/>
        </p:nvSpPr>
        <p:spPr bwMode="auto">
          <a:xfrm>
            <a:off x="524668" y="723252"/>
            <a:ext cx="6121977" cy="4936981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lnSpc>
                <a:spcPct val="95000"/>
              </a:lnSpc>
              <a:spcBef>
                <a:spcPct val="20000"/>
              </a:spcBef>
              <a:defRPr/>
            </a:pPr>
            <a:r>
              <a:rPr lang="hr-HR" altLang="sr-Latn-RS" sz="2400" b="1" dirty="0">
                <a:latin typeface="Arial" panose="020B0604020202020204" pitchFamily="34" charset="0"/>
                <a:cs typeface="Arial" panose="020B0604020202020204" pitchFamily="34" charset="0"/>
              </a:rPr>
              <a:t>INICIJALNA PROCJENA</a:t>
            </a:r>
            <a:endParaRPr lang="hr-HR" sz="2400" b="1" dirty="0" smtClean="0">
              <a:latin typeface="Arial" charset="0"/>
              <a:cs typeface="Arial" charset="0"/>
            </a:endParaRPr>
          </a:p>
          <a:p>
            <a:pPr marL="342900" indent="-342900" eaLnBrk="0" hangingPunct="0">
              <a:lnSpc>
                <a:spcPct val="95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GB" sz="2400" dirty="0" err="1" smtClean="0">
                <a:latin typeface="Arial" charset="0"/>
                <a:cs typeface="Arial" charset="0"/>
              </a:rPr>
              <a:t>provodi</a:t>
            </a:r>
            <a:r>
              <a:rPr lang="en-GB" sz="2400" dirty="0" smtClean="0">
                <a:latin typeface="Arial" charset="0"/>
                <a:cs typeface="Arial" charset="0"/>
              </a:rPr>
              <a:t> </a:t>
            </a:r>
            <a:r>
              <a:rPr lang="en-GB" sz="2400" dirty="0">
                <a:latin typeface="Arial" charset="0"/>
                <a:cs typeface="Arial" charset="0"/>
              </a:rPr>
              <a:t>se </a:t>
            </a:r>
            <a:r>
              <a:rPr lang="en-GB" sz="2400" dirty="0" err="1">
                <a:latin typeface="Arial" charset="0"/>
                <a:cs typeface="Arial" charset="0"/>
              </a:rPr>
              <a:t>uglavnom</a:t>
            </a:r>
            <a:r>
              <a:rPr lang="en-GB" sz="2400" dirty="0">
                <a:latin typeface="Arial" charset="0"/>
                <a:cs typeface="Arial" charset="0"/>
              </a:rPr>
              <a:t>  </a:t>
            </a:r>
            <a:r>
              <a:rPr lang="en-GB" sz="2400" dirty="0" err="1">
                <a:latin typeface="Arial" charset="0"/>
                <a:cs typeface="Arial" charset="0"/>
              </a:rPr>
              <a:t>na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latin typeface="Arial" charset="0"/>
                <a:cs typeface="Arial" charset="0"/>
              </a:rPr>
              <a:t>početku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latin typeface="Arial" charset="0"/>
                <a:cs typeface="Arial" charset="0"/>
              </a:rPr>
              <a:t>školske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latin typeface="Arial" charset="0"/>
                <a:cs typeface="Arial" charset="0"/>
              </a:rPr>
              <a:t>godine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endParaRPr lang="hr-HR" sz="2400" dirty="0">
              <a:latin typeface="Arial" charset="0"/>
              <a:cs typeface="Arial" charset="0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GB" sz="2400" dirty="0" err="1">
                <a:latin typeface="Arial" charset="0"/>
                <a:cs typeface="Arial" charset="0"/>
              </a:rPr>
              <a:t>pri</a:t>
            </a:r>
            <a:r>
              <a:rPr lang="en-GB" sz="2400" dirty="0">
                <a:latin typeface="Arial" charset="0"/>
                <a:cs typeface="Arial" charset="0"/>
              </a:rPr>
              <a:t> tome je </a:t>
            </a:r>
            <a:r>
              <a:rPr lang="en-GB" sz="2400" dirty="0" err="1">
                <a:latin typeface="Arial" charset="0"/>
                <a:cs typeface="Arial" charset="0"/>
              </a:rPr>
              <a:t>značajno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endParaRPr lang="hr-HR" sz="2400" dirty="0">
              <a:latin typeface="Arial" charset="0"/>
              <a:cs typeface="Arial" charset="0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hr-HR" sz="2400" b="1" dirty="0">
                <a:latin typeface="Arial" charset="0"/>
                <a:cs typeface="Arial" charset="0"/>
              </a:rPr>
              <a:t>    </a:t>
            </a:r>
            <a:r>
              <a:rPr lang="en-GB" sz="2400" b="1" dirty="0">
                <a:latin typeface="Arial" charset="0"/>
                <a:cs typeface="Arial" charset="0"/>
              </a:rPr>
              <a:t>– </a:t>
            </a:r>
            <a:r>
              <a:rPr lang="en-GB" sz="2400" dirty="0" err="1">
                <a:latin typeface="Arial" charset="0"/>
                <a:cs typeface="Arial" charset="0"/>
              </a:rPr>
              <a:t>utvrđivanje</a:t>
            </a:r>
            <a:r>
              <a:rPr lang="en-GB" sz="2400" b="1" dirty="0">
                <a:latin typeface="Arial" charset="0"/>
                <a:cs typeface="Arial" charset="0"/>
              </a:rPr>
              <a:t> </a:t>
            </a:r>
            <a:r>
              <a:rPr lang="en-GB" sz="2400" b="1" dirty="0" err="1">
                <a:latin typeface="Arial" charset="0"/>
                <a:cs typeface="Arial" charset="0"/>
              </a:rPr>
              <a:t>sposobnosti</a:t>
            </a:r>
            <a:r>
              <a:rPr lang="en-GB" sz="2400" b="1" dirty="0">
                <a:latin typeface="Arial" charset="0"/>
                <a:cs typeface="Arial" charset="0"/>
              </a:rPr>
              <a:t>, </a:t>
            </a:r>
            <a:endParaRPr lang="hr-HR" sz="2400" b="1" dirty="0">
              <a:latin typeface="Arial" charset="0"/>
              <a:cs typeface="Arial" charset="0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hr-HR" sz="2400" b="1" dirty="0">
                <a:latin typeface="Arial" charset="0"/>
                <a:cs typeface="Arial" charset="0"/>
              </a:rPr>
              <a:t>    - </a:t>
            </a:r>
            <a:r>
              <a:rPr lang="en-GB" sz="2400" dirty="0" err="1">
                <a:latin typeface="Arial" charset="0"/>
                <a:cs typeface="Arial" charset="0"/>
              </a:rPr>
              <a:t>utvrđivanje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latin typeface="Arial" charset="0"/>
                <a:cs typeface="Arial" charset="0"/>
              </a:rPr>
              <a:t>razine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en-GB" sz="2400" b="1" dirty="0" err="1">
                <a:latin typeface="Arial" charset="0"/>
                <a:cs typeface="Arial" charset="0"/>
              </a:rPr>
              <a:t>znanja</a:t>
            </a:r>
            <a:r>
              <a:rPr lang="en-GB" sz="2400" dirty="0">
                <a:latin typeface="Arial" charset="0"/>
                <a:cs typeface="Arial" charset="0"/>
              </a:rPr>
              <a:t>, </a:t>
            </a:r>
            <a:r>
              <a:rPr lang="en-GB" sz="2400" b="1" dirty="0" err="1">
                <a:latin typeface="Arial" charset="0"/>
                <a:cs typeface="Arial" charset="0"/>
              </a:rPr>
              <a:t>potreba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latin typeface="Arial" charset="0"/>
                <a:cs typeface="Arial" charset="0"/>
              </a:rPr>
              <a:t>i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hr-HR" sz="2400" dirty="0">
                <a:latin typeface="Arial" charset="0"/>
                <a:cs typeface="Arial" charset="0"/>
              </a:rPr>
              <a:t> </a:t>
            </a:r>
            <a:r>
              <a:rPr lang="en-GB" sz="2400" b="1" dirty="0" err="1">
                <a:latin typeface="Arial" charset="0"/>
                <a:cs typeface="Arial" charset="0"/>
              </a:rPr>
              <a:t>interesa</a:t>
            </a:r>
            <a:r>
              <a:rPr lang="en-GB" sz="2400" dirty="0" smtClean="0"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latin typeface="Arial" charset="0"/>
                <a:cs typeface="Arial" charset="0"/>
              </a:rPr>
              <a:t>na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latin typeface="Arial" charset="0"/>
                <a:cs typeface="Arial" charset="0"/>
              </a:rPr>
              <a:t>područjima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latin typeface="Arial" charset="0"/>
                <a:cs typeface="Arial" charset="0"/>
              </a:rPr>
              <a:t>važnim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latin typeface="Arial" charset="0"/>
                <a:cs typeface="Arial" charset="0"/>
              </a:rPr>
              <a:t>za</a:t>
            </a:r>
            <a:r>
              <a:rPr lang="hr-HR" sz="2400" dirty="0">
                <a:latin typeface="Arial" charset="0"/>
                <a:cs typeface="Arial" charset="0"/>
              </a:rPr>
              <a:t> </a:t>
            </a:r>
            <a:r>
              <a:rPr lang="en-GB" sz="2400" dirty="0" err="1" smtClean="0">
                <a:latin typeface="Arial" charset="0"/>
                <a:cs typeface="Arial" charset="0"/>
              </a:rPr>
              <a:t>izradu</a:t>
            </a:r>
            <a:r>
              <a:rPr lang="hr-HR" sz="2400" dirty="0" smtClean="0">
                <a:latin typeface="Arial" charset="0"/>
                <a:cs typeface="Arial" charset="0"/>
              </a:rPr>
              <a:t> </a:t>
            </a:r>
            <a:r>
              <a:rPr lang="en-GB" sz="2400" dirty="0" err="1" smtClean="0">
                <a:latin typeface="Arial" charset="0"/>
                <a:cs typeface="Arial" charset="0"/>
              </a:rPr>
              <a:t>programa</a:t>
            </a:r>
            <a:endParaRPr lang="hr-HR" sz="2400" dirty="0" smtClean="0">
              <a:latin typeface="Arial" charset="0"/>
              <a:cs typeface="Arial" charset="0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hr-HR" sz="2400" dirty="0" smtClean="0">
                <a:latin typeface="Arial" charset="0"/>
                <a:cs typeface="Arial" charset="0"/>
              </a:rPr>
              <a:t>(Liste procjene, MAPS)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en-GB" sz="2400" dirty="0">
              <a:latin typeface="Arial" charset="0"/>
              <a:cs typeface="Arial" charset="0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hr-HR" sz="2400" b="1" dirty="0">
              <a:latin typeface="Constantia" pitchFamily="18" charset="0"/>
              <a:cs typeface="Arial" charset="0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en-GB" sz="2800" b="1" dirty="0">
              <a:latin typeface="Century Gothic" pitchFamily="34" charset="0"/>
              <a:cs typeface="Arial" charset="0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hr-HR" sz="2800" b="1" dirty="0">
              <a:latin typeface="Century Gothic" pitchFamily="34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173480" y="264825"/>
            <a:ext cx="45936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hr-HR" sz="3600" dirty="0">
              <a:latin typeface="Arial" charset="0"/>
              <a:cs typeface="Arial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7007224" y="1195857"/>
            <a:ext cx="4417291" cy="4685363"/>
          </a:xfrm>
          <a:prstGeom prst="rect">
            <a:avLst/>
          </a:prstGeom>
          <a:ln w="38100">
            <a:solidFill>
              <a:srgbClr val="0070C0"/>
            </a:solidFill>
          </a:ln>
        </p:spPr>
        <p:txBody>
          <a:bodyPr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hr-HR" sz="3800" b="1" dirty="0">
                <a:latin typeface="Arial" charset="0"/>
                <a:cs typeface="Arial" charset="0"/>
              </a:rPr>
              <a:t>Utvrđivanje sposobnosti </a:t>
            </a:r>
            <a:r>
              <a:rPr lang="hr-HR" sz="3800" dirty="0">
                <a:latin typeface="Arial" charset="0"/>
                <a:cs typeface="Arial" charset="0"/>
              </a:rPr>
              <a:t>– provodi se u aktivnostima</a:t>
            </a:r>
            <a:r>
              <a:rPr lang="hr-HR" sz="3800" dirty="0" smtClean="0">
                <a:latin typeface="Arial" charset="0"/>
                <a:cs typeface="Arial" charset="0"/>
              </a:rPr>
              <a:t>:</a:t>
            </a:r>
            <a:endParaRPr lang="hr-HR" altLang="sr-Latn-RS" sz="3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hr-HR" altLang="sr-Latn-R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čitanja</a:t>
            </a:r>
          </a:p>
          <a:p>
            <a:pPr>
              <a:lnSpc>
                <a:spcPct val="120000"/>
              </a:lnSpc>
            </a:pPr>
            <a:r>
              <a:rPr lang="hr-HR" altLang="sr-Latn-R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slušanja</a:t>
            </a:r>
          </a:p>
          <a:p>
            <a:pPr>
              <a:lnSpc>
                <a:spcPct val="120000"/>
              </a:lnSpc>
            </a:pPr>
            <a:r>
              <a:rPr lang="hr-HR" altLang="sr-Latn-R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računanja i geometrijskog predočavanja</a:t>
            </a:r>
          </a:p>
          <a:p>
            <a:pPr>
              <a:lnSpc>
                <a:spcPct val="120000"/>
              </a:lnSpc>
            </a:pPr>
            <a:r>
              <a:rPr lang="hr-HR" altLang="sr-Latn-R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prostornog i vremenskog predočavanja</a:t>
            </a:r>
          </a:p>
          <a:p>
            <a:pPr>
              <a:lnSpc>
                <a:spcPct val="120000"/>
              </a:lnSpc>
            </a:pPr>
            <a:r>
              <a:rPr lang="hr-HR" altLang="sr-Latn-R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rukovanja sredstvima za rad</a:t>
            </a:r>
          </a:p>
          <a:p>
            <a:pPr>
              <a:lnSpc>
                <a:spcPct val="120000"/>
              </a:lnSpc>
            </a:pPr>
            <a:r>
              <a:rPr lang="hr-HR" altLang="sr-Latn-R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stjecanja radnih navika</a:t>
            </a:r>
          </a:p>
          <a:p>
            <a:endParaRPr lang="hr-HR" altLang="sr-Latn-RS" dirty="0" smtClean="0"/>
          </a:p>
        </p:txBody>
      </p:sp>
      <p:graphicFrame>
        <p:nvGraphicFramePr>
          <p:cNvPr id="2" name="Objekt 1">
            <a:hlinkClick r:id="rId4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63537893"/>
              </p:ext>
            </p:extLst>
          </p:nvPr>
        </p:nvGraphicFramePr>
        <p:xfrm>
          <a:off x="3128456" y="4868070"/>
          <a:ext cx="914400" cy="792163"/>
        </p:xfrm>
        <a:graphic>
          <a:graphicData uri="http://schemas.openxmlformats.org/presentationml/2006/ole">
            <p:oleObj spid="_x0000_s2068" name="Document" showAsIcon="1" r:id="rId5" imgW="914400" imgH="792360" progId="Word.Document.8">
              <p:link updateAutomatic="1"/>
            </p:oleObj>
          </a:graphicData>
        </a:graphic>
      </p:graphicFrame>
      <p:graphicFrame>
        <p:nvGraphicFramePr>
          <p:cNvPr id="3" name="Objekt 2">
            <a:hlinkClick r:id="rId6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51971377"/>
              </p:ext>
            </p:extLst>
          </p:nvPr>
        </p:nvGraphicFramePr>
        <p:xfrm>
          <a:off x="5156163" y="4741862"/>
          <a:ext cx="914400" cy="792163"/>
        </p:xfrm>
        <a:graphic>
          <a:graphicData uri="http://schemas.openxmlformats.org/presentationml/2006/ole">
            <p:oleObj spid="_x0000_s2069" name="Document" showAsIcon="1" r:id="rId7" imgW="914400" imgH="792360" progId="Word.Document.8">
              <p:link updateAutomatic="1"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26989405"/>
      </p:ext>
    </p:extLst>
  </p:cSld>
  <p:clrMapOvr>
    <a:masterClrMapping/>
  </p:clrMapOvr>
  <p:transition advClick="0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361516" y="5137944"/>
            <a:ext cx="5132966" cy="522289"/>
          </a:xfrm>
          <a:ln w="12700">
            <a:noFill/>
            <a:miter lim="800000"/>
            <a:headEnd/>
            <a:tailEnd/>
          </a:ln>
        </p:spPr>
        <p:txBody>
          <a:bodyPr vert="horz" lIns="92160" tIns="46080" rIns="92160" bIns="46080" rtlCol="0" anchor="ctr">
            <a:normAutofit fontScale="90000"/>
          </a:bodyPr>
          <a:lstStyle/>
          <a:p>
            <a:pPr algn="r" defTabSz="457200">
              <a:lnSpc>
                <a:spcPct val="95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hr-HR" altLang="sr-Latn-RS" sz="5400" b="1" dirty="0">
                <a:latin typeface="Futura XBlk BT" pitchFamily="34" charset="0"/>
              </a:rPr>
              <a:t> </a:t>
            </a:r>
            <a:r>
              <a:rPr lang="hr-HR" altLang="sr-Latn-R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hr-HR" altLang="sr-Latn-R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altLang="sr-Latn-R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996" name="Text Box 3"/>
          <p:cNvSpPr txBox="1">
            <a:spLocks noChangeArrowheads="1"/>
          </p:cNvSpPr>
          <p:nvPr/>
        </p:nvSpPr>
        <p:spPr bwMode="auto">
          <a:xfrm>
            <a:off x="6600826" y="3141664"/>
            <a:ext cx="25193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sr-Latn-RS" altLang="sr-Latn-RS" sz="200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4997" name="AutoShape 4"/>
          <p:cNvSpPr>
            <a:spLocks noChangeArrowheads="1"/>
          </p:cNvSpPr>
          <p:nvPr/>
        </p:nvSpPr>
        <p:spPr bwMode="auto">
          <a:xfrm>
            <a:off x="361516" y="759007"/>
            <a:ext cx="4397411" cy="454732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lnSpc>
                <a:spcPct val="95000"/>
              </a:lnSpc>
              <a:spcBef>
                <a:spcPct val="20000"/>
              </a:spcBef>
              <a:defRPr/>
            </a:pPr>
            <a:r>
              <a:rPr lang="hr-HR" sz="2400" b="1" dirty="0">
                <a:latin typeface="Arial" charset="0"/>
                <a:cs typeface="Arial" charset="0"/>
              </a:rPr>
              <a:t>Utvrđivanje razine znanja </a:t>
            </a:r>
            <a:r>
              <a:rPr lang="hr-HR" sz="2400" dirty="0">
                <a:latin typeface="Arial" charset="0"/>
                <a:cs typeface="Arial" charset="0"/>
              </a:rPr>
              <a:t>odnosi se na procjenu kvalitete znanja (stupanj):</a:t>
            </a:r>
            <a:endParaRPr lang="hr-HR" sz="2400" b="1" dirty="0">
              <a:latin typeface="Constantia" pitchFamily="18" charset="0"/>
              <a:cs typeface="Arial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znanje prisjećanja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znanje prepoznavanja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znanje reprodukcije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znanje operativnosti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r-HR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stvaralačko znanje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en-GB" sz="2800" b="1" dirty="0">
              <a:latin typeface="Century Gothic" pitchFamily="34" charset="0"/>
              <a:cs typeface="Arial" charset="0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hr-HR" sz="2800" b="1" dirty="0">
              <a:latin typeface="Century Gothic" pitchFamily="34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173480" y="264825"/>
            <a:ext cx="45936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hr-HR" sz="3600" dirty="0">
              <a:latin typeface="Arial" charset="0"/>
              <a:cs typeface="Arial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181601" y="798982"/>
            <a:ext cx="6306490" cy="4685363"/>
          </a:xfrm>
          <a:prstGeom prst="rect">
            <a:avLst/>
          </a:prstGeom>
          <a:ln w="38100">
            <a:solidFill>
              <a:srgbClr val="0070C0"/>
            </a:solidFill>
          </a:ln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r-HR" altLang="sr-Latn-RS" dirty="0" smtClean="0"/>
          </a:p>
        </p:txBody>
      </p:sp>
      <p:pic>
        <p:nvPicPr>
          <p:cNvPr id="2" name="Slika 1"/>
          <p:cNvPicPr>
            <a:picLocks noChangeAspect="1"/>
          </p:cNvPicPr>
          <p:nvPr/>
        </p:nvPicPr>
        <p:blipFill rotWithShape="1">
          <a:blip r:embed="rId3" cstate="email"/>
          <a:srcRect l="7370" t="10046" r="14459" b="7546"/>
          <a:stretch/>
        </p:blipFill>
        <p:spPr>
          <a:xfrm>
            <a:off x="5365960" y="1407824"/>
            <a:ext cx="5903805" cy="347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7111837"/>
      </p:ext>
    </p:extLst>
  </p:cSld>
  <p:clrMapOvr>
    <a:masterClrMapping/>
  </p:clrMapOvr>
  <p:transition advClick="0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aobljeni pravokutnik 1"/>
          <p:cNvSpPr/>
          <p:nvPr/>
        </p:nvSpPr>
        <p:spPr>
          <a:xfrm>
            <a:off x="307848" y="1304544"/>
            <a:ext cx="4736592" cy="538886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hr-HR" altLang="sr-Latn-RS" sz="2200" u="sng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ODREDITI RAZINU SLOŽENOSTI ODGOJNO-OBRAZOVNIH ISHODA </a:t>
            </a:r>
            <a:endParaRPr lang="hr-HR" altLang="sr-Latn-RS" sz="2200" u="sng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hr-HR" altLang="sr-Latn-RS" sz="2200" u="sng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r>
              <a:rPr lang="hr-HR" altLang="sr-Latn-R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što se od učenika očekuje da zna, </a:t>
            </a:r>
            <a:r>
              <a:rPr lang="hr-HR" altLang="sr-Latn-R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razumije, može </a:t>
            </a:r>
            <a:r>
              <a:rPr lang="hr-HR" altLang="sr-Latn-R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učiniti nakon završenog procesa </a:t>
            </a:r>
            <a:r>
              <a:rPr lang="hr-HR" altLang="sr-Latn-R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učenja</a:t>
            </a:r>
          </a:p>
          <a:p>
            <a:endParaRPr lang="hr-HR" altLang="sr-Latn-RS" sz="1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r>
              <a:rPr lang="hr-HR" altLang="sr-Latn-R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aktivni </a:t>
            </a:r>
            <a:r>
              <a:rPr lang="hr-HR" altLang="sr-Latn-R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glagoli – </a:t>
            </a:r>
            <a:r>
              <a:rPr lang="hr-HR" altLang="sr-Latn-RS" sz="22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Bloomova</a:t>
            </a:r>
            <a:r>
              <a:rPr lang="hr-HR" altLang="sr-Latn-R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taksonomija</a:t>
            </a:r>
          </a:p>
          <a:p>
            <a:pPr>
              <a:buFontTx/>
              <a:buChar char="-"/>
            </a:pPr>
            <a:endParaRPr lang="hr-HR" altLang="sr-Latn-RS" sz="1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r>
              <a:rPr lang="hr-HR" altLang="sr-Latn-R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fleksibilni, </a:t>
            </a:r>
            <a:r>
              <a:rPr lang="hr-HR" altLang="sr-Latn-R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promjenjivi, mjerljivi</a:t>
            </a:r>
            <a:r>
              <a:rPr lang="hr-HR" altLang="sr-Latn-R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jasni, realni, vezani za vrijeme, ostvarivi…</a:t>
            </a:r>
          </a:p>
        </p:txBody>
      </p:sp>
      <p:sp>
        <p:nvSpPr>
          <p:cNvPr id="4" name="Zaobljeni pravokutnik 3"/>
          <p:cNvSpPr/>
          <p:nvPr/>
        </p:nvSpPr>
        <p:spPr>
          <a:xfrm>
            <a:off x="5463540" y="1304544"/>
            <a:ext cx="2968752" cy="538886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hr-HR" altLang="sr-Latn-RS" sz="2200" u="sng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ODABRATI SADRŽAJE I AKTIVNOSTI </a:t>
            </a:r>
            <a:endParaRPr lang="hr-HR" altLang="sr-Latn-RS" sz="2200" u="sng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hr-HR" altLang="sr-Latn-RS" sz="2200" u="sng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r-HR" altLang="sr-Latn-R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(aktivno sluša tekst, čita</a:t>
            </a:r>
            <a:r>
              <a:rPr lang="hr-HR" altLang="sr-Latn-R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hr-HR" altLang="sr-Latn-R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prepisuje jednostavne riječi, boja prema zadanom, </a:t>
            </a:r>
            <a:r>
              <a:rPr lang="hr-HR" altLang="sr-Latn-R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povezuje sliku i riječ, slaže slagalice…)</a:t>
            </a:r>
          </a:p>
        </p:txBody>
      </p:sp>
      <p:sp>
        <p:nvSpPr>
          <p:cNvPr id="5" name="Zaobljeni pravokutnik 4"/>
          <p:cNvSpPr/>
          <p:nvPr/>
        </p:nvSpPr>
        <p:spPr>
          <a:xfrm>
            <a:off x="8851392" y="1304544"/>
            <a:ext cx="2968752" cy="538886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hr-HR" altLang="sr-Latn-RS" sz="2200" u="sng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ODABRATI DIDAKTIČKO-METODIČKE POSTUPKE</a:t>
            </a:r>
            <a:r>
              <a:rPr lang="hr-HR" altLang="sr-Latn-RS" sz="2200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</a:p>
          <a:p>
            <a:r>
              <a:rPr lang="hr-HR" altLang="sr-Latn-RS" sz="2200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STRATEGIJE</a:t>
            </a:r>
            <a:endParaRPr lang="hr-HR" altLang="sr-Latn-RS" sz="220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hr-HR" altLang="sr-Latn-RS" sz="2200" u="sng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r-HR" altLang="sr-Latn-R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hr-HR" altLang="sr-Latn-R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perceptivno prilagođavanje, spoznajno prilagođavanje, govorno prilagođavanje)</a:t>
            </a:r>
          </a:p>
        </p:txBody>
      </p:sp>
      <p:sp>
        <p:nvSpPr>
          <p:cNvPr id="6" name="Rounded Rectangle 4"/>
          <p:cNvSpPr/>
          <p:nvPr/>
        </p:nvSpPr>
        <p:spPr>
          <a:xfrm>
            <a:off x="1390583" y="110392"/>
            <a:ext cx="9181798" cy="857204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r-HR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858355" y="150850"/>
            <a:ext cx="9709295" cy="776288"/>
          </a:xfrm>
          <a:prstGeom prst="rect">
            <a:avLst/>
          </a:prstGeom>
        </p:spPr>
        <p:txBody>
          <a:bodyPr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hr-HR" altLang="sr-Latn-R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PLANIRANJE INDIVIDUALIZIRANIH POSTUPAKA, VREDNOVANJA I PRILAGODBI POUČAVANJA</a:t>
            </a:r>
            <a:endParaRPr lang="hr-H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Objekt 7">
            <a:hlinkClick r:id="rId3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17586594"/>
              </p:ext>
            </p:extLst>
          </p:nvPr>
        </p:nvGraphicFramePr>
        <p:xfrm>
          <a:off x="3882390" y="4084176"/>
          <a:ext cx="914400" cy="792163"/>
        </p:xfrm>
        <a:graphic>
          <a:graphicData uri="http://schemas.openxmlformats.org/presentationml/2006/ole">
            <p:oleObj spid="_x0000_s1036" name="Document" showAsIcon="1" r:id="rId4" imgW="914400" imgH="792360" progId="Word.Document.8">
              <p:link updateAutomatic="1"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1395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ic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0425764"/>
              </p:ext>
            </p:extLst>
          </p:nvPr>
        </p:nvGraphicFramePr>
        <p:xfrm>
          <a:off x="801511" y="1126065"/>
          <a:ext cx="10182579" cy="4766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4193">
                  <a:extLst>
                    <a:ext uri="{9D8B030D-6E8A-4147-A177-3AD203B41FA5}">
                      <a16:colId xmlns:a16="http://schemas.microsoft.com/office/drawing/2014/main" xmlns="" val="2015957187"/>
                    </a:ext>
                  </a:extLst>
                </a:gridCol>
                <a:gridCol w="3394193">
                  <a:extLst>
                    <a:ext uri="{9D8B030D-6E8A-4147-A177-3AD203B41FA5}">
                      <a16:colId xmlns:a16="http://schemas.microsoft.com/office/drawing/2014/main" xmlns="" val="1498411770"/>
                    </a:ext>
                  </a:extLst>
                </a:gridCol>
                <a:gridCol w="3394193">
                  <a:extLst>
                    <a:ext uri="{9D8B030D-6E8A-4147-A177-3AD203B41FA5}">
                      <a16:colId xmlns:a16="http://schemas.microsoft.com/office/drawing/2014/main" xmlns="" val="1601900723"/>
                    </a:ext>
                  </a:extLst>
                </a:gridCol>
              </a:tblGrid>
              <a:tr h="878082">
                <a:tc>
                  <a:txBody>
                    <a:bodyPr/>
                    <a:lstStyle/>
                    <a:p>
                      <a:r>
                        <a:rPr lang="hr-HR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Perceptivno prilagođavanje</a:t>
                      </a:r>
                      <a:endParaRPr lang="hr-H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Spoznajno prilagođavanje</a:t>
                      </a:r>
                      <a:endParaRPr lang="hr-H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Govorno prilagođavanje</a:t>
                      </a:r>
                      <a:endParaRPr lang="hr-H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73236594"/>
                  </a:ext>
                </a:extLst>
              </a:tr>
              <a:tr h="3888653"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hr-HR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Slika (crtež, shema, izdvajanje bitnog)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hr-HR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Prilagođavanje</a:t>
                      </a:r>
                      <a:r>
                        <a:rPr lang="hr-HR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tiska (uvećanje, povećanje razmaka)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hr-HR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Prilagodba prostora za pisanje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hr-HR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Razni oblici isticanja u tekstu (uokvirivanje, podcrtavanje, boje)</a:t>
                      </a:r>
                      <a:endParaRPr lang="hr-HR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hr-HR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Stupnjevito pružanje</a:t>
                      </a:r>
                      <a:r>
                        <a:rPr lang="hr-HR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pomoći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hr-HR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Planiranje i sažimanje teksta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hr-HR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Semantičko pojednostavljivanje sadržaja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hr-HR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Primjena shematskih prikaza</a:t>
                      </a:r>
                      <a:endParaRPr lang="hr-HR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hr-HR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Prilagođavanje izražajnosti (boja, visina i jačina glasa)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hr-HR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Diskretna verbalna podrška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hr-HR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Pozicija učitelja u odnosu na učenika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hr-HR" sz="20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Pomagala</a:t>
                      </a:r>
                      <a:r>
                        <a:rPr lang="hr-HR" sz="2000" baseline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potrebna za bolje razumijevanje i sl.</a:t>
                      </a:r>
                      <a:endParaRPr lang="hr-HR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56786081"/>
                  </a:ext>
                </a:extLst>
              </a:tr>
            </a:tbl>
          </a:graphicData>
        </a:graphic>
      </p:graphicFrame>
      <p:sp>
        <p:nvSpPr>
          <p:cNvPr id="4" name="TekstniOkvir 3"/>
          <p:cNvSpPr txBox="1"/>
          <p:nvPr/>
        </p:nvSpPr>
        <p:spPr>
          <a:xfrm>
            <a:off x="2438401" y="417689"/>
            <a:ext cx="8545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OBLICI PODRŠKE – postupci prilagođavanja</a:t>
            </a:r>
            <a:endParaRPr lang="hr-H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Objekt 1">
            <a:hlinkClick r:id="rId3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60695876"/>
              </p:ext>
            </p:extLst>
          </p:nvPr>
        </p:nvGraphicFramePr>
        <p:xfrm>
          <a:off x="11115367" y="4546685"/>
          <a:ext cx="914400" cy="792163"/>
        </p:xfrm>
        <a:graphic>
          <a:graphicData uri="http://schemas.openxmlformats.org/presentationml/2006/ole">
            <p:oleObj spid="_x0000_s3083" name="Dokument" showAsIcon="1" r:id="rId4" imgW="914400" imgH="792360" progId="Word.Document.12">
              <p:link updateAutomatic="1"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0023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0727" y="112275"/>
            <a:ext cx="4489474" cy="6691895"/>
          </a:xfrm>
          <a:prstGeom prst="rect">
            <a:avLst/>
          </a:prstGeom>
        </p:spPr>
      </p:pic>
      <p:pic>
        <p:nvPicPr>
          <p:cNvPr id="4" name="Slika 3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rot="5400000">
            <a:off x="-532425" y="996463"/>
            <a:ext cx="6745724" cy="4869690"/>
          </a:xfrm>
          <a:prstGeom prst="rect">
            <a:avLst/>
          </a:prstGeom>
        </p:spPr>
      </p:pic>
      <p:graphicFrame>
        <p:nvGraphicFramePr>
          <p:cNvPr id="2" name="Objekt 1">
            <a:hlinkClick r:id="rId7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46209867"/>
              </p:ext>
            </p:extLst>
          </p:nvPr>
        </p:nvGraphicFramePr>
        <p:xfrm>
          <a:off x="10672916" y="5352538"/>
          <a:ext cx="914400" cy="792163"/>
        </p:xfrm>
        <a:graphic>
          <a:graphicData uri="http://schemas.openxmlformats.org/presentationml/2006/ole">
            <p:oleObj spid="_x0000_s4107" name="Document" showAsIcon="1" r:id="rId8" imgW="914400" imgH="792360" progId="Word.Document.8">
              <p:link updateAutomatic="1"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6458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6" name="Picture 8" descr="vrednovanj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397" y="179373"/>
            <a:ext cx="9555092" cy="6413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427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FB7CE64-DE1B-4D29-83FB-00FDFDEED483}" type="slidenum">
              <a:rPr lang="en-US" altLang="sr-Latn-R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28</a:t>
            </a:fld>
            <a:endParaRPr lang="en-US" altLang="sr-Latn-R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571331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75" y="95250"/>
            <a:ext cx="11144250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8417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hr-HR" sz="441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TKO SU UČENICI S TEŠKOĆAMA </a:t>
            </a:r>
            <a:endParaRPr lang="en-US" sz="441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1213340" y="2756224"/>
            <a:ext cx="9601196" cy="3318936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Prema članku 65. Zakona o odgoju i obrazovanju u osnovnoj i srednjoj školi (NN, 152/14.,07/17) učenici s teškoćama su: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hr-H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učenici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s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teškoćama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u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razvoju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učenici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s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teškoćama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u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učenju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problemima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u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ponašanju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emocionalnim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problemima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učenici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s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teškoćama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uvjetovanim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odgojnim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socijalnim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ekonomskim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kulturalnim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jezičnim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čimbenicima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729777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779585" y="1116180"/>
            <a:ext cx="10515600" cy="433505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endParaRPr lang="hr-H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DIJAGNOSTIČKO VREDNOVANJE – utvrditi kvalitetu i razinu znanja i vještina prije planiranja, utvrditi razloge nezadovoljavajućih rezultata s ciljem eventualne potrebe prilagođavanja… (na početku nastavne godine, ali i tijekom)</a:t>
            </a:r>
          </a:p>
          <a:p>
            <a:pPr>
              <a:lnSpc>
                <a:spcPct val="150000"/>
              </a:lnSpc>
            </a:pPr>
            <a:endParaRPr lang="hr-HR" dirty="0" smtClean="0"/>
          </a:p>
        </p:txBody>
      </p:sp>
    </p:spTree>
    <p:extLst>
      <p:ext uri="{BB962C8B-B14F-4D97-AF65-F5344CB8AC3E}">
        <p14:creationId xmlns:p14="http://schemas.microsoft.com/office/powerpoint/2010/main" xmlns="" val="300762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/>
          <p:cNvGrpSpPr/>
          <p:nvPr/>
        </p:nvGrpSpPr>
        <p:grpSpPr>
          <a:xfrm>
            <a:off x="625438" y="1261949"/>
            <a:ext cx="3702722" cy="4978715"/>
            <a:chOff x="274878" y="1710522"/>
            <a:chExt cx="3081410" cy="4899337"/>
          </a:xfrm>
          <a:scene3d>
            <a:camera prst="orthographicFront"/>
            <a:lightRig rig="flat" dir="t"/>
          </a:scene3d>
        </p:grpSpPr>
        <p:sp>
          <p:nvSpPr>
            <p:cNvPr id="5" name="Zaobljeni pravokutnik 4"/>
            <p:cNvSpPr/>
            <p:nvPr/>
          </p:nvSpPr>
          <p:spPr>
            <a:xfrm>
              <a:off x="274878" y="1710522"/>
              <a:ext cx="3081410" cy="4899337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6" name="Zaobljeni pravokutnik 4"/>
            <p:cNvSpPr txBox="1"/>
            <p:nvPr/>
          </p:nvSpPr>
          <p:spPr>
            <a:xfrm>
              <a:off x="349985" y="1970433"/>
              <a:ext cx="2900908" cy="4639426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r-HR" sz="1800" kern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</a:t>
              </a:r>
              <a:r>
                <a:rPr lang="hr-HR" sz="1800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hr-HR" sz="1800" kern="1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Informacije o napredovanju učenika i </a:t>
              </a:r>
              <a:r>
                <a:rPr lang="hr-HR" sz="180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unapređivanju </a:t>
              </a:r>
              <a:r>
                <a:rPr lang="hr-HR" sz="1800" kern="1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učenja </a:t>
              </a:r>
              <a:r>
                <a:rPr lang="hr-HR" sz="180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 poučavanja</a:t>
              </a:r>
            </a:p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r-HR" sz="180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kontinuirano  i integrirano u sam proces učenja i poučavanja</a:t>
              </a:r>
            </a:p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r-HR" sz="180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dugotrajno, u različitim situacijama</a:t>
              </a:r>
            </a:p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r-HR" sz="180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</a:t>
              </a:r>
              <a:r>
                <a:rPr lang="hr-HR" sz="1800" kern="1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povratne informacije     bilježimo u </a:t>
              </a:r>
              <a:r>
                <a:rPr lang="hr-HR" sz="1800" kern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imenik - opisno</a:t>
              </a:r>
              <a:endParaRPr lang="hr-HR" sz="1800" kern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r-HR" sz="180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cilj: pravovremeno uočavanje učenikovih </a:t>
              </a:r>
              <a:r>
                <a:rPr lang="hr-HR" sz="1800" kern="1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potreba </a:t>
              </a:r>
              <a:endParaRPr lang="hr-HR" sz="1800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r-HR" sz="180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</a:t>
              </a:r>
              <a:r>
                <a:rPr lang="hr-HR" sz="1800" b="1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formativno vrednovanje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hr-HR" sz="18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upa 6"/>
          <p:cNvGrpSpPr/>
          <p:nvPr/>
        </p:nvGrpSpPr>
        <p:grpSpPr>
          <a:xfrm>
            <a:off x="4789674" y="1362224"/>
            <a:ext cx="3372391" cy="4878440"/>
            <a:chOff x="3669790" y="1783264"/>
            <a:chExt cx="3226239" cy="4103222"/>
          </a:xfrm>
          <a:scene3d>
            <a:camera prst="orthographicFront"/>
            <a:lightRig rig="flat" dir="t"/>
          </a:scene3d>
        </p:grpSpPr>
        <p:sp>
          <p:nvSpPr>
            <p:cNvPr id="8" name="Zaobljeni pravokutnik 7"/>
            <p:cNvSpPr/>
            <p:nvPr/>
          </p:nvSpPr>
          <p:spPr>
            <a:xfrm>
              <a:off x="3669790" y="1783264"/>
              <a:ext cx="3226239" cy="410322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9" name="Zaobljeni pravokutnik 4"/>
            <p:cNvSpPr txBox="1"/>
            <p:nvPr/>
          </p:nvSpPr>
          <p:spPr>
            <a:xfrm>
              <a:off x="3938054" y="1867258"/>
              <a:ext cx="2873982" cy="393523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r-HR" sz="180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</a:t>
              </a:r>
              <a:r>
                <a:rPr lang="hr-HR" sz="1800" kern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samovrednovanje</a:t>
              </a:r>
              <a:r>
                <a:rPr lang="hr-HR" sz="180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(</a:t>
              </a:r>
              <a:r>
                <a:rPr lang="hr-HR" sz="1800" kern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samorefleksija</a:t>
              </a:r>
              <a:r>
                <a:rPr lang="hr-HR" sz="180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 i vršnjačko vrednovanje</a:t>
              </a:r>
            </a:p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r-HR" sz="180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integriran u proces učenja</a:t>
              </a:r>
            </a:p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r-HR" sz="180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potiče  učenike na promišljanje  o učenju</a:t>
              </a:r>
            </a:p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r-HR" sz="180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</a:t>
              </a:r>
              <a:r>
                <a:rPr lang="hr-HR" sz="1800" kern="1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povratne informacije bilježimo u bilježnicu ili mapu</a:t>
              </a:r>
            </a:p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r-HR" sz="180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</a:t>
              </a:r>
              <a:r>
                <a:rPr lang="hr-HR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formativno vrednovanje</a:t>
              </a:r>
            </a:p>
          </p:txBody>
        </p:sp>
      </p:grpSp>
      <p:grpSp>
        <p:nvGrpSpPr>
          <p:cNvPr id="10" name="Grupa 9"/>
          <p:cNvGrpSpPr/>
          <p:nvPr/>
        </p:nvGrpSpPr>
        <p:grpSpPr>
          <a:xfrm>
            <a:off x="8623579" y="1362224"/>
            <a:ext cx="3244509" cy="4878440"/>
            <a:chOff x="7522079" y="1742587"/>
            <a:chExt cx="2967180" cy="4247136"/>
          </a:xfrm>
          <a:scene3d>
            <a:camera prst="orthographicFront"/>
            <a:lightRig rig="flat" dir="t"/>
          </a:scene3d>
        </p:grpSpPr>
        <p:sp>
          <p:nvSpPr>
            <p:cNvPr id="11" name="Zaobljeni pravokutnik 10"/>
            <p:cNvSpPr/>
            <p:nvPr/>
          </p:nvSpPr>
          <p:spPr>
            <a:xfrm>
              <a:off x="7522079" y="1742587"/>
              <a:ext cx="2967180" cy="424713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12" name="Zaobljeni pravokutnik 4"/>
            <p:cNvSpPr txBox="1"/>
            <p:nvPr/>
          </p:nvSpPr>
          <p:spPr>
            <a:xfrm>
              <a:off x="7608985" y="1829493"/>
              <a:ext cx="2793368" cy="407332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r-HR" sz="180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procjena razine  postignuća učenika nakon određenog razdoblja učenja i poučavanja tijekom nastavne godine</a:t>
              </a:r>
            </a:p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r-HR" sz="180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ocjenjivanje  razine postignuća učenika</a:t>
              </a:r>
            </a:p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r-HR" sz="180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</a:t>
              </a:r>
              <a:r>
                <a:rPr lang="hr-HR" sz="1800" kern="1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rezultira ocjenom</a:t>
              </a:r>
            </a:p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r-HR" sz="180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</a:t>
              </a:r>
              <a:r>
                <a:rPr lang="hr-HR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sumativno</a:t>
              </a:r>
              <a:r>
                <a:rPr lang="hr-HR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vrednovanje 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r-HR" sz="160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</p:grpSp>
      <p:sp>
        <p:nvSpPr>
          <p:cNvPr id="14" name="TekstniOkvir 13"/>
          <p:cNvSpPr txBox="1"/>
          <p:nvPr/>
        </p:nvSpPr>
        <p:spPr>
          <a:xfrm>
            <a:off x="715689" y="451104"/>
            <a:ext cx="2795607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r-HR" dirty="0"/>
          </a:p>
        </p:txBody>
      </p:sp>
      <p:sp>
        <p:nvSpPr>
          <p:cNvPr id="15" name="TekstniOkvir 14"/>
          <p:cNvSpPr txBox="1"/>
          <p:nvPr/>
        </p:nvSpPr>
        <p:spPr>
          <a:xfrm>
            <a:off x="1302320" y="615618"/>
            <a:ext cx="20336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>
                <a:latin typeface="Arial" panose="020B0604020202020204" pitchFamily="34" charset="0"/>
                <a:cs typeface="Arial" panose="020B0604020202020204" pitchFamily="34" charset="0"/>
              </a:rPr>
              <a:t>VREDNOVANJE</a:t>
            </a:r>
            <a:r>
              <a:rPr lang="hr-HR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hr-HR" b="1" dirty="0" smtClean="0">
                <a:latin typeface="Arial" panose="020B0604020202020204" pitchFamily="34" charset="0"/>
                <a:cs typeface="Arial" panose="020B0604020202020204" pitchFamily="34" charset="0"/>
              </a:rPr>
              <a:t>ZA UČENJE</a:t>
            </a:r>
            <a:endParaRPr lang="hr-H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kstniOkvir 15"/>
          <p:cNvSpPr txBox="1"/>
          <p:nvPr/>
        </p:nvSpPr>
        <p:spPr>
          <a:xfrm>
            <a:off x="5509483" y="631866"/>
            <a:ext cx="2043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VREDNOVANJE</a:t>
            </a:r>
            <a:r>
              <a:rPr lang="hr-HR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hr-HR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r-HR" b="1" dirty="0" smtClean="0">
                <a:latin typeface="Arial" panose="020B0604020202020204" pitchFamily="34" charset="0"/>
                <a:cs typeface="Arial" panose="020B0604020202020204" pitchFamily="34" charset="0"/>
              </a:rPr>
              <a:t>KAO </a:t>
            </a:r>
            <a:r>
              <a:rPr lang="hr-HR" b="1" dirty="0">
                <a:latin typeface="Arial" panose="020B0604020202020204" pitchFamily="34" charset="0"/>
                <a:cs typeface="Arial" panose="020B0604020202020204" pitchFamily="34" charset="0"/>
              </a:rPr>
              <a:t>UČENJE</a:t>
            </a:r>
          </a:p>
        </p:txBody>
      </p:sp>
      <p:sp>
        <p:nvSpPr>
          <p:cNvPr id="17" name="TekstniOkvir 16"/>
          <p:cNvSpPr txBox="1"/>
          <p:nvPr/>
        </p:nvSpPr>
        <p:spPr>
          <a:xfrm>
            <a:off x="9235814" y="631866"/>
            <a:ext cx="20200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VREDNOVANJE</a:t>
            </a:r>
            <a:r>
              <a:rPr lang="hr-HR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hr-HR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r-HR" b="1" dirty="0" smtClean="0">
                <a:latin typeface="Arial" panose="020B0604020202020204" pitchFamily="34" charset="0"/>
                <a:cs typeface="Arial" panose="020B0604020202020204" pitchFamily="34" charset="0"/>
              </a:rPr>
              <a:t>NAUČENOG</a:t>
            </a:r>
            <a:endParaRPr lang="hr-H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628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latin typeface="Arial" panose="020B0604020202020204" pitchFamily="34" charset="0"/>
                <a:cs typeface="Arial" panose="020B0604020202020204" pitchFamily="34" charset="0"/>
              </a:rPr>
              <a:t>Prilagodbe vrednovanja</a:t>
            </a:r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87003" y="1531808"/>
            <a:ext cx="10115294" cy="4195481"/>
          </a:xfrm>
        </p:spPr>
        <p:txBody>
          <a:bodyPr>
            <a:noAutofit/>
          </a:bodyPr>
          <a:lstStyle/>
          <a:p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Učenici 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s teškoćama imaju pravo na određene prilagodbe vrednovanja kako bi bili u prilici pokazati svoja znanja, vještine i stavove koje su stekli </a:t>
            </a:r>
            <a:endParaRPr lang="hr-H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Vrste 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prilagodbi razlikovat će se ovisno o specifičnim potrebama pojedinog učenika, odnosno ovisno o vrsti i stupnju teškoće koju učenik 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ima</a:t>
            </a:r>
          </a:p>
          <a:p>
            <a:endParaRPr lang="hr-H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Prilagodbe vrednovanja se dijele na: </a:t>
            </a:r>
            <a:endParaRPr lang="hr-H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AutoNum type="arabicPeriod"/>
            </a:pP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Prilagodbe vrednovanje 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usvojenosti 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o-o 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ishoda </a:t>
            </a:r>
            <a:endParaRPr lang="hr-H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AutoNum type="arabicPeriod"/>
            </a:pP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Prilagodbe 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postupaka vrednovanja </a:t>
            </a:r>
          </a:p>
        </p:txBody>
      </p:sp>
    </p:spTree>
    <p:extLst>
      <p:ext uri="{BB962C8B-B14F-4D97-AF65-F5344CB8AC3E}">
        <p14:creationId xmlns:p14="http://schemas.microsoft.com/office/powerpoint/2010/main" xmlns="" val="202423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1. Prilagodbe </a:t>
            </a:r>
            <a:r>
              <a:rPr lang="hr-H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vrednovanja usvojenosti </a:t>
            </a:r>
            <a:r>
              <a:rPr lang="hr-H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odgojno-obrazovnih </a:t>
            </a:r>
            <a:r>
              <a:rPr lang="hr-HR" sz="3200" dirty="0">
                <a:latin typeface="Arial" panose="020B0604020202020204" pitchFamily="34" charset="0"/>
                <a:cs typeface="Arial" panose="020B0604020202020204" pitchFamily="34" charset="0"/>
              </a:rPr>
              <a:t>ishoda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38200" y="2201333"/>
            <a:ext cx="10515600" cy="397563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Ako 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su za učenika </a:t>
            </a:r>
            <a:r>
              <a:rPr lang="hr-H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posebno definirani odgojno-obrazovni ishodi 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unutar 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individualiziranog 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kurikuluma za određeni nastavni predmet, </a:t>
            </a:r>
            <a:r>
              <a:rPr lang="hr-HR" sz="2400" b="1" dirty="0">
                <a:latin typeface="Arial" panose="020B0604020202020204" pitchFamily="34" charset="0"/>
                <a:cs typeface="Arial" panose="020B0604020202020204" pitchFamily="34" charset="0"/>
              </a:rPr>
              <a:t>postignuća će se vrednovati sukladno postavljenim ishodima 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u 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individualiziranom kurikulumu</a:t>
            </a:r>
            <a:endParaRPr lang="hr-H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148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ic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46458100"/>
              </p:ext>
            </p:extLst>
          </p:nvPr>
        </p:nvGraphicFramePr>
        <p:xfrm>
          <a:off x="461360" y="825936"/>
          <a:ext cx="11484075" cy="5378497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828025">
                  <a:extLst>
                    <a:ext uri="{9D8B030D-6E8A-4147-A177-3AD203B41FA5}">
                      <a16:colId xmlns:a16="http://schemas.microsoft.com/office/drawing/2014/main" xmlns="" val="190041190"/>
                    </a:ext>
                  </a:extLst>
                </a:gridCol>
                <a:gridCol w="3828025">
                  <a:extLst>
                    <a:ext uri="{9D8B030D-6E8A-4147-A177-3AD203B41FA5}">
                      <a16:colId xmlns:a16="http://schemas.microsoft.com/office/drawing/2014/main" xmlns="" val="3037379992"/>
                    </a:ext>
                  </a:extLst>
                </a:gridCol>
                <a:gridCol w="3828025">
                  <a:extLst>
                    <a:ext uri="{9D8B030D-6E8A-4147-A177-3AD203B41FA5}">
                      <a16:colId xmlns:a16="http://schemas.microsoft.com/office/drawing/2014/main" xmlns="" val="3522180734"/>
                    </a:ext>
                  </a:extLst>
                </a:gridCol>
              </a:tblGrid>
              <a:tr h="928417">
                <a:tc>
                  <a:txBody>
                    <a:bodyPr/>
                    <a:lstStyle/>
                    <a:p>
                      <a:r>
                        <a:rPr lang="hr-HR" sz="2400" dirty="0" smtClean="0"/>
                        <a:t>1. Prilagodbe procesa vrednovanja</a:t>
                      </a:r>
                      <a:endParaRPr lang="hr-H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hr-HR" sz="2400" kern="1200" dirty="0" smtClean="0"/>
                        <a:t>2. Prilagodbe ispitnih materijala i sredstava</a:t>
                      </a:r>
                      <a:endParaRPr lang="hr-HR" sz="24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hr-HR" sz="2400" kern="1200" dirty="0" smtClean="0"/>
                        <a:t>3. Prilagodbe metoda vrednovanja</a:t>
                      </a:r>
                      <a:endParaRPr lang="hr-HR" sz="24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58339623"/>
                  </a:ext>
                </a:extLst>
              </a:tr>
              <a:tr h="4292513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r-HR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Prilagodbe trajanja ispitnih situacija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r-HR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Korištenje stanki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r-HR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Mogućnost uporabe pomagala i nove tehnologije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r-HR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Pomoć druge osobe u izvođenju aktivnosti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r-HR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Fleksibilnost u polaganju ispita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r-HR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Promijenjeni uvjeti ispitivanja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r-HR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Motivirajuće usmjeravanje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r-HR" sz="2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Drugačiji oblik pitanja</a:t>
                      </a:r>
                    </a:p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r-HR" sz="2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Manji broj zadataka</a:t>
                      </a:r>
                    </a:p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r-HR" sz="2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Kombiniranje zadataka</a:t>
                      </a:r>
                    </a:p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r-HR" sz="2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Drugačije postavljeni zadaci</a:t>
                      </a:r>
                    </a:p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r-HR" sz="2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Uporaba prilagođenih ispitnih materijala i sredstava</a:t>
                      </a:r>
                    </a:p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r-HR" sz="2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Drukčije pripremljen tekst ispita</a:t>
                      </a:r>
                    </a:p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r-HR" sz="2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Drukčiji način odgovaranja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lang="hr-HR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r-HR" sz="2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Prilagodbe u usmenom ispitivanju</a:t>
                      </a:r>
                    </a:p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r-HR" sz="2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Prilagodbe u pisanoj provjeri</a:t>
                      </a:r>
                    </a:p>
                    <a:p>
                      <a:pPr marL="285750" indent="-285750" algn="l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r-HR" sz="2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Prilagodbe u praktičnom radu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lang="hr-HR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31382120"/>
                  </a:ext>
                </a:extLst>
              </a:tr>
            </a:tbl>
          </a:graphicData>
        </a:graphic>
      </p:graphicFrame>
      <p:sp>
        <p:nvSpPr>
          <p:cNvPr id="3" name="TekstniOkvir 2"/>
          <p:cNvSpPr txBox="1"/>
          <p:nvPr/>
        </p:nvSpPr>
        <p:spPr>
          <a:xfrm>
            <a:off x="862482" y="0"/>
            <a:ext cx="102627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2. Prilagodbe postupaka u vrednovanju </a:t>
            </a:r>
            <a:r>
              <a:rPr lang="hr-H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mogu biti:</a:t>
            </a:r>
            <a:endParaRPr lang="hr-H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824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4693"/>
          </a:xfrm>
        </p:spPr>
        <p:txBody>
          <a:bodyPr>
            <a:normAutofit fontScale="90000"/>
          </a:bodyPr>
          <a:lstStyle/>
          <a:p>
            <a:r>
              <a:rPr lang="hr-HR" dirty="0" smtClean="0">
                <a:latin typeface="Arial" panose="020B0604020202020204" pitchFamily="34" charset="0"/>
                <a:cs typeface="Arial" panose="020B0604020202020204" pitchFamily="34" charset="0"/>
              </a:rPr>
              <a:t>Uloga ravnatelja</a:t>
            </a:r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38200" y="1844820"/>
            <a:ext cx="10515600" cy="346609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Kvaliteta </a:t>
            </a:r>
            <a:r>
              <a:rPr lang="hr-H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inkluzivne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odgojno-obrazovne prakse u svakoj odgojno-obrazovnoj ustanovi u znatnoj mjeri ovisi o </a:t>
            </a:r>
            <a:r>
              <a:rPr lang="hr-H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stručno-pedagoškim kompetencijama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ravnatelja, njegovim vrijednosnim načelima koje zastupa te osposobljenosti za vođenje i upravljanje </a:t>
            </a:r>
            <a:r>
              <a:rPr lang="hr-H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inkluzivnom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kulturom vrtića/škole.</a:t>
            </a:r>
          </a:p>
        </p:txBody>
      </p:sp>
    </p:spTree>
    <p:extLst>
      <p:ext uri="{BB962C8B-B14F-4D97-AF65-F5344CB8AC3E}">
        <p14:creationId xmlns:p14="http://schemas.microsoft.com/office/powerpoint/2010/main" xmlns="" val="417915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4693"/>
          </a:xfrm>
        </p:spPr>
        <p:txBody>
          <a:bodyPr>
            <a:normAutofit fontScale="90000"/>
          </a:bodyPr>
          <a:lstStyle/>
          <a:p>
            <a:r>
              <a:rPr lang="hr-HR" dirty="0" smtClean="0">
                <a:latin typeface="Arial" panose="020B0604020202020204" pitchFamily="34" charset="0"/>
                <a:cs typeface="Arial" panose="020B0604020202020204" pitchFamily="34" charset="0"/>
              </a:rPr>
              <a:t>Uloga ravnatelja</a:t>
            </a:r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730045" y="1724221"/>
            <a:ext cx="10515600" cy="420463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Osigurati primjenu zakonodavnih akata kojima su regulirana prava djece/učenika s teškoćama</a:t>
            </a:r>
          </a:p>
          <a:p>
            <a:pPr>
              <a:lnSpc>
                <a:spcPct val="100000"/>
              </a:lnSpc>
            </a:pP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Poticati i pružati podršku u razvoju </a:t>
            </a:r>
            <a:r>
              <a:rPr lang="hr-H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inkluzivne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kulture škole</a:t>
            </a:r>
          </a:p>
          <a:p>
            <a:pPr>
              <a:lnSpc>
                <a:spcPct val="100000"/>
              </a:lnSpc>
            </a:pP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Davati podršku učiteljima/nastavnicima i stručnim suradnicima škole u pronalaženju primjerenih programskih, organizacijskih i pedagoških modela rada i osigurati materijalne uvjete za njihovo izvođenje</a:t>
            </a:r>
          </a:p>
          <a:p>
            <a:pPr>
              <a:lnSpc>
                <a:spcPct val="100000"/>
              </a:lnSpc>
            </a:pP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Surađivati s lokalnom zajednicom vezano uz osiguravanje potrebnih resursa za kvalitetan odgoj i obrazovanje svih učenika</a:t>
            </a:r>
          </a:p>
          <a:p>
            <a:pPr marL="0" indent="0">
              <a:lnSpc>
                <a:spcPct val="100000"/>
              </a:lnSpc>
              <a:buNone/>
            </a:pPr>
            <a:endParaRPr lang="hr-HR" dirty="0" smtClean="0"/>
          </a:p>
          <a:p>
            <a:pPr>
              <a:lnSpc>
                <a:spcPct val="100000"/>
              </a:lnSpc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xmlns="" val="157230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4693"/>
          </a:xfrm>
        </p:spPr>
        <p:txBody>
          <a:bodyPr>
            <a:normAutofit fontScale="90000"/>
          </a:bodyPr>
          <a:lstStyle/>
          <a:p>
            <a:r>
              <a:rPr lang="hr-HR" dirty="0" smtClean="0">
                <a:latin typeface="Arial" panose="020B0604020202020204" pitchFamily="34" charset="0"/>
                <a:cs typeface="Arial" panose="020B0604020202020204" pitchFamily="34" charset="0"/>
              </a:rPr>
              <a:t>Uloga ravnatelja</a:t>
            </a:r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38200" y="1710813"/>
            <a:ext cx="10515600" cy="485624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Stvarati profesionalno okruženje za učenje – suradnja, timski rad, refleksivnost, osnaživanje</a:t>
            </a:r>
          </a:p>
          <a:p>
            <a:pPr>
              <a:lnSpc>
                <a:spcPct val="100000"/>
              </a:lnSpc>
            </a:pP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Omogućiti učiteljima/nastavnicima i stručnim suradnicima redoviti individualno stručno usavršavanje na području </a:t>
            </a:r>
            <a:r>
              <a:rPr lang="hr-H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inkluzivnog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odgoja i obrazovanja</a:t>
            </a:r>
          </a:p>
          <a:p>
            <a:pPr>
              <a:lnSpc>
                <a:spcPct val="100000"/>
              </a:lnSpc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sigurati da je perspektiva djece i učenika, obitelji i zajednice u središtu interesa</a:t>
            </a:r>
          </a:p>
          <a:p>
            <a:pPr>
              <a:lnSpc>
                <a:spcPct val="100000"/>
              </a:lnSpc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avati podršku timu tako da uz pomoć upravnih i stručnih tijela iznalazi primjerene programske, organizacijske, pedagoške i sociološke modele rada</a:t>
            </a:r>
          </a:p>
          <a:p>
            <a:pPr>
              <a:lnSpc>
                <a:spcPct val="100000"/>
              </a:lnSpc>
            </a:pP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…..</a:t>
            </a:r>
          </a:p>
          <a:p>
            <a:pPr marL="0" indent="0">
              <a:lnSpc>
                <a:spcPct val="100000"/>
              </a:lnSpc>
              <a:buNone/>
            </a:pPr>
            <a:endParaRPr lang="hr-HR" dirty="0" smtClean="0"/>
          </a:p>
          <a:p>
            <a:pPr>
              <a:lnSpc>
                <a:spcPct val="100000"/>
              </a:lnSpc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xmlns="" val="26217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39586"/>
          </a:xfrm>
        </p:spPr>
        <p:txBody>
          <a:bodyPr>
            <a:normAutofit fontScale="90000"/>
          </a:bodyPr>
          <a:lstStyle/>
          <a:p>
            <a:r>
              <a:rPr lang="hr-HR" dirty="0" smtClean="0">
                <a:latin typeface="Arial" panose="020B0604020202020204" pitchFamily="34" charset="0"/>
                <a:cs typeface="Arial" panose="020B0604020202020204" pitchFamily="34" charset="0"/>
              </a:rPr>
              <a:t>Literatura:</a:t>
            </a:r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680156" y="1298224"/>
            <a:ext cx="10515600" cy="5172251"/>
          </a:xfrm>
        </p:spPr>
        <p:txBody>
          <a:bodyPr>
            <a:normAutofit fontScale="92500" lnSpcReduction="20000"/>
          </a:bodyPr>
          <a:lstStyle/>
          <a:p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Zakon o odgoju i obrazovanju u osnovnoj i srednjoj 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školi, MZO, 2008 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i izmjene i dopune 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kasnije</a:t>
            </a:r>
            <a:endParaRPr lang="hr-H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Smjernice za rad s učenicima  s teškoćama, MZO, srpanj 2021</a:t>
            </a:r>
          </a:p>
          <a:p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Pravilnik o osnovnoškolskom i srednjoškolskom odgoju i obrazovanju učenika s teškoćama u 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razvoju. MZO, 2015</a:t>
            </a:r>
            <a:endParaRPr lang="hr-H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Pravilnik o postupku utvrđivanja psihofizičkog stanja djeteta, učenika te sastavu stručnih 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povjerenstava, MZO, 2014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endParaRPr lang="hr-H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Pravilnik o načinima, postupcima i elementima vrednovanja učenika u osnovnim i srednjim 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školama, MZO, 2010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, 2015, 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  <a:endParaRPr lang="hr-H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Pravilnik o pomoćnicima u nastavi i stručnim komunikacijskim 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posrednicima, MZO, 2018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, 2019, 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</a:p>
          <a:p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Upute za vrednovanje i ocjenjivanje tijekom nastave na daljinu, MZO, travanj 2020</a:t>
            </a:r>
          </a:p>
          <a:p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Smjernice osnovnim i srednjim školama vezano uz organizaciju nastave na daljinu uz pomoć informacijsko - komunikacijske 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tehnologije, MZO, travanj 2020</a:t>
            </a:r>
            <a:endParaRPr lang="hr-H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hr-HR" dirty="0"/>
          </a:p>
          <a:p>
            <a:endParaRPr lang="hr-HR" dirty="0" smtClean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xmlns="" val="96427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38200" y="1162756"/>
            <a:ext cx="10515600" cy="501420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Clr>
                <a:schemeClr val="accent3"/>
              </a:buClr>
              <a:defRPr/>
            </a:pPr>
            <a:r>
              <a:rPr lang="hr-HR" sz="2200" dirty="0">
                <a:latin typeface="Arial" panose="020B0604020202020204" pitchFamily="34" charset="0"/>
                <a:cs typeface="Arial" panose="020B0604020202020204" pitchFamily="34" charset="0"/>
              </a:rPr>
              <a:t>Metodika odgojno obrazovnog i rehabilitacijskog rada za djecu i mladež s mentalnom retardacijom; Dr. </a:t>
            </a:r>
            <a:r>
              <a:rPr lang="hr-HR" sz="2200" dirty="0" err="1">
                <a:latin typeface="Arial" panose="020B0604020202020204" pitchFamily="34" charset="0"/>
                <a:cs typeface="Arial" panose="020B0604020202020204" pitchFamily="34" charset="0"/>
              </a:rPr>
              <a:t>Vicić</a:t>
            </a:r>
            <a:r>
              <a:rPr lang="hr-HR" sz="2200" dirty="0">
                <a:latin typeface="Arial" panose="020B0604020202020204" pitchFamily="34" charset="0"/>
                <a:cs typeface="Arial" panose="020B0604020202020204" pitchFamily="34" charset="0"/>
              </a:rPr>
              <a:t> M.; Hrvatsko društvo defektologa; Zagreb, 1996. </a:t>
            </a:r>
          </a:p>
          <a:p>
            <a:pPr>
              <a:lnSpc>
                <a:spcPct val="100000"/>
              </a:lnSpc>
              <a:buClr>
                <a:schemeClr val="accent3"/>
              </a:buClr>
              <a:defRPr/>
            </a:pPr>
            <a:r>
              <a:rPr lang="hr-HR" sz="2200" dirty="0">
                <a:latin typeface="Arial" panose="020B0604020202020204" pitchFamily="34" charset="0"/>
                <a:cs typeface="Arial" panose="020B0604020202020204" pitchFamily="34" charset="0"/>
              </a:rPr>
              <a:t>Diferencirana nastava u </a:t>
            </a:r>
            <a:r>
              <a:rPr lang="hr-HR" sz="2200" dirty="0" err="1">
                <a:latin typeface="Arial" panose="020B0604020202020204" pitchFamily="34" charset="0"/>
                <a:cs typeface="Arial" panose="020B0604020202020204" pitchFamily="34" charset="0"/>
              </a:rPr>
              <a:t>inkluzivnoj</a:t>
            </a:r>
            <a:r>
              <a:rPr lang="hr-HR" sz="2200" dirty="0">
                <a:latin typeface="Arial" panose="020B0604020202020204" pitchFamily="34" charset="0"/>
                <a:cs typeface="Arial" panose="020B0604020202020204" pitchFamily="34" charset="0"/>
              </a:rPr>
              <a:t> školi – procjena, poučavanje i vrednovanje uspješnosti učenika s teškoćama; Ivančić Đ.; Alka skript; Zagreb, 2010.</a:t>
            </a:r>
          </a:p>
          <a:p>
            <a:pPr>
              <a:lnSpc>
                <a:spcPct val="100000"/>
              </a:lnSpc>
              <a:buClr>
                <a:schemeClr val="accent3"/>
              </a:buClr>
              <a:defRPr/>
            </a:pPr>
            <a:r>
              <a:rPr lang="hr-HR" sz="2200" dirty="0">
                <a:latin typeface="Arial" panose="020B0604020202020204" pitchFamily="34" charset="0"/>
                <a:cs typeface="Arial" panose="020B0604020202020204" pitchFamily="34" charset="0"/>
              </a:rPr>
              <a:t>Do prihvaćanja zajedno: Integracija djece s posebnim potrebama (priručnik za učitelje); Hrvatska udruga za stručnu pomoć djeci s posebnim potrebama “IDEM”; Zagreb, 2002.</a:t>
            </a:r>
          </a:p>
          <a:p>
            <a:pPr>
              <a:lnSpc>
                <a:spcPct val="100000"/>
              </a:lnSpc>
              <a:buClr>
                <a:schemeClr val="accent3"/>
              </a:buClr>
              <a:defRPr/>
            </a:pPr>
            <a:r>
              <a:rPr lang="hr-HR" sz="2200" dirty="0">
                <a:latin typeface="Arial" panose="020B0604020202020204" pitchFamily="34" charset="0"/>
                <a:cs typeface="Arial" panose="020B0604020202020204" pitchFamily="34" charset="0"/>
              </a:rPr>
              <a:t>Posebno dijete – priručnik za učitelje u radu s djecom s posebnim obrazovnim potrebama; </a:t>
            </a:r>
            <a:r>
              <a:rPr lang="hr-HR" sz="2200" dirty="0" err="1">
                <a:latin typeface="Arial" panose="020B0604020202020204" pitchFamily="34" charset="0"/>
                <a:cs typeface="Arial" panose="020B0604020202020204" pitchFamily="34" charset="0"/>
              </a:rPr>
              <a:t>Krampač-Grljušić</a:t>
            </a:r>
            <a:r>
              <a:rPr lang="hr-HR" sz="2200" dirty="0">
                <a:latin typeface="Arial" panose="020B0604020202020204" pitchFamily="34" charset="0"/>
                <a:cs typeface="Arial" panose="020B0604020202020204" pitchFamily="34" charset="0"/>
              </a:rPr>
              <a:t> A., Marinić I.; Grafika, Osijek, 2007</a:t>
            </a:r>
            <a:r>
              <a:rPr lang="hr-H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hr-HR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093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943" y="362413"/>
            <a:ext cx="10078064" cy="1143000"/>
          </a:xfrm>
        </p:spPr>
        <p:txBody>
          <a:bodyPr>
            <a:normAutofit fontScale="90000"/>
          </a:bodyPr>
          <a:lstStyle/>
          <a:p>
            <a:r>
              <a:rPr lang="hr-HR" sz="2406" dirty="0">
                <a:latin typeface="Arial" panose="020B0604020202020204" pitchFamily="34" charset="0"/>
                <a:cs typeface="Arial" panose="020B0604020202020204" pitchFamily="34" charset="0"/>
              </a:rPr>
              <a:t>Orijentacijska lista </a:t>
            </a:r>
            <a:r>
              <a:rPr lang="hr-HR" sz="2406" dirty="0" smtClean="0">
                <a:latin typeface="Arial" panose="020B0604020202020204" pitchFamily="34" charset="0"/>
                <a:cs typeface="Arial" panose="020B0604020202020204" pitchFamily="34" charset="0"/>
              </a:rPr>
              <a:t>Pravilnika o osnovnoškolskom i srednjoškolskom odgoju i obrazovanju učenika s teškoćama </a:t>
            </a:r>
            <a:r>
              <a:rPr lang="hr-HR" sz="2406" smtClean="0">
                <a:latin typeface="Arial" panose="020B0604020202020204" pitchFamily="34" charset="0"/>
                <a:cs typeface="Arial" panose="020B0604020202020204" pitchFamily="34" charset="0"/>
              </a:rPr>
              <a:t>u razvoju</a:t>
            </a:r>
            <a:r>
              <a:rPr lang="hr-HR" sz="2406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hr-HR" sz="2406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r-HR" dirty="0" smtClean="0">
                <a:latin typeface="Arial" panose="020B0604020202020204" pitchFamily="34" charset="0"/>
                <a:cs typeface="Arial" panose="020B0604020202020204" pitchFamily="34" charset="0"/>
              </a:rPr>
              <a:t>VRSTE TEŠKOĆA SU…</a:t>
            </a:r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2" y="2052918"/>
            <a:ext cx="10498753" cy="419548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Font typeface="Wingdings 2" pitchFamily="18" charset="2"/>
              <a:buNone/>
              <a:defRPr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Oštećenja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vida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buFont typeface="Wingdings 2" pitchFamily="18" charset="2"/>
              <a:buNone/>
              <a:defRPr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Oštećenja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sluha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buFont typeface="Wingdings 2" pitchFamily="18" charset="2"/>
              <a:buNone/>
              <a:defRPr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Oštećenja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jezično-govorne-glasovne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komunikacije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specifične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teškoće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hr-H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buFont typeface="Wingdings 2" pitchFamily="18" charset="2"/>
              <a:buNone/>
              <a:defRPr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učenju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buFont typeface="Wingdings 2" pitchFamily="18" charset="2"/>
              <a:buNone/>
              <a:defRPr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Oštećenja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organa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organskih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sustava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buFont typeface="Wingdings 2" pitchFamily="18" charset="2"/>
              <a:buNone/>
              <a:defRPr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Intelektualne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teškoće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buFont typeface="Wingdings 2" pitchFamily="18" charset="2"/>
              <a:buNone/>
              <a:defRPr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6.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Poremećaji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u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ponašanju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oštećenja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mentalnog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zdravlja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buFont typeface="Wingdings 2" pitchFamily="18" charset="2"/>
              <a:buNone/>
              <a:defRPr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7.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Postojanje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više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vrsta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teškoća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u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psihofizičkom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razvoju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xmlns="" val="1828421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24696" y="5974806"/>
            <a:ext cx="2641628" cy="37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hr-HR" sz="1805" dirty="0">
                <a:latin typeface="Arial" panose="020B0604020202020204" pitchFamily="34" charset="0"/>
                <a:cs typeface="Arial" panose="020B0604020202020204" pitchFamily="34" charset="0"/>
              </a:rPr>
              <a:t>HVALA NA PAŽNJI</a:t>
            </a: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8523" y="339426"/>
            <a:ext cx="8006862" cy="5445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1307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Google Shape;209;p30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959300" y="1134337"/>
            <a:ext cx="8412996" cy="44226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88889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372465" y="166076"/>
            <a:ext cx="5425658" cy="6500195"/>
          </a:xfrm>
          <a:prstGeom prst="rect">
            <a:avLst/>
          </a:prstGeom>
          <a:ln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83036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36600" y="167646"/>
            <a:ext cx="10515600" cy="353464"/>
          </a:xfrm>
        </p:spPr>
        <p:txBody>
          <a:bodyPr>
            <a:noAutofit/>
          </a:bodyPr>
          <a:lstStyle/>
          <a:p>
            <a:r>
              <a:rPr lang="hr-H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Obuhvaćena su područja:</a:t>
            </a:r>
            <a:endParaRPr lang="hr-H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285136" y="698090"/>
            <a:ext cx="11572568" cy="528139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hr-HR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Inkluzivni</a:t>
            </a:r>
            <a:r>
              <a:rPr lang="hr-H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odgoj i obrazovanje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hr-H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Zakonske osnove </a:t>
            </a:r>
            <a:r>
              <a:rPr lang="hr-HR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inkluzivnog</a:t>
            </a:r>
            <a:r>
              <a:rPr lang="hr-H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odgoja i obrazovanja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hr-H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Uloga sudionika odgojno obrazovnog procesa i vrste podrške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hr-H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Pedagoško-didaktičke osnove u radu s učenicima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hr-H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Razvojne osobitosti učenika s teškoćama u razvoju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hr-H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Vrste primjerenih programa/kurikuluma i oblika školovanja za učenike s teškoćama u razvoju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hr-H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Individualizacija postupaka učenja i poučavanja s osvrtom na sposobnosti učenika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hr-H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Prilagodba razine ostvarenosti odgojno-obrazovnih ishoda i sadržaja poučavanja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hr-H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Planiranje individualiziranih kurikuluma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hr-H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Koraci izrade individualiziranih kurikuluma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hr-H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Prilagodbe vrednovanja ostvarenosti odgojno-obrazovnih ishoda</a:t>
            </a:r>
          </a:p>
        </p:txBody>
      </p:sp>
    </p:spTree>
    <p:extLst>
      <p:ext uri="{BB962C8B-B14F-4D97-AF65-F5344CB8AC3E}">
        <p14:creationId xmlns:p14="http://schemas.microsoft.com/office/powerpoint/2010/main" xmlns="" val="194195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92356" y="441812"/>
            <a:ext cx="11148291" cy="844839"/>
          </a:xfrm>
        </p:spPr>
        <p:txBody>
          <a:bodyPr>
            <a:noAutofit/>
          </a:bodyPr>
          <a:lstStyle/>
          <a:p>
            <a:r>
              <a:rPr lang="hr-H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Smjernice za rad s učenicima s teškoćama </a:t>
            </a:r>
            <a:br>
              <a:rPr lang="hr-HR" sz="3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(MZO, srpanj 2021.)</a:t>
            </a:r>
            <a:endParaRPr lang="hr-H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20615" y="1863969"/>
            <a:ext cx="10632832" cy="4517167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hr-HR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okvir za planiranje, realizaciju i vrednovanje </a:t>
            </a:r>
            <a:r>
              <a:rPr lang="hr-H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odgojno-obrazovnog procesa učenika s teškoćama namijenjene učiteljima, stručnim suradnicima i ravnateljima osnovnih i srednjih škola koje provode redovite nastavne programe/kurikulume.</a:t>
            </a:r>
          </a:p>
          <a:p>
            <a:pPr marL="0" indent="0">
              <a:lnSpc>
                <a:spcPct val="100000"/>
              </a:lnSpc>
              <a:buNone/>
            </a:pPr>
            <a:endParaRPr lang="hr-HR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hr-HR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razvojni i trajno otvoreni dokument </a:t>
            </a:r>
            <a:r>
              <a:rPr lang="hr-H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podložan periodičnim promjenama</a:t>
            </a:r>
          </a:p>
          <a:p>
            <a:pPr marL="0" indent="0">
              <a:lnSpc>
                <a:spcPct val="100000"/>
              </a:lnSpc>
              <a:buNone/>
            </a:pPr>
            <a:endParaRPr lang="hr-HR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hr-H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obuhvaća </a:t>
            </a:r>
            <a:r>
              <a:rPr lang="hr-HR" sz="2200" dirty="0">
                <a:latin typeface="Arial" panose="020B0604020202020204" pitchFamily="34" charset="0"/>
                <a:cs typeface="Arial" panose="020B0604020202020204" pitchFamily="34" charset="0"/>
              </a:rPr>
              <a:t>upute o prepoznavanju učenika s teškoćama u razvoju, procesima procjene njihovih odgojno-obrazovnih potreba, te o planiranju, implementaciji i vrednovanju procesa učenja i poučavanja učenika s teškoćama u </a:t>
            </a:r>
            <a:r>
              <a:rPr lang="hr-H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razvoju</a:t>
            </a:r>
          </a:p>
          <a:p>
            <a:pPr marL="0" indent="0">
              <a:lnSpc>
                <a:spcPct val="100000"/>
              </a:lnSpc>
              <a:buNone/>
            </a:pPr>
            <a:endParaRPr lang="hr-HR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hr-HR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opisuje </a:t>
            </a:r>
            <a:r>
              <a:rPr lang="hr-HR" sz="2200" b="1" dirty="0">
                <a:latin typeface="Arial" panose="020B0604020202020204" pitchFamily="34" charset="0"/>
                <a:cs typeface="Arial" panose="020B0604020202020204" pitchFamily="34" charset="0"/>
              </a:rPr>
              <a:t>uloge različitih sudionika </a:t>
            </a:r>
            <a:r>
              <a:rPr lang="hr-HR" sz="2200" dirty="0">
                <a:latin typeface="Arial" panose="020B0604020202020204" pitchFamily="34" charset="0"/>
                <a:cs typeface="Arial" panose="020B0604020202020204" pitchFamily="34" charset="0"/>
              </a:rPr>
              <a:t>odgojno-obrazovnog procesa i primjereni oblici podrške učenicima</a:t>
            </a:r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xmlns="" val="385712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761926" y="679938"/>
            <a:ext cx="10731984" cy="5739930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hr-HR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Inkluzivno</a:t>
            </a:r>
            <a:r>
              <a:rPr lang="hr-HR" sz="2600" b="1" dirty="0">
                <a:latin typeface="Arial" panose="020B0604020202020204" pitchFamily="34" charset="0"/>
                <a:cs typeface="Arial" panose="020B0604020202020204" pitchFamily="34" charset="0"/>
              </a:rPr>
              <a:t> obrazovanje </a:t>
            </a:r>
            <a:r>
              <a:rPr lang="hr-HR" sz="2600" dirty="0">
                <a:latin typeface="Arial" panose="020B0604020202020204" pitchFamily="34" charset="0"/>
                <a:cs typeface="Arial" panose="020B0604020202020204" pitchFamily="34" charset="0"/>
              </a:rPr>
              <a:t>zahtijeva </a:t>
            </a:r>
            <a:r>
              <a:rPr lang="hr-H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stvaranje uvjeta u našim školama </a:t>
            </a:r>
            <a:r>
              <a:rPr lang="hr-HR" sz="2600" dirty="0">
                <a:latin typeface="Arial" panose="020B0604020202020204" pitchFamily="34" charset="0"/>
                <a:cs typeface="Arial" panose="020B0604020202020204" pitchFamily="34" charset="0"/>
              </a:rPr>
              <a:t>za </a:t>
            </a:r>
            <a:r>
              <a:rPr lang="hr-HR" sz="2600" b="1" dirty="0">
                <a:latin typeface="Arial" panose="020B0604020202020204" pitchFamily="34" charset="0"/>
                <a:cs typeface="Arial" panose="020B0604020202020204" pitchFamily="34" charset="0"/>
              </a:rPr>
              <a:t>zadovoljavanje različitih odgojno-obrazovnih potreba </a:t>
            </a:r>
            <a:r>
              <a:rPr lang="hr-H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svakog učenika </a:t>
            </a:r>
            <a:r>
              <a:rPr lang="hr-HR" sz="2600" dirty="0">
                <a:latin typeface="Arial" panose="020B0604020202020204" pitchFamily="34" charset="0"/>
                <a:cs typeface="Arial" panose="020B0604020202020204" pitchFamily="34" charset="0"/>
              </a:rPr>
              <a:t>i omogućuje svim učenicima da uče zajedno.</a:t>
            </a:r>
          </a:p>
          <a:p>
            <a:pPr>
              <a:lnSpc>
                <a:spcPct val="150000"/>
              </a:lnSpc>
            </a:pPr>
            <a:r>
              <a:rPr lang="hr-HR" sz="2600" dirty="0">
                <a:latin typeface="Arial" panose="020B0604020202020204" pitchFamily="34" charset="0"/>
                <a:cs typeface="Arial" panose="020B0604020202020204" pitchFamily="34" charset="0"/>
              </a:rPr>
              <a:t>Umjesto prilagođavanja učenika obrazovnom sustavu, naglasak je na </a:t>
            </a:r>
            <a:r>
              <a:rPr lang="hr-HR" sz="2600" b="1" dirty="0">
                <a:latin typeface="Arial" panose="020B0604020202020204" pitchFamily="34" charset="0"/>
                <a:cs typeface="Arial" panose="020B0604020202020204" pitchFamily="34" charset="0"/>
              </a:rPr>
              <a:t>stvaranju promjena u obrazovnom sustavu </a:t>
            </a:r>
            <a:r>
              <a:rPr lang="hr-HR" sz="2600" dirty="0">
                <a:latin typeface="Arial" panose="020B0604020202020204" pitchFamily="34" charset="0"/>
                <a:cs typeface="Arial" panose="020B0604020202020204" pitchFamily="34" charset="0"/>
              </a:rPr>
              <a:t>kako bi sustav bio primjeren odgojno-obrazovnim potrebama svakog učenika.</a:t>
            </a:r>
          </a:p>
          <a:p>
            <a:pPr>
              <a:lnSpc>
                <a:spcPct val="150000"/>
              </a:lnSpc>
            </a:pPr>
            <a:r>
              <a:rPr lang="hr-HR" sz="2600" b="1" dirty="0">
                <a:latin typeface="Arial" panose="020B0604020202020204" pitchFamily="34" charset="0"/>
                <a:cs typeface="Arial" panose="020B0604020202020204" pitchFamily="34" charset="0"/>
              </a:rPr>
              <a:t>Uvjeti u okruženju za svakog učenika </a:t>
            </a:r>
            <a:r>
              <a:rPr lang="hr-HR" sz="2600" dirty="0">
                <a:latin typeface="Arial" panose="020B0604020202020204" pitchFamily="34" charset="0"/>
                <a:cs typeface="Arial" panose="020B0604020202020204" pitchFamily="34" charset="0"/>
              </a:rPr>
              <a:t>moraju odgovarati njegovim individualnim snagama, interesima i potrebama u učenju, a ne biti oblikovani prema kategoriji oštećenja, odnosno teškoće koju učenik ima.</a:t>
            </a:r>
          </a:p>
          <a:p>
            <a:endParaRPr lang="hr-HR" dirty="0" smtClean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xmlns="" val="88119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32338" y="578211"/>
            <a:ext cx="10679724" cy="591246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Potrebno 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je </a:t>
            </a:r>
            <a:r>
              <a:rPr lang="hr-HR" sz="2400" b="1" dirty="0">
                <a:latin typeface="Arial" panose="020B0604020202020204" pitchFamily="34" charset="0"/>
                <a:cs typeface="Arial" panose="020B0604020202020204" pitchFamily="34" charset="0"/>
              </a:rPr>
              <a:t>omogućiti </a:t>
            </a:r>
            <a:r>
              <a:rPr lang="hr-HR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inkluzivno</a:t>
            </a:r>
            <a:r>
              <a:rPr lang="hr-H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djelovanje/</a:t>
            </a:r>
            <a:r>
              <a:rPr lang="hr-HR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inkluzivan</a:t>
            </a:r>
            <a:r>
              <a:rPr lang="hr-H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pristup 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u svim strukturnim dijelovima kurikuluma: opći ciljevi, odgojno-obrazovni ishodi, sadržaji, strategije učenja i poučavanja (metode i postupci, oblici rada, sredstva i tehnologija), vrednovanje postignuća </a:t>
            </a:r>
            <a:r>
              <a:rPr lang="hr-H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učenika</a:t>
            </a:r>
          </a:p>
          <a:p>
            <a:pPr marL="0" indent="0">
              <a:lnSpc>
                <a:spcPct val="150000"/>
              </a:lnSpc>
              <a:buNone/>
            </a:pPr>
            <a:endParaRPr lang="hr-HR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Koristiti </a:t>
            </a:r>
            <a:r>
              <a:rPr lang="hr-HR" sz="2400" b="1" dirty="0">
                <a:latin typeface="Arial" panose="020B0604020202020204" pitchFamily="34" charset="0"/>
                <a:cs typeface="Arial" panose="020B0604020202020204" pitchFamily="34" charset="0"/>
              </a:rPr>
              <a:t>Načelo univerzalnog dizajna </a:t>
            </a: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– pristup u izradi kurikuluma koji učitelje/nastavnike usmjerava u prilagođavanje strategija, aktivnosti i materijala koji služe svim učenicima s različitim potrebama, bez obzira na sposobnost, teškoću, dob, spol, kulturno ili jezično porijeklo – učenje učiniti pristupačno svim učenicima</a:t>
            </a:r>
          </a:p>
          <a:p>
            <a:pPr marL="0" indent="0">
              <a:buNone/>
            </a:pPr>
            <a:endParaRPr lang="hr-HR" sz="2600" dirty="0"/>
          </a:p>
          <a:p>
            <a:endParaRPr lang="hr-HR" dirty="0" smtClean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xmlns="" val="4710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325</TotalTime>
  <Words>2331</Words>
  <Application>Microsoft Office PowerPoint</Application>
  <PresentationFormat>Custom</PresentationFormat>
  <Paragraphs>304</Paragraphs>
  <Slides>41</Slides>
  <Notes>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Links</vt:lpstr>
      </vt:variant>
      <vt:variant>
        <vt:i4>5</vt:i4>
      </vt:variant>
      <vt:variant>
        <vt:lpstr>Slide Titles</vt:lpstr>
      </vt:variant>
      <vt:variant>
        <vt:i4>41</vt:i4>
      </vt:variant>
    </vt:vector>
  </HeadingPairs>
  <TitlesOfParts>
    <vt:vector size="47" baseType="lpstr">
      <vt:lpstr>Ion</vt:lpstr>
      <vt:lpstr>C:\Users\Korisnik\Desktop\AZOO RAVNATELJI\izlaganje\1. NOVE LISTEprocjene.doc</vt:lpstr>
      <vt:lpstr>C:\Users\Korisnik\Desktop\AZOO RAVNATELJI\izlaganje\2. procjena sšNOVO.doc</vt:lpstr>
      <vt:lpstr>C:\Users\Korisnik\Desktop\AZOO RAVNATELJI\izlaganje\3. bloomova taksonomija.doc</vt:lpstr>
      <vt:lpstr>C:\Users\Korisnik\Desktop\AZOO RAVNATELJI\izlaganje\5. OBRAZAC POSTUPAKA INDIVIDUALIZACIJE.docx</vt:lpstr>
      <vt:lpstr>C:\Users\Korisnik\Desktop\AZOO RAVNATELJI\izlaganje\4. IOOPprazan, OBRAZAC.doc</vt:lpstr>
      <vt:lpstr>Smjernice za rad s učenicima s teškoćama </vt:lpstr>
      <vt:lpstr>Slide 2</vt:lpstr>
      <vt:lpstr>TKO SU UČENICI S TEŠKOĆAMA </vt:lpstr>
      <vt:lpstr>Orijentacijska lista Pravilnika o osnovnoškolskom i srednjoškolskom odgoju i obrazovanju učenika s teškoćama u razvoju VRSTE TEŠKOĆA SU…</vt:lpstr>
      <vt:lpstr>Slide 5</vt:lpstr>
      <vt:lpstr>Obuhvaćena su područja:</vt:lpstr>
      <vt:lpstr>Smjernice za rad s učenicima s teškoćama  (MZO, srpanj 2021.)</vt:lpstr>
      <vt:lpstr>Slide 8</vt:lpstr>
      <vt:lpstr>Slide 9</vt:lpstr>
      <vt:lpstr>Slide 10</vt:lpstr>
      <vt:lpstr>Zakonske osnove</vt:lpstr>
      <vt:lpstr> Pravilnik o osnovnoškolskom i srednjoškolskom odgoju i obrazovanju učenika s teškoćama u razvoju   - definira vrstu potpore učenicima </vt:lpstr>
      <vt:lpstr>PROGRAMSKA POTPORA...</vt:lpstr>
      <vt:lpstr>PROFESIONALNA POTPORA...</vt:lpstr>
      <vt:lpstr>OBLIK ŠKOLOVANJA...</vt:lpstr>
      <vt:lpstr>Slide 16</vt:lpstr>
      <vt:lpstr>       IK – individualizirani kurikulum </vt:lpstr>
      <vt:lpstr>Slide 18</vt:lpstr>
      <vt:lpstr>a)Redovni program uz individualizirane postupke  </vt:lpstr>
      <vt:lpstr>b)Redovni program uz prilagodbu sadržaja i individualizirane postupke</vt:lpstr>
      <vt:lpstr>ŠTO KADA DOBIJEMO RJEŠENJE?</vt:lpstr>
      <vt:lpstr>Koraci u izradi IK-a</vt:lpstr>
      <vt:lpstr>  </vt:lpstr>
      <vt:lpstr>  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Prilagodbe vrednovanja</vt:lpstr>
      <vt:lpstr>1. Prilagodbe vrednovanja usvojenosti odgojno-obrazovnih ishoda</vt:lpstr>
      <vt:lpstr>Slide 34</vt:lpstr>
      <vt:lpstr>Uloga ravnatelja</vt:lpstr>
      <vt:lpstr>Uloga ravnatelja</vt:lpstr>
      <vt:lpstr>Uloga ravnatelja</vt:lpstr>
      <vt:lpstr>Literatura:</vt:lpstr>
      <vt:lpstr>Slide 39</vt:lpstr>
      <vt:lpstr>Slide 40</vt:lpstr>
      <vt:lpstr>Slide 41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Uloga ravnatelja u inkluzivnom odgoju i obrazovanju</dc:title>
  <dc:creator>Tamara Dubrović</dc:creator>
  <cp:lastModifiedBy>Tamara Dubrović</cp:lastModifiedBy>
  <cp:revision>37</cp:revision>
  <dcterms:created xsi:type="dcterms:W3CDTF">2021-08-23T14:11:54Z</dcterms:created>
  <dcterms:modified xsi:type="dcterms:W3CDTF">2021-09-22T10:28:47Z</dcterms:modified>
</cp:coreProperties>
</file>