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42733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71244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3351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5475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sekcij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3042598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01821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28643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1689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2359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65518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143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F50E11A-45A1-46FE-9B56-6D35EA38AFB1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88D65F9-FE3B-4A87-8E89-59F826D9C136}" type="slidenum">
              <a:rPr lang="hr-HR" smtClean="0"/>
              <a:t>‹#›</a:t>
            </a:fld>
            <a:endParaRPr lang="hr-H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289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875910"/>
          </a:xfrm>
        </p:spPr>
        <p:txBody>
          <a:bodyPr/>
          <a:lstStyle/>
          <a:p>
            <a:r>
              <a:rPr lang="hr-HR" dirty="0" smtClean="0"/>
              <a:t>PISANI DIO STRUČNOGA ISPITA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2679906" y="4562763"/>
            <a:ext cx="6831673" cy="960581"/>
          </a:xfrm>
        </p:spPr>
        <p:txBody>
          <a:bodyPr/>
          <a:lstStyle/>
          <a:p>
            <a:r>
              <a:rPr lang="hr-HR" dirty="0" smtClean="0"/>
              <a:t>JEZIČNI SAVJETI</a:t>
            </a:r>
            <a:endParaRPr lang="hr-HR" dirty="0"/>
          </a:p>
        </p:txBody>
      </p:sp>
      <p:sp>
        <p:nvSpPr>
          <p:cNvPr id="4" name="TekstniOkvir 3"/>
          <p:cNvSpPr txBox="1"/>
          <p:nvPr/>
        </p:nvSpPr>
        <p:spPr>
          <a:xfrm>
            <a:off x="7962469" y="5338678"/>
            <a:ext cx="3098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Danijela Bartolović Antić, prof.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82458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NAJČEŠĆE POGREŠKE - pravopis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71600" y="1681018"/>
            <a:ext cx="9601200" cy="4186382"/>
          </a:xfrm>
        </p:spPr>
        <p:txBody>
          <a:bodyPr>
            <a:normAutofit fontScale="92500" lnSpcReduction="20000"/>
          </a:bodyPr>
          <a:lstStyle/>
          <a:p>
            <a:r>
              <a:rPr lang="hr-HR" dirty="0" smtClean="0"/>
              <a:t>veliko </a:t>
            </a:r>
            <a:r>
              <a:rPr lang="hr-HR" dirty="0"/>
              <a:t>i malo slovo </a:t>
            </a:r>
            <a:r>
              <a:rPr lang="hr-HR" dirty="0" smtClean="0"/>
              <a:t>– prva riječ u nazivu piše se velikim slovom, ostale riječi malim, osim ako i same nisu ime</a:t>
            </a:r>
          </a:p>
          <a:p>
            <a:pPr marL="0" indent="0">
              <a:buNone/>
            </a:pPr>
            <a:r>
              <a:rPr lang="hr-HR" dirty="0" smtClean="0"/>
              <a:t>pisanje </a:t>
            </a:r>
            <a:r>
              <a:rPr lang="hr-HR" dirty="0"/>
              <a:t>imena ustanova, zakona i pravilnika: </a:t>
            </a:r>
            <a:r>
              <a:rPr lang="hr-HR" dirty="0" smtClean="0"/>
              <a:t>Učiteljski fakultet </a:t>
            </a:r>
            <a:r>
              <a:rPr lang="hr-HR" dirty="0"/>
              <a:t>Sveučilišta u </a:t>
            </a:r>
            <a:r>
              <a:rPr lang="hr-HR" dirty="0" smtClean="0"/>
              <a:t>Rijeci, </a:t>
            </a:r>
            <a:r>
              <a:rPr lang="hr-HR" dirty="0"/>
              <a:t>Pravilnik o znanstvenim </a:t>
            </a:r>
            <a:r>
              <a:rPr lang="hr-HR" dirty="0" smtClean="0"/>
              <a:t>područjima, </a:t>
            </a:r>
            <a:r>
              <a:rPr lang="hr-HR" dirty="0"/>
              <a:t>Zakon o </a:t>
            </a:r>
            <a:r>
              <a:rPr lang="hr-HR" dirty="0" smtClean="0"/>
              <a:t>radu, Osnovna škola Sveti Matej, </a:t>
            </a:r>
            <a:r>
              <a:rPr lang="hr-HR" smtClean="0"/>
              <a:t>Viškovo </a:t>
            </a:r>
            <a:endParaRPr lang="hr-HR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hr-HR" dirty="0" smtClean="0"/>
              <a:t>pisanje </a:t>
            </a:r>
            <a:r>
              <a:rPr lang="hr-HR" dirty="0"/>
              <a:t>zareza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nizanje</a:t>
            </a:r>
            <a:r>
              <a:rPr lang="hr-HR" dirty="0"/>
              <a:t>, naknadno dodavanje, suprotnost, umetanje </a:t>
            </a:r>
          </a:p>
          <a:p>
            <a:pPr marL="0" indent="0">
              <a:buNone/>
            </a:pPr>
            <a:r>
              <a:rPr lang="hr-HR" dirty="0" smtClean="0"/>
              <a:t>ispred veznika i, pa te, ni, niti, ili </a:t>
            </a:r>
            <a:r>
              <a:rPr lang="hr-HR" u="sng" dirty="0" smtClean="0"/>
              <a:t>ne pišemo zarez</a:t>
            </a:r>
          </a:p>
          <a:p>
            <a:pPr marL="0" indent="0">
              <a:buNone/>
            </a:pPr>
            <a:r>
              <a:rPr lang="hr-HR" dirty="0"/>
              <a:t>i</a:t>
            </a:r>
            <a:r>
              <a:rPr lang="hr-HR" dirty="0" smtClean="0"/>
              <a:t>spred veznika a, ali, nego, no, već, samo, jedino, zato, dakle, stoga </a:t>
            </a:r>
            <a:r>
              <a:rPr lang="hr-HR" u="sng" dirty="0" smtClean="0"/>
              <a:t>pišemo </a:t>
            </a:r>
          </a:p>
          <a:p>
            <a:pPr marL="0" indent="0">
              <a:buNone/>
            </a:pPr>
            <a:r>
              <a:rPr lang="hr-HR" dirty="0"/>
              <a:t>i</a:t>
            </a:r>
            <a:r>
              <a:rPr lang="hr-HR" dirty="0" smtClean="0"/>
              <a:t>nverzija</a:t>
            </a:r>
            <a:r>
              <a:rPr lang="hr-HR" dirty="0"/>
              <a:t>: Da nema psa, sve bi bilo drugačije. </a:t>
            </a:r>
          </a:p>
          <a:p>
            <a:pPr marL="0" indent="0">
              <a:buNone/>
            </a:pPr>
            <a:r>
              <a:rPr lang="hr-HR" dirty="0" smtClean="0"/>
              <a:t>kad </a:t>
            </a:r>
            <a:r>
              <a:rPr lang="hr-HR" dirty="0"/>
              <a:t>se skup riječi s glagolskim prilogom nalazi ispred glavnih dijelova rečenice: Vidjevši to,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shvatio </a:t>
            </a:r>
            <a:r>
              <a:rPr lang="hr-HR" dirty="0"/>
              <a:t>je njene riječi. </a:t>
            </a:r>
          </a:p>
          <a:p>
            <a:pPr marL="0" indent="0">
              <a:buNone/>
            </a:pPr>
            <a:r>
              <a:rPr lang="hr-HR" dirty="0" smtClean="0"/>
              <a:t>ispred </a:t>
            </a:r>
            <a:r>
              <a:rPr lang="hr-HR" dirty="0"/>
              <a:t>to </a:t>
            </a:r>
            <a:r>
              <a:rPr lang="hr-HR" dirty="0" smtClean="0"/>
              <a:t>jest (, tj.), odnosno (, </a:t>
            </a:r>
            <a:r>
              <a:rPr lang="hr-HR" dirty="0" err="1" smtClean="0"/>
              <a:t>odn</a:t>
            </a:r>
            <a:r>
              <a:rPr lang="hr-HR" dirty="0" smtClean="0"/>
              <a:t>.) 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821344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NAJČEŠĆE POGREŠKE </a:t>
            </a:r>
            <a:br>
              <a:rPr lang="hr-HR" dirty="0" smtClean="0"/>
            </a:br>
            <a:r>
              <a:rPr lang="hr-HR" dirty="0" smtClean="0"/>
              <a:t>– sastavljeno i rastavljeno pisanje riječi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dirty="0" smtClean="0"/>
              <a:t>negacija </a:t>
            </a:r>
            <a:r>
              <a:rPr lang="hr-HR" dirty="0"/>
              <a:t>uz glagol se piše odvojeno ne želim, ne </a:t>
            </a:r>
            <a:r>
              <a:rPr lang="hr-HR" dirty="0" smtClean="0"/>
              <a:t>mogu – ali: neću, nisam </a:t>
            </a:r>
          </a:p>
          <a:p>
            <a:pPr marL="0" indent="0">
              <a:buNone/>
            </a:pPr>
            <a:r>
              <a:rPr lang="hr-HR" dirty="0" smtClean="0"/>
              <a:t>sastavljeni </a:t>
            </a:r>
            <a:r>
              <a:rPr lang="hr-HR" dirty="0"/>
              <a:t>pridjevi ravnopravni značenjem ili </a:t>
            </a:r>
            <a:r>
              <a:rPr lang="hr-HR" dirty="0" smtClean="0"/>
              <a:t>u odnosu </a:t>
            </a:r>
            <a:r>
              <a:rPr lang="hr-HR" dirty="0"/>
              <a:t>pišu se kao </a:t>
            </a:r>
            <a:r>
              <a:rPr lang="hr-HR" dirty="0" err="1"/>
              <a:t>polusloženice</a:t>
            </a:r>
            <a:r>
              <a:rPr lang="hr-HR" dirty="0"/>
              <a:t>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crno-bijeli film</a:t>
            </a:r>
            <a:r>
              <a:rPr lang="hr-HR" dirty="0"/>
              <a:t>, englesko-francuski rječnik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riječca </a:t>
            </a:r>
            <a:r>
              <a:rPr lang="hr-HR" dirty="0"/>
              <a:t>ni piše se odvojeno od zamjenice kad je kakav prijedlog razdvaja od zamjenice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ni </a:t>
            </a:r>
            <a:r>
              <a:rPr lang="hr-HR" dirty="0"/>
              <a:t>s </a:t>
            </a:r>
            <a:r>
              <a:rPr lang="hr-HR" dirty="0" smtClean="0"/>
              <a:t>kim, ni </a:t>
            </a:r>
            <a:r>
              <a:rPr lang="hr-HR" dirty="0"/>
              <a:t>u </a:t>
            </a:r>
            <a:r>
              <a:rPr lang="hr-HR" dirty="0" smtClean="0"/>
              <a:t>čijem, ni </a:t>
            </a:r>
            <a:r>
              <a:rPr lang="hr-HR" dirty="0"/>
              <a:t>od </a:t>
            </a:r>
            <a:r>
              <a:rPr lang="hr-HR" dirty="0" smtClean="0"/>
              <a:t>kog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543988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NAJČEŠĆE POGREŠKE – oblici riječi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pisanje </a:t>
            </a:r>
            <a:r>
              <a:rPr lang="hr-HR" dirty="0" smtClean="0"/>
              <a:t>futura: bit ću</a:t>
            </a:r>
            <a:r>
              <a:rPr lang="hr-HR" dirty="0"/>
              <a:t>, </a:t>
            </a:r>
            <a:r>
              <a:rPr lang="hr-HR" dirty="0" smtClean="0"/>
              <a:t>ću biti - ali: doći ću, ići ću </a:t>
            </a:r>
          </a:p>
          <a:p>
            <a:r>
              <a:rPr lang="hr-HR" dirty="0" smtClean="0"/>
              <a:t>pisanje </a:t>
            </a:r>
            <a:r>
              <a:rPr lang="hr-HR" dirty="0"/>
              <a:t>aorista </a:t>
            </a:r>
            <a:r>
              <a:rPr lang="hr-HR" dirty="0" smtClean="0"/>
              <a:t>pomoćnoga </a:t>
            </a:r>
            <a:r>
              <a:rPr lang="hr-HR" dirty="0"/>
              <a:t>glagola </a:t>
            </a:r>
            <a:r>
              <a:rPr lang="hr-HR" dirty="0" smtClean="0"/>
              <a:t>biti: ja </a:t>
            </a:r>
            <a:r>
              <a:rPr lang="hr-HR" dirty="0"/>
              <a:t>bih, mi </a:t>
            </a:r>
            <a:r>
              <a:rPr lang="hr-HR" dirty="0" smtClean="0"/>
              <a:t>bismo, vi biste, on bi, ti bi </a:t>
            </a:r>
          </a:p>
          <a:p>
            <a:r>
              <a:rPr lang="hr-HR" dirty="0" smtClean="0"/>
              <a:t>prijedlog s/sa: ispred riječi </a:t>
            </a:r>
            <a:r>
              <a:rPr lang="hr-HR" dirty="0"/>
              <a:t>koja počinje glasovima s, z, š, ž, </a:t>
            </a:r>
            <a:r>
              <a:rPr lang="hr-HR" dirty="0" err="1"/>
              <a:t>ps</a:t>
            </a:r>
            <a:r>
              <a:rPr lang="hr-HR" dirty="0"/>
              <a:t>, </a:t>
            </a:r>
            <a:r>
              <a:rPr lang="hr-HR" dirty="0" err="1"/>
              <a:t>ks</a:t>
            </a:r>
            <a:r>
              <a:rPr lang="hr-HR" dirty="0" smtClean="0"/>
              <a:t>, </a:t>
            </a:r>
            <a:r>
              <a:rPr lang="hr-HR" dirty="0" err="1" smtClean="0"/>
              <a:t>mn</a:t>
            </a:r>
            <a:r>
              <a:rPr lang="hr-HR" dirty="0" smtClean="0"/>
              <a:t> - </a:t>
            </a:r>
            <a:r>
              <a:rPr lang="hr-HR" dirty="0"/>
              <a:t>prijedlog </a:t>
            </a:r>
            <a:r>
              <a:rPr lang="hr-HR" u="sng" dirty="0" smtClean="0"/>
              <a:t>sa</a:t>
            </a:r>
            <a:r>
              <a:rPr lang="hr-HR" dirty="0" smtClean="0"/>
              <a:t>, </a:t>
            </a:r>
            <a:r>
              <a:rPr lang="hr-HR" dirty="0"/>
              <a:t>a u drugim okolnostima </a:t>
            </a:r>
            <a:r>
              <a:rPr lang="hr-HR" dirty="0" smtClean="0"/>
              <a:t>pišemo </a:t>
            </a:r>
            <a:r>
              <a:rPr lang="hr-HR" dirty="0"/>
              <a:t>prijedlog </a:t>
            </a:r>
            <a:r>
              <a:rPr lang="hr-HR" dirty="0" smtClean="0"/>
              <a:t>s </a:t>
            </a:r>
          </a:p>
          <a:p>
            <a:r>
              <a:rPr lang="hr-HR" dirty="0"/>
              <a:t>a</a:t>
            </a:r>
            <a:r>
              <a:rPr lang="hr-HR" dirty="0" smtClean="0"/>
              <a:t>ko instrumental označava </a:t>
            </a:r>
            <a:r>
              <a:rPr lang="hr-HR" dirty="0"/>
              <a:t>sredstvo</a:t>
            </a:r>
            <a:r>
              <a:rPr lang="hr-HR" dirty="0" smtClean="0"/>
              <a:t>, ne pišemo prijedlog s: Putujemo zrakoplovom. 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298592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NAJČEŠĆE POGREŠKE – rečenica i stil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71600" y="1468582"/>
            <a:ext cx="9601200" cy="5181600"/>
          </a:xfrm>
        </p:spPr>
        <p:txBody>
          <a:bodyPr>
            <a:normAutofit fontScale="85000" lnSpcReduction="20000"/>
          </a:bodyPr>
          <a:lstStyle/>
          <a:p>
            <a:r>
              <a:rPr lang="hr-HR" dirty="0"/>
              <a:t>koristiti stilski neobilježen red riječi u rečenici: </a:t>
            </a:r>
            <a:r>
              <a:rPr lang="hr-HR" dirty="0" smtClean="0"/>
              <a:t>S+P+O </a:t>
            </a:r>
            <a:endParaRPr lang="hr-HR" dirty="0"/>
          </a:p>
          <a:p>
            <a:r>
              <a:rPr lang="hr-HR" dirty="0" smtClean="0"/>
              <a:t>dodatci </a:t>
            </a:r>
            <a:r>
              <a:rPr lang="hr-HR" dirty="0"/>
              <a:t>stoje što bliže riječima koje im otvaraju mjesto </a:t>
            </a:r>
            <a:endParaRPr lang="hr-HR" dirty="0" smtClean="0"/>
          </a:p>
          <a:p>
            <a:r>
              <a:rPr lang="hr-HR" dirty="0" smtClean="0"/>
              <a:t>pisanje </a:t>
            </a:r>
            <a:r>
              <a:rPr lang="hr-HR" dirty="0"/>
              <a:t>nejasnih, predugih rečenica i nepotrebno </a:t>
            </a:r>
            <a:r>
              <a:rPr lang="hr-HR" dirty="0" smtClean="0"/>
              <a:t>ponavljanje</a:t>
            </a:r>
            <a:endParaRPr lang="hr-HR" dirty="0"/>
          </a:p>
          <a:p>
            <a:r>
              <a:rPr lang="hr-HR" dirty="0" smtClean="0"/>
              <a:t>za </a:t>
            </a:r>
            <a:r>
              <a:rPr lang="hr-HR" dirty="0"/>
              <a:t>povezivanje rečenica koriste se konektori: </a:t>
            </a: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suprotni</a:t>
            </a:r>
            <a:r>
              <a:rPr lang="hr-HR" dirty="0"/>
              <a:t>: suprotnost sadržaja u odnosu na prethodnu rečenicu – no, ali, međutim, </a:t>
            </a:r>
            <a:r>
              <a:rPr lang="hr-HR" dirty="0" err="1"/>
              <a:t>usprokos</a:t>
            </a:r>
            <a:r>
              <a:rPr lang="hr-HR" dirty="0"/>
              <a:t> tomu, naprotiv, za razliku od toga </a:t>
            </a: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- </a:t>
            </a:r>
            <a:r>
              <a:rPr lang="hr-HR" dirty="0" err="1"/>
              <a:t>objasnidbeni</a:t>
            </a:r>
            <a:r>
              <a:rPr lang="hr-HR" dirty="0"/>
              <a:t>: </a:t>
            </a:r>
            <a:r>
              <a:rPr lang="hr-HR" dirty="0" smtClean="0"/>
              <a:t>sljedeća </a:t>
            </a:r>
            <a:r>
              <a:rPr lang="hr-HR" dirty="0"/>
              <a:t>rečenica objašnjava sadržaj prethodne rečenice; bolje rečeno, drugim riječima, odnosno, naime </a:t>
            </a: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- </a:t>
            </a:r>
            <a:r>
              <a:rPr lang="hr-HR" dirty="0"/>
              <a:t>zaključni: druga je rečenica zaključak sadržaja prve – dakle, prema tome, stoga, zbog toga što, s obzirom na to, općenito, zato </a:t>
            </a: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- </a:t>
            </a:r>
            <a:r>
              <a:rPr lang="hr-HR" dirty="0"/>
              <a:t>aditivni: dodaju nešto sadržaju prethodne rečenice – uz to, štoviše, osim </a:t>
            </a:r>
            <a:r>
              <a:rPr lang="hr-HR" dirty="0" smtClean="0"/>
              <a:t>toga</a:t>
            </a:r>
          </a:p>
          <a:p>
            <a:pPr>
              <a:buFontTx/>
              <a:buChar char="-"/>
            </a:pPr>
            <a:r>
              <a:rPr lang="hr-HR" dirty="0"/>
              <a:t>vremenski: vremenski odnos među rečenicama – onda, kasnije, tada, poslije, nakon toga, iza toga, u međuvremenu </a:t>
            </a: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- </a:t>
            </a:r>
            <a:r>
              <a:rPr lang="hr-HR" dirty="0"/>
              <a:t>pogodbeni: sadržaj prethodne rečenice uvjet je za ostvarenje sadržaja </a:t>
            </a:r>
            <a:r>
              <a:rPr lang="hr-HR" dirty="0" smtClean="0"/>
              <a:t>sljedeće </a:t>
            </a:r>
            <a:r>
              <a:rPr lang="hr-HR" dirty="0"/>
              <a:t>rečenice – inače, u tom slučaju </a:t>
            </a: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- </a:t>
            </a:r>
            <a:r>
              <a:rPr lang="hr-HR" dirty="0"/>
              <a:t>dopusni: dopušta se sadržaj </a:t>
            </a:r>
            <a:r>
              <a:rPr lang="hr-HR" dirty="0" smtClean="0"/>
              <a:t>sljedeće </a:t>
            </a:r>
            <a:r>
              <a:rPr lang="hr-HR" dirty="0"/>
              <a:t>rečenice unatoč sadržaju prethodne – svejedno, usprkos svemu, unatoč tome, </a:t>
            </a:r>
            <a:r>
              <a:rPr lang="hr-HR" dirty="0" smtClean="0"/>
              <a:t>ipak </a:t>
            </a:r>
          </a:p>
          <a:p>
            <a:pPr>
              <a:buFontTx/>
              <a:buChar char="-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004338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KRITERIJI VREDNOVANJA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1916545"/>
          </a:xfrm>
        </p:spPr>
        <p:txBody>
          <a:bodyPr/>
          <a:lstStyle/>
          <a:p>
            <a:r>
              <a:rPr lang="hr-HR" dirty="0" smtClean="0"/>
              <a:t>Kompozicija (razvidnost triju dijelova)</a:t>
            </a:r>
          </a:p>
          <a:p>
            <a:r>
              <a:rPr lang="hr-HR" dirty="0" smtClean="0"/>
              <a:t>Sadržaj (način na koji su rečenice povezane, oblikovanje teksta)</a:t>
            </a:r>
          </a:p>
          <a:p>
            <a:r>
              <a:rPr lang="hr-HR" dirty="0" smtClean="0"/>
              <a:t>Rječnik i stil </a:t>
            </a:r>
          </a:p>
          <a:p>
            <a:r>
              <a:rPr lang="hr-HR" dirty="0" smtClean="0"/>
              <a:t>Gramatika i pravopis</a:t>
            </a:r>
            <a:endParaRPr lang="hr-HR" dirty="0"/>
          </a:p>
        </p:txBody>
      </p:sp>
      <p:sp>
        <p:nvSpPr>
          <p:cNvPr id="4" name="TekstniOkvir 3"/>
          <p:cNvSpPr txBox="1"/>
          <p:nvPr/>
        </p:nvSpPr>
        <p:spPr>
          <a:xfrm>
            <a:off x="7777018" y="4950691"/>
            <a:ext cx="192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smtClean="0"/>
              <a:t>HVALA NA PAŽNJI!</a:t>
            </a:r>
            <a:endParaRPr lang="hr-HR" dirty="0"/>
          </a:p>
        </p:txBody>
      </p:sp>
      <p:sp>
        <p:nvSpPr>
          <p:cNvPr id="5" name="TekstniOkvir 4"/>
          <p:cNvSpPr txBox="1"/>
          <p:nvPr/>
        </p:nvSpPr>
        <p:spPr>
          <a:xfrm>
            <a:off x="7777018" y="5560291"/>
            <a:ext cx="2905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/>
              <a:t>d</a:t>
            </a:r>
            <a:r>
              <a:rPr lang="hr-HR" dirty="0" smtClean="0"/>
              <a:t>anijela.bartolovic@skole.hr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56905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VRIJEDI PONOVITI/NAUČITI: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s</a:t>
            </a:r>
            <a:r>
              <a:rPr lang="hr-HR" dirty="0" smtClean="0"/>
              <a:t>tručno – metodički esej (pisani dio stručnoga ispita)</a:t>
            </a:r>
          </a:p>
          <a:p>
            <a:r>
              <a:rPr lang="hr-HR" dirty="0"/>
              <a:t>s</a:t>
            </a:r>
            <a:r>
              <a:rPr lang="hr-HR" dirty="0" smtClean="0"/>
              <a:t>astavnice eseja</a:t>
            </a:r>
          </a:p>
          <a:p>
            <a:r>
              <a:rPr lang="hr-HR" dirty="0"/>
              <a:t>j</a:t>
            </a:r>
            <a:r>
              <a:rPr lang="hr-HR" dirty="0" smtClean="0"/>
              <a:t>ezik i stil</a:t>
            </a:r>
          </a:p>
          <a:p>
            <a:r>
              <a:rPr lang="hr-HR" dirty="0"/>
              <a:t>n</a:t>
            </a:r>
            <a:r>
              <a:rPr lang="hr-HR" dirty="0" smtClean="0"/>
              <a:t>ajčešće pogreške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83428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STRUČNO – METODIČKI ESEJ </a:t>
            </a:r>
            <a:br>
              <a:rPr lang="hr-HR" dirty="0" smtClean="0"/>
            </a:br>
            <a:r>
              <a:rPr lang="hr-HR" dirty="0" smtClean="0"/>
              <a:t>(pisani dio stručnoga ispita)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71600" y="2285999"/>
            <a:ext cx="9601200" cy="3893127"/>
          </a:xfrm>
        </p:spPr>
        <p:txBody>
          <a:bodyPr/>
          <a:lstStyle/>
          <a:p>
            <a:r>
              <a:rPr lang="hr-HR" dirty="0"/>
              <a:t>p</a:t>
            </a:r>
            <a:r>
              <a:rPr lang="hr-HR" dirty="0" smtClean="0"/>
              <a:t>ripravnik odabire temu (između nekoliko ponuđenih) </a:t>
            </a:r>
          </a:p>
          <a:p>
            <a:r>
              <a:rPr lang="hr-HR" dirty="0"/>
              <a:t>n</a:t>
            </a:r>
            <a:r>
              <a:rPr lang="hr-HR" dirty="0" smtClean="0"/>
              <a:t>a temelju stečenoga znanja, vlastite prakse i stručne literature pripravnik izlaže svoje znanje o odabranoj temi u pisanome obliku</a:t>
            </a:r>
          </a:p>
          <a:p>
            <a:r>
              <a:rPr lang="hr-HR" dirty="0"/>
              <a:t>z</a:t>
            </a:r>
            <a:r>
              <a:rPr lang="hr-HR" dirty="0" smtClean="0"/>
              <a:t>nanje o temi pripravnik iznosi tako da: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dirty="0"/>
              <a:t>t</a:t>
            </a:r>
            <a:r>
              <a:rPr lang="hr-HR" dirty="0" smtClean="0"/>
              <a:t>emu prikaže kao složen, cjelovit i svrsishodan sustav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dirty="0" smtClean="0"/>
              <a:t>analizira njezine različite aspekte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dirty="0" smtClean="0"/>
              <a:t>temu poveže sa svakodnevnim životom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dirty="0"/>
              <a:t>p</a:t>
            </a:r>
            <a:r>
              <a:rPr lang="hr-HR" dirty="0" smtClean="0"/>
              <a:t>rikaže njezinu primjenu u nastavnome procesu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hr-HR" dirty="0"/>
              <a:t>p</a:t>
            </a:r>
            <a:r>
              <a:rPr lang="hr-HR" dirty="0" smtClean="0"/>
              <a:t>azi na gramatička, pravopisna i stilistička pravila pri upotrebi hrvatskoga jezika</a:t>
            </a:r>
          </a:p>
          <a:p>
            <a:pPr>
              <a:buFont typeface="Wingdings" panose="05000000000000000000" pitchFamily="2" charset="2"/>
              <a:buChar char="ü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627814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NASLOVNICA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71600" y="1556327"/>
            <a:ext cx="9601200" cy="466436"/>
          </a:xfrm>
        </p:spPr>
        <p:txBody>
          <a:bodyPr/>
          <a:lstStyle/>
          <a:p>
            <a:r>
              <a:rPr lang="hr-HR" dirty="0"/>
              <a:t>p</a:t>
            </a:r>
            <a:r>
              <a:rPr lang="hr-HR" dirty="0" smtClean="0"/>
              <a:t>rimjer naslovnice pisanoga dijela stručnoga ispita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312" y="2171700"/>
            <a:ext cx="5639780" cy="4484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78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SASTAVNICE PISANOGA DIJELA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b="1" dirty="0" smtClean="0"/>
              <a:t>TRODIJELNA STRUKTURA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 smtClean="0"/>
              <a:t>uvod </a:t>
            </a:r>
            <a:r>
              <a:rPr lang="hr-HR" dirty="0"/>
              <a:t>– iznosi se </a:t>
            </a:r>
            <a:r>
              <a:rPr lang="hr-HR" dirty="0" smtClean="0"/>
              <a:t>osnovna teza koja proizlazi iz odabrane teme </a:t>
            </a:r>
            <a:r>
              <a:rPr lang="hr-HR" dirty="0"/>
              <a:t>i pobuđuje </a:t>
            </a:r>
            <a:r>
              <a:rPr lang="hr-HR" dirty="0" smtClean="0"/>
              <a:t>zanimanje </a:t>
            </a:r>
          </a:p>
          <a:p>
            <a:pPr marL="0" indent="0">
              <a:buNone/>
            </a:pPr>
            <a:r>
              <a:rPr lang="hr-HR" dirty="0" smtClean="0"/>
              <a:t>razrada </a:t>
            </a:r>
            <a:r>
              <a:rPr lang="hr-HR" dirty="0"/>
              <a:t>– izlaže se glavni sadržaj, teza se argumentira navođenjem različitih primjera,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                 objašnjenja</a:t>
            </a:r>
            <a:r>
              <a:rPr lang="hr-HR" dirty="0"/>
              <a:t>, </a:t>
            </a:r>
            <a:r>
              <a:rPr lang="hr-HR" dirty="0" smtClean="0"/>
              <a:t>navoda literature </a:t>
            </a:r>
            <a:r>
              <a:rPr lang="hr-HR" dirty="0"/>
              <a:t>i sl</a:t>
            </a:r>
            <a:r>
              <a:rPr lang="hr-HR" dirty="0" smtClean="0"/>
              <a:t>., teza se prikazuje kroz sastavnice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       nastavnoga sata, dokazuje se njezina primjena i svrsishodnost u nastavi </a:t>
            </a:r>
          </a:p>
          <a:p>
            <a:pPr marL="0" indent="0">
              <a:buNone/>
            </a:pPr>
            <a:r>
              <a:rPr lang="hr-HR" dirty="0" smtClean="0"/>
              <a:t>završetak </a:t>
            </a:r>
            <a:r>
              <a:rPr lang="hr-HR" dirty="0"/>
              <a:t>– navodi se zaključak kojim se potvrđuje </a:t>
            </a:r>
            <a:r>
              <a:rPr lang="hr-HR" dirty="0" smtClean="0"/>
              <a:t>teza (sažetak)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983738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JEZIK I STIL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dirty="0" smtClean="0"/>
              <a:t>kompozicija: razvidnost triju kompozicijskih dijelova, svaki dio kompozicije razrađuje           </a:t>
            </a:r>
          </a:p>
          <a:p>
            <a:pPr marL="0" indent="0">
              <a:buNone/>
            </a:pPr>
            <a:r>
              <a:rPr lang="hr-HR" dirty="0" smtClean="0"/>
              <a:t>                            potreban sadržaj</a:t>
            </a:r>
          </a:p>
          <a:p>
            <a:r>
              <a:rPr lang="hr-HR" dirty="0" smtClean="0"/>
              <a:t>sadržaj: logičan slijed misli, rečenice su povezane i nadovezuju se jedna na drugu</a:t>
            </a:r>
          </a:p>
          <a:p>
            <a:r>
              <a:rPr lang="hr-HR" dirty="0"/>
              <a:t>r</a:t>
            </a:r>
            <a:r>
              <a:rPr lang="hr-HR" dirty="0" smtClean="0"/>
              <a:t>ječnik i stil: znanstveni stil - složene rečenice, stručni termini, argumenti (dokazi), bogat </a:t>
            </a:r>
          </a:p>
          <a:p>
            <a:pPr marL="0" indent="0">
              <a:buNone/>
            </a:pPr>
            <a:r>
              <a:rPr lang="hr-HR" dirty="0" smtClean="0"/>
              <a:t>                                                       rječnik, navodi literature, jasnoća, objektivnost</a:t>
            </a:r>
          </a:p>
          <a:p>
            <a:r>
              <a:rPr lang="hr-HR" dirty="0"/>
              <a:t>g</a:t>
            </a:r>
            <a:r>
              <a:rPr lang="hr-HR" dirty="0" smtClean="0"/>
              <a:t>ramatika i pravopis – pravilni oblici različitih vrsta riječi, rečenično ustrojstvo, red 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                                        riječi u rečenici, povezivanje rečenica; dijakritički znakovi, veliko       </a:t>
            </a:r>
          </a:p>
          <a:p>
            <a:pPr marL="0" indent="0">
              <a:buNone/>
            </a:pPr>
            <a:r>
              <a:rPr lang="hr-HR" dirty="0" smtClean="0"/>
              <a:t>                                             početno slovo, rečenični i pravopisni znakovi, sastavljeno i     </a:t>
            </a:r>
          </a:p>
          <a:p>
            <a:pPr marL="0" indent="0">
              <a:buNone/>
            </a:pPr>
            <a:r>
              <a:rPr lang="hr-HR" dirty="0" smtClean="0"/>
              <a:t>                                             rastavljeno pisanje riječi, rukopis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36102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OSNOVNA LITERATURA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371600" y="1704109"/>
            <a:ext cx="9601200" cy="604982"/>
          </a:xfrm>
        </p:spPr>
        <p:txBody>
          <a:bodyPr/>
          <a:lstStyle/>
          <a:p>
            <a:r>
              <a:rPr lang="hr-HR" dirty="0" smtClean="0"/>
              <a:t>Hrvatski pravopis (Institut za hrvatski jezik i jezikoslovlje), 2013.</a:t>
            </a:r>
            <a:endParaRPr lang="hr-HR" dirty="0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00" y="2309091"/>
            <a:ext cx="3125932" cy="41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294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NAJČEŠĆE POGREŠKE – glasovi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pisanje </a:t>
            </a:r>
            <a:r>
              <a:rPr lang="hr-HR" dirty="0" err="1"/>
              <a:t>ije</a:t>
            </a:r>
            <a:r>
              <a:rPr lang="hr-HR" dirty="0"/>
              <a:t>/je/e/i: </a:t>
            </a:r>
          </a:p>
          <a:p>
            <a:pPr marL="0" indent="0">
              <a:buNone/>
            </a:pPr>
            <a:r>
              <a:rPr lang="hr-HR" dirty="0" smtClean="0"/>
              <a:t>djela/dijela </a:t>
            </a:r>
            <a:r>
              <a:rPr lang="hr-HR" dirty="0"/>
              <a:t>- djelo/dio </a:t>
            </a:r>
          </a:p>
          <a:p>
            <a:pPr marL="0" indent="0">
              <a:buNone/>
            </a:pPr>
            <a:r>
              <a:rPr lang="hr-HR" dirty="0" smtClean="0"/>
              <a:t>zahtjeva/zahtijeva </a:t>
            </a:r>
            <a:r>
              <a:rPr lang="hr-HR" dirty="0"/>
              <a:t>- </a:t>
            </a:r>
            <a:r>
              <a:rPr lang="hr-HR" dirty="0" smtClean="0"/>
              <a:t>zahtjev/zahtijevati</a:t>
            </a:r>
          </a:p>
          <a:p>
            <a:pPr marL="0" indent="0">
              <a:buNone/>
            </a:pPr>
            <a:r>
              <a:rPr lang="hr-HR" dirty="0" smtClean="0"/>
              <a:t>prijedlog</a:t>
            </a:r>
            <a:r>
              <a:rPr lang="hr-HR" dirty="0"/>
              <a:t>, prijevod, prijekor </a:t>
            </a:r>
          </a:p>
          <a:p>
            <a:pPr marL="0" indent="0">
              <a:buNone/>
            </a:pPr>
            <a:r>
              <a:rPr lang="hr-HR" dirty="0" smtClean="0"/>
              <a:t>imenica </a:t>
            </a:r>
            <a:r>
              <a:rPr lang="hr-HR" dirty="0"/>
              <a:t>nastala od glagola s </a:t>
            </a:r>
            <a:r>
              <a:rPr lang="hr-HR" dirty="0" err="1"/>
              <a:t>predmetkom</a:t>
            </a:r>
            <a:r>
              <a:rPr lang="hr-HR" dirty="0"/>
              <a:t> </a:t>
            </a:r>
            <a:r>
              <a:rPr lang="hr-HR" dirty="0" err="1"/>
              <a:t>pre</a:t>
            </a:r>
            <a:r>
              <a:rPr lang="hr-HR" dirty="0"/>
              <a:t>- </a:t>
            </a:r>
            <a:r>
              <a:rPr lang="hr-HR" dirty="0" smtClean="0"/>
              <a:t>(predložiti</a:t>
            </a:r>
            <a:r>
              <a:rPr lang="hr-HR" dirty="0"/>
              <a:t>, prevoditi, </a:t>
            </a:r>
            <a:r>
              <a:rPr lang="hr-HR" dirty="0" smtClean="0"/>
              <a:t>prekoriti) </a:t>
            </a:r>
          </a:p>
          <a:p>
            <a:pPr marL="0" indent="0">
              <a:buNone/>
            </a:pPr>
            <a:r>
              <a:rPr lang="hr-HR" dirty="0" smtClean="0"/>
              <a:t>vrijedan/vrjedniji </a:t>
            </a:r>
            <a:r>
              <a:rPr lang="hr-HR" dirty="0"/>
              <a:t>= u komparativu i superlativu svih prijedloga </a:t>
            </a:r>
          </a:p>
        </p:txBody>
      </p:sp>
    </p:spTree>
    <p:extLst>
      <p:ext uri="{BB962C8B-B14F-4D97-AF65-F5344CB8AC3E}">
        <p14:creationId xmlns:p14="http://schemas.microsoft.com/office/powerpoint/2010/main" val="70235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NAJČEŠĆE POGREŠKE - palatali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/>
              <a:t>pisanje glasova č/d, </a:t>
            </a:r>
            <a:r>
              <a:rPr lang="hr-HR" dirty="0" err="1"/>
              <a:t>dž</a:t>
            </a:r>
            <a:r>
              <a:rPr lang="hr-HR" dirty="0"/>
              <a:t>/đ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č </a:t>
            </a:r>
            <a:r>
              <a:rPr lang="hr-HR" dirty="0"/>
              <a:t>dolazi prema osnovnom k: oblak – oblačan, mrak – mračan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ć </a:t>
            </a:r>
            <a:r>
              <a:rPr lang="hr-HR" dirty="0"/>
              <a:t>dolazi prema osnovnom t: pamtiti – </a:t>
            </a:r>
            <a:r>
              <a:rPr lang="hr-HR" dirty="0" smtClean="0"/>
              <a:t>pamćenje</a:t>
            </a:r>
            <a:r>
              <a:rPr lang="hr-HR" dirty="0"/>
              <a:t>, kretati – </a:t>
            </a:r>
            <a:r>
              <a:rPr lang="hr-HR" dirty="0" smtClean="0"/>
              <a:t>krećem </a:t>
            </a:r>
          </a:p>
          <a:p>
            <a:pPr marL="0" indent="0">
              <a:buNone/>
            </a:pPr>
            <a:r>
              <a:rPr lang="hr-HR" dirty="0" err="1" smtClean="0"/>
              <a:t>dž</a:t>
            </a:r>
            <a:r>
              <a:rPr lang="hr-HR" dirty="0" smtClean="0"/>
              <a:t> </a:t>
            </a:r>
            <a:r>
              <a:rPr lang="hr-HR" dirty="0"/>
              <a:t>dolazi prema osnovnom č: </a:t>
            </a:r>
            <a:r>
              <a:rPr lang="hr-HR" dirty="0" smtClean="0"/>
              <a:t>jednačiti </a:t>
            </a:r>
            <a:r>
              <a:rPr lang="hr-HR" dirty="0"/>
              <a:t>– jednadžba, učiti – udžbenik </a:t>
            </a: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>đ </a:t>
            </a:r>
            <a:r>
              <a:rPr lang="hr-HR" dirty="0"/>
              <a:t>dolazi prema osnovnom d: </a:t>
            </a:r>
            <a:r>
              <a:rPr lang="hr-HR" dirty="0" smtClean="0"/>
              <a:t>graditi </a:t>
            </a:r>
            <a:r>
              <a:rPr lang="hr-HR" dirty="0"/>
              <a:t>– građa, mlad - mlađi </a:t>
            </a:r>
          </a:p>
        </p:txBody>
      </p:sp>
    </p:spTree>
    <p:extLst>
      <p:ext uri="{BB962C8B-B14F-4D97-AF65-F5344CB8AC3E}">
        <p14:creationId xmlns:p14="http://schemas.microsoft.com/office/powerpoint/2010/main" val="2230662508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TM10001105[[fn=Žetva]]</Template>
  <TotalTime>142</TotalTime>
  <Words>916</Words>
  <Application>Microsoft Office PowerPoint</Application>
  <PresentationFormat>Široki zaslon</PresentationFormat>
  <Paragraphs>93</Paragraphs>
  <Slides>14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14</vt:i4>
      </vt:variant>
    </vt:vector>
  </HeadingPairs>
  <TitlesOfParts>
    <vt:vector size="17" baseType="lpstr">
      <vt:lpstr>Franklin Gothic Book</vt:lpstr>
      <vt:lpstr>Wingdings</vt:lpstr>
      <vt:lpstr>Crop</vt:lpstr>
      <vt:lpstr>PISANI DIO STRUČNOGA ISPITA</vt:lpstr>
      <vt:lpstr>VRIJEDI PONOVITI/NAUČITI:</vt:lpstr>
      <vt:lpstr>STRUČNO – METODIČKI ESEJ  (pisani dio stručnoga ispita)</vt:lpstr>
      <vt:lpstr>NASLOVNICA</vt:lpstr>
      <vt:lpstr>SASTAVNICE PISANOGA DIJELA</vt:lpstr>
      <vt:lpstr>JEZIK I STIL</vt:lpstr>
      <vt:lpstr>OSNOVNA LITERATURA</vt:lpstr>
      <vt:lpstr>NAJČEŠĆE POGREŠKE – glasovi</vt:lpstr>
      <vt:lpstr>NAJČEŠĆE POGREŠKE - palatali</vt:lpstr>
      <vt:lpstr>NAJČEŠĆE POGREŠKE - pravopis</vt:lpstr>
      <vt:lpstr>NAJČEŠĆE POGREŠKE  – sastavljeno i rastavljeno pisanje riječi</vt:lpstr>
      <vt:lpstr>NAJČEŠĆE POGREŠKE – oblici riječi</vt:lpstr>
      <vt:lpstr>NAJČEŠĆE POGREŠKE – rečenica i stil</vt:lpstr>
      <vt:lpstr>KRITERIJI VREDNOVANJA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PISANI DIO STRUČNOGA ISPITA</dc:title>
  <dc:creator>Danijela Bartolović Antić</dc:creator>
  <cp:lastModifiedBy>Danijela Bartolović Antić</cp:lastModifiedBy>
  <cp:revision>18</cp:revision>
  <dcterms:created xsi:type="dcterms:W3CDTF">2021-08-02T08:35:50Z</dcterms:created>
  <dcterms:modified xsi:type="dcterms:W3CDTF">2021-08-30T13:12:05Z</dcterms:modified>
</cp:coreProperties>
</file>