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4"/>
  </p:notesMasterIdLst>
  <p:sldIdLst>
    <p:sldId id="256" r:id="rId2"/>
    <p:sldId id="295" r:id="rId3"/>
    <p:sldId id="281" r:id="rId4"/>
    <p:sldId id="301" r:id="rId5"/>
    <p:sldId id="334" r:id="rId6"/>
    <p:sldId id="333" r:id="rId7"/>
    <p:sldId id="269" r:id="rId8"/>
    <p:sldId id="297" r:id="rId9"/>
    <p:sldId id="300" r:id="rId10"/>
    <p:sldId id="296" r:id="rId11"/>
    <p:sldId id="338" r:id="rId12"/>
    <p:sldId id="260" r:id="rId13"/>
    <p:sldId id="307" r:id="rId14"/>
    <p:sldId id="258" r:id="rId15"/>
    <p:sldId id="259" r:id="rId16"/>
    <p:sldId id="26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7" r:id="rId25"/>
    <p:sldId id="340" r:id="rId26"/>
    <p:sldId id="341" r:id="rId27"/>
    <p:sldId id="342" r:id="rId28"/>
    <p:sldId id="291" r:id="rId29"/>
    <p:sldId id="292" r:id="rId30"/>
    <p:sldId id="293" r:id="rId31"/>
    <p:sldId id="294" r:id="rId32"/>
    <p:sldId id="337" r:id="rId33"/>
    <p:sldId id="1164" r:id="rId34"/>
    <p:sldId id="343" r:id="rId35"/>
    <p:sldId id="367" r:id="rId36"/>
    <p:sldId id="257" r:id="rId37"/>
    <p:sldId id="366" r:id="rId38"/>
    <p:sldId id="270" r:id="rId39"/>
    <p:sldId id="344" r:id="rId40"/>
    <p:sldId id="345" r:id="rId41"/>
    <p:sldId id="1165" r:id="rId42"/>
    <p:sldId id="303" r:id="rId43"/>
    <p:sldId id="282" r:id="rId44"/>
    <p:sldId id="1166" r:id="rId45"/>
    <p:sldId id="1167" r:id="rId46"/>
    <p:sldId id="1168" r:id="rId47"/>
    <p:sldId id="319" r:id="rId48"/>
    <p:sldId id="320" r:id="rId49"/>
    <p:sldId id="321" r:id="rId50"/>
    <p:sldId id="322" r:id="rId51"/>
    <p:sldId id="323" r:id="rId52"/>
    <p:sldId id="324" r:id="rId53"/>
    <p:sldId id="325" r:id="rId54"/>
    <p:sldId id="326" r:id="rId55"/>
    <p:sldId id="327" r:id="rId56"/>
    <p:sldId id="328" r:id="rId57"/>
    <p:sldId id="329" r:id="rId58"/>
    <p:sldId id="330" r:id="rId59"/>
    <p:sldId id="331" r:id="rId60"/>
    <p:sldId id="332" r:id="rId61"/>
    <p:sldId id="1169" r:id="rId62"/>
    <p:sldId id="283" r:id="rId63"/>
    <p:sldId id="302" r:id="rId64"/>
    <p:sldId id="266" r:id="rId65"/>
    <p:sldId id="265" r:id="rId66"/>
    <p:sldId id="299" r:id="rId67"/>
    <p:sldId id="298" r:id="rId68"/>
    <p:sldId id="1170" r:id="rId69"/>
    <p:sldId id="1171" r:id="rId70"/>
    <p:sldId id="284" r:id="rId71"/>
    <p:sldId id="1172" r:id="rId72"/>
    <p:sldId id="286" r:id="rId73"/>
    <p:sldId id="287" r:id="rId74"/>
    <p:sldId id="285" r:id="rId75"/>
    <p:sldId id="339" r:id="rId76"/>
    <p:sldId id="335" r:id="rId77"/>
    <p:sldId id="336" r:id="rId78"/>
    <p:sldId id="289" r:id="rId79"/>
    <p:sldId id="290" r:id="rId80"/>
    <p:sldId id="263" r:id="rId81"/>
    <p:sldId id="368" r:id="rId82"/>
    <p:sldId id="1173" r:id="rId8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542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0B226E-D98F-4A8B-A22A-B50679AC4000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528CC4E0-5FF6-4DBD-992C-A2A9BBE055FF}">
      <dgm:prSet/>
      <dgm:spPr/>
      <dgm:t>
        <a:bodyPr/>
        <a:lstStyle/>
        <a:p>
          <a:r>
            <a:rPr lang="hr-HR"/>
            <a:t>Gubitak voljene osobe</a:t>
          </a:r>
          <a:endParaRPr lang="en-US"/>
        </a:p>
      </dgm:t>
    </dgm:pt>
    <dgm:pt modelId="{604D70E2-4505-4A66-93A9-E35A41169934}" type="parTrans" cxnId="{ED64E59A-2500-4E53-B8BE-9B27D61B7D80}">
      <dgm:prSet/>
      <dgm:spPr/>
      <dgm:t>
        <a:bodyPr/>
        <a:lstStyle/>
        <a:p>
          <a:endParaRPr lang="en-US"/>
        </a:p>
      </dgm:t>
    </dgm:pt>
    <dgm:pt modelId="{62045438-59C7-4E85-B3A1-33F898A8901F}" type="sibTrans" cxnId="{ED64E59A-2500-4E53-B8BE-9B27D61B7D80}">
      <dgm:prSet/>
      <dgm:spPr/>
      <dgm:t>
        <a:bodyPr/>
        <a:lstStyle/>
        <a:p>
          <a:endParaRPr lang="en-US"/>
        </a:p>
      </dgm:t>
    </dgm:pt>
    <dgm:pt modelId="{44598690-2988-4348-9FEB-5EAF52AAEC3F}">
      <dgm:prSet/>
      <dgm:spPr/>
      <dgm:t>
        <a:bodyPr/>
        <a:lstStyle/>
        <a:p>
          <a:r>
            <a:rPr lang="hr-HR"/>
            <a:t>Gubitak posla</a:t>
          </a:r>
          <a:endParaRPr lang="en-US"/>
        </a:p>
      </dgm:t>
    </dgm:pt>
    <dgm:pt modelId="{9C9436C1-50EF-4270-A03E-8359DA838E52}" type="parTrans" cxnId="{220071F4-2FCA-4F0D-8697-7E3C3DBFB02A}">
      <dgm:prSet/>
      <dgm:spPr/>
      <dgm:t>
        <a:bodyPr/>
        <a:lstStyle/>
        <a:p>
          <a:endParaRPr lang="en-US"/>
        </a:p>
      </dgm:t>
    </dgm:pt>
    <dgm:pt modelId="{711849C8-EBD4-42C3-B6A8-E330B3ABF912}" type="sibTrans" cxnId="{220071F4-2FCA-4F0D-8697-7E3C3DBFB02A}">
      <dgm:prSet/>
      <dgm:spPr/>
      <dgm:t>
        <a:bodyPr/>
        <a:lstStyle/>
        <a:p>
          <a:endParaRPr lang="en-US"/>
        </a:p>
      </dgm:t>
    </dgm:pt>
    <dgm:pt modelId="{35EF6A08-F8F3-407A-B270-0942CC9BF8AC}">
      <dgm:prSet/>
      <dgm:spPr/>
      <dgm:t>
        <a:bodyPr/>
        <a:lstStyle/>
        <a:p>
          <a:r>
            <a:rPr lang="hr-HR"/>
            <a:t>Financijski problemi</a:t>
          </a:r>
          <a:endParaRPr lang="en-US"/>
        </a:p>
      </dgm:t>
    </dgm:pt>
    <dgm:pt modelId="{9C1A38BA-E212-40E9-AD50-A61C44BCC015}" type="parTrans" cxnId="{FDCC8BF5-5984-4A7C-8739-8CDD3D7001A3}">
      <dgm:prSet/>
      <dgm:spPr/>
      <dgm:t>
        <a:bodyPr/>
        <a:lstStyle/>
        <a:p>
          <a:endParaRPr lang="en-US"/>
        </a:p>
      </dgm:t>
    </dgm:pt>
    <dgm:pt modelId="{10A03BF8-DD14-4D6B-AA34-9F8A5EA38D7C}" type="sibTrans" cxnId="{FDCC8BF5-5984-4A7C-8739-8CDD3D7001A3}">
      <dgm:prSet/>
      <dgm:spPr/>
      <dgm:t>
        <a:bodyPr/>
        <a:lstStyle/>
        <a:p>
          <a:endParaRPr lang="en-US"/>
        </a:p>
      </dgm:t>
    </dgm:pt>
    <dgm:pt modelId="{29D0E9D4-C7C3-4172-840A-B5944AC90F73}">
      <dgm:prSet/>
      <dgm:spPr/>
      <dgm:t>
        <a:bodyPr/>
        <a:lstStyle/>
        <a:p>
          <a:r>
            <a:rPr lang="hr-HR"/>
            <a:t>Prirodne katastrofe</a:t>
          </a:r>
          <a:endParaRPr lang="en-US"/>
        </a:p>
      </dgm:t>
    </dgm:pt>
    <dgm:pt modelId="{DADA9242-D34D-4DE1-AA0E-92F324AE6F3C}" type="parTrans" cxnId="{42AFB631-CAB9-41D3-BE4F-C147C8669DD1}">
      <dgm:prSet/>
      <dgm:spPr/>
      <dgm:t>
        <a:bodyPr/>
        <a:lstStyle/>
        <a:p>
          <a:endParaRPr lang="en-US"/>
        </a:p>
      </dgm:t>
    </dgm:pt>
    <dgm:pt modelId="{70B51931-1020-4107-B873-C9B74935392F}" type="sibTrans" cxnId="{42AFB631-CAB9-41D3-BE4F-C147C8669DD1}">
      <dgm:prSet/>
      <dgm:spPr/>
      <dgm:t>
        <a:bodyPr/>
        <a:lstStyle/>
        <a:p>
          <a:endParaRPr lang="en-US"/>
        </a:p>
      </dgm:t>
    </dgm:pt>
    <dgm:pt modelId="{EDECE0E1-3CA5-4488-AEB8-3EB1EC65C5AC}">
      <dgm:prSet/>
      <dgm:spPr/>
      <dgm:t>
        <a:bodyPr/>
        <a:lstStyle/>
        <a:p>
          <a:r>
            <a:rPr lang="hr-HR"/>
            <a:t>Teška bolest</a:t>
          </a:r>
          <a:endParaRPr lang="en-US"/>
        </a:p>
      </dgm:t>
    </dgm:pt>
    <dgm:pt modelId="{8836A79F-C660-4411-BAC6-F8900D32B283}" type="parTrans" cxnId="{1A39D627-8140-4733-8EC6-FBCEDF34FABC}">
      <dgm:prSet/>
      <dgm:spPr/>
      <dgm:t>
        <a:bodyPr/>
        <a:lstStyle/>
        <a:p>
          <a:endParaRPr lang="en-US"/>
        </a:p>
      </dgm:t>
    </dgm:pt>
    <dgm:pt modelId="{171CCF07-3E7A-4CA0-8B26-FA5D109B1AA5}" type="sibTrans" cxnId="{1A39D627-8140-4733-8EC6-FBCEDF34FABC}">
      <dgm:prSet/>
      <dgm:spPr/>
      <dgm:t>
        <a:bodyPr/>
        <a:lstStyle/>
        <a:p>
          <a:endParaRPr lang="en-US"/>
        </a:p>
      </dgm:t>
    </dgm:pt>
    <dgm:pt modelId="{1A2C348B-2D79-48E9-99DC-CF497F288733}">
      <dgm:prSet/>
      <dgm:spPr/>
      <dgm:t>
        <a:bodyPr/>
        <a:lstStyle/>
        <a:p>
          <a:r>
            <a:rPr lang="hr-HR"/>
            <a:t>Razvod braka</a:t>
          </a:r>
          <a:endParaRPr lang="en-US"/>
        </a:p>
      </dgm:t>
    </dgm:pt>
    <dgm:pt modelId="{5CD71EC3-4C9F-40DB-A168-2B7234893C43}" type="parTrans" cxnId="{DBE89DBD-D702-4B1A-A091-94442009BC4D}">
      <dgm:prSet/>
      <dgm:spPr/>
      <dgm:t>
        <a:bodyPr/>
        <a:lstStyle/>
        <a:p>
          <a:endParaRPr lang="en-US"/>
        </a:p>
      </dgm:t>
    </dgm:pt>
    <dgm:pt modelId="{215E7793-8995-4CCA-BF36-B191E517BF50}" type="sibTrans" cxnId="{DBE89DBD-D702-4B1A-A091-94442009BC4D}">
      <dgm:prSet/>
      <dgm:spPr/>
      <dgm:t>
        <a:bodyPr/>
        <a:lstStyle/>
        <a:p>
          <a:endParaRPr lang="en-US"/>
        </a:p>
      </dgm:t>
    </dgm:pt>
    <dgm:pt modelId="{4AFA8412-CF71-4E92-871B-C84549EEF784}">
      <dgm:prSet/>
      <dgm:spPr/>
      <dgm:t>
        <a:bodyPr/>
        <a:lstStyle/>
        <a:p>
          <a:r>
            <a:rPr lang="hr-HR"/>
            <a:t>Teške prometne nesreće</a:t>
          </a:r>
          <a:endParaRPr lang="en-US"/>
        </a:p>
      </dgm:t>
    </dgm:pt>
    <dgm:pt modelId="{902B558A-031D-4A95-8B8F-CBF01AAB8D6A}" type="parTrans" cxnId="{51316D3D-5ED4-4863-ABFD-96EECB547A89}">
      <dgm:prSet/>
      <dgm:spPr/>
      <dgm:t>
        <a:bodyPr/>
        <a:lstStyle/>
        <a:p>
          <a:endParaRPr lang="en-US"/>
        </a:p>
      </dgm:t>
    </dgm:pt>
    <dgm:pt modelId="{81EC2546-C8DE-4E37-8920-0D62C25E1773}" type="sibTrans" cxnId="{51316D3D-5ED4-4863-ABFD-96EECB547A89}">
      <dgm:prSet/>
      <dgm:spPr/>
      <dgm:t>
        <a:bodyPr/>
        <a:lstStyle/>
        <a:p>
          <a:endParaRPr lang="en-US"/>
        </a:p>
      </dgm:t>
    </dgm:pt>
    <dgm:pt modelId="{F093497D-AAAB-41BD-AAA1-39A674A738EA}" type="pres">
      <dgm:prSet presAssocID="{DD0B226E-D98F-4A8B-A22A-B50679AC400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hr-HR"/>
        </a:p>
      </dgm:t>
    </dgm:pt>
    <dgm:pt modelId="{1ED118B3-862C-4C6F-BF60-CCF4BFE7A4D4}" type="pres">
      <dgm:prSet presAssocID="{528CC4E0-5FF6-4DBD-992C-A2A9BBE055FF}" presName="thickLine" presStyleLbl="alignNode1" presStyleIdx="0" presStyleCnt="7"/>
      <dgm:spPr/>
    </dgm:pt>
    <dgm:pt modelId="{B4626329-56D9-4DEC-8EDC-D86D8AC268A0}" type="pres">
      <dgm:prSet presAssocID="{528CC4E0-5FF6-4DBD-992C-A2A9BBE055FF}" presName="horz1" presStyleCnt="0"/>
      <dgm:spPr/>
    </dgm:pt>
    <dgm:pt modelId="{14C62EB9-4E92-45A8-B591-6CC59AF99FD0}" type="pres">
      <dgm:prSet presAssocID="{528CC4E0-5FF6-4DBD-992C-A2A9BBE055FF}" presName="tx1" presStyleLbl="revTx" presStyleIdx="0" presStyleCnt="7"/>
      <dgm:spPr/>
      <dgm:t>
        <a:bodyPr/>
        <a:lstStyle/>
        <a:p>
          <a:endParaRPr lang="hr-HR"/>
        </a:p>
      </dgm:t>
    </dgm:pt>
    <dgm:pt modelId="{80CBBCB6-6F45-4F99-AFC9-2DB2F7EE82AC}" type="pres">
      <dgm:prSet presAssocID="{528CC4E0-5FF6-4DBD-992C-A2A9BBE055FF}" presName="vert1" presStyleCnt="0"/>
      <dgm:spPr/>
    </dgm:pt>
    <dgm:pt modelId="{03A62468-6289-4A85-8244-ED01E3730589}" type="pres">
      <dgm:prSet presAssocID="{44598690-2988-4348-9FEB-5EAF52AAEC3F}" presName="thickLine" presStyleLbl="alignNode1" presStyleIdx="1" presStyleCnt="7"/>
      <dgm:spPr/>
    </dgm:pt>
    <dgm:pt modelId="{668BAF33-7141-4E65-9615-70065CF4ECCA}" type="pres">
      <dgm:prSet presAssocID="{44598690-2988-4348-9FEB-5EAF52AAEC3F}" presName="horz1" presStyleCnt="0"/>
      <dgm:spPr/>
    </dgm:pt>
    <dgm:pt modelId="{8743108D-BB88-44AC-991B-8D98C081D379}" type="pres">
      <dgm:prSet presAssocID="{44598690-2988-4348-9FEB-5EAF52AAEC3F}" presName="tx1" presStyleLbl="revTx" presStyleIdx="1" presStyleCnt="7"/>
      <dgm:spPr/>
      <dgm:t>
        <a:bodyPr/>
        <a:lstStyle/>
        <a:p>
          <a:endParaRPr lang="hr-HR"/>
        </a:p>
      </dgm:t>
    </dgm:pt>
    <dgm:pt modelId="{AA5DAF67-814E-4F53-BD0C-022CD8C7974A}" type="pres">
      <dgm:prSet presAssocID="{44598690-2988-4348-9FEB-5EAF52AAEC3F}" presName="vert1" presStyleCnt="0"/>
      <dgm:spPr/>
    </dgm:pt>
    <dgm:pt modelId="{20C270B8-BEB5-4A75-8D8F-700B77F4B63E}" type="pres">
      <dgm:prSet presAssocID="{35EF6A08-F8F3-407A-B270-0942CC9BF8AC}" presName="thickLine" presStyleLbl="alignNode1" presStyleIdx="2" presStyleCnt="7"/>
      <dgm:spPr/>
    </dgm:pt>
    <dgm:pt modelId="{68A9780B-171A-4471-AEEA-41AC67C6B080}" type="pres">
      <dgm:prSet presAssocID="{35EF6A08-F8F3-407A-B270-0942CC9BF8AC}" presName="horz1" presStyleCnt="0"/>
      <dgm:spPr/>
    </dgm:pt>
    <dgm:pt modelId="{AC89A011-CC60-435E-B447-11654E2DF496}" type="pres">
      <dgm:prSet presAssocID="{35EF6A08-F8F3-407A-B270-0942CC9BF8AC}" presName="tx1" presStyleLbl="revTx" presStyleIdx="2" presStyleCnt="7"/>
      <dgm:spPr/>
      <dgm:t>
        <a:bodyPr/>
        <a:lstStyle/>
        <a:p>
          <a:endParaRPr lang="hr-HR"/>
        </a:p>
      </dgm:t>
    </dgm:pt>
    <dgm:pt modelId="{1355C473-A7B0-47FA-A8AC-2B0AC5676A3B}" type="pres">
      <dgm:prSet presAssocID="{35EF6A08-F8F3-407A-B270-0942CC9BF8AC}" presName="vert1" presStyleCnt="0"/>
      <dgm:spPr/>
    </dgm:pt>
    <dgm:pt modelId="{DC1FCB05-593B-47FA-BCD8-59A1EC387648}" type="pres">
      <dgm:prSet presAssocID="{29D0E9D4-C7C3-4172-840A-B5944AC90F73}" presName="thickLine" presStyleLbl="alignNode1" presStyleIdx="3" presStyleCnt="7"/>
      <dgm:spPr/>
    </dgm:pt>
    <dgm:pt modelId="{1E7FF9DC-98AC-43F3-BA2C-043C892B1EA3}" type="pres">
      <dgm:prSet presAssocID="{29D0E9D4-C7C3-4172-840A-B5944AC90F73}" presName="horz1" presStyleCnt="0"/>
      <dgm:spPr/>
    </dgm:pt>
    <dgm:pt modelId="{0AB3663F-9124-4F75-9198-80D6FA0F0FA2}" type="pres">
      <dgm:prSet presAssocID="{29D0E9D4-C7C3-4172-840A-B5944AC90F73}" presName="tx1" presStyleLbl="revTx" presStyleIdx="3" presStyleCnt="7"/>
      <dgm:spPr/>
      <dgm:t>
        <a:bodyPr/>
        <a:lstStyle/>
        <a:p>
          <a:endParaRPr lang="hr-HR"/>
        </a:p>
      </dgm:t>
    </dgm:pt>
    <dgm:pt modelId="{034EF5BE-452B-46FC-9C67-EBA49F27CBFD}" type="pres">
      <dgm:prSet presAssocID="{29D0E9D4-C7C3-4172-840A-B5944AC90F73}" presName="vert1" presStyleCnt="0"/>
      <dgm:spPr/>
    </dgm:pt>
    <dgm:pt modelId="{B115CCB4-2202-4CB2-90E7-98FA19333F38}" type="pres">
      <dgm:prSet presAssocID="{EDECE0E1-3CA5-4488-AEB8-3EB1EC65C5AC}" presName="thickLine" presStyleLbl="alignNode1" presStyleIdx="4" presStyleCnt="7"/>
      <dgm:spPr/>
    </dgm:pt>
    <dgm:pt modelId="{4156CD33-6B13-4279-B2EC-2494337B2F3F}" type="pres">
      <dgm:prSet presAssocID="{EDECE0E1-3CA5-4488-AEB8-3EB1EC65C5AC}" presName="horz1" presStyleCnt="0"/>
      <dgm:spPr/>
    </dgm:pt>
    <dgm:pt modelId="{8B87F881-C15C-449C-9E97-28DAA01F7C82}" type="pres">
      <dgm:prSet presAssocID="{EDECE0E1-3CA5-4488-AEB8-3EB1EC65C5AC}" presName="tx1" presStyleLbl="revTx" presStyleIdx="4" presStyleCnt="7"/>
      <dgm:spPr/>
      <dgm:t>
        <a:bodyPr/>
        <a:lstStyle/>
        <a:p>
          <a:endParaRPr lang="hr-HR"/>
        </a:p>
      </dgm:t>
    </dgm:pt>
    <dgm:pt modelId="{91D10D79-1811-4C69-B859-4AFB17EBA904}" type="pres">
      <dgm:prSet presAssocID="{EDECE0E1-3CA5-4488-AEB8-3EB1EC65C5AC}" presName="vert1" presStyleCnt="0"/>
      <dgm:spPr/>
    </dgm:pt>
    <dgm:pt modelId="{9EF340E6-A0F7-45B3-B767-FBCB8A36DAA0}" type="pres">
      <dgm:prSet presAssocID="{1A2C348B-2D79-48E9-99DC-CF497F288733}" presName="thickLine" presStyleLbl="alignNode1" presStyleIdx="5" presStyleCnt="7"/>
      <dgm:spPr/>
    </dgm:pt>
    <dgm:pt modelId="{CB3E5787-3AF8-42BE-8E22-09B9B90F84E9}" type="pres">
      <dgm:prSet presAssocID="{1A2C348B-2D79-48E9-99DC-CF497F288733}" presName="horz1" presStyleCnt="0"/>
      <dgm:spPr/>
    </dgm:pt>
    <dgm:pt modelId="{7954145A-17BE-4F24-9FDF-41E9BEB8D31B}" type="pres">
      <dgm:prSet presAssocID="{1A2C348B-2D79-48E9-99DC-CF497F288733}" presName="tx1" presStyleLbl="revTx" presStyleIdx="5" presStyleCnt="7"/>
      <dgm:spPr/>
      <dgm:t>
        <a:bodyPr/>
        <a:lstStyle/>
        <a:p>
          <a:endParaRPr lang="hr-HR"/>
        </a:p>
      </dgm:t>
    </dgm:pt>
    <dgm:pt modelId="{55BDD597-227E-4C5E-96EA-4D5D1FA724C7}" type="pres">
      <dgm:prSet presAssocID="{1A2C348B-2D79-48E9-99DC-CF497F288733}" presName="vert1" presStyleCnt="0"/>
      <dgm:spPr/>
    </dgm:pt>
    <dgm:pt modelId="{CE8E46FB-2EBA-48A4-815D-5EA35EE48C43}" type="pres">
      <dgm:prSet presAssocID="{4AFA8412-CF71-4E92-871B-C84549EEF784}" presName="thickLine" presStyleLbl="alignNode1" presStyleIdx="6" presStyleCnt="7"/>
      <dgm:spPr/>
    </dgm:pt>
    <dgm:pt modelId="{6A4AB33C-7533-439B-ADEF-8C44A0312025}" type="pres">
      <dgm:prSet presAssocID="{4AFA8412-CF71-4E92-871B-C84549EEF784}" presName="horz1" presStyleCnt="0"/>
      <dgm:spPr/>
    </dgm:pt>
    <dgm:pt modelId="{0A6D647E-C199-42BA-B9F8-22DC73A72AD1}" type="pres">
      <dgm:prSet presAssocID="{4AFA8412-CF71-4E92-871B-C84549EEF784}" presName="tx1" presStyleLbl="revTx" presStyleIdx="6" presStyleCnt="7"/>
      <dgm:spPr/>
      <dgm:t>
        <a:bodyPr/>
        <a:lstStyle/>
        <a:p>
          <a:endParaRPr lang="hr-HR"/>
        </a:p>
      </dgm:t>
    </dgm:pt>
    <dgm:pt modelId="{03936660-2E4E-4022-BE1F-CB0F128A5F33}" type="pres">
      <dgm:prSet presAssocID="{4AFA8412-CF71-4E92-871B-C84549EEF784}" presName="vert1" presStyleCnt="0"/>
      <dgm:spPr/>
    </dgm:pt>
  </dgm:ptLst>
  <dgm:cxnLst>
    <dgm:cxn modelId="{B09A54E9-7725-4E07-AAA8-F74E16476CE0}" type="presOf" srcId="{528CC4E0-5FF6-4DBD-992C-A2A9BBE055FF}" destId="{14C62EB9-4E92-45A8-B591-6CC59AF99FD0}" srcOrd="0" destOrd="0" presId="urn:microsoft.com/office/officeart/2008/layout/LinedList"/>
    <dgm:cxn modelId="{220071F4-2FCA-4F0D-8697-7E3C3DBFB02A}" srcId="{DD0B226E-D98F-4A8B-A22A-B50679AC4000}" destId="{44598690-2988-4348-9FEB-5EAF52AAEC3F}" srcOrd="1" destOrd="0" parTransId="{9C9436C1-50EF-4270-A03E-8359DA838E52}" sibTransId="{711849C8-EBD4-42C3-B6A8-E330B3ABF912}"/>
    <dgm:cxn modelId="{ED64E59A-2500-4E53-B8BE-9B27D61B7D80}" srcId="{DD0B226E-D98F-4A8B-A22A-B50679AC4000}" destId="{528CC4E0-5FF6-4DBD-992C-A2A9BBE055FF}" srcOrd="0" destOrd="0" parTransId="{604D70E2-4505-4A66-93A9-E35A41169934}" sibTransId="{62045438-59C7-4E85-B3A1-33F898A8901F}"/>
    <dgm:cxn modelId="{FDCC8BF5-5984-4A7C-8739-8CDD3D7001A3}" srcId="{DD0B226E-D98F-4A8B-A22A-B50679AC4000}" destId="{35EF6A08-F8F3-407A-B270-0942CC9BF8AC}" srcOrd="2" destOrd="0" parTransId="{9C1A38BA-E212-40E9-AD50-A61C44BCC015}" sibTransId="{10A03BF8-DD14-4D6B-AA34-9F8A5EA38D7C}"/>
    <dgm:cxn modelId="{BD6037D6-EB31-42E6-938C-122939141E61}" type="presOf" srcId="{1A2C348B-2D79-48E9-99DC-CF497F288733}" destId="{7954145A-17BE-4F24-9FDF-41E9BEB8D31B}" srcOrd="0" destOrd="0" presId="urn:microsoft.com/office/officeart/2008/layout/LinedList"/>
    <dgm:cxn modelId="{86A8FA05-C608-4DFD-B35F-D3BB040C98C7}" type="presOf" srcId="{35EF6A08-F8F3-407A-B270-0942CC9BF8AC}" destId="{AC89A011-CC60-435E-B447-11654E2DF496}" srcOrd="0" destOrd="0" presId="urn:microsoft.com/office/officeart/2008/layout/LinedList"/>
    <dgm:cxn modelId="{4FE15C8D-5023-4808-A6BF-328EA0AB95E7}" type="presOf" srcId="{EDECE0E1-3CA5-4488-AEB8-3EB1EC65C5AC}" destId="{8B87F881-C15C-449C-9E97-28DAA01F7C82}" srcOrd="0" destOrd="0" presId="urn:microsoft.com/office/officeart/2008/layout/LinedList"/>
    <dgm:cxn modelId="{B0E183E1-1C5A-4BC4-86D6-3C203ACBCB57}" type="presOf" srcId="{4AFA8412-CF71-4E92-871B-C84549EEF784}" destId="{0A6D647E-C199-42BA-B9F8-22DC73A72AD1}" srcOrd="0" destOrd="0" presId="urn:microsoft.com/office/officeart/2008/layout/LinedList"/>
    <dgm:cxn modelId="{1A39D627-8140-4733-8EC6-FBCEDF34FABC}" srcId="{DD0B226E-D98F-4A8B-A22A-B50679AC4000}" destId="{EDECE0E1-3CA5-4488-AEB8-3EB1EC65C5AC}" srcOrd="4" destOrd="0" parTransId="{8836A79F-C660-4411-BAC6-F8900D32B283}" sibTransId="{171CCF07-3E7A-4CA0-8B26-FA5D109B1AA5}"/>
    <dgm:cxn modelId="{076BF78D-D92B-4E64-90B6-D2624B05E2C6}" type="presOf" srcId="{44598690-2988-4348-9FEB-5EAF52AAEC3F}" destId="{8743108D-BB88-44AC-991B-8D98C081D379}" srcOrd="0" destOrd="0" presId="urn:microsoft.com/office/officeart/2008/layout/LinedList"/>
    <dgm:cxn modelId="{024FF935-FB8A-4C09-941B-F8FD5A2122DE}" type="presOf" srcId="{29D0E9D4-C7C3-4172-840A-B5944AC90F73}" destId="{0AB3663F-9124-4F75-9198-80D6FA0F0FA2}" srcOrd="0" destOrd="0" presId="urn:microsoft.com/office/officeart/2008/layout/LinedList"/>
    <dgm:cxn modelId="{42AFB631-CAB9-41D3-BE4F-C147C8669DD1}" srcId="{DD0B226E-D98F-4A8B-A22A-B50679AC4000}" destId="{29D0E9D4-C7C3-4172-840A-B5944AC90F73}" srcOrd="3" destOrd="0" parTransId="{DADA9242-D34D-4DE1-AA0E-92F324AE6F3C}" sibTransId="{70B51931-1020-4107-B873-C9B74935392F}"/>
    <dgm:cxn modelId="{51316D3D-5ED4-4863-ABFD-96EECB547A89}" srcId="{DD0B226E-D98F-4A8B-A22A-B50679AC4000}" destId="{4AFA8412-CF71-4E92-871B-C84549EEF784}" srcOrd="6" destOrd="0" parTransId="{902B558A-031D-4A95-8B8F-CBF01AAB8D6A}" sibTransId="{81EC2546-C8DE-4E37-8920-0D62C25E1773}"/>
    <dgm:cxn modelId="{D67406DE-A338-4859-AF38-FB72B0A081EE}" type="presOf" srcId="{DD0B226E-D98F-4A8B-A22A-B50679AC4000}" destId="{F093497D-AAAB-41BD-AAA1-39A674A738EA}" srcOrd="0" destOrd="0" presId="urn:microsoft.com/office/officeart/2008/layout/LinedList"/>
    <dgm:cxn modelId="{DBE89DBD-D702-4B1A-A091-94442009BC4D}" srcId="{DD0B226E-D98F-4A8B-A22A-B50679AC4000}" destId="{1A2C348B-2D79-48E9-99DC-CF497F288733}" srcOrd="5" destOrd="0" parTransId="{5CD71EC3-4C9F-40DB-A168-2B7234893C43}" sibTransId="{215E7793-8995-4CCA-BF36-B191E517BF50}"/>
    <dgm:cxn modelId="{30265977-5798-4C4F-AE8B-BD2CCC0570A4}" type="presParOf" srcId="{F093497D-AAAB-41BD-AAA1-39A674A738EA}" destId="{1ED118B3-862C-4C6F-BF60-CCF4BFE7A4D4}" srcOrd="0" destOrd="0" presId="urn:microsoft.com/office/officeart/2008/layout/LinedList"/>
    <dgm:cxn modelId="{ACD3015F-BA67-4D80-AFBF-A5707854B203}" type="presParOf" srcId="{F093497D-AAAB-41BD-AAA1-39A674A738EA}" destId="{B4626329-56D9-4DEC-8EDC-D86D8AC268A0}" srcOrd="1" destOrd="0" presId="urn:microsoft.com/office/officeart/2008/layout/LinedList"/>
    <dgm:cxn modelId="{9593536C-6BC9-4E7A-B113-6CBA2A5D6ED3}" type="presParOf" srcId="{B4626329-56D9-4DEC-8EDC-D86D8AC268A0}" destId="{14C62EB9-4E92-45A8-B591-6CC59AF99FD0}" srcOrd="0" destOrd="0" presId="urn:microsoft.com/office/officeart/2008/layout/LinedList"/>
    <dgm:cxn modelId="{D775D832-45D9-421B-9869-388B60756273}" type="presParOf" srcId="{B4626329-56D9-4DEC-8EDC-D86D8AC268A0}" destId="{80CBBCB6-6F45-4F99-AFC9-2DB2F7EE82AC}" srcOrd="1" destOrd="0" presId="urn:microsoft.com/office/officeart/2008/layout/LinedList"/>
    <dgm:cxn modelId="{736D644A-BAB4-4344-B7D5-768CEBA28C82}" type="presParOf" srcId="{F093497D-AAAB-41BD-AAA1-39A674A738EA}" destId="{03A62468-6289-4A85-8244-ED01E3730589}" srcOrd="2" destOrd="0" presId="urn:microsoft.com/office/officeart/2008/layout/LinedList"/>
    <dgm:cxn modelId="{90BDAC5E-DEB4-4979-8FCC-52ED67393C29}" type="presParOf" srcId="{F093497D-AAAB-41BD-AAA1-39A674A738EA}" destId="{668BAF33-7141-4E65-9615-70065CF4ECCA}" srcOrd="3" destOrd="0" presId="urn:microsoft.com/office/officeart/2008/layout/LinedList"/>
    <dgm:cxn modelId="{6B45E52F-5B06-41B3-BC6B-900B66B3F027}" type="presParOf" srcId="{668BAF33-7141-4E65-9615-70065CF4ECCA}" destId="{8743108D-BB88-44AC-991B-8D98C081D379}" srcOrd="0" destOrd="0" presId="urn:microsoft.com/office/officeart/2008/layout/LinedList"/>
    <dgm:cxn modelId="{61BE159B-F4E7-4018-B3B0-B438D336FBD1}" type="presParOf" srcId="{668BAF33-7141-4E65-9615-70065CF4ECCA}" destId="{AA5DAF67-814E-4F53-BD0C-022CD8C7974A}" srcOrd="1" destOrd="0" presId="urn:microsoft.com/office/officeart/2008/layout/LinedList"/>
    <dgm:cxn modelId="{AB15F0B1-6E02-47BB-9BE0-A7A776028643}" type="presParOf" srcId="{F093497D-AAAB-41BD-AAA1-39A674A738EA}" destId="{20C270B8-BEB5-4A75-8D8F-700B77F4B63E}" srcOrd="4" destOrd="0" presId="urn:microsoft.com/office/officeart/2008/layout/LinedList"/>
    <dgm:cxn modelId="{341658B8-5755-4595-86AE-E60A827BD657}" type="presParOf" srcId="{F093497D-AAAB-41BD-AAA1-39A674A738EA}" destId="{68A9780B-171A-4471-AEEA-41AC67C6B080}" srcOrd="5" destOrd="0" presId="urn:microsoft.com/office/officeart/2008/layout/LinedList"/>
    <dgm:cxn modelId="{9C64DC7D-6FB9-4C01-AA10-760A104E767A}" type="presParOf" srcId="{68A9780B-171A-4471-AEEA-41AC67C6B080}" destId="{AC89A011-CC60-435E-B447-11654E2DF496}" srcOrd="0" destOrd="0" presId="urn:microsoft.com/office/officeart/2008/layout/LinedList"/>
    <dgm:cxn modelId="{46A02071-9866-4AF8-959A-EC9AFC13519F}" type="presParOf" srcId="{68A9780B-171A-4471-AEEA-41AC67C6B080}" destId="{1355C473-A7B0-47FA-A8AC-2B0AC5676A3B}" srcOrd="1" destOrd="0" presId="urn:microsoft.com/office/officeart/2008/layout/LinedList"/>
    <dgm:cxn modelId="{A5E631E5-3723-468D-8A1E-580DCE4246B0}" type="presParOf" srcId="{F093497D-AAAB-41BD-AAA1-39A674A738EA}" destId="{DC1FCB05-593B-47FA-BCD8-59A1EC387648}" srcOrd="6" destOrd="0" presId="urn:microsoft.com/office/officeart/2008/layout/LinedList"/>
    <dgm:cxn modelId="{FE60B251-6514-4857-AC70-C6DDC8C64085}" type="presParOf" srcId="{F093497D-AAAB-41BD-AAA1-39A674A738EA}" destId="{1E7FF9DC-98AC-43F3-BA2C-043C892B1EA3}" srcOrd="7" destOrd="0" presId="urn:microsoft.com/office/officeart/2008/layout/LinedList"/>
    <dgm:cxn modelId="{2ADFEEE0-6BD6-4517-9266-42A548FAC9CF}" type="presParOf" srcId="{1E7FF9DC-98AC-43F3-BA2C-043C892B1EA3}" destId="{0AB3663F-9124-4F75-9198-80D6FA0F0FA2}" srcOrd="0" destOrd="0" presId="urn:microsoft.com/office/officeart/2008/layout/LinedList"/>
    <dgm:cxn modelId="{7585210B-38BA-4076-997D-FEF79960DBF0}" type="presParOf" srcId="{1E7FF9DC-98AC-43F3-BA2C-043C892B1EA3}" destId="{034EF5BE-452B-46FC-9C67-EBA49F27CBFD}" srcOrd="1" destOrd="0" presId="urn:microsoft.com/office/officeart/2008/layout/LinedList"/>
    <dgm:cxn modelId="{B0AB7371-98B9-4C32-8235-A0F8C0A4401D}" type="presParOf" srcId="{F093497D-AAAB-41BD-AAA1-39A674A738EA}" destId="{B115CCB4-2202-4CB2-90E7-98FA19333F38}" srcOrd="8" destOrd="0" presId="urn:microsoft.com/office/officeart/2008/layout/LinedList"/>
    <dgm:cxn modelId="{AD55FEEF-BF61-4FFB-92CC-CD56CB103220}" type="presParOf" srcId="{F093497D-AAAB-41BD-AAA1-39A674A738EA}" destId="{4156CD33-6B13-4279-B2EC-2494337B2F3F}" srcOrd="9" destOrd="0" presId="urn:microsoft.com/office/officeart/2008/layout/LinedList"/>
    <dgm:cxn modelId="{4EACA2EA-ED5E-4EAE-8772-F0E71949689D}" type="presParOf" srcId="{4156CD33-6B13-4279-B2EC-2494337B2F3F}" destId="{8B87F881-C15C-449C-9E97-28DAA01F7C82}" srcOrd="0" destOrd="0" presId="urn:microsoft.com/office/officeart/2008/layout/LinedList"/>
    <dgm:cxn modelId="{B1A6F7D4-62EC-4309-A35C-7C8214F2F99C}" type="presParOf" srcId="{4156CD33-6B13-4279-B2EC-2494337B2F3F}" destId="{91D10D79-1811-4C69-B859-4AFB17EBA904}" srcOrd="1" destOrd="0" presId="urn:microsoft.com/office/officeart/2008/layout/LinedList"/>
    <dgm:cxn modelId="{247E77EE-3E36-4EB2-8B7A-5C1D4C869C8B}" type="presParOf" srcId="{F093497D-AAAB-41BD-AAA1-39A674A738EA}" destId="{9EF340E6-A0F7-45B3-B767-FBCB8A36DAA0}" srcOrd="10" destOrd="0" presId="urn:microsoft.com/office/officeart/2008/layout/LinedList"/>
    <dgm:cxn modelId="{9EDC371D-4F4B-473B-8040-76AADAB34135}" type="presParOf" srcId="{F093497D-AAAB-41BD-AAA1-39A674A738EA}" destId="{CB3E5787-3AF8-42BE-8E22-09B9B90F84E9}" srcOrd="11" destOrd="0" presId="urn:microsoft.com/office/officeart/2008/layout/LinedList"/>
    <dgm:cxn modelId="{B95C4852-258A-4A90-94AF-1A5E4213516D}" type="presParOf" srcId="{CB3E5787-3AF8-42BE-8E22-09B9B90F84E9}" destId="{7954145A-17BE-4F24-9FDF-41E9BEB8D31B}" srcOrd="0" destOrd="0" presId="urn:microsoft.com/office/officeart/2008/layout/LinedList"/>
    <dgm:cxn modelId="{5BA45131-FE94-4DA7-A066-2DAFD7614EAC}" type="presParOf" srcId="{CB3E5787-3AF8-42BE-8E22-09B9B90F84E9}" destId="{55BDD597-227E-4C5E-96EA-4D5D1FA724C7}" srcOrd="1" destOrd="0" presId="urn:microsoft.com/office/officeart/2008/layout/LinedList"/>
    <dgm:cxn modelId="{D72EFA3C-78F6-4C04-AE1A-CCDE0FD03E78}" type="presParOf" srcId="{F093497D-AAAB-41BD-AAA1-39A674A738EA}" destId="{CE8E46FB-2EBA-48A4-815D-5EA35EE48C43}" srcOrd="12" destOrd="0" presId="urn:microsoft.com/office/officeart/2008/layout/LinedList"/>
    <dgm:cxn modelId="{0E3CCF9A-CD8B-4700-B181-68B32DC042DC}" type="presParOf" srcId="{F093497D-AAAB-41BD-AAA1-39A674A738EA}" destId="{6A4AB33C-7533-439B-ADEF-8C44A0312025}" srcOrd="13" destOrd="0" presId="urn:microsoft.com/office/officeart/2008/layout/LinedList"/>
    <dgm:cxn modelId="{26BA855E-C517-4753-99B7-4764CA80953D}" type="presParOf" srcId="{6A4AB33C-7533-439B-ADEF-8C44A0312025}" destId="{0A6D647E-C199-42BA-B9F8-22DC73A72AD1}" srcOrd="0" destOrd="0" presId="urn:microsoft.com/office/officeart/2008/layout/LinedList"/>
    <dgm:cxn modelId="{63D33C85-DD4F-4E4B-822D-51C404010044}" type="presParOf" srcId="{6A4AB33C-7533-439B-ADEF-8C44A0312025}" destId="{03936660-2E4E-4022-BE1F-CB0F128A5F3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D10404-74D3-43FD-B849-A8EBFA79BFE0}" type="doc">
      <dgm:prSet loTypeId="urn:microsoft.com/office/officeart/2005/8/layout/vList2" loCatId="list" qsTypeId="urn:microsoft.com/office/officeart/2005/8/quickstyle/simple5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9643712B-73D8-461C-A342-C6D11210A152}">
      <dgm:prSet/>
      <dgm:spPr/>
      <dgm:t>
        <a:bodyPr/>
        <a:lstStyle/>
        <a:p>
          <a:r>
            <a:rPr lang="hr-HR"/>
            <a:t>Najveća slava u životu nije u tome da nikad ne padnemo, nego da se dignemo svaki put kad padnemo.</a:t>
          </a:r>
          <a:r>
            <a:rPr lang="en-US"/>
            <a:t> 							</a:t>
          </a:r>
        </a:p>
      </dgm:t>
    </dgm:pt>
    <dgm:pt modelId="{E08AF499-8F5F-4B36-A0C4-E676BD2309CD}" type="parTrans" cxnId="{FF9DFABD-6F4B-4E46-ADBF-E586728F0C94}">
      <dgm:prSet/>
      <dgm:spPr/>
      <dgm:t>
        <a:bodyPr/>
        <a:lstStyle/>
        <a:p>
          <a:endParaRPr lang="en-US"/>
        </a:p>
      </dgm:t>
    </dgm:pt>
    <dgm:pt modelId="{8D468CF7-C90A-47D9-B743-83598FBD120A}" type="sibTrans" cxnId="{FF9DFABD-6F4B-4E46-ADBF-E586728F0C94}">
      <dgm:prSet/>
      <dgm:spPr/>
      <dgm:t>
        <a:bodyPr/>
        <a:lstStyle/>
        <a:p>
          <a:endParaRPr lang="en-US"/>
        </a:p>
      </dgm:t>
    </dgm:pt>
    <dgm:pt modelId="{54FF8183-CF88-4008-B662-E0F2BCD30512}">
      <dgm:prSet/>
      <dgm:spPr/>
      <dgm:t>
        <a:bodyPr/>
        <a:lstStyle/>
        <a:p>
          <a:pPr algn="r"/>
          <a:r>
            <a:rPr lang="hr-HR" dirty="0"/>
            <a:t>Konfucije</a:t>
          </a:r>
          <a:endParaRPr lang="en-US" dirty="0"/>
        </a:p>
      </dgm:t>
    </dgm:pt>
    <dgm:pt modelId="{3B496C8D-8BC1-471B-BC5D-1FEFCED9AEE9}" type="parTrans" cxnId="{5D6FA4EF-C85D-425D-929C-0CAEC593A4B0}">
      <dgm:prSet/>
      <dgm:spPr/>
      <dgm:t>
        <a:bodyPr/>
        <a:lstStyle/>
        <a:p>
          <a:endParaRPr lang="en-US"/>
        </a:p>
      </dgm:t>
    </dgm:pt>
    <dgm:pt modelId="{A3DD1BD5-0569-4637-80F7-ED1B2E38EE92}" type="sibTrans" cxnId="{5D6FA4EF-C85D-425D-929C-0CAEC593A4B0}">
      <dgm:prSet/>
      <dgm:spPr/>
      <dgm:t>
        <a:bodyPr/>
        <a:lstStyle/>
        <a:p>
          <a:endParaRPr lang="en-US"/>
        </a:p>
      </dgm:t>
    </dgm:pt>
    <dgm:pt modelId="{BCDF04D3-E539-40B3-BE58-138F3A270A40}" type="pres">
      <dgm:prSet presAssocID="{E9D10404-74D3-43FD-B849-A8EBFA79BF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44489E24-F8CF-483F-A9DB-5A84987B03F2}" type="pres">
      <dgm:prSet presAssocID="{9643712B-73D8-461C-A342-C6D11210A15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DA9A95B-7977-43FB-A835-A4B6FE955294}" type="pres">
      <dgm:prSet presAssocID="{8D468CF7-C90A-47D9-B743-83598FBD120A}" presName="spacer" presStyleCnt="0"/>
      <dgm:spPr/>
    </dgm:pt>
    <dgm:pt modelId="{22DE12F6-3B68-41A1-8603-5D690DE08953}" type="pres">
      <dgm:prSet presAssocID="{54FF8183-CF88-4008-B662-E0F2BCD3051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BB2DF8E5-AE1C-47AB-9BAA-B9ADB13065C8}" type="presOf" srcId="{54FF8183-CF88-4008-B662-E0F2BCD30512}" destId="{22DE12F6-3B68-41A1-8603-5D690DE08953}" srcOrd="0" destOrd="0" presId="urn:microsoft.com/office/officeart/2005/8/layout/vList2"/>
    <dgm:cxn modelId="{FF9DFABD-6F4B-4E46-ADBF-E586728F0C94}" srcId="{E9D10404-74D3-43FD-B849-A8EBFA79BFE0}" destId="{9643712B-73D8-461C-A342-C6D11210A152}" srcOrd="0" destOrd="0" parTransId="{E08AF499-8F5F-4B36-A0C4-E676BD2309CD}" sibTransId="{8D468CF7-C90A-47D9-B743-83598FBD120A}"/>
    <dgm:cxn modelId="{599B3745-C1CE-4F98-992C-B9D8A50028FA}" type="presOf" srcId="{9643712B-73D8-461C-A342-C6D11210A152}" destId="{44489E24-F8CF-483F-A9DB-5A84987B03F2}" srcOrd="0" destOrd="0" presId="urn:microsoft.com/office/officeart/2005/8/layout/vList2"/>
    <dgm:cxn modelId="{730E90DE-37C6-428A-BE44-BB9ABC6A9514}" type="presOf" srcId="{E9D10404-74D3-43FD-B849-A8EBFA79BFE0}" destId="{BCDF04D3-E539-40B3-BE58-138F3A270A40}" srcOrd="0" destOrd="0" presId="urn:microsoft.com/office/officeart/2005/8/layout/vList2"/>
    <dgm:cxn modelId="{5D6FA4EF-C85D-425D-929C-0CAEC593A4B0}" srcId="{E9D10404-74D3-43FD-B849-A8EBFA79BFE0}" destId="{54FF8183-CF88-4008-B662-E0F2BCD30512}" srcOrd="1" destOrd="0" parTransId="{3B496C8D-8BC1-471B-BC5D-1FEFCED9AEE9}" sibTransId="{A3DD1BD5-0569-4637-80F7-ED1B2E38EE92}"/>
    <dgm:cxn modelId="{5CB331EF-8BCB-4F0B-A97C-B40843259AD6}" type="presParOf" srcId="{BCDF04D3-E539-40B3-BE58-138F3A270A40}" destId="{44489E24-F8CF-483F-A9DB-5A84987B03F2}" srcOrd="0" destOrd="0" presId="urn:microsoft.com/office/officeart/2005/8/layout/vList2"/>
    <dgm:cxn modelId="{4846B07F-79D9-465D-8E9A-58047CACBF7F}" type="presParOf" srcId="{BCDF04D3-E539-40B3-BE58-138F3A270A40}" destId="{5DA9A95B-7977-43FB-A835-A4B6FE955294}" srcOrd="1" destOrd="0" presId="urn:microsoft.com/office/officeart/2005/8/layout/vList2"/>
    <dgm:cxn modelId="{8CB40559-9B65-48D2-A976-C21A119A0C39}" type="presParOf" srcId="{BCDF04D3-E539-40B3-BE58-138F3A270A40}" destId="{22DE12F6-3B68-41A1-8603-5D690DE0895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F462B1B-50BB-469B-9BBE-044112905CCE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38CF73B-30A3-48C7-9C31-76E6D55E37C0}">
      <dgm:prSet/>
      <dgm:spPr/>
      <dgm:t>
        <a:bodyPr/>
        <a:lstStyle/>
        <a:p>
          <a:r>
            <a:rPr lang="hr-HR" b="0" i="0" baseline="0" dirty="0"/>
            <a:t>1. Ljudi</a:t>
          </a:r>
          <a:endParaRPr lang="en-US" dirty="0"/>
        </a:p>
      </dgm:t>
    </dgm:pt>
    <dgm:pt modelId="{38B20C4B-432D-411F-9416-BDCEF42B716D}" type="parTrans" cxnId="{30BC98E0-6114-48E2-BCF0-A834B8D2EF02}">
      <dgm:prSet/>
      <dgm:spPr/>
      <dgm:t>
        <a:bodyPr/>
        <a:lstStyle/>
        <a:p>
          <a:endParaRPr lang="en-US"/>
        </a:p>
      </dgm:t>
    </dgm:pt>
    <dgm:pt modelId="{7144203F-4AB4-44F4-B8F9-46E9A4F182B6}" type="sibTrans" cxnId="{30BC98E0-6114-48E2-BCF0-A834B8D2EF02}">
      <dgm:prSet/>
      <dgm:spPr/>
      <dgm:t>
        <a:bodyPr/>
        <a:lstStyle/>
        <a:p>
          <a:endParaRPr lang="en-US"/>
        </a:p>
      </dgm:t>
    </dgm:pt>
    <dgm:pt modelId="{1177610F-61FD-4808-BF8E-E2B1D8724B3F}">
      <dgm:prSet/>
      <dgm:spPr/>
      <dgm:t>
        <a:bodyPr/>
        <a:lstStyle/>
        <a:p>
          <a:r>
            <a:rPr lang="hr-HR" b="0" i="0" baseline="0" dirty="0"/>
            <a:t>2. Tijelo</a:t>
          </a:r>
          <a:endParaRPr lang="en-US" dirty="0"/>
        </a:p>
      </dgm:t>
    </dgm:pt>
    <dgm:pt modelId="{85FD4E6A-950A-4A6B-9E30-2166BD7613B6}" type="parTrans" cxnId="{51DF5EED-D676-4CB3-B9ED-13F6052E8154}">
      <dgm:prSet/>
      <dgm:spPr/>
      <dgm:t>
        <a:bodyPr/>
        <a:lstStyle/>
        <a:p>
          <a:endParaRPr lang="en-US"/>
        </a:p>
      </dgm:t>
    </dgm:pt>
    <dgm:pt modelId="{8BF4F897-D0BF-4086-8045-D4D7B5C5CAEB}" type="sibTrans" cxnId="{51DF5EED-D676-4CB3-B9ED-13F6052E8154}">
      <dgm:prSet/>
      <dgm:spPr/>
      <dgm:t>
        <a:bodyPr/>
        <a:lstStyle/>
        <a:p>
          <a:endParaRPr lang="en-US"/>
        </a:p>
      </dgm:t>
    </dgm:pt>
    <dgm:pt modelId="{8CD0F43B-8FC6-4A90-9439-0681F17CBCDF}">
      <dgm:prSet/>
      <dgm:spPr/>
      <dgm:t>
        <a:bodyPr/>
        <a:lstStyle/>
        <a:p>
          <a:r>
            <a:rPr lang="hr-HR" b="0" i="0" baseline="0" dirty="0"/>
            <a:t>3. Aktivnosti</a:t>
          </a:r>
          <a:endParaRPr lang="en-US" dirty="0"/>
        </a:p>
      </dgm:t>
    </dgm:pt>
    <dgm:pt modelId="{964C00C3-8CDC-4C1A-A312-DC456E6633F9}" type="parTrans" cxnId="{F47B4FED-CB63-40FF-B4C6-D3EB2BE5A09D}">
      <dgm:prSet/>
      <dgm:spPr/>
      <dgm:t>
        <a:bodyPr/>
        <a:lstStyle/>
        <a:p>
          <a:endParaRPr lang="en-US"/>
        </a:p>
      </dgm:t>
    </dgm:pt>
    <dgm:pt modelId="{89196EF3-EED4-431A-B891-134C6F992002}" type="sibTrans" cxnId="{F47B4FED-CB63-40FF-B4C6-D3EB2BE5A09D}">
      <dgm:prSet/>
      <dgm:spPr/>
      <dgm:t>
        <a:bodyPr/>
        <a:lstStyle/>
        <a:p>
          <a:endParaRPr lang="en-US"/>
        </a:p>
      </dgm:t>
    </dgm:pt>
    <dgm:pt modelId="{AB913BAB-7072-4AB6-8C30-F6B6A3FF2891}">
      <dgm:prSet/>
      <dgm:spPr/>
      <dgm:t>
        <a:bodyPr/>
        <a:lstStyle/>
        <a:p>
          <a:r>
            <a:rPr lang="hr-HR" b="0" i="0" baseline="0" dirty="0"/>
            <a:t>4. Misli</a:t>
          </a:r>
          <a:endParaRPr lang="en-US" dirty="0"/>
        </a:p>
      </dgm:t>
    </dgm:pt>
    <dgm:pt modelId="{8FE38806-F381-45B9-AFEE-B2D753AFCC15}" type="parTrans" cxnId="{D093D134-4D15-491C-83C5-C40B1758C6DB}">
      <dgm:prSet/>
      <dgm:spPr/>
      <dgm:t>
        <a:bodyPr/>
        <a:lstStyle/>
        <a:p>
          <a:endParaRPr lang="en-US"/>
        </a:p>
      </dgm:t>
    </dgm:pt>
    <dgm:pt modelId="{0D8816EC-0384-4470-9037-82FAAF3E8F97}" type="sibTrans" cxnId="{D093D134-4D15-491C-83C5-C40B1758C6DB}">
      <dgm:prSet/>
      <dgm:spPr/>
      <dgm:t>
        <a:bodyPr/>
        <a:lstStyle/>
        <a:p>
          <a:endParaRPr lang="en-US"/>
        </a:p>
      </dgm:t>
    </dgm:pt>
    <dgm:pt modelId="{84AD1ED1-947E-4630-90E0-8F503E8F9E03}" type="pres">
      <dgm:prSet presAssocID="{7F462B1B-50BB-469B-9BBE-044112905C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36C6D65C-D6D7-40F4-8CF9-C589BC5DA2C4}" type="pres">
      <dgm:prSet presAssocID="{D38CF73B-30A3-48C7-9C31-76E6D55E37C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11FD533-BFBD-4E39-B7FD-93B532580E2E}" type="pres">
      <dgm:prSet presAssocID="{7144203F-4AB4-44F4-B8F9-46E9A4F182B6}" presName="spacer" presStyleCnt="0"/>
      <dgm:spPr/>
    </dgm:pt>
    <dgm:pt modelId="{96904A3E-9282-41F3-BBF4-664921C0AB80}" type="pres">
      <dgm:prSet presAssocID="{1177610F-61FD-4808-BF8E-E2B1D8724B3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EA44AFA1-D1B1-4826-9AEC-58BD1BB351AB}" type="pres">
      <dgm:prSet presAssocID="{8BF4F897-D0BF-4086-8045-D4D7B5C5CAEB}" presName="spacer" presStyleCnt="0"/>
      <dgm:spPr/>
    </dgm:pt>
    <dgm:pt modelId="{534FAA01-0F30-4038-AFC4-C52157334A61}" type="pres">
      <dgm:prSet presAssocID="{8CD0F43B-8FC6-4A90-9439-0681F17CBCD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005374B-C784-413F-93C6-FCA4B09B46BF}" type="pres">
      <dgm:prSet presAssocID="{89196EF3-EED4-431A-B891-134C6F992002}" presName="spacer" presStyleCnt="0"/>
      <dgm:spPr/>
    </dgm:pt>
    <dgm:pt modelId="{128065D2-06DB-4BE9-A004-88D55D9725A8}" type="pres">
      <dgm:prSet presAssocID="{AB913BAB-7072-4AB6-8C30-F6B6A3FF289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51DF5EED-D676-4CB3-B9ED-13F6052E8154}" srcId="{7F462B1B-50BB-469B-9BBE-044112905CCE}" destId="{1177610F-61FD-4808-BF8E-E2B1D8724B3F}" srcOrd="1" destOrd="0" parTransId="{85FD4E6A-950A-4A6B-9E30-2166BD7613B6}" sibTransId="{8BF4F897-D0BF-4086-8045-D4D7B5C5CAEB}"/>
    <dgm:cxn modelId="{808D4D52-F1B3-410C-88E1-5BD6CBE9AED2}" type="presOf" srcId="{7F462B1B-50BB-469B-9BBE-044112905CCE}" destId="{84AD1ED1-947E-4630-90E0-8F503E8F9E03}" srcOrd="0" destOrd="0" presId="urn:microsoft.com/office/officeart/2005/8/layout/vList2"/>
    <dgm:cxn modelId="{874B93E9-F2BC-4C5E-B401-6808C23041BA}" type="presOf" srcId="{8CD0F43B-8FC6-4A90-9439-0681F17CBCDF}" destId="{534FAA01-0F30-4038-AFC4-C52157334A61}" srcOrd="0" destOrd="0" presId="urn:microsoft.com/office/officeart/2005/8/layout/vList2"/>
    <dgm:cxn modelId="{CD1BFA1F-7554-4E4F-8782-A2615A69CB98}" type="presOf" srcId="{1177610F-61FD-4808-BF8E-E2B1D8724B3F}" destId="{96904A3E-9282-41F3-BBF4-664921C0AB80}" srcOrd="0" destOrd="0" presId="urn:microsoft.com/office/officeart/2005/8/layout/vList2"/>
    <dgm:cxn modelId="{30BC98E0-6114-48E2-BCF0-A834B8D2EF02}" srcId="{7F462B1B-50BB-469B-9BBE-044112905CCE}" destId="{D38CF73B-30A3-48C7-9C31-76E6D55E37C0}" srcOrd="0" destOrd="0" parTransId="{38B20C4B-432D-411F-9416-BDCEF42B716D}" sibTransId="{7144203F-4AB4-44F4-B8F9-46E9A4F182B6}"/>
    <dgm:cxn modelId="{0686EA82-C33A-4509-8E73-988F08F44129}" type="presOf" srcId="{D38CF73B-30A3-48C7-9C31-76E6D55E37C0}" destId="{36C6D65C-D6D7-40F4-8CF9-C589BC5DA2C4}" srcOrd="0" destOrd="0" presId="urn:microsoft.com/office/officeart/2005/8/layout/vList2"/>
    <dgm:cxn modelId="{F47B4FED-CB63-40FF-B4C6-D3EB2BE5A09D}" srcId="{7F462B1B-50BB-469B-9BBE-044112905CCE}" destId="{8CD0F43B-8FC6-4A90-9439-0681F17CBCDF}" srcOrd="2" destOrd="0" parTransId="{964C00C3-8CDC-4C1A-A312-DC456E6633F9}" sibTransId="{89196EF3-EED4-431A-B891-134C6F992002}"/>
    <dgm:cxn modelId="{AB2E735B-D2E5-4626-BB30-2E9CCFEC8036}" type="presOf" srcId="{AB913BAB-7072-4AB6-8C30-F6B6A3FF2891}" destId="{128065D2-06DB-4BE9-A004-88D55D9725A8}" srcOrd="0" destOrd="0" presId="urn:microsoft.com/office/officeart/2005/8/layout/vList2"/>
    <dgm:cxn modelId="{D093D134-4D15-491C-83C5-C40B1758C6DB}" srcId="{7F462B1B-50BB-469B-9BBE-044112905CCE}" destId="{AB913BAB-7072-4AB6-8C30-F6B6A3FF2891}" srcOrd="3" destOrd="0" parTransId="{8FE38806-F381-45B9-AFEE-B2D753AFCC15}" sibTransId="{0D8816EC-0384-4470-9037-82FAAF3E8F97}"/>
    <dgm:cxn modelId="{16825E5B-0B44-49CC-B5E4-305DDED37A00}" type="presParOf" srcId="{84AD1ED1-947E-4630-90E0-8F503E8F9E03}" destId="{36C6D65C-D6D7-40F4-8CF9-C589BC5DA2C4}" srcOrd="0" destOrd="0" presId="urn:microsoft.com/office/officeart/2005/8/layout/vList2"/>
    <dgm:cxn modelId="{D222D2A7-599B-401E-8B9E-B76119311C2E}" type="presParOf" srcId="{84AD1ED1-947E-4630-90E0-8F503E8F9E03}" destId="{711FD533-BFBD-4E39-B7FD-93B532580E2E}" srcOrd="1" destOrd="0" presId="urn:microsoft.com/office/officeart/2005/8/layout/vList2"/>
    <dgm:cxn modelId="{5D84D234-8D12-47A4-A142-C1DEBEB43FEC}" type="presParOf" srcId="{84AD1ED1-947E-4630-90E0-8F503E8F9E03}" destId="{96904A3E-9282-41F3-BBF4-664921C0AB80}" srcOrd="2" destOrd="0" presId="urn:microsoft.com/office/officeart/2005/8/layout/vList2"/>
    <dgm:cxn modelId="{8DF98052-A235-4216-B072-5333072098D5}" type="presParOf" srcId="{84AD1ED1-947E-4630-90E0-8F503E8F9E03}" destId="{EA44AFA1-D1B1-4826-9AEC-58BD1BB351AB}" srcOrd="3" destOrd="0" presId="urn:microsoft.com/office/officeart/2005/8/layout/vList2"/>
    <dgm:cxn modelId="{6E18AD7D-6CD2-48FE-8597-AA4BD11D635D}" type="presParOf" srcId="{84AD1ED1-947E-4630-90E0-8F503E8F9E03}" destId="{534FAA01-0F30-4038-AFC4-C52157334A61}" srcOrd="4" destOrd="0" presId="urn:microsoft.com/office/officeart/2005/8/layout/vList2"/>
    <dgm:cxn modelId="{294BF11F-563B-49F0-B0A1-002CB76A7407}" type="presParOf" srcId="{84AD1ED1-947E-4630-90E0-8F503E8F9E03}" destId="{D005374B-C784-413F-93C6-FCA4B09B46BF}" srcOrd="5" destOrd="0" presId="urn:microsoft.com/office/officeart/2005/8/layout/vList2"/>
    <dgm:cxn modelId="{594D3CBA-4F65-428C-988C-5739C9737EE2}" type="presParOf" srcId="{84AD1ED1-947E-4630-90E0-8F503E8F9E03}" destId="{128065D2-06DB-4BE9-A004-88D55D9725A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DC0BA75-198C-44FE-A9C9-24454213FB1A}" type="doc">
      <dgm:prSet loTypeId="urn:microsoft.com/office/officeart/2005/8/layout/hierarchy1" loCatId="hierarchy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4951F52-4D27-46A6-B4EC-572DD95BCAED}">
      <dgm:prSet/>
      <dgm:spPr/>
      <dgm:t>
        <a:bodyPr/>
        <a:lstStyle/>
        <a:p>
          <a:r>
            <a:rPr lang="hr-HR" b="0" i="0" baseline="0" dirty="0"/>
            <a:t>Podiže razinu „hormona sreće”</a:t>
          </a:r>
          <a:endParaRPr lang="en-US" dirty="0"/>
        </a:p>
      </dgm:t>
    </dgm:pt>
    <dgm:pt modelId="{4E4BBCD1-A6AA-4D33-B90E-A7D39AE57D3C}" type="parTrans" cxnId="{90034582-8245-4935-B361-E6169D986164}">
      <dgm:prSet/>
      <dgm:spPr/>
      <dgm:t>
        <a:bodyPr/>
        <a:lstStyle/>
        <a:p>
          <a:endParaRPr lang="en-US"/>
        </a:p>
      </dgm:t>
    </dgm:pt>
    <dgm:pt modelId="{B99E3B7D-3847-406C-97CD-7822D032BEA4}" type="sibTrans" cxnId="{90034582-8245-4935-B361-E6169D986164}">
      <dgm:prSet/>
      <dgm:spPr/>
      <dgm:t>
        <a:bodyPr/>
        <a:lstStyle/>
        <a:p>
          <a:endParaRPr lang="en-US"/>
        </a:p>
      </dgm:t>
    </dgm:pt>
    <dgm:pt modelId="{86323511-E5BF-4D5B-B168-C2F29F92719D}">
      <dgm:prSet/>
      <dgm:spPr/>
      <dgm:t>
        <a:bodyPr/>
        <a:lstStyle/>
        <a:p>
          <a:r>
            <a:rPr lang="hr-HR" b="0" i="0" baseline="0"/>
            <a:t>Najviše povećavaju aerobne aktivnosti uz glazbu</a:t>
          </a:r>
          <a:endParaRPr lang="en-US"/>
        </a:p>
      </dgm:t>
    </dgm:pt>
    <dgm:pt modelId="{E876F6CA-270A-4CD1-9A22-B0FC3357931B}" type="parTrans" cxnId="{5A2E26D0-7DEB-490C-A69D-62F4DB145662}">
      <dgm:prSet/>
      <dgm:spPr/>
      <dgm:t>
        <a:bodyPr/>
        <a:lstStyle/>
        <a:p>
          <a:endParaRPr lang="en-US"/>
        </a:p>
      </dgm:t>
    </dgm:pt>
    <dgm:pt modelId="{97927583-A7E7-4883-BE4A-5010D93CDA11}" type="sibTrans" cxnId="{5A2E26D0-7DEB-490C-A69D-62F4DB145662}">
      <dgm:prSet/>
      <dgm:spPr/>
      <dgm:t>
        <a:bodyPr/>
        <a:lstStyle/>
        <a:p>
          <a:endParaRPr lang="en-US"/>
        </a:p>
      </dgm:t>
    </dgm:pt>
    <dgm:pt modelId="{96545BDF-E53B-45B0-8B68-87373195B1B8}" type="pres">
      <dgm:prSet presAssocID="{2DC0BA75-198C-44FE-A9C9-24454213FB1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hr-HR"/>
        </a:p>
      </dgm:t>
    </dgm:pt>
    <dgm:pt modelId="{9DD3F941-3738-4A04-8134-E80EE316E6CC}" type="pres">
      <dgm:prSet presAssocID="{F4951F52-4D27-46A6-B4EC-572DD95BCAED}" presName="hierRoot1" presStyleCnt="0"/>
      <dgm:spPr/>
    </dgm:pt>
    <dgm:pt modelId="{76D594C1-BA7A-4256-846F-F10CBE29C052}" type="pres">
      <dgm:prSet presAssocID="{F4951F52-4D27-46A6-B4EC-572DD95BCAED}" presName="composite" presStyleCnt="0"/>
      <dgm:spPr/>
    </dgm:pt>
    <dgm:pt modelId="{98400A5A-D8C4-4AC6-B793-DA09A78CD5EC}" type="pres">
      <dgm:prSet presAssocID="{F4951F52-4D27-46A6-B4EC-572DD95BCAED}" presName="background" presStyleLbl="node0" presStyleIdx="0" presStyleCnt="2"/>
      <dgm:spPr/>
    </dgm:pt>
    <dgm:pt modelId="{8FBC0A0E-32CA-40BD-9053-9556B3068C6B}" type="pres">
      <dgm:prSet presAssocID="{F4951F52-4D27-46A6-B4EC-572DD95BCAED}" presName="text" presStyleLbl="fgAcc0" presStyleIdx="0" presStyleCnt="2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C48E5496-BE26-4D5E-94FB-11A4B225D250}" type="pres">
      <dgm:prSet presAssocID="{F4951F52-4D27-46A6-B4EC-572DD95BCAED}" presName="hierChild2" presStyleCnt="0"/>
      <dgm:spPr/>
    </dgm:pt>
    <dgm:pt modelId="{7C17B096-9F03-4B48-A3D8-FB52496DFB61}" type="pres">
      <dgm:prSet presAssocID="{86323511-E5BF-4D5B-B168-C2F29F92719D}" presName="hierRoot1" presStyleCnt="0"/>
      <dgm:spPr/>
    </dgm:pt>
    <dgm:pt modelId="{F46F83BF-7873-4AFF-90FA-CC9EB8902198}" type="pres">
      <dgm:prSet presAssocID="{86323511-E5BF-4D5B-B168-C2F29F92719D}" presName="composite" presStyleCnt="0"/>
      <dgm:spPr/>
    </dgm:pt>
    <dgm:pt modelId="{845726F1-9048-4305-9D73-D30381E8F6E6}" type="pres">
      <dgm:prSet presAssocID="{86323511-E5BF-4D5B-B168-C2F29F92719D}" presName="background" presStyleLbl="node0" presStyleIdx="1" presStyleCnt="2"/>
      <dgm:spPr/>
    </dgm:pt>
    <dgm:pt modelId="{5AD6A3B3-2F50-442A-91E2-3DEDECFFE2EA}" type="pres">
      <dgm:prSet presAssocID="{86323511-E5BF-4D5B-B168-C2F29F92719D}" presName="text" presStyleLbl="fgAcc0" presStyleIdx="1" presStyleCnt="2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B7AC9CD8-F575-4C9F-B2AE-3EEDE70AA7A5}" type="pres">
      <dgm:prSet presAssocID="{86323511-E5BF-4D5B-B168-C2F29F92719D}" presName="hierChild2" presStyleCnt="0"/>
      <dgm:spPr/>
    </dgm:pt>
  </dgm:ptLst>
  <dgm:cxnLst>
    <dgm:cxn modelId="{0DB8B5A4-8E0E-4F6D-9C59-277E59F274D8}" type="presOf" srcId="{F4951F52-4D27-46A6-B4EC-572DD95BCAED}" destId="{8FBC0A0E-32CA-40BD-9053-9556B3068C6B}" srcOrd="0" destOrd="0" presId="urn:microsoft.com/office/officeart/2005/8/layout/hierarchy1"/>
    <dgm:cxn modelId="{5A2E26D0-7DEB-490C-A69D-62F4DB145662}" srcId="{2DC0BA75-198C-44FE-A9C9-24454213FB1A}" destId="{86323511-E5BF-4D5B-B168-C2F29F92719D}" srcOrd="1" destOrd="0" parTransId="{E876F6CA-270A-4CD1-9A22-B0FC3357931B}" sibTransId="{97927583-A7E7-4883-BE4A-5010D93CDA11}"/>
    <dgm:cxn modelId="{5ACA3FE8-4C46-44CA-A1F3-E83EA1D9D1C5}" type="presOf" srcId="{2DC0BA75-198C-44FE-A9C9-24454213FB1A}" destId="{96545BDF-E53B-45B0-8B68-87373195B1B8}" srcOrd="0" destOrd="0" presId="urn:microsoft.com/office/officeart/2005/8/layout/hierarchy1"/>
    <dgm:cxn modelId="{90034582-8245-4935-B361-E6169D986164}" srcId="{2DC0BA75-198C-44FE-A9C9-24454213FB1A}" destId="{F4951F52-4D27-46A6-B4EC-572DD95BCAED}" srcOrd="0" destOrd="0" parTransId="{4E4BBCD1-A6AA-4D33-B90E-A7D39AE57D3C}" sibTransId="{B99E3B7D-3847-406C-97CD-7822D032BEA4}"/>
    <dgm:cxn modelId="{BE084385-7F95-4E9F-9D77-2C36671DA266}" type="presOf" srcId="{86323511-E5BF-4D5B-B168-C2F29F92719D}" destId="{5AD6A3B3-2F50-442A-91E2-3DEDECFFE2EA}" srcOrd="0" destOrd="0" presId="urn:microsoft.com/office/officeart/2005/8/layout/hierarchy1"/>
    <dgm:cxn modelId="{73924675-75E6-4B1E-8952-412B26146DCC}" type="presParOf" srcId="{96545BDF-E53B-45B0-8B68-87373195B1B8}" destId="{9DD3F941-3738-4A04-8134-E80EE316E6CC}" srcOrd="0" destOrd="0" presId="urn:microsoft.com/office/officeart/2005/8/layout/hierarchy1"/>
    <dgm:cxn modelId="{B4FBC583-00AE-4F3E-B204-DEFC144F20AE}" type="presParOf" srcId="{9DD3F941-3738-4A04-8134-E80EE316E6CC}" destId="{76D594C1-BA7A-4256-846F-F10CBE29C052}" srcOrd="0" destOrd="0" presId="urn:microsoft.com/office/officeart/2005/8/layout/hierarchy1"/>
    <dgm:cxn modelId="{A6383CB8-6AEF-4154-99D1-87837D846C53}" type="presParOf" srcId="{76D594C1-BA7A-4256-846F-F10CBE29C052}" destId="{98400A5A-D8C4-4AC6-B793-DA09A78CD5EC}" srcOrd="0" destOrd="0" presId="urn:microsoft.com/office/officeart/2005/8/layout/hierarchy1"/>
    <dgm:cxn modelId="{6B09A07C-0F46-4A1A-9688-0B2B7B29EDC7}" type="presParOf" srcId="{76D594C1-BA7A-4256-846F-F10CBE29C052}" destId="{8FBC0A0E-32CA-40BD-9053-9556B3068C6B}" srcOrd="1" destOrd="0" presId="urn:microsoft.com/office/officeart/2005/8/layout/hierarchy1"/>
    <dgm:cxn modelId="{47B51536-1742-4FEE-81EB-A3B868D74ED3}" type="presParOf" srcId="{9DD3F941-3738-4A04-8134-E80EE316E6CC}" destId="{C48E5496-BE26-4D5E-94FB-11A4B225D250}" srcOrd="1" destOrd="0" presId="urn:microsoft.com/office/officeart/2005/8/layout/hierarchy1"/>
    <dgm:cxn modelId="{8F64BF62-3607-413E-AD12-ADDB12970E4A}" type="presParOf" srcId="{96545BDF-E53B-45B0-8B68-87373195B1B8}" destId="{7C17B096-9F03-4B48-A3D8-FB52496DFB61}" srcOrd="1" destOrd="0" presId="urn:microsoft.com/office/officeart/2005/8/layout/hierarchy1"/>
    <dgm:cxn modelId="{0765FA64-B0D0-4380-B881-0898ACA1CE8B}" type="presParOf" srcId="{7C17B096-9F03-4B48-A3D8-FB52496DFB61}" destId="{F46F83BF-7873-4AFF-90FA-CC9EB8902198}" srcOrd="0" destOrd="0" presId="urn:microsoft.com/office/officeart/2005/8/layout/hierarchy1"/>
    <dgm:cxn modelId="{E2CCA2FE-EFD2-442B-A73C-DCB927E59A9E}" type="presParOf" srcId="{F46F83BF-7873-4AFF-90FA-CC9EB8902198}" destId="{845726F1-9048-4305-9D73-D30381E8F6E6}" srcOrd="0" destOrd="0" presId="urn:microsoft.com/office/officeart/2005/8/layout/hierarchy1"/>
    <dgm:cxn modelId="{9F83F5D9-6E0B-45BD-9249-DAEEED4510F9}" type="presParOf" srcId="{F46F83BF-7873-4AFF-90FA-CC9EB8902198}" destId="{5AD6A3B3-2F50-442A-91E2-3DEDECFFE2EA}" srcOrd="1" destOrd="0" presId="urn:microsoft.com/office/officeart/2005/8/layout/hierarchy1"/>
    <dgm:cxn modelId="{EF252FCA-35A2-4F17-846D-4E993D0A1D9C}" type="presParOf" srcId="{7C17B096-9F03-4B48-A3D8-FB52496DFB61}" destId="{B7AC9CD8-F575-4C9F-B2AE-3EEDE70AA7A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1D017F1-DA60-4A7B-B3E7-0868B4BE8E01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EAD8BCD2-E1F9-4F2B-B4D1-B582860D0C6B}">
      <dgm:prSet/>
      <dgm:spPr/>
      <dgm:t>
        <a:bodyPr/>
        <a:lstStyle/>
        <a:p>
          <a:r>
            <a:rPr lang="en-US"/>
            <a:t>Jon Kabat-Zinn </a:t>
          </a:r>
        </a:p>
      </dgm:t>
    </dgm:pt>
    <dgm:pt modelId="{E77A80BC-BC4C-4772-B5E6-B41064A1FEE4}" type="parTrans" cxnId="{1F6DC556-19F2-4862-9FBC-9F8BA07952AC}">
      <dgm:prSet/>
      <dgm:spPr/>
      <dgm:t>
        <a:bodyPr/>
        <a:lstStyle/>
        <a:p>
          <a:endParaRPr lang="en-US"/>
        </a:p>
      </dgm:t>
    </dgm:pt>
    <dgm:pt modelId="{9D5C6C4A-9B7F-4F22-B144-7AAA29CFD1E1}" type="sibTrans" cxnId="{1F6DC556-19F2-4862-9FBC-9F8BA07952AC}">
      <dgm:prSet/>
      <dgm:spPr/>
      <dgm:t>
        <a:bodyPr/>
        <a:lstStyle/>
        <a:p>
          <a:endParaRPr lang="en-US"/>
        </a:p>
      </dgm:t>
    </dgm:pt>
    <dgm:pt modelId="{8D613B3D-5FCA-4B6B-8C57-0F6167FB6B67}">
      <dgm:prSet/>
      <dgm:spPr/>
      <dgm:t>
        <a:bodyPr/>
        <a:lstStyle/>
        <a:p>
          <a:r>
            <a:rPr lang="hr-HR"/>
            <a:t>Čak i vježbanje samo pet minuta dnevno ima pozitivne posljedice</a:t>
          </a:r>
          <a:endParaRPr lang="en-US"/>
        </a:p>
      </dgm:t>
    </dgm:pt>
    <dgm:pt modelId="{85775DC9-4ED2-4B2C-8BF6-69A2DBD8C70A}" type="parTrans" cxnId="{EDE4C2D9-3FE8-4818-A25F-3505C211340C}">
      <dgm:prSet/>
      <dgm:spPr/>
      <dgm:t>
        <a:bodyPr/>
        <a:lstStyle/>
        <a:p>
          <a:endParaRPr lang="en-US"/>
        </a:p>
      </dgm:t>
    </dgm:pt>
    <dgm:pt modelId="{FF57219E-33DA-4900-8DEA-8EA3A9C763FA}" type="sibTrans" cxnId="{EDE4C2D9-3FE8-4818-A25F-3505C211340C}">
      <dgm:prSet/>
      <dgm:spPr/>
      <dgm:t>
        <a:bodyPr/>
        <a:lstStyle/>
        <a:p>
          <a:endParaRPr lang="en-US"/>
        </a:p>
      </dgm:t>
    </dgm:pt>
    <dgm:pt modelId="{8C330D5E-6E0A-424E-AFAC-CB812E7A5852}" type="pres">
      <dgm:prSet presAssocID="{91D017F1-DA60-4A7B-B3E7-0868B4BE8E0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hr-HR"/>
        </a:p>
      </dgm:t>
    </dgm:pt>
    <dgm:pt modelId="{5AF44612-BE76-40AC-89DC-BE5E697911B5}" type="pres">
      <dgm:prSet presAssocID="{EAD8BCD2-E1F9-4F2B-B4D1-B582860D0C6B}" presName="hierRoot1" presStyleCnt="0"/>
      <dgm:spPr/>
    </dgm:pt>
    <dgm:pt modelId="{C7105D97-FCEA-45D7-84F2-2EF6F3BAB8E6}" type="pres">
      <dgm:prSet presAssocID="{EAD8BCD2-E1F9-4F2B-B4D1-B582860D0C6B}" presName="composite" presStyleCnt="0"/>
      <dgm:spPr/>
    </dgm:pt>
    <dgm:pt modelId="{E632A9E8-BA5F-4863-AB18-9F7451DBDAB4}" type="pres">
      <dgm:prSet presAssocID="{EAD8BCD2-E1F9-4F2B-B4D1-B582860D0C6B}" presName="background" presStyleLbl="node0" presStyleIdx="0" presStyleCnt="2"/>
      <dgm:spPr/>
    </dgm:pt>
    <dgm:pt modelId="{F881B2F1-6AAD-43E8-8C8D-8E501C3CCFE1}" type="pres">
      <dgm:prSet presAssocID="{EAD8BCD2-E1F9-4F2B-B4D1-B582860D0C6B}" presName="text" presStyleLbl="fgAcc0" presStyleIdx="0" presStyleCnt="2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3BD42336-0B44-46B3-8CCA-D903CA8C7592}" type="pres">
      <dgm:prSet presAssocID="{EAD8BCD2-E1F9-4F2B-B4D1-B582860D0C6B}" presName="hierChild2" presStyleCnt="0"/>
      <dgm:spPr/>
    </dgm:pt>
    <dgm:pt modelId="{603A382F-1231-4417-84DC-9A76255D61D2}" type="pres">
      <dgm:prSet presAssocID="{8D613B3D-5FCA-4B6B-8C57-0F6167FB6B67}" presName="hierRoot1" presStyleCnt="0"/>
      <dgm:spPr/>
    </dgm:pt>
    <dgm:pt modelId="{13A378DB-33DA-4A60-9282-F580DD3161F0}" type="pres">
      <dgm:prSet presAssocID="{8D613B3D-5FCA-4B6B-8C57-0F6167FB6B67}" presName="composite" presStyleCnt="0"/>
      <dgm:spPr/>
    </dgm:pt>
    <dgm:pt modelId="{EA4D06CB-59FD-4886-B10A-1F4776C7CA47}" type="pres">
      <dgm:prSet presAssocID="{8D613B3D-5FCA-4B6B-8C57-0F6167FB6B67}" presName="background" presStyleLbl="node0" presStyleIdx="1" presStyleCnt="2"/>
      <dgm:spPr/>
    </dgm:pt>
    <dgm:pt modelId="{12AC6EA4-929E-44A0-853A-50FBC38BC729}" type="pres">
      <dgm:prSet presAssocID="{8D613B3D-5FCA-4B6B-8C57-0F6167FB6B67}" presName="text" presStyleLbl="fgAcc0" presStyleIdx="1" presStyleCnt="2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D32753BB-184F-4D33-B793-0E5CA07AF9F8}" type="pres">
      <dgm:prSet presAssocID="{8D613B3D-5FCA-4B6B-8C57-0F6167FB6B67}" presName="hierChild2" presStyleCnt="0"/>
      <dgm:spPr/>
    </dgm:pt>
  </dgm:ptLst>
  <dgm:cxnLst>
    <dgm:cxn modelId="{EDE4C2D9-3FE8-4818-A25F-3505C211340C}" srcId="{91D017F1-DA60-4A7B-B3E7-0868B4BE8E01}" destId="{8D613B3D-5FCA-4B6B-8C57-0F6167FB6B67}" srcOrd="1" destOrd="0" parTransId="{85775DC9-4ED2-4B2C-8BF6-69A2DBD8C70A}" sibTransId="{FF57219E-33DA-4900-8DEA-8EA3A9C763FA}"/>
    <dgm:cxn modelId="{1F6DC556-19F2-4862-9FBC-9F8BA07952AC}" srcId="{91D017F1-DA60-4A7B-B3E7-0868B4BE8E01}" destId="{EAD8BCD2-E1F9-4F2B-B4D1-B582860D0C6B}" srcOrd="0" destOrd="0" parTransId="{E77A80BC-BC4C-4772-B5E6-B41064A1FEE4}" sibTransId="{9D5C6C4A-9B7F-4F22-B144-7AAA29CFD1E1}"/>
    <dgm:cxn modelId="{B7B09AE9-1BFE-4AD0-883F-5D1BFC06B90B}" type="presOf" srcId="{91D017F1-DA60-4A7B-B3E7-0868B4BE8E01}" destId="{8C330D5E-6E0A-424E-AFAC-CB812E7A5852}" srcOrd="0" destOrd="0" presId="urn:microsoft.com/office/officeart/2005/8/layout/hierarchy1"/>
    <dgm:cxn modelId="{8A344D73-B80A-45E2-A3D5-FB3CF4167636}" type="presOf" srcId="{8D613B3D-5FCA-4B6B-8C57-0F6167FB6B67}" destId="{12AC6EA4-929E-44A0-853A-50FBC38BC729}" srcOrd="0" destOrd="0" presId="urn:microsoft.com/office/officeart/2005/8/layout/hierarchy1"/>
    <dgm:cxn modelId="{A38D69B1-0501-46E1-B641-AA4B72D9A65C}" type="presOf" srcId="{EAD8BCD2-E1F9-4F2B-B4D1-B582860D0C6B}" destId="{F881B2F1-6AAD-43E8-8C8D-8E501C3CCFE1}" srcOrd="0" destOrd="0" presId="urn:microsoft.com/office/officeart/2005/8/layout/hierarchy1"/>
    <dgm:cxn modelId="{E2105E05-5EC5-4DDF-A798-7B90A281EA89}" type="presParOf" srcId="{8C330D5E-6E0A-424E-AFAC-CB812E7A5852}" destId="{5AF44612-BE76-40AC-89DC-BE5E697911B5}" srcOrd="0" destOrd="0" presId="urn:microsoft.com/office/officeart/2005/8/layout/hierarchy1"/>
    <dgm:cxn modelId="{8525F97E-B94F-4509-AF30-9B02882A7531}" type="presParOf" srcId="{5AF44612-BE76-40AC-89DC-BE5E697911B5}" destId="{C7105D97-FCEA-45D7-84F2-2EF6F3BAB8E6}" srcOrd="0" destOrd="0" presId="urn:microsoft.com/office/officeart/2005/8/layout/hierarchy1"/>
    <dgm:cxn modelId="{515F9D4D-6C5F-41D1-8576-B9623F54ADF0}" type="presParOf" srcId="{C7105D97-FCEA-45D7-84F2-2EF6F3BAB8E6}" destId="{E632A9E8-BA5F-4863-AB18-9F7451DBDAB4}" srcOrd="0" destOrd="0" presId="urn:microsoft.com/office/officeart/2005/8/layout/hierarchy1"/>
    <dgm:cxn modelId="{BC3C90D4-3FC7-4F1C-A9CD-2E0677624CEC}" type="presParOf" srcId="{C7105D97-FCEA-45D7-84F2-2EF6F3BAB8E6}" destId="{F881B2F1-6AAD-43E8-8C8D-8E501C3CCFE1}" srcOrd="1" destOrd="0" presId="urn:microsoft.com/office/officeart/2005/8/layout/hierarchy1"/>
    <dgm:cxn modelId="{623035FB-43EB-4F4E-838B-6313119682A6}" type="presParOf" srcId="{5AF44612-BE76-40AC-89DC-BE5E697911B5}" destId="{3BD42336-0B44-46B3-8CCA-D903CA8C7592}" srcOrd="1" destOrd="0" presId="urn:microsoft.com/office/officeart/2005/8/layout/hierarchy1"/>
    <dgm:cxn modelId="{936F0621-F391-4132-A54D-9806144666BB}" type="presParOf" srcId="{8C330D5E-6E0A-424E-AFAC-CB812E7A5852}" destId="{603A382F-1231-4417-84DC-9A76255D61D2}" srcOrd="1" destOrd="0" presId="urn:microsoft.com/office/officeart/2005/8/layout/hierarchy1"/>
    <dgm:cxn modelId="{3D4DBE45-5D0E-48DA-BFF1-B77795C174ED}" type="presParOf" srcId="{603A382F-1231-4417-84DC-9A76255D61D2}" destId="{13A378DB-33DA-4A60-9282-F580DD3161F0}" srcOrd="0" destOrd="0" presId="urn:microsoft.com/office/officeart/2005/8/layout/hierarchy1"/>
    <dgm:cxn modelId="{4F8F93A0-0FB1-412B-9026-CD2E4AE558E6}" type="presParOf" srcId="{13A378DB-33DA-4A60-9282-F580DD3161F0}" destId="{EA4D06CB-59FD-4886-B10A-1F4776C7CA47}" srcOrd="0" destOrd="0" presId="urn:microsoft.com/office/officeart/2005/8/layout/hierarchy1"/>
    <dgm:cxn modelId="{33279CAC-5BC1-4F87-8E81-B65269AF5F98}" type="presParOf" srcId="{13A378DB-33DA-4A60-9282-F580DD3161F0}" destId="{12AC6EA4-929E-44A0-853A-50FBC38BC729}" srcOrd="1" destOrd="0" presId="urn:microsoft.com/office/officeart/2005/8/layout/hierarchy1"/>
    <dgm:cxn modelId="{0294CF35-B9F7-407F-9BD4-8E7EFC89F517}" type="presParOf" srcId="{603A382F-1231-4417-84DC-9A76255D61D2}" destId="{D32753BB-184F-4D33-B793-0E5CA07AF9F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D118B3-862C-4C6F-BF60-CCF4BFE7A4D4}">
      <dsp:nvSpPr>
        <dsp:cNvPr id="0" name=""/>
        <dsp:cNvSpPr/>
      </dsp:nvSpPr>
      <dsp:spPr>
        <a:xfrm>
          <a:off x="0" y="623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C62EB9-4E92-45A8-B591-6CC59AF99FD0}">
      <dsp:nvSpPr>
        <dsp:cNvPr id="0" name=""/>
        <dsp:cNvSpPr/>
      </dsp:nvSpPr>
      <dsp:spPr>
        <a:xfrm>
          <a:off x="0" y="623"/>
          <a:ext cx="6492875" cy="729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/>
            <a:t>Gubitak voljene osobe</a:t>
          </a:r>
          <a:endParaRPr lang="en-US" sz="3300" kern="1200"/>
        </a:p>
      </dsp:txBody>
      <dsp:txXfrm>
        <a:off x="0" y="623"/>
        <a:ext cx="6492875" cy="729164"/>
      </dsp:txXfrm>
    </dsp:sp>
    <dsp:sp modelId="{03A62468-6289-4A85-8244-ED01E3730589}">
      <dsp:nvSpPr>
        <dsp:cNvPr id="0" name=""/>
        <dsp:cNvSpPr/>
      </dsp:nvSpPr>
      <dsp:spPr>
        <a:xfrm>
          <a:off x="0" y="729788"/>
          <a:ext cx="6492875" cy="0"/>
        </a:xfrm>
        <a:prstGeom prst="line">
          <a:avLst/>
        </a:prstGeom>
        <a:solidFill>
          <a:schemeClr val="accent2">
            <a:hueOff val="-242561"/>
            <a:satOff val="-13988"/>
            <a:lumOff val="1438"/>
            <a:alphaOff val="0"/>
          </a:schemeClr>
        </a:solidFill>
        <a:ln w="12700" cap="flat" cmpd="sng" algn="ctr">
          <a:solidFill>
            <a:schemeClr val="accent2">
              <a:hueOff val="-242561"/>
              <a:satOff val="-13988"/>
              <a:lumOff val="143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43108D-BB88-44AC-991B-8D98C081D379}">
      <dsp:nvSpPr>
        <dsp:cNvPr id="0" name=""/>
        <dsp:cNvSpPr/>
      </dsp:nvSpPr>
      <dsp:spPr>
        <a:xfrm>
          <a:off x="0" y="729788"/>
          <a:ext cx="6492875" cy="729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/>
            <a:t>Gubitak posla</a:t>
          </a:r>
          <a:endParaRPr lang="en-US" sz="3300" kern="1200"/>
        </a:p>
      </dsp:txBody>
      <dsp:txXfrm>
        <a:off x="0" y="729788"/>
        <a:ext cx="6492875" cy="729164"/>
      </dsp:txXfrm>
    </dsp:sp>
    <dsp:sp modelId="{20C270B8-BEB5-4A75-8D8F-700B77F4B63E}">
      <dsp:nvSpPr>
        <dsp:cNvPr id="0" name=""/>
        <dsp:cNvSpPr/>
      </dsp:nvSpPr>
      <dsp:spPr>
        <a:xfrm>
          <a:off x="0" y="1458952"/>
          <a:ext cx="6492875" cy="0"/>
        </a:xfrm>
        <a:prstGeom prst="line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accent2">
              <a:hueOff val="-485121"/>
              <a:satOff val="-27976"/>
              <a:lumOff val="28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89A011-CC60-435E-B447-11654E2DF496}">
      <dsp:nvSpPr>
        <dsp:cNvPr id="0" name=""/>
        <dsp:cNvSpPr/>
      </dsp:nvSpPr>
      <dsp:spPr>
        <a:xfrm>
          <a:off x="0" y="1458952"/>
          <a:ext cx="6492875" cy="729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/>
            <a:t>Financijski problemi</a:t>
          </a:r>
          <a:endParaRPr lang="en-US" sz="3300" kern="1200"/>
        </a:p>
      </dsp:txBody>
      <dsp:txXfrm>
        <a:off x="0" y="1458952"/>
        <a:ext cx="6492875" cy="729164"/>
      </dsp:txXfrm>
    </dsp:sp>
    <dsp:sp modelId="{DC1FCB05-593B-47FA-BCD8-59A1EC387648}">
      <dsp:nvSpPr>
        <dsp:cNvPr id="0" name=""/>
        <dsp:cNvSpPr/>
      </dsp:nvSpPr>
      <dsp:spPr>
        <a:xfrm>
          <a:off x="0" y="2188117"/>
          <a:ext cx="6492875" cy="0"/>
        </a:xfrm>
        <a:prstGeom prst="line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B3663F-9124-4F75-9198-80D6FA0F0FA2}">
      <dsp:nvSpPr>
        <dsp:cNvPr id="0" name=""/>
        <dsp:cNvSpPr/>
      </dsp:nvSpPr>
      <dsp:spPr>
        <a:xfrm>
          <a:off x="0" y="2188117"/>
          <a:ext cx="6492875" cy="729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/>
            <a:t>Prirodne katastrofe</a:t>
          </a:r>
          <a:endParaRPr lang="en-US" sz="3300" kern="1200"/>
        </a:p>
      </dsp:txBody>
      <dsp:txXfrm>
        <a:off x="0" y="2188117"/>
        <a:ext cx="6492875" cy="729164"/>
      </dsp:txXfrm>
    </dsp:sp>
    <dsp:sp modelId="{B115CCB4-2202-4CB2-90E7-98FA19333F38}">
      <dsp:nvSpPr>
        <dsp:cNvPr id="0" name=""/>
        <dsp:cNvSpPr/>
      </dsp:nvSpPr>
      <dsp:spPr>
        <a:xfrm>
          <a:off x="0" y="2917282"/>
          <a:ext cx="6492875" cy="0"/>
        </a:xfrm>
        <a:prstGeom prst="line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accent2">
              <a:hueOff val="-970242"/>
              <a:satOff val="-55952"/>
              <a:lumOff val="57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87F881-C15C-449C-9E97-28DAA01F7C82}">
      <dsp:nvSpPr>
        <dsp:cNvPr id="0" name=""/>
        <dsp:cNvSpPr/>
      </dsp:nvSpPr>
      <dsp:spPr>
        <a:xfrm>
          <a:off x="0" y="2917282"/>
          <a:ext cx="6492875" cy="729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/>
            <a:t>Teška bolest</a:t>
          </a:r>
          <a:endParaRPr lang="en-US" sz="3300" kern="1200"/>
        </a:p>
      </dsp:txBody>
      <dsp:txXfrm>
        <a:off x="0" y="2917282"/>
        <a:ext cx="6492875" cy="729164"/>
      </dsp:txXfrm>
    </dsp:sp>
    <dsp:sp modelId="{9EF340E6-A0F7-45B3-B767-FBCB8A36DAA0}">
      <dsp:nvSpPr>
        <dsp:cNvPr id="0" name=""/>
        <dsp:cNvSpPr/>
      </dsp:nvSpPr>
      <dsp:spPr>
        <a:xfrm>
          <a:off x="0" y="3646447"/>
          <a:ext cx="6492875" cy="0"/>
        </a:xfrm>
        <a:prstGeom prst="line">
          <a:avLst/>
        </a:prstGeom>
        <a:solidFill>
          <a:schemeClr val="accent2">
            <a:hueOff val="-1212803"/>
            <a:satOff val="-69940"/>
            <a:lumOff val="7190"/>
            <a:alphaOff val="0"/>
          </a:schemeClr>
        </a:solidFill>
        <a:ln w="12700" cap="flat" cmpd="sng" algn="ctr">
          <a:solidFill>
            <a:schemeClr val="accent2">
              <a:hueOff val="-1212803"/>
              <a:satOff val="-69940"/>
              <a:lumOff val="71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54145A-17BE-4F24-9FDF-41E9BEB8D31B}">
      <dsp:nvSpPr>
        <dsp:cNvPr id="0" name=""/>
        <dsp:cNvSpPr/>
      </dsp:nvSpPr>
      <dsp:spPr>
        <a:xfrm>
          <a:off x="0" y="3646447"/>
          <a:ext cx="6492875" cy="729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/>
            <a:t>Razvod braka</a:t>
          </a:r>
          <a:endParaRPr lang="en-US" sz="3300" kern="1200"/>
        </a:p>
      </dsp:txBody>
      <dsp:txXfrm>
        <a:off x="0" y="3646447"/>
        <a:ext cx="6492875" cy="729164"/>
      </dsp:txXfrm>
    </dsp:sp>
    <dsp:sp modelId="{CE8E46FB-2EBA-48A4-815D-5EA35EE48C43}">
      <dsp:nvSpPr>
        <dsp:cNvPr id="0" name=""/>
        <dsp:cNvSpPr/>
      </dsp:nvSpPr>
      <dsp:spPr>
        <a:xfrm>
          <a:off x="0" y="4375611"/>
          <a:ext cx="6492875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D647E-C199-42BA-B9F8-22DC73A72AD1}">
      <dsp:nvSpPr>
        <dsp:cNvPr id="0" name=""/>
        <dsp:cNvSpPr/>
      </dsp:nvSpPr>
      <dsp:spPr>
        <a:xfrm>
          <a:off x="0" y="4375611"/>
          <a:ext cx="6492875" cy="729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/>
            <a:t>Teške prometne nesreće</a:t>
          </a:r>
          <a:endParaRPr lang="en-US" sz="3300" kern="1200"/>
        </a:p>
      </dsp:txBody>
      <dsp:txXfrm>
        <a:off x="0" y="4375611"/>
        <a:ext cx="6492875" cy="7291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489E24-F8CF-483F-A9DB-5A84987B03F2}">
      <dsp:nvSpPr>
        <dsp:cNvPr id="0" name=""/>
        <dsp:cNvSpPr/>
      </dsp:nvSpPr>
      <dsp:spPr>
        <a:xfrm>
          <a:off x="0" y="72459"/>
          <a:ext cx="6586489" cy="178425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500" kern="1200"/>
            <a:t>Najveća slava u životu nije u tome da nikad ne padnemo, nego da se dignemo svaki put kad padnemo.</a:t>
          </a:r>
          <a:r>
            <a:rPr lang="en-US" sz="2500" kern="1200"/>
            <a:t> 							</a:t>
          </a:r>
        </a:p>
      </dsp:txBody>
      <dsp:txXfrm>
        <a:off x="87100" y="159559"/>
        <a:ext cx="6412289" cy="1610050"/>
      </dsp:txXfrm>
    </dsp:sp>
    <dsp:sp modelId="{22DE12F6-3B68-41A1-8603-5D690DE08953}">
      <dsp:nvSpPr>
        <dsp:cNvPr id="0" name=""/>
        <dsp:cNvSpPr/>
      </dsp:nvSpPr>
      <dsp:spPr>
        <a:xfrm>
          <a:off x="0" y="1928709"/>
          <a:ext cx="6586489" cy="178425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500" kern="1200" dirty="0"/>
            <a:t>Konfucije</a:t>
          </a:r>
          <a:endParaRPr lang="en-US" sz="2500" kern="1200" dirty="0"/>
        </a:p>
      </dsp:txBody>
      <dsp:txXfrm>
        <a:off x="87100" y="2015809"/>
        <a:ext cx="6412289" cy="16100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6D65C-D6D7-40F4-8CF9-C589BC5DA2C4}">
      <dsp:nvSpPr>
        <dsp:cNvPr id="0" name=""/>
        <dsp:cNvSpPr/>
      </dsp:nvSpPr>
      <dsp:spPr>
        <a:xfrm>
          <a:off x="0" y="33263"/>
          <a:ext cx="6263640" cy="12472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5200" b="0" i="0" kern="1200" baseline="0" dirty="0"/>
            <a:t>1. Ljudi</a:t>
          </a:r>
          <a:endParaRPr lang="en-US" sz="5200" kern="1200" dirty="0"/>
        </a:p>
      </dsp:txBody>
      <dsp:txXfrm>
        <a:off x="60884" y="94147"/>
        <a:ext cx="6141872" cy="1125452"/>
      </dsp:txXfrm>
    </dsp:sp>
    <dsp:sp modelId="{96904A3E-9282-41F3-BBF4-664921C0AB80}">
      <dsp:nvSpPr>
        <dsp:cNvPr id="0" name=""/>
        <dsp:cNvSpPr/>
      </dsp:nvSpPr>
      <dsp:spPr>
        <a:xfrm>
          <a:off x="0" y="1430243"/>
          <a:ext cx="6263640" cy="1247220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5200" b="0" i="0" kern="1200" baseline="0" dirty="0"/>
            <a:t>2. Tijelo</a:t>
          </a:r>
          <a:endParaRPr lang="en-US" sz="5200" kern="1200" dirty="0"/>
        </a:p>
      </dsp:txBody>
      <dsp:txXfrm>
        <a:off x="60884" y="1491127"/>
        <a:ext cx="6141872" cy="1125452"/>
      </dsp:txXfrm>
    </dsp:sp>
    <dsp:sp modelId="{534FAA01-0F30-4038-AFC4-C52157334A61}">
      <dsp:nvSpPr>
        <dsp:cNvPr id="0" name=""/>
        <dsp:cNvSpPr/>
      </dsp:nvSpPr>
      <dsp:spPr>
        <a:xfrm>
          <a:off x="0" y="2827223"/>
          <a:ext cx="6263640" cy="1247220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5200" b="0" i="0" kern="1200" baseline="0" dirty="0"/>
            <a:t>3. Aktivnosti</a:t>
          </a:r>
          <a:endParaRPr lang="en-US" sz="5200" kern="1200" dirty="0"/>
        </a:p>
      </dsp:txBody>
      <dsp:txXfrm>
        <a:off x="60884" y="2888107"/>
        <a:ext cx="6141872" cy="1125452"/>
      </dsp:txXfrm>
    </dsp:sp>
    <dsp:sp modelId="{128065D2-06DB-4BE9-A004-88D55D9725A8}">
      <dsp:nvSpPr>
        <dsp:cNvPr id="0" name=""/>
        <dsp:cNvSpPr/>
      </dsp:nvSpPr>
      <dsp:spPr>
        <a:xfrm>
          <a:off x="0" y="4224204"/>
          <a:ext cx="6263640" cy="124722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5200" b="0" i="0" kern="1200" baseline="0" dirty="0"/>
            <a:t>4. Misli</a:t>
          </a:r>
          <a:endParaRPr lang="en-US" sz="5200" kern="1200" dirty="0"/>
        </a:p>
      </dsp:txBody>
      <dsp:txXfrm>
        <a:off x="60884" y="4285088"/>
        <a:ext cx="6141872" cy="11254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00A5A-D8C4-4AC6-B793-DA09A78CD5EC}">
      <dsp:nvSpPr>
        <dsp:cNvPr id="0" name=""/>
        <dsp:cNvSpPr/>
      </dsp:nvSpPr>
      <dsp:spPr>
        <a:xfrm>
          <a:off x="1024" y="72004"/>
          <a:ext cx="3595679" cy="22832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BC0A0E-32CA-40BD-9053-9556B3068C6B}">
      <dsp:nvSpPr>
        <dsp:cNvPr id="0" name=""/>
        <dsp:cNvSpPr/>
      </dsp:nvSpPr>
      <dsp:spPr>
        <a:xfrm>
          <a:off x="400544" y="451548"/>
          <a:ext cx="3595679" cy="22832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b="0" i="0" kern="1200" baseline="0" dirty="0"/>
            <a:t>Podiže razinu „hormona sreće”</a:t>
          </a:r>
          <a:endParaRPr lang="en-US" sz="3300" kern="1200" dirty="0"/>
        </a:p>
      </dsp:txBody>
      <dsp:txXfrm>
        <a:off x="467418" y="518422"/>
        <a:ext cx="3461931" cy="2149508"/>
      </dsp:txXfrm>
    </dsp:sp>
    <dsp:sp modelId="{845726F1-9048-4305-9D73-D30381E8F6E6}">
      <dsp:nvSpPr>
        <dsp:cNvPr id="0" name=""/>
        <dsp:cNvSpPr/>
      </dsp:nvSpPr>
      <dsp:spPr>
        <a:xfrm>
          <a:off x="4395743" y="72004"/>
          <a:ext cx="3595679" cy="22832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AD6A3B3-2F50-442A-91E2-3DEDECFFE2EA}">
      <dsp:nvSpPr>
        <dsp:cNvPr id="0" name=""/>
        <dsp:cNvSpPr/>
      </dsp:nvSpPr>
      <dsp:spPr>
        <a:xfrm>
          <a:off x="4795263" y="451548"/>
          <a:ext cx="3595679" cy="22832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b="0" i="0" kern="1200" baseline="0"/>
            <a:t>Najviše povećavaju aerobne aktivnosti uz glazbu</a:t>
          </a:r>
          <a:endParaRPr lang="en-US" sz="3300" kern="1200"/>
        </a:p>
      </dsp:txBody>
      <dsp:txXfrm>
        <a:off x="4862137" y="518422"/>
        <a:ext cx="3461931" cy="214950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32A9E8-BA5F-4863-AB18-9F7451DBDAB4}">
      <dsp:nvSpPr>
        <dsp:cNvPr id="0" name=""/>
        <dsp:cNvSpPr/>
      </dsp:nvSpPr>
      <dsp:spPr>
        <a:xfrm>
          <a:off x="134291" y="612"/>
          <a:ext cx="4332795" cy="275132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81B2F1-6AAD-43E8-8C8D-8E501C3CCFE1}">
      <dsp:nvSpPr>
        <dsp:cNvPr id="0" name=""/>
        <dsp:cNvSpPr/>
      </dsp:nvSpPr>
      <dsp:spPr>
        <a:xfrm>
          <a:off x="615713" y="457963"/>
          <a:ext cx="4332795" cy="275132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/>
            <a:t>Jon Kabat-Zinn </a:t>
          </a:r>
        </a:p>
      </dsp:txBody>
      <dsp:txXfrm>
        <a:off x="696297" y="538547"/>
        <a:ext cx="4171627" cy="2590157"/>
      </dsp:txXfrm>
    </dsp:sp>
    <dsp:sp modelId="{EA4D06CB-59FD-4886-B10A-1F4776C7CA47}">
      <dsp:nvSpPr>
        <dsp:cNvPr id="0" name=""/>
        <dsp:cNvSpPr/>
      </dsp:nvSpPr>
      <dsp:spPr>
        <a:xfrm>
          <a:off x="5429930" y="612"/>
          <a:ext cx="4332795" cy="275132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AC6EA4-929E-44A0-853A-50FBC38BC729}">
      <dsp:nvSpPr>
        <dsp:cNvPr id="0" name=""/>
        <dsp:cNvSpPr/>
      </dsp:nvSpPr>
      <dsp:spPr>
        <a:xfrm>
          <a:off x="5911352" y="457963"/>
          <a:ext cx="4332795" cy="275132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800" kern="1200"/>
            <a:t>Čak i vježbanje samo pet minuta dnevno ima pozitivne posljedice</a:t>
          </a:r>
          <a:endParaRPr lang="en-US" sz="3800" kern="1200"/>
        </a:p>
      </dsp:txBody>
      <dsp:txXfrm>
        <a:off x="5991936" y="538547"/>
        <a:ext cx="4171627" cy="25901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82337-3607-40E0-8DE6-28E54554A0E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949CC-CDFD-4AEB-81F0-4C591BB2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123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399" cy="41912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lang="en-US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almost 40 years!</a:t>
            </a:r>
          </a:p>
        </p:txBody>
      </p:sp>
      <p:sp>
        <p:nvSpPr>
          <p:cNvPr id="198" name="Shape 198"/>
          <p:cNvSpPr txBox="1">
            <a:spLocks noGrp="1"/>
          </p:cNvSpPr>
          <p:nvPr>
            <p:ph type="sldNum" idx="12"/>
          </p:nvPr>
        </p:nvSpPr>
        <p:spPr>
          <a:xfrm>
            <a:off x="3884612" y="8846553"/>
            <a:ext cx="2971799" cy="46569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37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46DC8-F445-4318-95C5-1FB28889CE73}" type="slidenum">
              <a:rPr lang="en-GB" smtClean="0"/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6784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46DC8-F445-4318-95C5-1FB28889CE73}" type="slidenum">
              <a:rPr lang="en-GB" smtClean="0"/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9657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1B9E4-AE40-4BD7-94B0-03ADC897B726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46167-4707-4E3E-840D-9C6BD373E44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1BA25A-4666-41AA-B124-9172618ED81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21C3FC1-D38A-47F9-ADC2-36C5D8657EB7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E2FA1-E824-4CF0-B43E-BA7BC3FAEA2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568CC-EB8C-4740-B05C-373FF06D99E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148CB01-F458-4092-8415-149585F209D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2585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F8EA6-86DE-4DD9-8BF5-CE469F0154F2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F675AA-8EE8-4577-A5B8-E7E0B7C9A60A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EBCF0-1483-4659-878F-1FBEF18FE1E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39E161-8328-4424-A889-2A922AEF7086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37B8D-FC61-415B-9EA2-145A0433D6E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6AD0EA-97CE-4330-9A60-ED800809F3D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84D4072-3D46-451B-A7D0-4D870994A4D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143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86375A-0106-4EBC-BBCF-9B8048E67B9C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1C5B0A-03C3-40CE-8FE2-3D5EA838DD95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57382-D142-4632-8C5F-8943EC84C24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91FB67A-2014-45B4-AC78-E50072B1153B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91EF25-7906-4004-808E-F4081B5B1D1D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E7376-DE4E-453E-99C0-DE8B2904BC3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6813EF2-211B-457C-A76E-87551880297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074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27E65-CDC8-47E2-BC4F-C457D0671BA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C1F7F-A53B-4F93-8932-2A1F251AEA1D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26A9AC-8050-4D68-8C16-208FA4C3DC9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D446068-76E0-4C35-9231-1C0A34184254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78D4-421C-4CC1-B317-0F5BD0A0C7C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7157F-0D6B-426B-9232-A8A5E7B2A8D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051F351-994B-4BC8-97CD-357DC2CB7D6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06193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C9AEF-2EDA-4E86-8B5D-0F563DA7A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229CB2-24A9-4148-ADE6-A01BE88E7D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17DDBA-7B36-4100-8754-11E45D8F3F4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D3B4787-3BD2-48D3-97CF-434AE8CAE245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A68EF0-4288-43F9-BBF2-1E69AB632AF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B3CB6-35A7-4F5E-931B-F45C8834F6C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CABD7E9-5DA2-4EAE-85D7-808FEFBB0C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283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DFBCD-DD9A-4BBD-8962-B68C5D3C9DC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8E474-BF6E-443D-BFB7-2DA61EDD1FB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DCE795-55C9-47CC-B881-A830454A4014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E3342-C1DB-4CD3-B8EB-E0E637CAA0D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8D06D38-E6A6-4F7B-AF0C-D12EF3B4E375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241E-1F63-4606-9775-866156FC8B8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BFAEDE-50B7-4429-A91D-CE7527D668D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9148629-6F20-4AD8-A8F9-02D6E09196F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100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FD33D-114B-4B78-A6E4-4050B95BE8D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9994AB-0BF5-4BA8-8F87-15983E9DED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673D4C-3F69-46EB-938A-1F0C3747CEFE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DE4885-F442-4225-9358-82E6E9BF47AB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523722-9DA7-4284-A926-C768F944C7E5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D599B6-49AD-47FD-92FA-A2838DB2756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889891B-85B2-401D-B28D-518931B2CF11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3D24C8-056E-4EF7-80B9-85689C08384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93AFAA-E13A-42CB-9D14-672C7A0C1F4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99CAC36-9FD9-4DA6-B053-9DEE4A662A3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408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8F706-5535-4F6D-A35C-7635F935EA5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84E7FC-F602-4C58-9E00-69D2B434D25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4A2981F-CA6B-4A49-AEA7-87C330EA755C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051250-617A-4811-9BE0-37B309D3FEE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29514B-7241-48D7-ADB6-9F90AC1042C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95A6B7-ECB8-4849-95C5-2F3D4F1EB18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15909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60E481-4F36-472E-B467-74E6B82149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818BBD4-F454-4096-B23D-30C0AE9DA713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FE5814-DCA0-4F32-B207-0C85DA3324B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95EC0F-C036-46A2-89A3-BC4ADD3C7EE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241E326-53D4-4D5B-AA08-BF3CC048C50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785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BB1DA-1191-4395-8FCD-74BB3B0F206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FC1C57-3130-4CF2-B9CC-8C13459B9E0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CF19CC-C5B8-4A2A-AA6F-FB9E946D9E8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FBA0BD-63CA-4CFA-BA19-76E0D23BED4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4BA365F-05C2-4745-9D8F-8D3BCC0910FF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3B4B67-24CF-4D3F-B493-64354396D00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61F013-F500-4ECD-88B9-7CA3FA94B3A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1188926-7379-41FD-A4D1-A2D7AFEBC2F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89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17380-73D9-47C1-949A-D7D063BD73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A635B5-5430-4A2E-8462-4C6FC750AF65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F14C1C-DBC0-498B-9127-D07CDDB0DA0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8D03C1-B3E5-4CA8-8AE2-F317A3F7BFC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FDFC426-1DBF-4C3D-BF01-3CC9F9632E9A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56E8FF-F5D5-4CC1-879D-3D654D9461B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009936-ABC6-40F0-B5ED-75E54B71ACC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0F3E7EA-9983-479D-A682-0F2ED41043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570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086A16-6EBE-42CA-B9C0-DDA40BC3E1A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B9CC2-DA10-4767-8377-429B0ECF36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2B584-BC00-4B44-A8A2-1A9AD5E68B72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54E0E8D5-ADF1-44CF-A004-5A19CB66F8CA}" type="datetime1">
              <a:rPr lang="en-US"/>
              <a:pPr lvl="0"/>
              <a:t>9/3/2021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6089E-3A51-4378-8169-354A6F150AA1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AE3DD-191C-4062-8194-6C895A1B7AF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8D207AB2-350C-4536-9D87-1142B1E997EA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mentalhealthnews.org/wp-content/uploads/2012/05/Depression-Nature.pn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73421-60DB-4AA6-81C7-F73B449D536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38199" y="291090"/>
            <a:ext cx="10515599" cy="932688"/>
          </a:xfrm>
        </p:spPr>
        <p:txBody>
          <a:bodyPr>
            <a:normAutofit/>
          </a:bodyPr>
          <a:lstStyle/>
          <a:p>
            <a:pPr lvl="0" algn="l"/>
            <a:r>
              <a:rPr lang="hr-HR" sz="4600" b="1"/>
              <a:t>Kako razvijati vlastitu psihološku otpornost</a:t>
            </a:r>
            <a:endParaRPr lang="en-US" sz="4600" b="1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745296-9A4A-401A-B594-DA4ABEEB1C0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38199" y="1335726"/>
            <a:ext cx="10515599" cy="420624"/>
          </a:xfrm>
        </p:spPr>
        <p:txBody>
          <a:bodyPr>
            <a:normAutofit/>
          </a:bodyPr>
          <a:lstStyle/>
          <a:p>
            <a:pPr lvl="0" algn="l"/>
            <a:r>
              <a:rPr lang="hr-HR" dirty="0"/>
              <a:t>Prof.dr.sc. Majda Rijavec</a:t>
            </a:r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5130B3B-FF10-4382-A308-E6FD30917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63564" y="1863801"/>
            <a:ext cx="8664870" cy="4440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hr-HR" sz="5400" b="1"/>
              <a:t>Tko je psihološki otporan i zašto?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hr-HR" sz="2200"/>
              <a:t>Genetika – osobine ličnosti</a:t>
            </a:r>
          </a:p>
          <a:p>
            <a:r>
              <a:rPr lang="hr-HR" sz="2200"/>
              <a:t>Socijalna podrška</a:t>
            </a:r>
          </a:p>
          <a:p>
            <a:r>
              <a:rPr lang="hr-HR" sz="2200"/>
              <a:t>Pozitivna slika sebe i svojih sposobnosti</a:t>
            </a:r>
          </a:p>
          <a:p>
            <a:r>
              <a:rPr lang="hr-HR" sz="2200"/>
              <a:t>Stvaranje realističnih planova i njihovo provođenje</a:t>
            </a:r>
          </a:p>
          <a:p>
            <a:r>
              <a:rPr lang="hr-HR" sz="2200"/>
              <a:t>Unutarnji lokus kontrole</a:t>
            </a:r>
          </a:p>
          <a:p>
            <a:r>
              <a:rPr lang="hr-HR" sz="2200"/>
              <a:t>Dobra komunikacija </a:t>
            </a:r>
          </a:p>
          <a:p>
            <a:r>
              <a:rPr lang="hr-HR" sz="2200" i="1"/>
              <a:t>Borac a ne žrtva</a:t>
            </a:r>
          </a:p>
          <a:p>
            <a:r>
              <a:rPr lang="hr-HR" sz="2200"/>
              <a:t>Dobro upravljanje emocijama</a:t>
            </a:r>
          </a:p>
        </p:txBody>
      </p:sp>
    </p:spTree>
    <p:extLst>
      <p:ext uri="{BB962C8B-B14F-4D97-AF65-F5344CB8AC3E}">
        <p14:creationId xmlns:p14="http://schemas.microsoft.com/office/powerpoint/2010/main" val="2545914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12192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80861" y="0"/>
            <a:ext cx="7661934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0862" y="-6"/>
            <a:ext cx="11711138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410" name="Title 2"/>
          <p:cNvSpPr>
            <a:spLocks noGrp="1"/>
          </p:cNvSpPr>
          <p:nvPr>
            <p:ph type="title"/>
          </p:nvPr>
        </p:nvSpPr>
        <p:spPr>
          <a:xfrm>
            <a:off x="1127208" y="857251"/>
            <a:ext cx="4747280" cy="309806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sr-Latn-R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 što sad?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844797" y="-489206"/>
            <a:ext cx="2502408" cy="12191998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90589" y="1062544"/>
            <a:ext cx="475616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411" name="Picture 4" descr="pas---animacija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0559" y="2190422"/>
            <a:ext cx="3737164" cy="249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6060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A601A0-2F6A-4020-B8BB-09723F96A7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r>
              <a:rPr lang="hr-HR" sz="6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Što možemo učiniti?</a:t>
            </a:r>
            <a:endParaRPr lang="en-US" sz="6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64C22FB-D7E1-45F1-8BFF-C32E16F4B5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4427232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13810" y="2960716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0"/>
              </a:spcBef>
            </a:pPr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1. Ljudi</a:t>
            </a:r>
          </a:p>
        </p:txBody>
      </p:sp>
      <p:grpSp>
        <p:nvGrpSpPr>
          <p:cNvPr id="17" name="Group 10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B8C306-48C0-415B-A259-75725943E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249" y="666728"/>
            <a:ext cx="5274487" cy="546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225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0FD5BE-7368-4016-A461-BD07457A1A4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pPr lvl="0"/>
            <a:r>
              <a:rPr lang="hr-HR" sz="4800" b="1"/>
              <a:t>Ljudi - Ne možemo sami!</a:t>
            </a:r>
            <a:endParaRPr lang="en-US" sz="4800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FB582C-643D-4129-A9A0-9C7011D3360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lvl="0"/>
            <a:r>
              <a:rPr lang="hr-HR" sz="2400"/>
              <a:t>Empatični ljudi</a:t>
            </a:r>
          </a:p>
          <a:p>
            <a:pPr lvl="0"/>
            <a:r>
              <a:rPr lang="hr-HR" sz="2400"/>
              <a:t>Ljudi koji vas razumiju</a:t>
            </a:r>
          </a:p>
          <a:p>
            <a:pPr lvl="0"/>
            <a:r>
              <a:rPr lang="hr-HR" sz="2400"/>
              <a:t>Ljudima kojima je stalo do vas</a:t>
            </a:r>
          </a:p>
          <a:p>
            <a:pPr lvl="0"/>
            <a:r>
              <a:rPr lang="hr-HR" sz="2400"/>
              <a:t>Ljudi koji će vam pomoći</a:t>
            </a:r>
          </a:p>
          <a:p>
            <a:pPr lvl="0"/>
            <a:endParaRPr lang="hr-HR" sz="2400"/>
          </a:p>
          <a:p>
            <a:pPr lvl="0"/>
            <a:r>
              <a:rPr lang="hr-HR" sz="2400"/>
              <a:t>Neka vam stvaranje i održavanje socijalne mreže bude prioritet!</a:t>
            </a: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64F8D-19FC-46C1-8DC3-9C90E19158A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hr-HR" sz="3600"/>
              <a:t>Nemojte se izolirati!</a:t>
            </a:r>
            <a:endParaRPr lang="en-US" sz="3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564DEE-309D-439A-90C8-906C842E4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1244" y="1273404"/>
            <a:ext cx="3133725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F803D6-FDEA-494F-9601-391BB0719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hr-HR" sz="4800">
                <a:latin typeface="Times New Roman" panose="02020603050405020304" pitchFamily="18" charset="0"/>
                <a:cs typeface="Times New Roman" panose="02020603050405020304" pitchFamily="18" charset="0"/>
              </a:rPr>
              <a:t>Podržavajuća socijalna mreža</a:t>
            </a:r>
            <a:endParaRPr lang="en-US" sz="4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29643-3430-430D-8AB5-0C1D2E755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r>
              <a:rPr lang="hr-HR" sz="2400">
                <a:latin typeface="Times New Roman" panose="02020603050405020304" pitchFamily="18" charset="0"/>
                <a:cs typeface="Times New Roman" panose="02020603050405020304" pitchFamily="18" charset="0"/>
              </a:rPr>
              <a:t>Biti nezavisan ne znači biti izoliran</a:t>
            </a:r>
          </a:p>
          <a:p>
            <a:r>
              <a:rPr lang="hr-HR" sz="2400">
                <a:latin typeface="Times New Roman" panose="02020603050405020304" pitchFamily="18" charset="0"/>
                <a:cs typeface="Times New Roman" panose="02020603050405020304" pitchFamily="18" charset="0"/>
              </a:rPr>
              <a:t>Preuzmite odgovornost da ostanete u kontaktu</a:t>
            </a:r>
          </a:p>
          <a:p>
            <a:r>
              <a:rPr lang="hr-HR" sz="2400">
                <a:latin typeface="Times New Roman" panose="02020603050405020304" pitchFamily="18" charset="0"/>
                <a:cs typeface="Times New Roman" panose="02020603050405020304" pitchFamily="18" charset="0"/>
              </a:rPr>
              <a:t>Izgradite bliske odnose koji mogu preživjeti dugotrajniju odvojenost</a:t>
            </a:r>
          </a:p>
          <a:p>
            <a:r>
              <a:rPr lang="hr-HR" sz="2400">
                <a:latin typeface="Times New Roman" panose="02020603050405020304" pitchFamily="18" charset="0"/>
                <a:cs typeface="Times New Roman" panose="02020603050405020304" pitchFamily="18" charset="0"/>
              </a:rPr>
              <a:t>Ulažite u svoje neformalne kontakte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8218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810" y="2960716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0"/>
              </a:spcBef>
            </a:pPr>
            <a:r>
              <a:rPr lang="en-US" sz="3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Harvardsko istraživanje sreće – 1938….</a:t>
            </a:r>
            <a:br>
              <a:rPr lang="en-US" sz="3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38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C025B0-1780-45DD-B70A-8D4F75BD4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2492" y="1856463"/>
            <a:ext cx="5536001" cy="308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433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B0B8DCBA-FEED-46EF-A140-35B904015B4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062849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Rectangle 79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656150"/>
            <a:ext cx="5590787" cy="14315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1043631" y="873940"/>
            <a:ext cx="4928291" cy="1035781"/>
          </a:xfrm>
        </p:spPr>
        <p:txBody>
          <a:bodyPr anchor="ctr">
            <a:normAutofit/>
          </a:bodyPr>
          <a:lstStyle/>
          <a:p>
            <a:r>
              <a:rPr lang="hr-HR" altLang="sr-Latn-RS" sz="3600"/>
              <a:t>Dvije skupine muškaraca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045029" y="2524721"/>
            <a:ext cx="4991629" cy="3677123"/>
          </a:xfrm>
        </p:spPr>
        <p:txBody>
          <a:bodyPr anchor="ctr">
            <a:normAutofit/>
          </a:bodyPr>
          <a:lstStyle/>
          <a:p>
            <a:pPr marL="514350" indent="-514350">
              <a:buFontTx/>
              <a:buAutoNum type="arabicPeriod"/>
            </a:pPr>
            <a:r>
              <a:rPr lang="hr-HR" altLang="sr-Latn-RS" sz="1800">
                <a:latin typeface="Times New Roman" pitchFamily="18" charset="0"/>
                <a:cs typeface="Times New Roman" pitchFamily="18" charset="0"/>
              </a:rPr>
              <a:t>Studenti druge godine na Harvardu</a:t>
            </a:r>
          </a:p>
          <a:p>
            <a:pPr marL="514350" indent="-514350">
              <a:buFontTx/>
              <a:buAutoNum type="arabicPeriod"/>
            </a:pPr>
            <a:r>
              <a:rPr lang="hr-HR" altLang="sr-Latn-RS" sz="1800">
                <a:latin typeface="Times New Roman" pitchFamily="18" charset="0"/>
                <a:cs typeface="Times New Roman" pitchFamily="18" charset="0"/>
              </a:rPr>
              <a:t>Tinejdžeri iz najsiromašnijih dijelova Bostona</a:t>
            </a:r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5" r="16324" b="1"/>
          <a:stretch/>
        </p:blipFill>
        <p:spPr bwMode="auto">
          <a:xfrm>
            <a:off x="6788383" y="613147"/>
            <a:ext cx="4565417" cy="5593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92240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0477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id="{85861AFF-3522-4704-9245-9C78B69458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062849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Rectangle 82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656150"/>
            <a:ext cx="4651477" cy="14315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1043632" y="873940"/>
            <a:ext cx="3951525" cy="1035781"/>
          </a:xfrm>
        </p:spPr>
        <p:txBody>
          <a:bodyPr anchor="ctr">
            <a:normAutofit/>
          </a:bodyPr>
          <a:lstStyle/>
          <a:p>
            <a:r>
              <a:rPr lang="hr-HR" altLang="sr-Latn-RS" sz="3200"/>
              <a:t>Svake dvije godine ...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1045030" y="2524721"/>
            <a:ext cx="3943993" cy="3677123"/>
          </a:xfrm>
        </p:spPr>
        <p:txBody>
          <a:bodyPr anchor="ctr">
            <a:normAutofit/>
          </a:bodyPr>
          <a:lstStyle/>
          <a:p>
            <a:r>
              <a:rPr lang="hr-HR" altLang="sr-Latn-RS" sz="1800"/>
              <a:t>upitnici</a:t>
            </a:r>
          </a:p>
          <a:p>
            <a:r>
              <a:rPr lang="hr-HR" altLang="sr-Latn-RS" sz="1800"/>
              <a:t>intervjui</a:t>
            </a:r>
          </a:p>
          <a:p>
            <a:r>
              <a:rPr lang="hr-HR" altLang="sr-Latn-RS" sz="1800"/>
              <a:t>liječnički izvještaji</a:t>
            </a:r>
          </a:p>
          <a:p>
            <a:r>
              <a:rPr lang="hr-HR" altLang="sr-Latn-RS" sz="1800"/>
              <a:t>krvna slika</a:t>
            </a:r>
          </a:p>
          <a:p>
            <a:r>
              <a:rPr lang="hr-HR" altLang="sr-Latn-RS" sz="1800"/>
              <a:t>snimanje mozga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F909CAE-F41A-4061-A316-864DC2A710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27222" y="650055"/>
            <a:ext cx="5526578" cy="5634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77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985932"/>
            <a:ext cx="1599140" cy="1219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8587" y="985937"/>
            <a:ext cx="1599140" cy="159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47828" y="985931"/>
            <a:ext cx="1599141" cy="120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7387" y="2816738"/>
            <a:ext cx="4388197" cy="322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92240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1320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hr-HR" sz="4000" b="1">
                <a:solidFill>
                  <a:srgbClr val="FFFFFF"/>
                </a:solidFill>
              </a:rPr>
              <a:t>Teški problemi...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2D9F820-C274-42EE-AABB-6DA859C794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7907041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685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0D1D8088-559A-46A5-A801-CDF0B9476B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83E2E96F-17F7-4C8C-BDF1-6BB90A0C1D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2380868"/>
            <a:ext cx="11982332" cy="2087795"/>
            <a:chOff x="143163" y="5763486"/>
            <a:chExt cx="11982332" cy="73955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846BD00C-9313-4A22-94F7-3875A46C6D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EAF30D0-AA67-427C-9938-A2C8A9B5D5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7"/>
          <a:stretch/>
        </p:blipFill>
        <p:spPr bwMode="auto">
          <a:xfrm>
            <a:off x="838200" y="704765"/>
            <a:ext cx="10628376" cy="544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97352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822" name="Rectangle 136">
            <a:extLst>
              <a:ext uri="{FF2B5EF4-FFF2-40B4-BE49-F238E27FC236}">
                <a16:creationId xmlns:a16="http://schemas.microsoft.com/office/drawing/2014/main" id="{9180DE06-7362-4888-AADA-7AADD57AC4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7331384" y="679730"/>
            <a:ext cx="4171994" cy="1563849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sr-Latn-RS" sz="6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Zaključak</a:t>
            </a:r>
            <a:endParaRPr lang="en-US" altLang="sr-Latn-RS" sz="6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4823" name="Group 138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>
            <a:off x="2218698" y="2733627"/>
            <a:ext cx="1340409" cy="5777807"/>
            <a:chOff x="329184" y="2"/>
            <a:chExt cx="524256" cy="5777807"/>
          </a:xfrm>
        </p:grpSpPr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824" name="Rectangle 140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2"/>
              <a:ext cx="524256" cy="566677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7246541" y="2851900"/>
            <a:ext cx="3876085" cy="85746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altLang="sr-Latn-R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Odnosi</a:t>
            </a:r>
            <a:r>
              <a:rPr lang="en-US" altLang="sr-Latn-R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sr-Latn-R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nas</a:t>
            </a:r>
            <a:r>
              <a:rPr lang="en-US" altLang="sr-Latn-R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sr-Latn-R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čine</a:t>
            </a:r>
            <a:r>
              <a:rPr lang="en-US" altLang="sr-Latn-R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sr-Latn-R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sretnijima</a:t>
            </a:r>
            <a:r>
              <a:rPr lang="en-US" altLang="sr-Latn-R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sr-Latn-R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altLang="sr-Latn-R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sr-Latn-R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zdravijima</a:t>
            </a:r>
            <a:endParaRPr lang="en-US" altLang="sr-Latn-R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825" name="Rectangle 14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623" y="372533"/>
            <a:ext cx="6116779" cy="60687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3" r="-1" b="-1"/>
          <a:stretch/>
        </p:blipFill>
        <p:spPr bwMode="auto">
          <a:xfrm>
            <a:off x="942597" y="1507886"/>
            <a:ext cx="5608830" cy="384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9881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hr-HR" dirty="0"/>
              <a:t>Socijalni odnosi su važni, „usamljenost ubija”</a:t>
            </a:r>
          </a:p>
          <a:p>
            <a:pPr marL="0" indent="0">
              <a:buFontTx/>
              <a:buNone/>
              <a:defRPr/>
            </a:pPr>
            <a:endParaRPr lang="hr-HR" dirty="0"/>
          </a:p>
          <a:p>
            <a:pPr marL="717550" indent="180975">
              <a:defRPr/>
            </a:pPr>
            <a:r>
              <a:rPr lang="hr-HR" dirty="0"/>
              <a:t> </a:t>
            </a:r>
            <a:r>
              <a:rPr lang="hr-HR" sz="2800" dirty="0"/>
              <a:t>Obitelj</a:t>
            </a:r>
          </a:p>
          <a:p>
            <a:pPr marL="717550" indent="180975">
              <a:defRPr/>
            </a:pPr>
            <a:r>
              <a:rPr lang="hr-HR" sz="2800" dirty="0"/>
              <a:t> Prijatelji</a:t>
            </a:r>
          </a:p>
          <a:p>
            <a:pPr marL="717550" indent="180975">
              <a:defRPr/>
            </a:pPr>
            <a:r>
              <a:rPr lang="hr-HR" sz="2800" dirty="0"/>
              <a:t> Zajednica</a:t>
            </a:r>
          </a:p>
        </p:txBody>
      </p:sp>
      <p:sp>
        <p:nvSpPr>
          <p:cNvPr id="35846" name="TextBox 15"/>
          <p:cNvSpPr txBox="1">
            <a:spLocks noChangeArrowheads="1"/>
          </p:cNvSpPr>
          <p:nvPr/>
        </p:nvSpPr>
        <p:spPr bwMode="auto">
          <a:xfrm>
            <a:off x="5903383" y="2987561"/>
            <a:ext cx="249766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hr-HR" altLang="sr-Latn-RS" sz="2400" dirty="0">
                <a:latin typeface="Times New Roman" pitchFamily="18" charset="0"/>
                <a:cs typeface="Times New Roman" pitchFamily="18" charset="0"/>
              </a:rPr>
              <a:t>duže žive</a:t>
            </a:r>
          </a:p>
          <a:p>
            <a:pPr eaLnBrk="1" hangingPunct="1">
              <a:spcBef>
                <a:spcPct val="0"/>
              </a:spcBef>
            </a:pPr>
            <a:r>
              <a:rPr lang="hr-HR" altLang="sr-Latn-RS" sz="2400" dirty="0">
                <a:latin typeface="Times New Roman" pitchFamily="18" charset="0"/>
                <a:cs typeface="Times New Roman" pitchFamily="18" charset="0"/>
              </a:rPr>
              <a:t>sretniji</a:t>
            </a:r>
          </a:p>
          <a:p>
            <a:pPr eaLnBrk="1" hangingPunct="1">
              <a:spcBef>
                <a:spcPct val="0"/>
              </a:spcBef>
            </a:pPr>
            <a:r>
              <a:rPr lang="hr-HR" altLang="sr-Latn-RS" sz="2400" dirty="0">
                <a:latin typeface="Times New Roman" pitchFamily="18" charset="0"/>
                <a:cs typeface="Times New Roman" pitchFamily="18" charset="0"/>
              </a:rPr>
              <a:t>zdraviji</a:t>
            </a:r>
          </a:p>
        </p:txBody>
      </p:sp>
      <p:sp>
        <p:nvSpPr>
          <p:cNvPr id="35847" name="Title 1"/>
          <p:cNvSpPr txBox="1">
            <a:spLocks/>
          </p:cNvSpPr>
          <p:nvPr/>
        </p:nvSpPr>
        <p:spPr bwMode="auto">
          <a:xfrm>
            <a:off x="624417" y="2603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hr-HR" altLang="sr-Latn-RS" sz="440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99DFD326-E8CC-4AAF-964E-8D7966019190}"/>
              </a:ext>
            </a:extLst>
          </p:cNvPr>
          <p:cNvSpPr/>
          <p:nvPr/>
        </p:nvSpPr>
        <p:spPr>
          <a:xfrm>
            <a:off x="4053526" y="3429000"/>
            <a:ext cx="1234911" cy="5491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1369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r>
              <a:rPr lang="hr-HR" altLang="sr-Latn-RS" sz="3700"/>
              <a:t>Ljudi koji su izoliraniji nego što žele biti...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590719" y="2330505"/>
            <a:ext cx="4559425" cy="3979585"/>
          </a:xfrm>
        </p:spPr>
        <p:txBody>
          <a:bodyPr anchor="ctr">
            <a:normAutofit/>
          </a:bodyPr>
          <a:lstStyle/>
          <a:p>
            <a:r>
              <a:rPr lang="hr-HR" altLang="sr-Latn-RS" sz="2000">
                <a:latin typeface="Times New Roman" pitchFamily="18" charset="0"/>
                <a:cs typeface="Times New Roman" pitchFamily="18" charset="0"/>
              </a:rPr>
              <a:t>manje sretni</a:t>
            </a:r>
          </a:p>
          <a:p>
            <a:r>
              <a:rPr lang="hr-HR" altLang="sr-Latn-RS" sz="2000">
                <a:latin typeface="Times New Roman" pitchFamily="18" charset="0"/>
                <a:cs typeface="Times New Roman" pitchFamily="18" charset="0"/>
              </a:rPr>
              <a:t>već u srednjim godinama im se zdravlje počinje pogoršavati</a:t>
            </a:r>
          </a:p>
          <a:p>
            <a:r>
              <a:rPr lang="hr-HR" altLang="sr-Latn-RS" sz="2000">
                <a:latin typeface="Times New Roman" pitchFamily="18" charset="0"/>
                <a:cs typeface="Times New Roman" pitchFamily="18" charset="0"/>
              </a:rPr>
              <a:t>funkcije mozga brže propadaju</a:t>
            </a:r>
          </a:p>
          <a:p>
            <a:r>
              <a:rPr lang="hr-HR" altLang="sr-Latn-RS" sz="2000">
                <a:latin typeface="Times New Roman" pitchFamily="18" charset="0"/>
                <a:cs typeface="Times New Roman" pitchFamily="18" charset="0"/>
              </a:rPr>
              <a:t>žive kraće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3" r="-1" b="-1"/>
          <a:stretch/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0587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28D31E1B-0407-4223-9642-0B642CBF57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062849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Rectangle 79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656150"/>
            <a:ext cx="5672667" cy="14315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1043631" y="873940"/>
            <a:ext cx="5052369" cy="1035781"/>
          </a:xfrm>
        </p:spPr>
        <p:txBody>
          <a:bodyPr anchor="ctr">
            <a:normAutofit/>
          </a:bodyPr>
          <a:lstStyle/>
          <a:p>
            <a:r>
              <a:rPr lang="hr-HR" altLang="sr-Latn-RS" sz="3600"/>
              <a:t>Zaključak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029" y="2524722"/>
            <a:ext cx="4991629" cy="1431590"/>
          </a:xfrm>
        </p:spPr>
        <p:txBody>
          <a:bodyPr anchor="ctr">
            <a:normAutofit/>
          </a:bodyPr>
          <a:lstStyle/>
          <a:p>
            <a:pPr marL="0" indent="0">
              <a:buFontTx/>
              <a:buNone/>
              <a:defRPr/>
            </a:pPr>
            <a:r>
              <a:rPr lang="hr-H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hr-HR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najvažniji faktor je da možemo na nekoga</a:t>
            </a:r>
          </a:p>
          <a:p>
            <a:pPr marL="0" indent="0">
              <a:buFontTx/>
              <a:buNone/>
              <a:defRPr/>
            </a:pPr>
            <a:r>
              <a:rPr lang="hr-HR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računati u krizi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70E96339-907C-46C3-99AC-31179B6F0E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16299" y="608401"/>
            <a:ext cx="4637502" cy="55934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940" name="Picture 4" descr="Image result for men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3719" y="1364885"/>
            <a:ext cx="4223252" cy="412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92240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90458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B9CE10B-7217-4727-A3A7-5DF664DEB4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277EF3-F09D-439D-B2F2-DC2A8A7EC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497" y="679731"/>
            <a:ext cx="3124151" cy="3736540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en-US" sz="4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2. </a:t>
            </a:r>
            <a:r>
              <a:rPr lang="en-US" sz="46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Tijelo</a:t>
            </a:r>
            <a:endParaRPr lang="en-US" sz="4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416432" y="1"/>
            <a:ext cx="2446384" cy="5777808"/>
            <a:chOff x="329184" y="1"/>
            <a:chExt cx="524256" cy="5777808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1084" y="679731"/>
            <a:ext cx="7682293" cy="56628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erson in a swimsuit standing in a pool&#10;&#10;Description automatically generated with low confidence">
            <a:extLst>
              <a:ext uri="{FF2B5EF4-FFF2-40B4-BE49-F238E27FC236}">
                <a16:creationId xmlns:a16="http://schemas.microsoft.com/office/drawing/2014/main" id="{743D14E6-016B-4A5D-AA68-7D5B8C4275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37" r="52722" b="-2"/>
          <a:stretch/>
        </p:blipFill>
        <p:spPr>
          <a:xfrm>
            <a:off x="4125081" y="972235"/>
            <a:ext cx="3383280" cy="5047735"/>
          </a:xfrm>
          <a:prstGeom prst="rect">
            <a:avLst/>
          </a:prstGeom>
        </p:spPr>
      </p:pic>
      <p:pic>
        <p:nvPicPr>
          <p:cNvPr id="5" name="Content Placeholder 4" descr="A picture containing person, underpants&#10;&#10;Description automatically generated">
            <a:extLst>
              <a:ext uri="{FF2B5EF4-FFF2-40B4-BE49-F238E27FC236}">
                <a16:creationId xmlns:a16="http://schemas.microsoft.com/office/drawing/2014/main" id="{1A8D69AF-72E0-479E-ADE1-277084A7DB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3" r="-3" b="-3"/>
          <a:stretch/>
        </p:blipFill>
        <p:spPr>
          <a:xfrm>
            <a:off x="7812357" y="972235"/>
            <a:ext cx="3383280" cy="504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0520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May0">
            <a:extLst>
              <a:ext uri="{FF2B5EF4-FFF2-40B4-BE49-F238E27FC236}">
                <a16:creationId xmlns:a16="http://schemas.microsoft.com/office/drawing/2014/main" id="{D77DB240-A516-4F27-B154-818EDBDA5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3536" y="1037734"/>
            <a:ext cx="7696200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63579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2">
            <a:extLst>
              <a:ext uri="{FF2B5EF4-FFF2-40B4-BE49-F238E27FC236}">
                <a16:creationId xmlns:a16="http://schemas.microsoft.com/office/drawing/2014/main" id="{593B4D24-F4A8-4141-A20A-E0575D19963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0" name="Freeform: Shape 24">
            <a:extLst>
              <a:ext uri="{FF2B5EF4-FFF2-40B4-BE49-F238E27FC236}">
                <a16:creationId xmlns:a16="http://schemas.microsoft.com/office/drawing/2014/main" id="{F0AA5FD3-177A-4313-B5D0-2DF4B34430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082696" y="-3082698"/>
            <a:ext cx="6026299" cy="12191695"/>
          </a:xfrm>
          <a:custGeom>
            <a:avLst/>
            <a:gdLst>
              <a:gd name="connsiteX0" fmla="*/ 0 w 6026299"/>
              <a:gd name="connsiteY0" fmla="*/ 12190169 h 12191695"/>
              <a:gd name="connsiteX1" fmla="*/ 0 w 6026299"/>
              <a:gd name="connsiteY1" fmla="*/ 1217 h 12191695"/>
              <a:gd name="connsiteX2" fmla="*/ 169958 w 6026299"/>
              <a:gd name="connsiteY2" fmla="*/ 1217 h 12191695"/>
              <a:gd name="connsiteX3" fmla="*/ 169958 w 6026299"/>
              <a:gd name="connsiteY3" fmla="*/ 0 h 12191695"/>
              <a:gd name="connsiteX4" fmla="*/ 413807 w 6026299"/>
              <a:gd name="connsiteY4" fmla="*/ 0 h 12191695"/>
              <a:gd name="connsiteX5" fmla="*/ 675079 w 6026299"/>
              <a:gd name="connsiteY5" fmla="*/ 0 h 12191695"/>
              <a:gd name="connsiteX6" fmla="*/ 893165 w 6026299"/>
              <a:gd name="connsiteY6" fmla="*/ 0 h 12191695"/>
              <a:gd name="connsiteX7" fmla="*/ 925786 w 6026299"/>
              <a:gd name="connsiteY7" fmla="*/ 0 h 12191695"/>
              <a:gd name="connsiteX8" fmla="*/ 1581826 w 6026299"/>
              <a:gd name="connsiteY8" fmla="*/ 0 h 12191695"/>
              <a:gd name="connsiteX9" fmla="*/ 1590992 w 6026299"/>
              <a:gd name="connsiteY9" fmla="*/ 0 h 12191695"/>
              <a:gd name="connsiteX10" fmla="*/ 1685164 w 6026299"/>
              <a:gd name="connsiteY10" fmla="*/ 0 h 12191695"/>
              <a:gd name="connsiteX11" fmla="*/ 2806109 w 6026299"/>
              <a:gd name="connsiteY11" fmla="*/ 0 h 12191695"/>
              <a:gd name="connsiteX12" fmla="*/ 4807848 w 6026299"/>
              <a:gd name="connsiteY12" fmla="*/ 0 h 12191695"/>
              <a:gd name="connsiteX13" fmla="*/ 4824457 w 6026299"/>
              <a:gd name="connsiteY13" fmla="*/ 26661 h 12191695"/>
              <a:gd name="connsiteX14" fmla="*/ 6026299 w 6026299"/>
              <a:gd name="connsiteY14" fmla="*/ 6438338 h 12191695"/>
              <a:gd name="connsiteX15" fmla="*/ 4619169 w 6026299"/>
              <a:gd name="connsiteY15" fmla="*/ 11332719 h 12191695"/>
              <a:gd name="connsiteX16" fmla="*/ 4231307 w 6026299"/>
              <a:gd name="connsiteY16" fmla="*/ 12054097 h 12191695"/>
              <a:gd name="connsiteX17" fmla="*/ 4147408 w 6026299"/>
              <a:gd name="connsiteY17" fmla="*/ 12191695 h 12191695"/>
              <a:gd name="connsiteX18" fmla="*/ 2806109 w 6026299"/>
              <a:gd name="connsiteY18" fmla="*/ 12191695 h 12191695"/>
              <a:gd name="connsiteX19" fmla="*/ 1590992 w 6026299"/>
              <a:gd name="connsiteY19" fmla="*/ 12191695 h 12191695"/>
              <a:gd name="connsiteX20" fmla="*/ 1581826 w 6026299"/>
              <a:gd name="connsiteY20" fmla="*/ 12191695 h 12191695"/>
              <a:gd name="connsiteX21" fmla="*/ 1453643 w 6026299"/>
              <a:gd name="connsiteY21" fmla="*/ 12191695 h 12191695"/>
              <a:gd name="connsiteX22" fmla="*/ 925786 w 6026299"/>
              <a:gd name="connsiteY22" fmla="*/ 12191695 h 12191695"/>
              <a:gd name="connsiteX23" fmla="*/ 893165 w 6026299"/>
              <a:gd name="connsiteY23" fmla="*/ 12191695 h 12191695"/>
              <a:gd name="connsiteX24" fmla="*/ 675079 w 6026299"/>
              <a:gd name="connsiteY24" fmla="*/ 12191695 h 12191695"/>
              <a:gd name="connsiteX25" fmla="*/ 413807 w 6026299"/>
              <a:gd name="connsiteY25" fmla="*/ 12191695 h 12191695"/>
              <a:gd name="connsiteX26" fmla="*/ 169958 w 6026299"/>
              <a:gd name="connsiteY26" fmla="*/ 12191695 h 12191695"/>
              <a:gd name="connsiteX27" fmla="*/ 169958 w 6026299"/>
              <a:gd name="connsiteY27" fmla="*/ 12190169 h 1219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26299" h="12191695">
                <a:moveTo>
                  <a:pt x="0" y="12190169"/>
                </a:moveTo>
                <a:lnTo>
                  <a:pt x="0" y="1217"/>
                </a:lnTo>
                <a:lnTo>
                  <a:pt x="169958" y="1217"/>
                </a:lnTo>
                <a:lnTo>
                  <a:pt x="169958" y="0"/>
                </a:lnTo>
                <a:lnTo>
                  <a:pt x="413807" y="0"/>
                </a:lnTo>
                <a:lnTo>
                  <a:pt x="675079" y="0"/>
                </a:lnTo>
                <a:lnTo>
                  <a:pt x="893165" y="0"/>
                </a:lnTo>
                <a:lnTo>
                  <a:pt x="925786" y="0"/>
                </a:lnTo>
                <a:lnTo>
                  <a:pt x="1581826" y="0"/>
                </a:lnTo>
                <a:lnTo>
                  <a:pt x="1590992" y="0"/>
                </a:lnTo>
                <a:lnTo>
                  <a:pt x="1685164" y="0"/>
                </a:lnTo>
                <a:lnTo>
                  <a:pt x="2806109" y="0"/>
                </a:lnTo>
                <a:lnTo>
                  <a:pt x="4807848" y="0"/>
                </a:lnTo>
                <a:lnTo>
                  <a:pt x="4824457" y="26661"/>
                </a:lnTo>
                <a:cubicBezTo>
                  <a:pt x="5595579" y="1341551"/>
                  <a:pt x="6026299" y="3721137"/>
                  <a:pt x="6026299" y="6438338"/>
                </a:cubicBezTo>
                <a:cubicBezTo>
                  <a:pt x="6026299" y="8833790"/>
                  <a:pt x="5329078" y="9960353"/>
                  <a:pt x="4619169" y="11332719"/>
                </a:cubicBezTo>
                <a:cubicBezTo>
                  <a:pt x="4489892" y="11582638"/>
                  <a:pt x="4361797" y="11827452"/>
                  <a:pt x="4231307" y="12054097"/>
                </a:cubicBezTo>
                <a:lnTo>
                  <a:pt x="4147408" y="12191695"/>
                </a:lnTo>
                <a:lnTo>
                  <a:pt x="2806109" y="12191695"/>
                </a:lnTo>
                <a:lnTo>
                  <a:pt x="1590992" y="12191695"/>
                </a:lnTo>
                <a:lnTo>
                  <a:pt x="1581826" y="12191695"/>
                </a:lnTo>
                <a:lnTo>
                  <a:pt x="1453643" y="12191695"/>
                </a:lnTo>
                <a:lnTo>
                  <a:pt x="925786" y="12191695"/>
                </a:lnTo>
                <a:lnTo>
                  <a:pt x="893165" y="12191695"/>
                </a:lnTo>
                <a:lnTo>
                  <a:pt x="675079" y="12191695"/>
                </a:lnTo>
                <a:lnTo>
                  <a:pt x="413807" y="12191695"/>
                </a:lnTo>
                <a:lnTo>
                  <a:pt x="169958" y="12191695"/>
                </a:lnTo>
                <a:lnTo>
                  <a:pt x="169958" y="12190169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5A741C2-AB82-4BF5-9324-5D0B56A3D0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167675" y="-3167677"/>
            <a:ext cx="5856341" cy="12191695"/>
          </a:xfrm>
          <a:custGeom>
            <a:avLst/>
            <a:gdLst>
              <a:gd name="connsiteX0" fmla="*/ 0 w 5856341"/>
              <a:gd name="connsiteY0" fmla="*/ 12191695 h 12191695"/>
              <a:gd name="connsiteX1" fmla="*/ 0 w 5856341"/>
              <a:gd name="connsiteY1" fmla="*/ 0 h 12191695"/>
              <a:gd name="connsiteX2" fmla="*/ 243849 w 5856341"/>
              <a:gd name="connsiteY2" fmla="*/ 0 h 12191695"/>
              <a:gd name="connsiteX3" fmla="*/ 505121 w 5856341"/>
              <a:gd name="connsiteY3" fmla="*/ 0 h 12191695"/>
              <a:gd name="connsiteX4" fmla="*/ 723207 w 5856341"/>
              <a:gd name="connsiteY4" fmla="*/ 0 h 12191695"/>
              <a:gd name="connsiteX5" fmla="*/ 755828 w 5856341"/>
              <a:gd name="connsiteY5" fmla="*/ 0 h 12191695"/>
              <a:gd name="connsiteX6" fmla="*/ 1411868 w 5856341"/>
              <a:gd name="connsiteY6" fmla="*/ 0 h 12191695"/>
              <a:gd name="connsiteX7" fmla="*/ 1421034 w 5856341"/>
              <a:gd name="connsiteY7" fmla="*/ 0 h 12191695"/>
              <a:gd name="connsiteX8" fmla="*/ 1515206 w 5856341"/>
              <a:gd name="connsiteY8" fmla="*/ 0 h 12191695"/>
              <a:gd name="connsiteX9" fmla="*/ 2636151 w 5856341"/>
              <a:gd name="connsiteY9" fmla="*/ 0 h 12191695"/>
              <a:gd name="connsiteX10" fmla="*/ 4637890 w 5856341"/>
              <a:gd name="connsiteY10" fmla="*/ 0 h 12191695"/>
              <a:gd name="connsiteX11" fmla="*/ 4654499 w 5856341"/>
              <a:gd name="connsiteY11" fmla="*/ 26661 h 12191695"/>
              <a:gd name="connsiteX12" fmla="*/ 5856341 w 5856341"/>
              <a:gd name="connsiteY12" fmla="*/ 6438338 h 12191695"/>
              <a:gd name="connsiteX13" fmla="*/ 4449211 w 5856341"/>
              <a:gd name="connsiteY13" fmla="*/ 11332719 h 12191695"/>
              <a:gd name="connsiteX14" fmla="*/ 4061349 w 5856341"/>
              <a:gd name="connsiteY14" fmla="*/ 12054097 h 12191695"/>
              <a:gd name="connsiteX15" fmla="*/ 3977450 w 5856341"/>
              <a:gd name="connsiteY15" fmla="*/ 12191695 h 12191695"/>
              <a:gd name="connsiteX16" fmla="*/ 2636151 w 5856341"/>
              <a:gd name="connsiteY16" fmla="*/ 12191695 h 12191695"/>
              <a:gd name="connsiteX17" fmla="*/ 1421034 w 5856341"/>
              <a:gd name="connsiteY17" fmla="*/ 12191695 h 12191695"/>
              <a:gd name="connsiteX18" fmla="*/ 1411868 w 5856341"/>
              <a:gd name="connsiteY18" fmla="*/ 12191695 h 12191695"/>
              <a:gd name="connsiteX19" fmla="*/ 1283685 w 5856341"/>
              <a:gd name="connsiteY19" fmla="*/ 12191695 h 12191695"/>
              <a:gd name="connsiteX20" fmla="*/ 755828 w 5856341"/>
              <a:gd name="connsiteY20" fmla="*/ 12191695 h 12191695"/>
              <a:gd name="connsiteX21" fmla="*/ 723207 w 5856341"/>
              <a:gd name="connsiteY21" fmla="*/ 12191695 h 12191695"/>
              <a:gd name="connsiteX22" fmla="*/ 505121 w 5856341"/>
              <a:gd name="connsiteY22" fmla="*/ 12191695 h 12191695"/>
              <a:gd name="connsiteX23" fmla="*/ 243849 w 5856341"/>
              <a:gd name="connsiteY23" fmla="*/ 12191695 h 1219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56341" h="12191695">
                <a:moveTo>
                  <a:pt x="0" y="12191695"/>
                </a:moveTo>
                <a:lnTo>
                  <a:pt x="0" y="0"/>
                </a:lnTo>
                <a:lnTo>
                  <a:pt x="243849" y="0"/>
                </a:lnTo>
                <a:lnTo>
                  <a:pt x="505121" y="0"/>
                </a:lnTo>
                <a:lnTo>
                  <a:pt x="723207" y="0"/>
                </a:lnTo>
                <a:lnTo>
                  <a:pt x="755828" y="0"/>
                </a:lnTo>
                <a:lnTo>
                  <a:pt x="1411868" y="0"/>
                </a:lnTo>
                <a:lnTo>
                  <a:pt x="1421034" y="0"/>
                </a:lnTo>
                <a:lnTo>
                  <a:pt x="1515206" y="0"/>
                </a:lnTo>
                <a:lnTo>
                  <a:pt x="2636151" y="0"/>
                </a:lnTo>
                <a:lnTo>
                  <a:pt x="4637890" y="0"/>
                </a:lnTo>
                <a:lnTo>
                  <a:pt x="4654499" y="26661"/>
                </a:lnTo>
                <a:cubicBezTo>
                  <a:pt x="5425621" y="1341551"/>
                  <a:pt x="5856341" y="3721137"/>
                  <a:pt x="5856341" y="6438338"/>
                </a:cubicBezTo>
                <a:cubicBezTo>
                  <a:pt x="5856341" y="8833790"/>
                  <a:pt x="5159120" y="9960353"/>
                  <a:pt x="4449211" y="11332719"/>
                </a:cubicBezTo>
                <a:cubicBezTo>
                  <a:pt x="4319934" y="11582638"/>
                  <a:pt x="4191839" y="11827452"/>
                  <a:pt x="4061349" y="12054097"/>
                </a:cubicBezTo>
                <a:lnTo>
                  <a:pt x="3977450" y="12191695"/>
                </a:lnTo>
                <a:lnTo>
                  <a:pt x="2636151" y="12191695"/>
                </a:lnTo>
                <a:lnTo>
                  <a:pt x="1421034" y="12191695"/>
                </a:lnTo>
                <a:lnTo>
                  <a:pt x="1411868" y="12191695"/>
                </a:lnTo>
                <a:lnTo>
                  <a:pt x="1283685" y="12191695"/>
                </a:lnTo>
                <a:lnTo>
                  <a:pt x="755828" y="12191695"/>
                </a:lnTo>
                <a:lnTo>
                  <a:pt x="723207" y="12191695"/>
                </a:lnTo>
                <a:lnTo>
                  <a:pt x="505121" y="12191695"/>
                </a:lnTo>
                <a:lnTo>
                  <a:pt x="243849" y="12191695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5ACC8C-605C-477B-98BE-5E7114FBD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76" y="442913"/>
            <a:ext cx="8391967" cy="1344612"/>
          </a:xfrm>
        </p:spPr>
        <p:txBody>
          <a:bodyPr anchor="b">
            <a:normAutofit/>
          </a:bodyPr>
          <a:lstStyle/>
          <a:p>
            <a:r>
              <a:rPr lang="hr-HR" sz="3600" b="1" dirty="0"/>
              <a:t>Fizička aktivnost</a:t>
            </a:r>
            <a:endParaRPr lang="en-US" sz="3600" b="1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DCD46807-BF17-4E5D-90A8-A062604C00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146277" y="-874927"/>
            <a:ext cx="1899138" cy="12191695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B9809DE-1B59-4236-98EA-9B65ACA34A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3531418"/>
              </p:ext>
            </p:extLst>
          </p:nvPr>
        </p:nvGraphicFramePr>
        <p:xfrm>
          <a:off x="1920876" y="2107096"/>
          <a:ext cx="8391967" cy="2806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751452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6" name="Rectangle 255">
            <a:extLst>
              <a:ext uri="{FF2B5EF4-FFF2-40B4-BE49-F238E27FC236}">
                <a16:creationId xmlns:a16="http://schemas.microsoft.com/office/drawing/2014/main" id="{922F19F4-FE70-43DC-856F-2CE5F521DC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062849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1" name="Rectangle 260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656150"/>
            <a:ext cx="5590787" cy="14315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1043631" y="873940"/>
            <a:ext cx="4928291" cy="1035781"/>
          </a:xfrm>
        </p:spPr>
        <p:txBody>
          <a:bodyPr anchor="ctr">
            <a:normAutofit/>
          </a:bodyPr>
          <a:lstStyle/>
          <a:p>
            <a:pPr eaLnBrk="1" hangingPunct="1">
              <a:defRPr/>
            </a:pPr>
            <a:r>
              <a:rPr lang="hr-HR" sz="3300"/>
              <a:t>Depresija i fizičko vježbanje</a:t>
            </a:r>
            <a:br>
              <a:rPr lang="hr-HR" sz="3300"/>
            </a:br>
            <a:r>
              <a:rPr lang="hr-HR" sz="3300"/>
              <a:t>(Blumenthal, 1999)</a:t>
            </a:r>
          </a:p>
        </p:txBody>
      </p:sp>
      <p:sp>
        <p:nvSpPr>
          <p:cNvPr id="131075" name="Content Placeholder 2"/>
          <p:cNvSpPr>
            <a:spLocks noGrp="1"/>
          </p:cNvSpPr>
          <p:nvPr>
            <p:ph idx="1"/>
          </p:nvPr>
        </p:nvSpPr>
        <p:spPr>
          <a:xfrm>
            <a:off x="1045029" y="2524721"/>
            <a:ext cx="4991629" cy="3677123"/>
          </a:xfrm>
        </p:spPr>
        <p:txBody>
          <a:bodyPr anchor="ctr">
            <a:norm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hr-HR" sz="1800"/>
              <a:t>1. Antidepresivi -</a:t>
            </a:r>
          </a:p>
          <a:p>
            <a:pPr eaLnBrk="1" hangingPunct="1">
              <a:buFont typeface="Arial" pitchFamily="34" charset="0"/>
              <a:buNone/>
            </a:pPr>
            <a:r>
              <a:rPr lang="hr-HR" sz="1800"/>
              <a:t>2. Aerobik (3 x tjedno, 30 min)</a:t>
            </a:r>
          </a:p>
          <a:p>
            <a:pPr eaLnBrk="1" hangingPunct="1">
              <a:buFont typeface="Arial" pitchFamily="34" charset="0"/>
              <a:buNone/>
            </a:pPr>
            <a:r>
              <a:rPr lang="hr-HR" sz="1800"/>
              <a:t>3. Antidepresivi + aerobik</a:t>
            </a:r>
          </a:p>
          <a:p>
            <a:pPr eaLnBrk="1" hangingPunct="1"/>
            <a:endParaRPr lang="hr-HR" sz="1800"/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395ECC94-3D5E-46A7-A7A1-DE807E1563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34418" y="658367"/>
            <a:ext cx="4719382" cy="2679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1077" name="Picture 4" descr="http://4.bp.blogspot.com/_v6w2iMO8h2w/S4NHh15fIwI/AAAAAAAAB7A/YFQxH5Ns358/s400/AerobicInstructor.jpg"/>
          <p:cNvPicPr>
            <a:picLocks noChangeAspect="1" noChangeArrowheads="1"/>
          </p:cNvPicPr>
          <p:nvPr/>
        </p:nvPicPr>
        <p:blipFill rotWithShape="1">
          <a:blip r:embed="rId2"/>
          <a:srcRect t="13991" r="1" b="9606"/>
          <a:stretch/>
        </p:blipFill>
        <p:spPr bwMode="auto">
          <a:xfrm>
            <a:off x="6972149" y="841905"/>
            <a:ext cx="4043739" cy="2317178"/>
          </a:xfrm>
          <a:prstGeom prst="rect">
            <a:avLst/>
          </a:prstGeom>
          <a:noFill/>
        </p:spPr>
      </p:pic>
      <p:sp>
        <p:nvSpPr>
          <p:cNvPr id="263" name="Rectangle 262">
            <a:extLst>
              <a:ext uri="{FF2B5EF4-FFF2-40B4-BE49-F238E27FC236}">
                <a16:creationId xmlns:a16="http://schemas.microsoft.com/office/drawing/2014/main" id="{7E549738-9961-462D-81B7-4A7A446911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34418" y="3530966"/>
            <a:ext cx="4719382" cy="2679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1076" name="Picture 2" descr="http://thesarcasticboob.files.wordpress.com/2012/08/happy-pills-istock_000001056304medium.jpg"/>
          <p:cNvPicPr>
            <a:picLocks noChangeAspect="1" noChangeArrowheads="1"/>
          </p:cNvPicPr>
          <p:nvPr/>
        </p:nvPicPr>
        <p:blipFill rotWithShape="1">
          <a:blip r:embed="rId3"/>
          <a:srcRect t="18046" r="4" b="5586"/>
          <a:stretch/>
        </p:blipFill>
        <p:spPr bwMode="auto">
          <a:xfrm>
            <a:off x="6971282" y="3703659"/>
            <a:ext cx="4045473" cy="2317178"/>
          </a:xfrm>
          <a:prstGeom prst="rect">
            <a:avLst/>
          </a:prstGeom>
          <a:noFill/>
        </p:spPr>
      </p:pic>
      <p:cxnSp>
        <p:nvCxnSpPr>
          <p:cNvPr id="264" name="Straight Connector 263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92240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81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650"/>
    </mc:Choice>
    <mc:Fallback xmlns="">
      <p:transition spd="slow" advTm="13865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6" name="Rectangle 255">
            <a:extLst>
              <a:ext uri="{FF2B5EF4-FFF2-40B4-BE49-F238E27FC236}">
                <a16:creationId xmlns:a16="http://schemas.microsoft.com/office/drawing/2014/main" id="{922F19F4-FE70-43DC-856F-2CE5F521DC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062849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1" name="Rectangle 260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656150"/>
            <a:ext cx="5590787" cy="14315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1043631" y="873940"/>
            <a:ext cx="4928291" cy="1035781"/>
          </a:xfrm>
        </p:spPr>
        <p:txBody>
          <a:bodyPr anchor="ctr">
            <a:normAutofit/>
          </a:bodyPr>
          <a:lstStyle/>
          <a:p>
            <a:pPr eaLnBrk="1" hangingPunct="1">
              <a:defRPr/>
            </a:pPr>
            <a:r>
              <a:rPr lang="hr-HR" sz="3600"/>
              <a:t>Nakon 16 tjedana</a:t>
            </a:r>
          </a:p>
        </p:txBody>
      </p:sp>
      <p:sp>
        <p:nvSpPr>
          <p:cNvPr id="132099" name="Content Placeholder 2"/>
          <p:cNvSpPr>
            <a:spLocks noGrp="1"/>
          </p:cNvSpPr>
          <p:nvPr>
            <p:ph idx="1"/>
          </p:nvPr>
        </p:nvSpPr>
        <p:spPr>
          <a:xfrm>
            <a:off x="1045029" y="2524721"/>
            <a:ext cx="4991629" cy="3677123"/>
          </a:xfrm>
        </p:spPr>
        <p:txBody>
          <a:bodyPr anchor="ctr">
            <a:norm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hr-HR" sz="1800"/>
              <a:t>1. Antidepresivi – najbrži oporavak</a:t>
            </a:r>
          </a:p>
          <a:p>
            <a:pPr eaLnBrk="1" hangingPunct="1">
              <a:buFont typeface="Arial" pitchFamily="34" charset="0"/>
              <a:buNone/>
            </a:pPr>
            <a:r>
              <a:rPr lang="hr-HR" sz="1800"/>
              <a:t>2. Aerobik</a:t>
            </a:r>
          </a:p>
          <a:p>
            <a:pPr eaLnBrk="1" hangingPunct="1">
              <a:buFont typeface="Arial" pitchFamily="34" charset="0"/>
              <a:buNone/>
            </a:pPr>
            <a:r>
              <a:rPr lang="hr-HR" sz="1800"/>
              <a:t>3. Antidepresivi + aerobik</a:t>
            </a:r>
          </a:p>
          <a:p>
            <a:pPr eaLnBrk="1" hangingPunct="1"/>
            <a:endParaRPr lang="hr-HR" sz="1800"/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395ECC94-3D5E-46A7-A7A1-DE807E1563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34418" y="658367"/>
            <a:ext cx="4719382" cy="2679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2101" name="Picture 4" descr="http://4.bp.blogspot.com/_v6w2iMO8h2w/S4NHh15fIwI/AAAAAAAAB7A/YFQxH5Ns358/s400/AerobicInstructor.jpg"/>
          <p:cNvPicPr>
            <a:picLocks noChangeAspect="1" noChangeArrowheads="1"/>
          </p:cNvPicPr>
          <p:nvPr/>
        </p:nvPicPr>
        <p:blipFill rotWithShape="1">
          <a:blip r:embed="rId2"/>
          <a:srcRect t="13991" r="1" b="9606"/>
          <a:stretch/>
        </p:blipFill>
        <p:spPr bwMode="auto">
          <a:xfrm>
            <a:off x="6972149" y="841905"/>
            <a:ext cx="4043739" cy="2317178"/>
          </a:xfrm>
          <a:prstGeom prst="rect">
            <a:avLst/>
          </a:prstGeom>
          <a:noFill/>
        </p:spPr>
      </p:pic>
      <p:sp>
        <p:nvSpPr>
          <p:cNvPr id="263" name="Rectangle 262">
            <a:extLst>
              <a:ext uri="{FF2B5EF4-FFF2-40B4-BE49-F238E27FC236}">
                <a16:creationId xmlns:a16="http://schemas.microsoft.com/office/drawing/2014/main" id="{7E549738-9961-462D-81B7-4A7A446911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34418" y="3530966"/>
            <a:ext cx="4719382" cy="2679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2100" name="Picture 2" descr="http://thesarcasticboob.files.wordpress.com/2012/08/happy-pills-istock_000001056304medium.jpg"/>
          <p:cNvPicPr>
            <a:picLocks noChangeAspect="1" noChangeArrowheads="1"/>
          </p:cNvPicPr>
          <p:nvPr/>
        </p:nvPicPr>
        <p:blipFill rotWithShape="1">
          <a:blip r:embed="rId3"/>
          <a:srcRect t="18046" r="4" b="5586"/>
          <a:stretch/>
        </p:blipFill>
        <p:spPr bwMode="auto">
          <a:xfrm>
            <a:off x="6971282" y="3703659"/>
            <a:ext cx="4045473" cy="2317178"/>
          </a:xfrm>
          <a:prstGeom prst="rect">
            <a:avLst/>
          </a:prstGeom>
          <a:noFill/>
        </p:spPr>
      </p:pic>
      <p:cxnSp>
        <p:nvCxnSpPr>
          <p:cNvPr id="264" name="Straight Connector 263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92240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57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679"/>
    </mc:Choice>
    <mc:Fallback xmlns="">
      <p:transition spd="slow" advTm="7867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94" name="Title 1">
            <a:extLst>
              <a:ext uri="{FF2B5EF4-FFF2-40B4-BE49-F238E27FC236}">
                <a16:creationId xmlns:a16="http://schemas.microsoft.com/office/drawing/2014/main" id="{7290D700-DE9F-418D-8F75-D75C169DA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hr-HR" altLang="en-US" sz="5400"/>
              <a:t>?</a:t>
            </a:r>
          </a:p>
        </p:txBody>
      </p:sp>
      <p:sp>
        <p:nvSpPr>
          <p:cNvPr id="74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29CEB98-A8A7-4744-8FFF-9F367BD0B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hr-HR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Zašto se neki ljudi oporave od životnih problema i tragedija dok je drugima to teško</a:t>
            </a:r>
            <a:r>
              <a:rPr lang="en-US" altLang="en-US" sz="2200"/>
              <a:t>?</a:t>
            </a:r>
            <a:endParaRPr lang="hr-HR" altLang="en-US" sz="2200"/>
          </a:p>
          <a:p>
            <a:pPr marL="0" indent="0">
              <a:buNone/>
            </a:pPr>
            <a:endParaRPr lang="hr-HR" altLang="en-US" sz="2200"/>
          </a:p>
          <a:p>
            <a:r>
              <a:rPr lang="hr-HR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Zašto neki padnu i dignu se a drugi ostanu ležati?</a:t>
            </a:r>
          </a:p>
          <a:p>
            <a:pPr marL="0" indent="0">
              <a:buNone/>
            </a:pPr>
            <a:endParaRPr lang="en-US" altLang="en-US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hr-HR" altLang="en-US" sz="2200"/>
          </a:p>
        </p:txBody>
      </p:sp>
      <p:pic>
        <p:nvPicPr>
          <p:cNvPr id="5" name="Picture 5" descr="Resilience by eddieretelj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6" r="18436"/>
          <a:stretch/>
        </p:blipFill>
        <p:spPr bwMode="auto">
          <a:xfrm>
            <a:off x="7675658" y="2093976"/>
            <a:ext cx="3941064" cy="409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3127" name="Rectangle 145">
            <a:extLst>
              <a:ext uri="{FF2B5EF4-FFF2-40B4-BE49-F238E27FC236}">
                <a16:creationId xmlns:a16="http://schemas.microsoft.com/office/drawing/2014/main" id="{922F19F4-FE70-43DC-856F-2CE5F521DC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128" name="Group 147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062849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33129" name="Rectangle 149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9" name="Rectangle 158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656150"/>
            <a:ext cx="5590787" cy="14315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1043631" y="873940"/>
            <a:ext cx="4928291" cy="1035781"/>
          </a:xfrm>
        </p:spPr>
        <p:txBody>
          <a:bodyPr anchor="ctr">
            <a:normAutofit/>
          </a:bodyPr>
          <a:lstStyle/>
          <a:p>
            <a:pPr eaLnBrk="1" hangingPunct="1">
              <a:defRPr/>
            </a:pPr>
            <a:r>
              <a:rPr lang="hr-HR" sz="3300"/>
              <a:t>Nakon 10 mjeseci - recidiv</a:t>
            </a:r>
          </a:p>
        </p:txBody>
      </p:sp>
      <p:sp>
        <p:nvSpPr>
          <p:cNvPr id="133123" name="Content Placeholder 2"/>
          <p:cNvSpPr>
            <a:spLocks noGrp="1"/>
          </p:cNvSpPr>
          <p:nvPr>
            <p:ph idx="1"/>
          </p:nvPr>
        </p:nvSpPr>
        <p:spPr>
          <a:xfrm>
            <a:off x="1045029" y="2524721"/>
            <a:ext cx="4991629" cy="3677123"/>
          </a:xfrm>
        </p:spPr>
        <p:txBody>
          <a:bodyPr anchor="ctr">
            <a:norm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hr-HR" sz="1800"/>
              <a:t>1. Antidepresivi – 38%</a:t>
            </a:r>
          </a:p>
          <a:p>
            <a:pPr eaLnBrk="1" hangingPunct="1">
              <a:buFont typeface="Arial" pitchFamily="34" charset="0"/>
              <a:buNone/>
            </a:pPr>
            <a:r>
              <a:rPr lang="hr-HR" sz="1800"/>
              <a:t>2. Aerobik – 9%</a:t>
            </a:r>
          </a:p>
          <a:p>
            <a:pPr eaLnBrk="1" hangingPunct="1">
              <a:buFont typeface="Arial" pitchFamily="34" charset="0"/>
              <a:buNone/>
            </a:pPr>
            <a:r>
              <a:rPr lang="hr-HR" sz="1800"/>
              <a:t>3. Antidepresivi + aerobik – 31%</a:t>
            </a:r>
          </a:p>
          <a:p>
            <a:pPr eaLnBrk="1" hangingPunct="1"/>
            <a:endParaRPr lang="hr-HR" sz="1800"/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395ECC94-3D5E-46A7-A7A1-DE807E1563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34418" y="658367"/>
            <a:ext cx="4719382" cy="2679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25" name="Picture 4" descr="http://4.bp.blogspot.com/_v6w2iMO8h2w/S4NHh15fIwI/AAAAAAAAB7A/YFQxH5Ns358/s400/AerobicInstructor.jpg"/>
          <p:cNvPicPr>
            <a:picLocks noChangeAspect="1" noChangeArrowheads="1"/>
          </p:cNvPicPr>
          <p:nvPr/>
        </p:nvPicPr>
        <p:blipFill rotWithShape="1">
          <a:blip r:embed="rId2"/>
          <a:srcRect t="13991" r="1" b="9606"/>
          <a:stretch/>
        </p:blipFill>
        <p:spPr bwMode="auto">
          <a:xfrm>
            <a:off x="6972149" y="841905"/>
            <a:ext cx="4043739" cy="2317178"/>
          </a:xfrm>
          <a:prstGeom prst="rect">
            <a:avLst/>
          </a:prstGeom>
          <a:noFill/>
        </p:spPr>
      </p:pic>
      <p:sp>
        <p:nvSpPr>
          <p:cNvPr id="161" name="Rectangle 160">
            <a:extLst>
              <a:ext uri="{FF2B5EF4-FFF2-40B4-BE49-F238E27FC236}">
                <a16:creationId xmlns:a16="http://schemas.microsoft.com/office/drawing/2014/main" id="{7E549738-9961-462D-81B7-4A7A446911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34418" y="3530966"/>
            <a:ext cx="4719382" cy="2679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24" name="Picture 2" descr="http://thesarcasticboob.files.wordpress.com/2012/08/happy-pills-istock_000001056304medium.jpg"/>
          <p:cNvPicPr>
            <a:picLocks noChangeAspect="1" noChangeArrowheads="1"/>
          </p:cNvPicPr>
          <p:nvPr/>
        </p:nvPicPr>
        <p:blipFill rotWithShape="1">
          <a:blip r:embed="rId3"/>
          <a:srcRect t="17989" r="4" b="5643"/>
          <a:stretch/>
        </p:blipFill>
        <p:spPr bwMode="auto">
          <a:xfrm>
            <a:off x="6971282" y="3703659"/>
            <a:ext cx="4045473" cy="2317178"/>
          </a:xfrm>
          <a:prstGeom prst="rect">
            <a:avLst/>
          </a:prstGeom>
          <a:noFill/>
        </p:spPr>
      </p:pic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92240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4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377"/>
    </mc:Choice>
    <mc:Fallback xmlns="">
      <p:transition spd="slow" advTm="81377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0D1D8088-559A-46A5-A801-CDF0B9476B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83E2E96F-17F7-4C8C-BDF1-6BB90A0C1D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2380868"/>
            <a:ext cx="11982332" cy="2087795"/>
            <a:chOff x="143163" y="5763486"/>
            <a:chExt cx="11982332" cy="73955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846BD00C-9313-4A22-94F7-3875A46C6D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EAF30D0-AA67-427C-9938-A2C8A9B5D5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4146" name="Picture 2" descr="http://bufferblog.wpengine.netdna-cdn.com/wp-content/uploads/2013/08/brain.png"/>
          <p:cNvPicPr>
            <a:picLocks noChangeAspect="1" noChangeArrowheads="1"/>
          </p:cNvPicPr>
          <p:nvPr/>
        </p:nvPicPr>
        <p:blipFill rotWithShape="1">
          <a:blip r:embed="rId2"/>
          <a:srcRect b="8191"/>
          <a:stretch/>
        </p:blipFill>
        <p:spPr bwMode="auto">
          <a:xfrm>
            <a:off x="838200" y="704765"/>
            <a:ext cx="10628376" cy="54400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227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649"/>
    </mc:Choice>
    <mc:Fallback xmlns="">
      <p:transition spd="slow" advTm="45649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37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Povežite se s prirodom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6979" name="Picture 2" descr="http://mentalhealthnews.org/wp-content/uploads/2012/05/Depression-Nature.pn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/>
          <a:srcRect r="2568" b="2"/>
          <a:stretch/>
        </p:blipFill>
        <p:spPr bwMode="auto">
          <a:xfrm>
            <a:off x="545238" y="858525"/>
            <a:ext cx="7608304" cy="5211906"/>
          </a:xfrm>
          <a:prstGeom prst="rect">
            <a:avLst/>
          </a:prstGeom>
          <a:noFill/>
        </p:spPr>
      </p:pic>
      <p:sp>
        <p:nvSpPr>
          <p:cNvPr id="142" name="Rectangle 141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63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230"/>
    </mc:Choice>
    <mc:Fallback xmlns="">
      <p:transition spd="slow" advTm="812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E18F6E8B-15ED-43C7-94BA-91549A651C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1113810" y="3023754"/>
            <a:ext cx="4900144" cy="273696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54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Meditacija</a:t>
            </a: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048031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Rectangle 143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089A89A-1E9C-4761-9DFF-53C275FBF8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0" y="257770"/>
            <a:ext cx="4837176" cy="29799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8004" name="Picture 7" descr="http://www.martialfusion.com/photos/Sensei/Zen%20meditation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319584" y="471748"/>
            <a:ext cx="1914005" cy="2552007"/>
          </a:xfrm>
          <a:prstGeom prst="rect">
            <a:avLst/>
          </a:prstGeom>
          <a:noFill/>
        </p:spPr>
      </p:pic>
      <p:sp>
        <p:nvSpPr>
          <p:cNvPr id="148" name="Rectangle 14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0" y="3462252"/>
            <a:ext cx="4837176" cy="29799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8003" name="Picture 5" descr="http://binauralbrains.com/wp-content/uploads/2012/06/guided-meditation-bb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575248" y="3676230"/>
            <a:ext cx="3402676" cy="25520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2941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61"/>
    </mc:Choice>
    <mc:Fallback xmlns="">
      <p:transition spd="slow" advTm="25861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12341FC-C393-409E-BF5A-63D30D9BD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034" y="833569"/>
            <a:ext cx="7983451" cy="45360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283AF8-FCF0-4251-8A9E-9676185DDDAA}"/>
              </a:ext>
            </a:extLst>
          </p:cNvPr>
          <p:cNvSpPr txBox="1"/>
          <p:nvPr/>
        </p:nvSpPr>
        <p:spPr>
          <a:xfrm>
            <a:off x="3151762" y="4610911"/>
            <a:ext cx="5817140" cy="6517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9093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7EF0EF3-7362-419E-9A8F-CE71705B7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893" y="402305"/>
            <a:ext cx="8180961" cy="58435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66166C-41FA-4128-8B9A-0C98E9E9E019}"/>
              </a:ext>
            </a:extLst>
          </p:cNvPr>
          <p:cNvSpPr txBox="1"/>
          <p:nvPr/>
        </p:nvSpPr>
        <p:spPr>
          <a:xfrm>
            <a:off x="3015574" y="5398851"/>
            <a:ext cx="211090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F10211-BC5F-40AA-BE24-227D2F581377}"/>
              </a:ext>
            </a:extLst>
          </p:cNvPr>
          <p:cNvSpPr txBox="1"/>
          <p:nvPr/>
        </p:nvSpPr>
        <p:spPr>
          <a:xfrm>
            <a:off x="6410528" y="5491184"/>
            <a:ext cx="19358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784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Title 1">
            <a:extLst>
              <a:ext uri="{FF2B5EF4-FFF2-40B4-BE49-F238E27FC236}">
                <a16:creationId xmlns:a16="http://schemas.microsoft.com/office/drawing/2014/main" id="{AFF26348-FD63-4FCC-A1C0-F91CF5485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en-CA" altLang="en-US" sz="4600"/>
              <a:t>Mindfulness</a:t>
            </a:r>
            <a:r>
              <a:rPr lang="hr-HR" altLang="en-US" sz="4600"/>
              <a:t> – Usredotočena svjesnost</a:t>
            </a:r>
            <a:endParaRPr lang="en-CA" altLang="en-US" sz="4600"/>
          </a:p>
        </p:txBody>
      </p:sp>
      <p:sp>
        <p:nvSpPr>
          <p:cNvPr id="74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986690E8-2B91-4302-AD51-0B8337383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hr-HR" altLang="en-US" sz="2200" dirty="0"/>
              <a:t>Znanstveno utemeljena metoda meditacije koja služi za održavanje stanja psihološke dobrobiti</a:t>
            </a:r>
          </a:p>
          <a:p>
            <a:endParaRPr lang="hr-HR" altLang="en-US" sz="2200" dirty="0"/>
          </a:p>
          <a:p>
            <a:r>
              <a:rPr lang="hr-HR" altLang="en-US" sz="2200" dirty="0"/>
              <a:t>Usmjeravanje pažnje na misli, emocije ili stvari prisutne u sadašnjem trenutku bez pridavanja ikakvog značenja</a:t>
            </a:r>
          </a:p>
          <a:p>
            <a:endParaRPr lang="hr-HR" altLang="en-US" sz="2200" dirty="0"/>
          </a:p>
          <a:p>
            <a:r>
              <a:rPr lang="hr-HR" altLang="en-US" sz="2200" dirty="0"/>
              <a:t>Učenje prihvaćanja prepreka i poteškoća koje su neizbježne, ali </a:t>
            </a:r>
            <a:r>
              <a:rPr lang="hr-HR" altLang="en-US" sz="2200" dirty="0" err="1"/>
              <a:t>izgrađujuće</a:t>
            </a:r>
            <a:r>
              <a:rPr lang="hr-HR" altLang="en-US" sz="2200" dirty="0"/>
              <a:t> i mogu se gledati iz druge perspektive</a:t>
            </a:r>
          </a:p>
          <a:p>
            <a:endParaRPr lang="hr-HR" altLang="en-US" sz="2200" dirty="0"/>
          </a:p>
          <a:p>
            <a:r>
              <a:rPr lang="hr-HR" altLang="en-US" sz="2200" dirty="0"/>
              <a:t>Nema religijske konotacije</a:t>
            </a:r>
            <a:endParaRPr lang="en-CA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title"/>
          </p:nvPr>
        </p:nvSpPr>
        <p:spPr>
          <a:xfrm>
            <a:off x="5214579" y="629266"/>
            <a:ext cx="6422849" cy="1676603"/>
          </a:xfrm>
          <a:prstGeom prst="rect">
            <a:avLst/>
          </a:prstGeom>
        </p:spPr>
        <p:txBody>
          <a:bodyPr vert="horz" lIns="91425" tIns="45700" rIns="91425" bIns="45700" anchorCtr="0" compatLnSpc="1">
            <a:normAutofit fontScale="90000"/>
          </a:bodyPr>
          <a:lstStyle/>
          <a:p>
            <a:pPr>
              <a:buClr>
                <a:srgbClr val="FFFFFF"/>
              </a:buClr>
              <a:buSzPct val="25000"/>
            </a:pPr>
            <a:r>
              <a:rPr lang="hr-HR" b="1" dirty="0">
                <a:latin typeface="Garamond"/>
                <a:ea typeface="Galdeano"/>
                <a:cs typeface="Garamond"/>
                <a:sym typeface="Galdeano"/>
              </a:rPr>
              <a:t>Smanjenje stresa temeljeno na mindfulness-u</a:t>
            </a:r>
            <a:endParaRPr lang="en-US" b="1" dirty="0">
              <a:latin typeface="Garamond"/>
              <a:ea typeface="Galdeano"/>
              <a:cs typeface="Garamond"/>
              <a:sym typeface="Galdeano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E20FA99-AAAC-4AF3-9FAE-707420324F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36008" cy="6858000"/>
          </a:xfrm>
          <a:prstGeom prst="rect">
            <a:avLst/>
          </a:prstGeom>
          <a:solidFill>
            <a:srgbClr val="A56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Rounded Rectangle 9">
            <a:extLst>
              <a:ext uri="{FF2B5EF4-FFF2-40B4-BE49-F238E27FC236}">
                <a16:creationId xmlns:a16="http://schemas.microsoft.com/office/drawing/2014/main" id="{9573BE85-6043-4C3A-A7DD-483A0A5FB7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632" y="559407"/>
            <a:ext cx="366674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JKZ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61" y="877824"/>
            <a:ext cx="3067485" cy="5102352"/>
          </a:xfrm>
          <a:prstGeom prst="rect">
            <a:avLst/>
          </a:prstGeom>
          <a:effectLst/>
        </p:spPr>
      </p:pic>
      <p:sp>
        <p:nvSpPr>
          <p:cNvPr id="2" name="Text Placeholder 1"/>
          <p:cNvSpPr>
            <a:spLocks noGrp="1"/>
          </p:cNvSpPr>
          <p:nvPr>
            <p:ph idx="1"/>
          </p:nvPr>
        </p:nvSpPr>
        <p:spPr>
          <a:xfrm>
            <a:off x="5214581" y="2438400"/>
            <a:ext cx="6422848" cy="3785419"/>
          </a:xfrm>
        </p:spPr>
        <p:txBody>
          <a:bodyPr>
            <a:normAutofit/>
          </a:bodyPr>
          <a:lstStyle/>
          <a:p>
            <a:pPr marL="342900" indent="-342900">
              <a:spcBef>
                <a:spcPts val="600"/>
              </a:spcBef>
              <a:buFont typeface="Wingdings" charset="2"/>
              <a:buChar char="§"/>
            </a:pPr>
            <a:r>
              <a:rPr lang="en-US" sz="2400" dirty="0">
                <a:latin typeface="Garamond"/>
              </a:rPr>
              <a:t>Jon Kabat-Zinn, </a:t>
            </a:r>
            <a:r>
              <a:rPr lang="hr-HR" sz="2400" dirty="0">
                <a:latin typeface="Garamond"/>
              </a:rPr>
              <a:t>1979</a:t>
            </a:r>
          </a:p>
          <a:p>
            <a:pPr>
              <a:defRPr/>
            </a:pPr>
            <a:r>
              <a:rPr lang="hr-HR" sz="2400" dirty="0">
                <a:latin typeface="Garamond"/>
              </a:rPr>
              <a:t> </a:t>
            </a:r>
            <a:r>
              <a:rPr lang="en-US" sz="2400" dirty="0">
                <a:latin typeface="Garamond"/>
              </a:rPr>
              <a:t>University of Massachusetts Medical School </a:t>
            </a:r>
          </a:p>
          <a:p>
            <a:pPr marL="342900" indent="-342900">
              <a:spcBef>
                <a:spcPts val="600"/>
              </a:spcBef>
              <a:buFont typeface="Wingdings" charset="2"/>
              <a:buChar char="§"/>
            </a:pPr>
            <a:r>
              <a:rPr lang="hr-HR" sz="2400" dirty="0">
                <a:latin typeface="Garamond"/>
              </a:rPr>
              <a:t>Osobe koje pate od anksioznosti i kronične boli</a:t>
            </a:r>
            <a:endParaRPr lang="en-US" sz="2400" dirty="0">
              <a:latin typeface="Garamond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4294967295"/>
          </p:nvPr>
        </p:nvSpPr>
        <p:spPr>
          <a:xfrm>
            <a:off x="292608" y="6356350"/>
            <a:ext cx="685800" cy="365125"/>
          </a:xfrm>
          <a:prstGeom prst="rect">
            <a:avLst/>
          </a:prstGeom>
        </p:spPr>
        <p:txBody>
          <a:bodyPr lIns="91425" tIns="45700" rIns="91425" bIns="45700" anchorCtr="0">
            <a:norm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 baseline="0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>
              <a:spcAft>
                <a:spcPts val="600"/>
              </a:spcAft>
              <a:buSzPct val="25000"/>
            </a:pPr>
            <a:fld id="{00000000-1234-1234-1234-123412341234}" type="slidenum">
              <a:rPr lang="en-US" sz="1200">
                <a:solidFill>
                  <a:srgbClr val="595959"/>
                </a:solidFill>
              </a:rPr>
              <a:pPr algn="r">
                <a:spcAft>
                  <a:spcPts val="600"/>
                </a:spcAft>
                <a:buSzPct val="25000"/>
              </a:pPr>
              <a:t>37</a:t>
            </a:fld>
            <a:endParaRPr lang="en-US" sz="120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665424"/>
      </p:ext>
    </p:extLst>
  </p:cSld>
  <p:clrMapOvr>
    <a:masterClrMapping/>
  </p:clrMapOvr>
  <p:transition spd="slow">
    <p:cut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hr-HR" dirty="0"/>
              <a:t>Broj istraživanja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3789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1557338"/>
            <a:ext cx="6911975" cy="473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87545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5A2D0-BD0C-4C2F-92EF-002C8E38B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700"/>
              <a:t>Poboljšanja psiholoških i psihosomatskih problema</a:t>
            </a:r>
            <a:br>
              <a:rPr lang="hr-HR" sz="3700"/>
            </a:br>
            <a:r>
              <a:rPr lang="hr-HR" sz="3700"/>
              <a:t>(meta analiza)</a:t>
            </a:r>
            <a:endParaRPr lang="en-US" sz="37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FFFB1A-D526-4F95-AB7E-879A0F2353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7" y="2177976"/>
            <a:ext cx="5181603" cy="2726918"/>
          </a:xfrm>
        </p:spPr>
        <p:txBody>
          <a:bodyPr>
            <a:normAutofit/>
          </a:bodyPr>
          <a:lstStyle/>
          <a:p>
            <a:r>
              <a:rPr lang="hr-HR" sz="2400" dirty="0"/>
              <a:t>Anksioznost</a:t>
            </a:r>
          </a:p>
          <a:p>
            <a:r>
              <a:rPr lang="hr-HR" sz="2400" dirty="0"/>
              <a:t>Ovisnost</a:t>
            </a:r>
          </a:p>
          <a:p>
            <a:r>
              <a:rPr lang="hr-HR" sz="2400" dirty="0"/>
              <a:t>Agresivnost</a:t>
            </a:r>
          </a:p>
          <a:p>
            <a:r>
              <a:rPr lang="hr-HR" sz="2400" dirty="0"/>
              <a:t>Sklonost samoubojstvu</a:t>
            </a:r>
          </a:p>
          <a:p>
            <a:r>
              <a:rPr lang="hr-HR" sz="2400" dirty="0"/>
              <a:t>Depresivnost</a:t>
            </a:r>
          </a:p>
          <a:p>
            <a:endParaRPr lang="hr-HR" sz="1200" dirty="0"/>
          </a:p>
          <a:p>
            <a:pPr marL="0" indent="0">
              <a:buNone/>
            </a:pPr>
            <a:endParaRPr lang="hr-HR" sz="1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C014D7-0660-4B40-83CD-8A729BE2B4D9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6172202" y="2157954"/>
            <a:ext cx="5181603" cy="2542092"/>
          </a:xfrm>
        </p:spPr>
        <p:txBody>
          <a:bodyPr>
            <a:normAutofit/>
          </a:bodyPr>
          <a:lstStyle/>
          <a:p>
            <a:r>
              <a:rPr lang="hr-HR" sz="2400" dirty="0"/>
              <a:t>Kronična bol</a:t>
            </a:r>
          </a:p>
          <a:p>
            <a:r>
              <a:rPr lang="hr-HR" sz="2400" dirty="0"/>
              <a:t>Nesanica</a:t>
            </a:r>
          </a:p>
          <a:p>
            <a:r>
              <a:rPr lang="hr-HR" sz="2400" dirty="0"/>
              <a:t>Poboljšanje pažnje</a:t>
            </a:r>
          </a:p>
          <a:p>
            <a:r>
              <a:rPr lang="hr-HR" sz="2400" dirty="0"/>
              <a:t>Smanjenje vremena tretmana psorijaze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7052F3-B758-43F1-B0E0-0B7CC268DE28}"/>
              </a:ext>
            </a:extLst>
          </p:cNvPr>
          <p:cNvSpPr txBox="1"/>
          <p:nvPr/>
        </p:nvSpPr>
        <p:spPr>
          <a:xfrm>
            <a:off x="1335526" y="5482095"/>
            <a:ext cx="95209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err="1"/>
              <a:t>Sedlmeier</a:t>
            </a:r>
            <a:r>
              <a:rPr lang="en-US" sz="1800" dirty="0"/>
              <a:t>, P., Eberth, J., Schwarz, M., Zimmermann, D., </a:t>
            </a:r>
            <a:r>
              <a:rPr lang="en-US" sz="1800" dirty="0" err="1"/>
              <a:t>Haarig</a:t>
            </a:r>
            <a:r>
              <a:rPr lang="en-US" sz="1800" dirty="0"/>
              <a:t>, F., Jaeger, S., &amp; Kunze, S. (2012). The Psychological Effects of Meditation: A Meta-Analysis. </a:t>
            </a:r>
          </a:p>
        </p:txBody>
      </p:sp>
    </p:spTree>
    <p:extLst>
      <p:ext uri="{BB962C8B-B14F-4D97-AF65-F5344CB8AC3E}">
        <p14:creationId xmlns:p14="http://schemas.microsoft.com/office/powerpoint/2010/main" val="3236469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4" descr="http://eggfarmers.org.nz/eggfarmers/wp-content/uploads/2012/04/egg_in_ha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0" r="89931">
                        <a14:foregroundMark x1="80093" y1="66800" x2="80093" y2="66800"/>
                        <a14:foregroundMark x1="81250" y1="68200" x2="81250" y2="68200"/>
                        <a14:foregroundMark x1="63426" y1="27600" x2="63426" y2="27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1346200"/>
            <a:ext cx="3579813" cy="41544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9188" y="4670425"/>
            <a:ext cx="3579813" cy="830263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hr-HR" sz="1300">
                <a:solidFill>
                  <a:srgbClr val="FFFFFF"/>
                </a:solidFill>
              </a:rPr>
              <a:t>Psihološki neotporni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1346200"/>
            <a:ext cx="6303963" cy="41544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67263" y="4670425"/>
            <a:ext cx="6303963" cy="830263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hr-HR" sz="1300">
                <a:solidFill>
                  <a:srgbClr val="FFFFFF"/>
                </a:solidFill>
              </a:rPr>
              <a:t>Psihološki otporni</a:t>
            </a:r>
          </a:p>
        </p:txBody>
      </p:sp>
    </p:spTree>
    <p:extLst>
      <p:ext uri="{BB962C8B-B14F-4D97-AF65-F5344CB8AC3E}">
        <p14:creationId xmlns:p14="http://schemas.microsoft.com/office/powerpoint/2010/main" val="24361748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55A2D0-BD0C-4C2F-92EF-002C8E38B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1554480"/>
          </a:xfrm>
        </p:spPr>
        <p:txBody>
          <a:bodyPr anchor="ctr">
            <a:normAutofit/>
          </a:bodyPr>
          <a:lstStyle/>
          <a:p>
            <a:r>
              <a:rPr lang="hr-HR" sz="4800"/>
              <a:t>Pozitivne posljedice</a:t>
            </a:r>
            <a:endParaRPr lang="en-US" sz="480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02B6625-E59E-432C-800D-CF74E06A699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3937023"/>
              </p:ext>
            </p:extLst>
          </p:nvPr>
        </p:nvGraphicFramePr>
        <p:xfrm>
          <a:off x="904602" y="3017519"/>
          <a:ext cx="1037844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562241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D0EA08-1738-4E82-BFD4-F15A45073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960716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0"/>
              </a:spcBef>
            </a:pPr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3. Aktivnosti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0A1C56A-5F59-499E-8627-549024A59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492" y="923606"/>
            <a:ext cx="5536001" cy="495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5651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hr-HR" sz="4800">
                <a:latin typeface="Times New Roman" panose="02020603050405020304" pitchFamily="18" charset="0"/>
                <a:cs typeface="Times New Roman" panose="02020603050405020304" pitchFamily="18" charset="0"/>
              </a:rPr>
              <a:t>Nakon intenzivnog stresa…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2653703"/>
          </a:xfrm>
        </p:spPr>
        <p:txBody>
          <a:bodyPr anchor="ctr">
            <a:normAutofit/>
          </a:bodyPr>
          <a:lstStyle/>
          <a:p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Pozitivne aktivnosti kao distrakcija – bilo što što vam odvlači pažnju od stresnog događaja</a:t>
            </a:r>
          </a:p>
          <a:p>
            <a:pPr marL="0" indent="0">
              <a:buNone/>
            </a:pPr>
            <a:endParaRPr lang="hr-H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Pokušati održati uobičajeni dnevni raspored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61723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Smisao – ostvarivanje malih i smislenih ciljeva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  <a:p>
            <a:r>
              <a:rPr lang="hr-HR" dirty="0"/>
              <a:t>Mali korak prema cilju</a:t>
            </a:r>
          </a:p>
          <a:p>
            <a:r>
              <a:rPr lang="hr-HR" dirty="0"/>
              <a:t>Što mogu učiniti danas da mi bude bolje</a:t>
            </a:r>
          </a:p>
          <a:p>
            <a:r>
              <a:rPr lang="hr-HR" dirty="0"/>
              <a:t>Pomaganje i volontiranje</a:t>
            </a:r>
          </a:p>
        </p:txBody>
      </p:sp>
    </p:spTree>
    <p:extLst>
      <p:ext uri="{BB962C8B-B14F-4D97-AF65-F5344CB8AC3E}">
        <p14:creationId xmlns:p14="http://schemas.microsoft.com/office/powerpoint/2010/main" val="2432078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1DC6ABD-215C-4EA8-A483-CEF5B99AB3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96AFBA-57E6-465C-B80A-21634B047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609" y="679731"/>
            <a:ext cx="4171994" cy="2394209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Zarobljenik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u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Vijetnamu</a:t>
            </a:r>
            <a:endParaRPr lang="en-US" sz="4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CD237-FFA4-45AE-9AEE-C23341C46B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222" y="4111356"/>
            <a:ext cx="4171994" cy="103578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Građenje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kuće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 </a:t>
            </a:r>
            <a:r>
              <a:rPr lang="en-U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mislima</a:t>
            </a:r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416432" y="1"/>
            <a:ext cx="2446384" cy="5777808"/>
            <a:chOff x="329184" y="1"/>
            <a:chExt cx="524256" cy="5777808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86598" y="269324"/>
            <a:ext cx="6116779" cy="62087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 stunning and huge glass house in Lithuania by G.Natkevicius &amp; Partners">
            <a:extLst>
              <a:ext uri="{FF2B5EF4-FFF2-40B4-BE49-F238E27FC236}">
                <a16:creationId xmlns:a16="http://schemas.microsoft.com/office/drawing/2014/main" id="{D4022AA7-8453-485D-B337-FE9641D3B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572" y="1507501"/>
            <a:ext cx="5608830" cy="373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3458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D2CC0-1F83-4E93-9371-259FD48E6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859" y="640081"/>
            <a:ext cx="3494341" cy="3793488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en-US" sz="4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Što mogu učiniti </a:t>
            </a:r>
            <a:r>
              <a:rPr lang="en-US" sz="4600" i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danas</a:t>
            </a:r>
            <a:r>
              <a:rPr lang="en-US" sz="4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da mi bude bolje?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FC7D98-7B8B-402A-90FC-F027482F21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5926" y="0"/>
            <a:ext cx="756607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ounded Rectangle 28">
            <a:extLst>
              <a:ext uri="{FF2B5EF4-FFF2-40B4-BE49-F238E27FC236}">
                <a16:creationId xmlns:a16="http://schemas.microsoft.com/office/drawing/2014/main" id="{AD7356EA-285B-4E5D-8FEC-104659A4FD2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75903" y="640091"/>
            <a:ext cx="6266120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D9590E8E-3441-4454-9AD2-17101222B5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865" y="804672"/>
            <a:ext cx="4182196" cy="524865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9261032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24421-6C49-4D48-95E1-BBA7E9063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Pomaganje i volontiranje</a:t>
            </a:r>
            <a:endParaRPr lang="en-US" dirty="0"/>
          </a:p>
        </p:txBody>
      </p:sp>
      <p:pic>
        <p:nvPicPr>
          <p:cNvPr id="1026" name="Picture 2" descr="How to Overcome Your Obsession with Helping Others">
            <a:extLst>
              <a:ext uri="{FF2B5EF4-FFF2-40B4-BE49-F238E27FC236}">
                <a16:creationId xmlns:a16="http://schemas.microsoft.com/office/drawing/2014/main" id="{E009E737-EC32-451B-88D2-C4803B99F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344" y="2105341"/>
            <a:ext cx="6520632" cy="367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7683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ctrTitle"/>
          </p:nvPr>
        </p:nvSpPr>
        <p:spPr>
          <a:xfrm>
            <a:off x="4489451" y="533401"/>
            <a:ext cx="6807200" cy="2868613"/>
          </a:xfrm>
        </p:spPr>
        <p:txBody>
          <a:bodyPr/>
          <a:lstStyle/>
          <a:p>
            <a:pPr eaLnBrk="1" hangingPunct="1"/>
            <a:endParaRPr lang="sr-Latn-CS" altLang="sr-Latn-RS"/>
          </a:p>
        </p:txBody>
      </p:sp>
      <p:sp>
        <p:nvSpPr>
          <p:cNvPr id="39939" name="Subtitle 2"/>
          <p:cNvSpPr>
            <a:spLocks noGrp="1"/>
          </p:cNvSpPr>
          <p:nvPr>
            <p:ph type="subTitle" idx="1"/>
          </p:nvPr>
        </p:nvSpPr>
        <p:spPr>
          <a:xfrm>
            <a:off x="4472518" y="3540126"/>
            <a:ext cx="6819900" cy="1101725"/>
          </a:xfrm>
        </p:spPr>
        <p:txBody>
          <a:bodyPr/>
          <a:lstStyle/>
          <a:p>
            <a:pPr eaLnBrk="1" hangingPunct="1">
              <a:defRPr/>
            </a:pPr>
            <a:endParaRPr lang="sr-Latn-CS"/>
          </a:p>
        </p:txBody>
      </p:sp>
      <p:sp>
        <p:nvSpPr>
          <p:cNvPr id="38916" name="AutoShape 2" descr="cid:3a54758e@9031-4337-b927-6743220698e6"/>
          <p:cNvSpPr>
            <a:spLocks noChangeAspect="1" noChangeArrowheads="1"/>
          </p:cNvSpPr>
          <p:nvPr/>
        </p:nvSpPr>
        <p:spPr bwMode="auto">
          <a:xfrm>
            <a:off x="207434" y="-1973263"/>
            <a:ext cx="7175500" cy="412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sr-Latn-CS" altLang="sr-Latn-RS">
              <a:latin typeface="Calibri" pitchFamily="34" charset="0"/>
            </a:endParaRPr>
          </a:p>
        </p:txBody>
      </p:sp>
      <p:sp>
        <p:nvSpPr>
          <p:cNvPr id="38917" name="AutoShape 4" descr="cid:3a54758e@9031-4337-b927-6743220698e6"/>
          <p:cNvSpPr>
            <a:spLocks noChangeAspect="1" noChangeArrowheads="1"/>
          </p:cNvSpPr>
          <p:nvPr/>
        </p:nvSpPr>
        <p:spPr bwMode="auto">
          <a:xfrm>
            <a:off x="207434" y="-1973263"/>
            <a:ext cx="7175500" cy="412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sr-Latn-CS" altLang="sr-Latn-RS">
              <a:latin typeface="Calibri" pitchFamily="34" charset="0"/>
            </a:endParaRPr>
          </a:p>
        </p:txBody>
      </p:sp>
      <p:sp>
        <p:nvSpPr>
          <p:cNvPr id="38918" name="AutoShape 6" descr="cid:3a54758e@9031-4337-b927-6743220698e6"/>
          <p:cNvSpPr>
            <a:spLocks noChangeAspect="1" noChangeArrowheads="1"/>
          </p:cNvSpPr>
          <p:nvPr/>
        </p:nvSpPr>
        <p:spPr bwMode="auto">
          <a:xfrm>
            <a:off x="207434" y="-1973263"/>
            <a:ext cx="7175500" cy="412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sr-Latn-CS" altLang="sr-Latn-RS">
              <a:latin typeface="Calibri" pitchFamily="34" charset="0"/>
            </a:endParaRPr>
          </a:p>
        </p:txBody>
      </p:sp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84" y="188914"/>
            <a:ext cx="11040533" cy="634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3456427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1" y="476250"/>
            <a:ext cx="11330516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6725490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1" y="260350"/>
            <a:ext cx="11040533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127357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952627" y="1232299"/>
            <a:ext cx="2214563" cy="1930473"/>
            <a:chOff x="428596" y="500042"/>
            <a:chExt cx="2214578" cy="2574039"/>
          </a:xfrm>
        </p:grpSpPr>
        <p:pic>
          <p:nvPicPr>
            <p:cNvPr id="5138" name="Picture 2" descr="http://click.infospace.com/ClickHandler.ashx?du=http%3a%2f%2fellenalamont.files.wordpress.com%2f2011%2f03%2fsigmund_freud35082.jpg&amp;ru=http%3a%2f%2fellenalamont.files.wordpress.com%2f2011%2f03%2fsigmund_freud35082.jpg&amp;ld=20120211&amp;ap=6&amp;app=1&amp;c=babylon2.hp.row&amp;s=babylon2&amp;coi=372380&amp;cop=main-title&amp;euip=93.136.41.153&amp;npp=6&amp;p=0&amp;pp=0&amp;pvaid=94a146ab07c04102b02f56176ebb9c19&amp;ep=6&amp;mid=9&amp;hash=8FF6D1A30A1A75B003F1DA72722BB65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596" y="500042"/>
              <a:ext cx="2143140" cy="2096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9" name="TextBox 2"/>
            <p:cNvSpPr txBox="1">
              <a:spLocks noChangeArrowheads="1"/>
            </p:cNvSpPr>
            <p:nvPr/>
          </p:nvSpPr>
          <p:spPr bwMode="auto">
            <a:xfrm>
              <a:off x="571472" y="2643182"/>
              <a:ext cx="2071702" cy="430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500">
                  <a:solidFill>
                    <a:prstClr val="black"/>
                  </a:solidFill>
                  <a:latin typeface="Arial" charset="0"/>
                </a:rPr>
                <a:t>Sigmund Freud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4810128" y="1339454"/>
            <a:ext cx="2500313" cy="1823316"/>
            <a:chOff x="3286116" y="642918"/>
            <a:chExt cx="2500330" cy="2431164"/>
          </a:xfrm>
        </p:grpSpPr>
        <p:pic>
          <p:nvPicPr>
            <p:cNvPr id="5136" name="Picture 4" descr="http://click.infospace.com/ClickHandler.ashx?du=http%3a%2f%2fwww.ezadar.hr%2frepository%2fimage_raw%2f25667%2flarge%2f&amp;ru=http%3a%2f%2fwww.ezadar.hr%2frepository%2fimage_raw%2f25667%2flarge%2f&amp;ld=20120211&amp;ap=5&amp;app=1&amp;c=babylon2.hp.row&amp;s=babylon2&amp;coi=372380&amp;cop=main-title&amp;euip=93.136.41.153&amp;npp=5&amp;p=0&amp;pp=0&amp;pvaid=0ab4d650ae614c86a0061be70727cde2&amp;ep=5&amp;mid=9&amp;hash=1B48E9EA221B322BE78868288650E6B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6116" y="642918"/>
              <a:ext cx="2500330" cy="1719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7" name="TextBox 4"/>
            <p:cNvSpPr txBox="1">
              <a:spLocks noChangeArrowheads="1"/>
            </p:cNvSpPr>
            <p:nvPr/>
          </p:nvSpPr>
          <p:spPr bwMode="auto">
            <a:xfrm>
              <a:off x="3428992" y="2643182"/>
              <a:ext cx="2071702" cy="43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500">
                  <a:solidFill>
                    <a:prstClr val="black"/>
                  </a:solidFill>
                  <a:latin typeface="Arial" charset="0"/>
                </a:rPr>
                <a:t>Špiro Guberina</a:t>
              </a: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7953375" y="1178720"/>
            <a:ext cx="2071688" cy="2144784"/>
            <a:chOff x="6429388" y="428604"/>
            <a:chExt cx="2071702" cy="2859790"/>
          </a:xfrm>
        </p:grpSpPr>
        <p:pic>
          <p:nvPicPr>
            <p:cNvPr id="5134" name="Picture 6" descr="http://click.infospace.com/ClickHandler.ashx?du=http%3a%2f%2f4.bp.blogspot.com%2f_1f_TlNiYNMI%2fTT7ss7QwUkI%2fAAAAAAAACRQ%2f60-k9_Ll8N4%2fs1600%2fvirginia-woolf.jpg&amp;ru=http%3a%2f%2f4.bp.blogspot.com%2f_1f_TlNiYNMI%2fTT7ss7QwUkI%2fAAAAAAAACRQ%2f60-k9_Ll8N4%2fs1600%2fvirginia-woolf.jpg&amp;ld=20120211&amp;ap=1&amp;app=1&amp;c=babylon2.hp.row&amp;s=babylon2&amp;coi=372380&amp;cop=main-title&amp;euip=93.136.41.153&amp;npp=1&amp;p=0&amp;pp=0&amp;pvaid=dc675c5ea2a649d7bf04f6e389e62c72&amp;ep=1&amp;mid=9&amp;hash=DCC9BE7147B684D744489C8A611709D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64" y="428604"/>
              <a:ext cx="1794845" cy="2311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5" name="TextBox 6"/>
            <p:cNvSpPr txBox="1">
              <a:spLocks noChangeArrowheads="1"/>
            </p:cNvSpPr>
            <p:nvPr/>
          </p:nvSpPr>
          <p:spPr bwMode="auto">
            <a:xfrm>
              <a:off x="6429388" y="2857496"/>
              <a:ext cx="2071702" cy="430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500">
                  <a:solidFill>
                    <a:prstClr val="black"/>
                  </a:solidFill>
                  <a:latin typeface="Arial" charset="0"/>
                </a:rPr>
                <a:t>Virginia Woolf</a:t>
              </a:r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2024066" y="3482579"/>
            <a:ext cx="2071687" cy="2198362"/>
            <a:chOff x="500034" y="3500438"/>
            <a:chExt cx="2071702" cy="2931228"/>
          </a:xfrm>
        </p:grpSpPr>
        <p:pic>
          <p:nvPicPr>
            <p:cNvPr id="5132" name="Picture 8" descr="http://click.infospace.com/ClickHandler.ashx?du=http%3a%2f%2fwww.paintingmania.com%2farts%2fpierre-auguste-renoir%2flarge%2fclaude-monet-painting-9_3120.jpg&amp;ru=http%3a%2f%2fwww.paintingmania.com%2farts%2fpierre-auguste-renoir%2flarge%2fclaude-monet-painting-9_3120.jpg&amp;ld=20120211&amp;ap=8&amp;app=1&amp;c=babylon2.hp.row&amp;s=babylon2&amp;coi=372380&amp;cop=main-title&amp;euip=93.136.41.153&amp;npp=8&amp;p=0&amp;pp=0&amp;pvaid=0378090a70344bc4ba81c0d4378c9ef4&amp;ep=8&amp;mid=9&amp;hash=E63096ADDDAEC28164948B081834CE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48" y="3500438"/>
              <a:ext cx="1650980" cy="2343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3" name="TextBox 8"/>
            <p:cNvSpPr txBox="1">
              <a:spLocks noChangeArrowheads="1"/>
            </p:cNvSpPr>
            <p:nvPr/>
          </p:nvSpPr>
          <p:spPr bwMode="auto">
            <a:xfrm>
              <a:off x="500034" y="6000768"/>
              <a:ext cx="2071702" cy="430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500">
                  <a:solidFill>
                    <a:prstClr val="black"/>
                  </a:solidFill>
                  <a:latin typeface="Arial" charset="0"/>
                </a:rPr>
                <a:t>Claude Monet</a:t>
              </a: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4881564" y="3536156"/>
            <a:ext cx="2179637" cy="1716274"/>
            <a:chOff x="3357554" y="3571876"/>
            <a:chExt cx="2179335" cy="2288253"/>
          </a:xfrm>
        </p:grpSpPr>
        <p:pic>
          <p:nvPicPr>
            <p:cNvPr id="5130" name="Picture 10" descr="http://click.infospace.com/ClickHandler.ashx?du=http%3a%2f%2fgeneral-history.com%2fwp-content%2fuploads%2f2011%2f05%2fWinston-Churchill.jpg&amp;ru=http%3a%2f%2fgeneral-history.com%2fwp-content%2fuploads%2f2011%2f05%2fWinston-Churchill.jpg&amp;ld=20120211&amp;ap=10&amp;app=1&amp;c=babylon2.hp.row&amp;s=babylon2&amp;coi=372380&amp;cop=main-title&amp;euip=93.136.41.153&amp;npp=10&amp;p=0&amp;pp=0&amp;pvaid=4fb91cc5ba7d4518a99312b6f69aa55a&amp;ep=10&amp;mid=9&amp;hash=398EDEB8C752FBD0E6DC990EA849581C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7554" y="3571876"/>
              <a:ext cx="2179335" cy="157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TextBox 10"/>
            <p:cNvSpPr txBox="1">
              <a:spLocks noChangeArrowheads="1"/>
            </p:cNvSpPr>
            <p:nvPr/>
          </p:nvSpPr>
          <p:spPr bwMode="auto">
            <a:xfrm>
              <a:off x="3357554" y="5429264"/>
              <a:ext cx="2071702" cy="43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500">
                  <a:solidFill>
                    <a:prstClr val="black"/>
                  </a:solidFill>
                  <a:latin typeface="Arial" charset="0"/>
                </a:rPr>
                <a:t>Winston Churchill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7953375" y="3536158"/>
            <a:ext cx="2071688" cy="2037747"/>
            <a:chOff x="6429388" y="3571876"/>
            <a:chExt cx="2071702" cy="2716885"/>
          </a:xfrm>
        </p:grpSpPr>
        <p:pic>
          <p:nvPicPr>
            <p:cNvPr id="5128" name="Picture 12" descr="http://click.infospace.com/ClickHandler.ashx?du=http%3a%2f%2fmccaffery.ca%2fkate2.0%2fwp-content%2fuploads%2f2010%2f02%2fabe-lincoln.jpg&amp;ru=http%3a%2f%2fmccaffery.ca%2fkate2.0%2fwp-content%2fuploads%2f2010%2f02%2fabe-lincoln.jpg&amp;ld=20120211&amp;ap=1&amp;app=1&amp;c=babylon2.hp.row&amp;s=babylon2&amp;coi=372380&amp;cop=main-title&amp;euip=93.136.41.153&amp;npp=1&amp;p=0&amp;pp=0&amp;pvaid=902b309968a346c7999b78b8d6d88fff&amp;ep=1&amp;mid=9&amp;hash=97DD831D4D56D887A2DF99754CFBB59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64" y="3571876"/>
              <a:ext cx="1722418" cy="2259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9" name="TextBox 12"/>
            <p:cNvSpPr txBox="1">
              <a:spLocks noChangeArrowheads="1"/>
            </p:cNvSpPr>
            <p:nvPr/>
          </p:nvSpPr>
          <p:spPr bwMode="auto">
            <a:xfrm>
              <a:off x="6429388" y="5857892"/>
              <a:ext cx="2071702" cy="430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500">
                  <a:solidFill>
                    <a:prstClr val="black"/>
                  </a:solidFill>
                  <a:latin typeface="Arial" charset="0"/>
                </a:rPr>
                <a:t>Abraham Lincoln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819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69"/>
    </mc:Choice>
    <mc:Fallback xmlns="">
      <p:transition spd="slow" advTm="936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214313"/>
            <a:ext cx="7969251" cy="634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9361346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34" y="549276"/>
            <a:ext cx="10098617" cy="598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5483986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967" y="260350"/>
            <a:ext cx="5801784" cy="647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316167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1" y="333376"/>
            <a:ext cx="5535083" cy="626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061578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485" y="188913"/>
            <a:ext cx="6980767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771681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18" y="476250"/>
            <a:ext cx="10714567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6266766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518" y="115888"/>
            <a:ext cx="9427633" cy="651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4453331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34" y="260350"/>
            <a:ext cx="6144684" cy="629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5174697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34" y="188913"/>
            <a:ext cx="6098117" cy="649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4883297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34" y="188914"/>
            <a:ext cx="6017684" cy="640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681320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095500" y="1125142"/>
            <a:ext cx="2071688" cy="2191177"/>
            <a:chOff x="571472" y="357166"/>
            <a:chExt cx="2071702" cy="2921287"/>
          </a:xfrm>
        </p:grpSpPr>
        <p:pic>
          <p:nvPicPr>
            <p:cNvPr id="4114" name="Picture 2" descr="http://click.infospace.com/ClickHandler.ashx?du=http%3a%2f%2fimages.wikia.com%2fstarwars%2fimages%2f2%2f29%2fHarrisonford.jpg&amp;ru=http%3a%2f%2fimages.wikia.com%2fstarwars%2fimages%2f2%2f29%2fHarrisonford.jpg&amp;ld=20120211&amp;ap=15&amp;app=1&amp;c=babylon2.hp.row&amp;s=babylon2&amp;coi=372380&amp;cop=main-title&amp;euip=93.136.41.153&amp;npp=15&amp;p=0&amp;pp=0&amp;pvaid=241ea2ed3d3f4cf69fc5a6f7a3a234d9&amp;ep=15&amp;mid=9&amp;hash=9723B399AF3A3888FC6491747AFFDD4C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910" y="357166"/>
              <a:ext cx="1858184" cy="235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5" name="TextBox 4"/>
            <p:cNvSpPr txBox="1">
              <a:spLocks noChangeArrowheads="1"/>
            </p:cNvSpPr>
            <p:nvPr/>
          </p:nvSpPr>
          <p:spPr bwMode="auto">
            <a:xfrm>
              <a:off x="571472" y="2786058"/>
              <a:ext cx="2071702" cy="492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800">
                  <a:solidFill>
                    <a:prstClr val="black"/>
                  </a:solidFill>
                  <a:latin typeface="Arial" charset="0"/>
                </a:rPr>
                <a:t>Harrison Ford</a:t>
              </a: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595815" y="1071564"/>
            <a:ext cx="2357437" cy="2303860"/>
            <a:chOff x="3071802" y="285728"/>
            <a:chExt cx="2357454" cy="3071834"/>
          </a:xfrm>
        </p:grpSpPr>
        <p:pic>
          <p:nvPicPr>
            <p:cNvPr id="4112" name="Picture 4" descr="http://click.infospace.com/ClickHandler.ashx?du=http%3a%2f%2fwww.nndb.com%2fpeople%2f583%2f000026505%2fagatha_christie_80.jpg&amp;ru=http%3a%2f%2fwww.nndb.com%2fpeople%2f583%2f000026505%2fagatha_christie_80.jpg&amp;ld=20120211&amp;ap=12&amp;app=1&amp;c=babylon2.hp.row&amp;s=babylon2&amp;coi=372380&amp;cop=main-title&amp;euip=93.136.41.153&amp;npp=12&amp;p=0&amp;pp=0&amp;pvaid=16be2f2c232f4b08a4d678974094a646&amp;ep=12&amp;mid=9&amp;hash=24CC89C55AABB9DEC3CD40B136C2ACEC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6116" y="1077620"/>
              <a:ext cx="1785954" cy="2279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3" name="TextBox 6"/>
            <p:cNvSpPr txBox="1">
              <a:spLocks noChangeArrowheads="1"/>
            </p:cNvSpPr>
            <p:nvPr/>
          </p:nvSpPr>
          <p:spPr bwMode="auto">
            <a:xfrm>
              <a:off x="3071802" y="285728"/>
              <a:ext cx="2357454" cy="492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800">
                  <a:solidFill>
                    <a:prstClr val="black"/>
                  </a:solidFill>
                  <a:latin typeface="Arial" charset="0"/>
                </a:rPr>
                <a:t>Agatha Christie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7667626" y="1071564"/>
            <a:ext cx="2357439" cy="2351915"/>
            <a:chOff x="6143636" y="285728"/>
            <a:chExt cx="2357454" cy="3135604"/>
          </a:xfrm>
        </p:grpSpPr>
        <p:pic>
          <p:nvPicPr>
            <p:cNvPr id="4110" name="Picture 8" descr="http://click.infospace.com/ClickHandler.ashx?du=http%3a%2f%2fuserserve-ak.last.fm%2fserve%2f500%2f69304%2fEric%2bClapton.jpg&amp;ru=http%3a%2f%2fuserserve-ak.last.fm%2fserve%2f500%2f69304%2fEric%2bClapton.jpg&amp;ld=20120211&amp;ap=15&amp;app=1&amp;c=babylon2.hp.row&amp;s=babylon2&amp;coi=372380&amp;cop=main-title&amp;euip=93.136.41.153&amp;npp=15&amp;p=0&amp;pp=0&amp;pvaid=3d850153e5c448d69c95f3c772f39874&amp;ep=15&amp;mid=9&amp;hash=7D7901D8BC6AAD37A6155C5FD0030B5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3636" y="285728"/>
              <a:ext cx="2351079" cy="2351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1" name="TextBox 9"/>
            <p:cNvSpPr txBox="1">
              <a:spLocks noChangeArrowheads="1"/>
            </p:cNvSpPr>
            <p:nvPr/>
          </p:nvSpPr>
          <p:spPr bwMode="auto">
            <a:xfrm>
              <a:off x="6143636" y="2928934"/>
              <a:ext cx="2357454" cy="492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800">
                  <a:solidFill>
                    <a:prstClr val="black"/>
                  </a:solidFill>
                  <a:latin typeface="Arial" charset="0"/>
                </a:rPr>
                <a:t>Eric Clapton</a:t>
              </a:r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1952627" y="3589737"/>
            <a:ext cx="2428875" cy="2191177"/>
            <a:chOff x="428596" y="3643314"/>
            <a:chExt cx="2428892" cy="2921287"/>
          </a:xfrm>
        </p:grpSpPr>
        <p:pic>
          <p:nvPicPr>
            <p:cNvPr id="4108" name="Picture 10" descr="http://click.infospace.com/ClickHandler.ashx?du=http%3a%2f%2fwww.danablankenhorn.com%2fimages%2f2007%2f10%2f21%2frobin_williams.jpg&amp;ru=http%3a%2f%2fwww.danablankenhorn.com%2fimages%2f2007%2f10%2f21%2frobin_williams.jpg&amp;ld=20120211&amp;ap=14&amp;app=1&amp;c=babylon2.hp.row&amp;s=babylon2&amp;coi=372380&amp;cop=main-title&amp;euip=93.136.41.153&amp;npp=14&amp;p=0&amp;pp=0&amp;pvaid=d61fa3c57d894f8ebce2016627a93590&amp;ep=14&amp;mid=9&amp;hash=BF3BF3207FA5A4942F14EC68EFB59FB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786" y="3643314"/>
              <a:ext cx="1718809" cy="2286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9" name="TextBox 14"/>
            <p:cNvSpPr txBox="1">
              <a:spLocks noChangeArrowheads="1"/>
            </p:cNvSpPr>
            <p:nvPr/>
          </p:nvSpPr>
          <p:spPr bwMode="auto">
            <a:xfrm>
              <a:off x="428596" y="6072206"/>
              <a:ext cx="2428892" cy="492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800">
                  <a:solidFill>
                    <a:prstClr val="black"/>
                  </a:solidFill>
                  <a:latin typeface="Arial" charset="0"/>
                </a:rPr>
                <a:t>Robin Williams</a:t>
              </a:r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4953000" y="3643314"/>
            <a:ext cx="2000251" cy="2060972"/>
            <a:chOff x="3428992" y="3929066"/>
            <a:chExt cx="2000264" cy="2747832"/>
          </a:xfrm>
        </p:grpSpPr>
        <p:pic>
          <p:nvPicPr>
            <p:cNvPr id="4106" name="Picture 12" descr="http://click.infospace.com/ClickHandler.ashx?du=http%3a%2f%2fwww.dbuggd.com%2fimages%2fSting.jpg&amp;ru=http%3a%2f%2fwww.dbuggd.com%2fimages%2fSting.jpg&amp;ld=20120211&amp;ap=3&amp;app=1&amp;c=babylon2.hp.row&amp;s=babylon2&amp;coi=372380&amp;cop=main-title&amp;euip=93.136.41.153&amp;npp=3&amp;p=0&amp;pp=0&amp;pvaid=8b1d606ad56e4446aeec97ca3b7f7537&amp;ep=3&amp;mid=9&amp;hash=12041CC69FA0EE661DF187C39280711A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8992" y="4357694"/>
              <a:ext cx="2000264" cy="2319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7" name="TextBox 16"/>
            <p:cNvSpPr txBox="1">
              <a:spLocks noChangeArrowheads="1"/>
            </p:cNvSpPr>
            <p:nvPr/>
          </p:nvSpPr>
          <p:spPr bwMode="auto">
            <a:xfrm>
              <a:off x="3714745" y="3929066"/>
              <a:ext cx="1500199" cy="861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800">
                  <a:solidFill>
                    <a:prstClr val="black"/>
                  </a:solidFill>
                  <a:latin typeface="Arial" charset="0"/>
                </a:rPr>
                <a:t>Sting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endParaRPr lang="hr-HR" altLang="sr-Latn-RS" sz="180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7810501" y="3804047"/>
            <a:ext cx="2428875" cy="1923282"/>
            <a:chOff x="6215074" y="3643314"/>
            <a:chExt cx="2428892" cy="2564089"/>
          </a:xfrm>
        </p:grpSpPr>
        <p:pic>
          <p:nvPicPr>
            <p:cNvPr id="4104" name="Picture 14" descr="http://click.infospace.com/ClickHandler.ashx?du=http%3a%2f%2fwww.bio27.com%2fimgg%2fbrooke%2bshields.jpg&amp;ru=http%3a%2f%2fwww.bio27.com%2fimgg%2fbrooke%2bshields.jpg&amp;ld=20120211&amp;ap=12&amp;app=1&amp;c=babylon2.hp.row&amp;s=babylon2&amp;coi=372380&amp;cop=main-title&amp;euip=93.136.41.153&amp;npp=12&amp;p=0&amp;pp=0&amp;pvaid=a00c8a4225f14494a1b5fca3b91b04a4&amp;ep=12&amp;mid=9&amp;hash=575A7AC3E824392C300B930E1A27B8CD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50" y="3643314"/>
              <a:ext cx="2065327" cy="2065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5" name="TextBox 20"/>
            <p:cNvSpPr txBox="1">
              <a:spLocks noChangeArrowheads="1"/>
            </p:cNvSpPr>
            <p:nvPr/>
          </p:nvSpPr>
          <p:spPr bwMode="auto">
            <a:xfrm>
              <a:off x="6215074" y="5715016"/>
              <a:ext cx="2428892" cy="492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hr-HR" altLang="sr-Latn-RS" sz="1800">
                  <a:solidFill>
                    <a:prstClr val="black"/>
                  </a:solidFill>
                  <a:latin typeface="Arial" charset="0"/>
                </a:rPr>
                <a:t>Brookie Shields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053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76"/>
    </mc:Choice>
    <mc:Fallback xmlns="">
      <p:transition spd="slow" advTm="205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367" y="333376"/>
            <a:ext cx="5886451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6959702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1DC6ABD-215C-4EA8-A483-CEF5B99AB3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DEECF-2D19-4FC4-860C-FB8B1E1DE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609" y="679731"/>
            <a:ext cx="4171994" cy="3736540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en-US" sz="6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4. Misli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416432" y="1"/>
            <a:ext cx="2446384" cy="5777808"/>
            <a:chOff x="329184" y="1"/>
            <a:chExt cx="524256" cy="5777808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86598" y="269324"/>
            <a:ext cx="6116779" cy="62087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What are you thinking? — MLC Resources">
            <a:extLst>
              <a:ext uri="{FF2B5EF4-FFF2-40B4-BE49-F238E27FC236}">
                <a16:creationId xmlns:a16="http://schemas.microsoft.com/office/drawing/2014/main" id="{FC5F6059-BD51-4290-8021-A099EC5F2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572" y="1507501"/>
            <a:ext cx="5608830" cy="373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64214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1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23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32" name="Rectangle 24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Rectangle 27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r>
              <a:rPr lang="hr-HR" sz="2400" dirty="0"/>
              <a:t>Misliti moramo. Pitanje je kako?</a:t>
            </a:r>
          </a:p>
          <a:p>
            <a:pPr marL="0" indent="0">
              <a:buNone/>
            </a:pPr>
            <a:endParaRPr lang="hr-HR" sz="2400" dirty="0"/>
          </a:p>
          <a:p>
            <a:r>
              <a:rPr lang="hr-HR" sz="2400" dirty="0"/>
              <a:t>Može nam se oduzeti sve osim jedne stvari, zadnje ljudske slobode – a to je način na koji gledamo stvari</a:t>
            </a:r>
          </a:p>
        </p:txBody>
      </p:sp>
    </p:spTree>
    <p:extLst>
      <p:ext uri="{BB962C8B-B14F-4D97-AF65-F5344CB8AC3E}">
        <p14:creationId xmlns:p14="http://schemas.microsoft.com/office/powerpoint/2010/main" val="39128096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hr-HR" sz="4800" b="1"/>
              <a:t>Još malo citata...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46037" indent="0" algn="r">
              <a:buNone/>
            </a:pPr>
            <a:r>
              <a:rPr lang="hr-HR" sz="2400" dirty="0"/>
              <a:t>Čovjeka ne uznemiravaju stvari, nego naše misli o tim stvari.</a:t>
            </a:r>
          </a:p>
          <a:p>
            <a:pPr marL="46037" indent="0" algn="r">
              <a:buNone/>
            </a:pPr>
            <a:r>
              <a:rPr lang="hr-HR" sz="2400" dirty="0" err="1"/>
              <a:t>Epiktet</a:t>
            </a:r>
            <a:endParaRPr lang="hr-HR" sz="2400" dirty="0"/>
          </a:p>
          <a:p>
            <a:pPr marL="46037" indent="0">
              <a:buNone/>
            </a:pPr>
            <a:endParaRPr lang="hr-HR" sz="2400" dirty="0"/>
          </a:p>
          <a:p>
            <a:pPr marL="46037" indent="0" algn="r">
              <a:buNone/>
            </a:pPr>
            <a:r>
              <a:rPr lang="hr-HR" sz="2400" dirty="0"/>
              <a:t>Moj život je bio pun groznih nesreća od kojih se većina nikad nije dogodila.</a:t>
            </a:r>
            <a:endParaRPr lang="en-GB" sz="2400" dirty="0"/>
          </a:p>
          <a:p>
            <a:pPr marL="46037" indent="0" algn="r">
              <a:buNone/>
            </a:pPr>
            <a:r>
              <a:rPr lang="en-GB" sz="2400" dirty="0"/>
              <a:t>	Michael de Montaigne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05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10">
            <a:extLst>
              <a:ext uri="{FF2B5EF4-FFF2-40B4-BE49-F238E27FC236}">
                <a16:creationId xmlns:a16="http://schemas.microsoft.com/office/drawing/2014/main" id="{17A7F34E-D418-47E2-9F86-2C45BBC312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321733"/>
            <a:ext cx="11546828" cy="6214534"/>
          </a:xfrm>
          <a:custGeom>
            <a:avLst/>
            <a:gdLst>
              <a:gd name="connsiteX0" fmla="*/ 0 w 11546828"/>
              <a:gd name="connsiteY0" fmla="*/ 0 h 6214534"/>
              <a:gd name="connsiteX1" fmla="*/ 7965430 w 11546828"/>
              <a:gd name="connsiteY1" fmla="*/ 0 h 6214534"/>
              <a:gd name="connsiteX2" fmla="*/ 7965430 w 11546828"/>
              <a:gd name="connsiteY2" fmla="*/ 1786 h 6214534"/>
              <a:gd name="connsiteX3" fmla="*/ 11546828 w 11546828"/>
              <a:gd name="connsiteY3" fmla="*/ 1786 h 6214534"/>
              <a:gd name="connsiteX4" fmla="*/ 11546828 w 11546828"/>
              <a:gd name="connsiteY4" fmla="*/ 2866740 h 6214534"/>
              <a:gd name="connsiteX5" fmla="*/ 11225095 w 11546828"/>
              <a:gd name="connsiteY5" fmla="*/ 3179536 h 6214534"/>
              <a:gd name="connsiteX6" fmla="*/ 11225095 w 11546828"/>
              <a:gd name="connsiteY6" fmla="*/ 301542 h 6214534"/>
              <a:gd name="connsiteX7" fmla="*/ 320042 w 11546828"/>
              <a:gd name="connsiteY7" fmla="*/ 301542 h 6214534"/>
              <a:gd name="connsiteX8" fmla="*/ 320042 w 11546828"/>
              <a:gd name="connsiteY8" fmla="*/ 5909424 h 6214534"/>
              <a:gd name="connsiteX9" fmla="*/ 8417210 w 11546828"/>
              <a:gd name="connsiteY9" fmla="*/ 5909424 h 6214534"/>
              <a:gd name="connsiteX10" fmla="*/ 8103383 w 11546828"/>
              <a:gd name="connsiteY10" fmla="*/ 6214534 h 6214534"/>
              <a:gd name="connsiteX11" fmla="*/ 7222929 w 11546828"/>
              <a:gd name="connsiteY11" fmla="*/ 6214534 h 6214534"/>
              <a:gd name="connsiteX12" fmla="*/ 7222929 w 11546828"/>
              <a:gd name="connsiteY12" fmla="*/ 6212748 h 6214534"/>
              <a:gd name="connsiteX13" fmla="*/ 0 w 11546828"/>
              <a:gd name="connsiteY13" fmla="*/ 6212748 h 621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Right Triangle 12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458" y="918546"/>
            <a:ext cx="3224118" cy="497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89452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11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37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Zašto zebre ne dobivaju čir?</a:t>
            </a:r>
          </a:p>
        </p:txBody>
      </p:sp>
      <p:grpSp>
        <p:nvGrpSpPr>
          <p:cNvPr id="26" name="Group 13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27" name="Rectangle 14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15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90719" y="2330505"/>
            <a:ext cx="4942815" cy="397958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Zebre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ne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reagiraju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misli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lavovima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one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reagiraju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samo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stvarne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lavove</a:t>
            </a:r>
            <a:endParaRPr lang="en-US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Ljudi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reagiraju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misli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lavovima</a:t>
            </a:r>
            <a:endParaRPr lang="en-US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Ljudi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doživljavaju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stres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zbog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misli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zbog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stvarnih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događaja</a:t>
            </a:r>
            <a:endParaRPr lang="en-US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2" r="18929" b="1"/>
          <a:stretch/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7055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hr-HR" sz="4800"/>
              <a:t>a. Prihvatite promjenu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r>
              <a:rPr lang="hr-HR" sz="2400"/>
              <a:t>Promjena je dio života</a:t>
            </a:r>
          </a:p>
          <a:p>
            <a:r>
              <a:rPr lang="hr-HR" sz="2400"/>
              <a:t>Događaju nam se i dobre i loše stvari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E47C70-861A-41F1-B397-C27D6C466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578" y="2949985"/>
            <a:ext cx="2928026" cy="292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8621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8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37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b. Stavite stvari u perspektivu</a:t>
            </a:r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84023B-577F-4D64-99F7-193496CB6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38" y="1543381"/>
            <a:ext cx="7608304" cy="384219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6606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Rectangle 82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496" name="Text Box 8">
            <a:extLst>
              <a:ext uri="{FF2B5EF4-FFF2-40B4-BE49-F238E27FC236}">
                <a16:creationId xmlns:a16="http://schemas.microsoft.com/office/drawing/2014/main" id="{7C0508D7-4EE1-4593-B1C3-D58FC80E1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790" y="1083484"/>
            <a:ext cx="4559425" cy="91486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en-US" sz="2400" dirty="0" err="1"/>
              <a:t>Možda</a:t>
            </a:r>
            <a:r>
              <a:rPr lang="en-US" altLang="en-US" sz="2400" dirty="0"/>
              <a:t>….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495" name="Picture 7">
            <a:extLst>
              <a:ext uri="{FF2B5EF4-FFF2-40B4-BE49-F238E27FC236}">
                <a16:creationId xmlns:a16="http://schemas.microsoft.com/office/drawing/2014/main" id="{22522A51-292D-47BE-9152-255F613D1D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3" b="-2"/>
          <a:stretch/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470" name="Text Box 6">
            <a:extLst>
              <a:ext uri="{FF2B5EF4-FFF2-40B4-BE49-F238E27FC236}">
                <a16:creationId xmlns:a16="http://schemas.microsoft.com/office/drawing/2014/main" id="{CAF6DF4E-EB55-469F-8709-E96FEBF6D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193" y="1385008"/>
            <a:ext cx="4559425" cy="70492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en-US" sz="2400" b="1" dirty="0" err="1"/>
              <a:t>mercedes</a:t>
            </a:r>
            <a:endParaRPr lang="en-US" altLang="en-US" sz="2400" b="1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469" name="Picture 5">
            <a:extLst>
              <a:ext uri="{FF2B5EF4-FFF2-40B4-BE49-F238E27FC236}">
                <a16:creationId xmlns:a16="http://schemas.microsoft.com/office/drawing/2014/main" id="{A5F5DB21-EFB9-4E3C-A5AF-05439B1BBD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1" r="11800"/>
          <a:stretch/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6A4DB3-4191-4CD6-956D-09C135889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hr-HR" sz="5400"/>
              <a:t>Što je psihološka otpornost?</a:t>
            </a:r>
            <a:endParaRPr lang="en-US" sz="540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BA9F506-7D30-45D1-A51A-AC147F0C17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hr-HR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Sposobnost pozitivne prilagodbe na značajne negativne okolnosti ili rizik</a:t>
            </a:r>
          </a:p>
          <a:p>
            <a:r>
              <a:rPr lang="hr-HR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Otporne osobe također doživljavaju izrazite negativne emocije, ali…</a:t>
            </a:r>
          </a:p>
          <a:p>
            <a:r>
              <a:rPr lang="hr-HR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Imaju zdravije načine suočavanja</a:t>
            </a:r>
          </a:p>
          <a:p>
            <a:r>
              <a:rPr lang="hr-HR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Nekad iz situacije izađu još jaču</a:t>
            </a:r>
          </a:p>
          <a:p>
            <a:endParaRPr lang="hr-HR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/>
          </a:p>
        </p:txBody>
      </p:sp>
      <p:pic>
        <p:nvPicPr>
          <p:cNvPr id="4" name="Picture 2" descr="http://cognitive-edge.com/uploads/blog/resilience_flower_in_mud.jpg">
            <a:extLst>
              <a:ext uri="{FF2B5EF4-FFF2-40B4-BE49-F238E27FC236}">
                <a16:creationId xmlns:a16="http://schemas.microsoft.com/office/drawing/2014/main" id="{AD3A2E0A-FEB8-4601-98C5-BDC8F3AA6B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" r="11136" b="-2"/>
          <a:stretch/>
        </p:blipFill>
        <p:spPr bwMode="auto">
          <a:xfrm>
            <a:off x="7675658" y="2093976"/>
            <a:ext cx="3941064" cy="409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820450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0D5D19D-0789-4518-B5DC-D47ADF69D2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810" y="3130041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0"/>
              </a:spcBef>
            </a:pPr>
            <a:r>
              <a:rPr lang="hr-HR" sz="5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c. </a:t>
            </a:r>
            <a:r>
              <a:rPr lang="en-US" sz="54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Mentalno</a:t>
            </a:r>
            <a:r>
              <a:rPr lang="en-US" sz="5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4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oduzimanje</a:t>
            </a:r>
            <a:endParaRPr lang="en-US" sz="54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33D964-36A7-458A-8DFF-5121060674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46" r="13043" b="1"/>
          <a:stretch/>
        </p:blipFill>
        <p:spPr>
          <a:xfrm>
            <a:off x="5922492" y="666728"/>
            <a:ext cx="5536001" cy="546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42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E75AB6-3113-4549-BA77-D46B9DC70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bi značilo da je tepih ravan?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721202-0E31-4AB3-AF9F-40935617D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283" y="2370141"/>
            <a:ext cx="7047587" cy="381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97696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810" y="2825248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0"/>
              </a:spcBef>
            </a:pPr>
            <a:r>
              <a:rPr lang="en-US" sz="3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d. Pozitivne posljedice negativnih događaja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7B09F6-91A6-4B03-B2E3-F39247553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2492" y="1432301"/>
            <a:ext cx="5536001" cy="391874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20271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8E20FA99-AAAC-4AF3-9FAE-707420324F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36008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Rounded Rectangle 9">
            <a:extLst>
              <a:ext uri="{FF2B5EF4-FFF2-40B4-BE49-F238E27FC236}">
                <a16:creationId xmlns:a16="http://schemas.microsoft.com/office/drawing/2014/main" id="{9573BE85-6043-4C3A-A7DD-483A0A5FB7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632" y="559407"/>
            <a:ext cx="366674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363" name="Picture 3" descr="Helen Keller reading a braille bo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1364" y="1249704"/>
            <a:ext cx="3113280" cy="435859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214581" y="2438400"/>
            <a:ext cx="6422848" cy="3785419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hr-HR" altLang="sr-Latn-RS" sz="2000" dirty="0"/>
              <a:t>   </a:t>
            </a:r>
            <a:r>
              <a:rPr lang="hr-HR" altLang="sr-Latn-RS" sz="2000" b="1" dirty="0"/>
              <a:t>Kad se jedna vrata sreće zatvore, druga se otvore. Međutim, mi često puta tako dugo gledamo u ta zatvorena vrata, da niti ne primijetimo ona koja su nam se otvorila.</a:t>
            </a:r>
          </a:p>
          <a:p>
            <a:pPr algn="r">
              <a:buFontTx/>
              <a:buNone/>
            </a:pPr>
            <a:r>
              <a:rPr lang="hr-HR" altLang="sr-Latn-RS" sz="2000" dirty="0"/>
              <a:t>Helen Keller</a:t>
            </a:r>
            <a:endParaRPr lang="en-GB" altLang="sr-Latn-RS" sz="2000" dirty="0"/>
          </a:p>
        </p:txBody>
      </p:sp>
    </p:spTree>
    <p:extLst>
      <p:ext uri="{BB962C8B-B14F-4D97-AF65-F5344CB8AC3E}">
        <p14:creationId xmlns:p14="http://schemas.microsoft.com/office/powerpoint/2010/main" val="322017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701"/>
    </mc:Choice>
    <mc:Fallback xmlns="">
      <p:transition spd="slow" advTm="47701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810" y="2960716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0"/>
              </a:spcBef>
            </a:pPr>
            <a:r>
              <a:rPr lang="en-US" sz="5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Zatvorena vrata – otvorena vrata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51F4DC-278E-44B0-BF40-1B939FCF32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403" y="666728"/>
            <a:ext cx="5124179" cy="54657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C5FB40-9FB4-410C-8FFD-402698ADA844}"/>
              </a:ext>
            </a:extLst>
          </p:cNvPr>
          <p:cNvSpPr txBox="1"/>
          <p:nvPr/>
        </p:nvSpPr>
        <p:spPr>
          <a:xfrm>
            <a:off x="5340485" y="5749047"/>
            <a:ext cx="6118698" cy="7879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0740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8B9AA7C6-5E5A-498E-A6DF-A943376E09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4300" y="2385102"/>
            <a:ext cx="574091" cy="2087796"/>
            <a:chOff x="209668" y="2857422"/>
            <a:chExt cx="463662" cy="2087796"/>
          </a:xfrm>
        </p:grpSpPr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2" name="Rectangle 141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631767"/>
            <a:ext cx="11111729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1153618" y="1239927"/>
            <a:ext cx="4008586" cy="4680583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hr-HR" altLang="sr-Latn-RS" sz="5200" dirty="0"/>
              <a:t>Aktivnosti</a:t>
            </a:r>
          </a:p>
        </p:txBody>
      </p:sp>
      <p:sp>
        <p:nvSpPr>
          <p:cNvPr id="115715" name="Content Placeholder 2"/>
          <p:cNvSpPr>
            <a:spLocks noGrp="1"/>
          </p:cNvSpPr>
          <p:nvPr>
            <p:ph idx="1"/>
          </p:nvPr>
        </p:nvSpPr>
        <p:spPr>
          <a:xfrm>
            <a:off x="5009745" y="1239927"/>
            <a:ext cx="6254002" cy="4680583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hr-HR" altLang="sr-Latn-RS" sz="2400" dirty="0">
                <a:latin typeface="Times New Roman" pitchFamily="18" charset="0"/>
                <a:cs typeface="Times New Roman" pitchFamily="18" charset="0"/>
              </a:rPr>
              <a:t>Sjetite se jedne negativne stvari iz prošlosti. Koje dobre stvari su iz nje proizašle?</a:t>
            </a:r>
          </a:p>
          <a:p>
            <a:pPr eaLnBrk="1" hangingPunct="1"/>
            <a:endParaRPr lang="hr-HR" altLang="sr-Latn-RS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hr-HR" altLang="sr-Latn-RS" sz="2400" dirty="0">
                <a:latin typeface="Times New Roman" pitchFamily="18" charset="0"/>
                <a:cs typeface="Times New Roman" pitchFamily="18" charset="0"/>
              </a:rPr>
              <a:t>Sjetite se jedne negativne stvari koja vam se dogodila ovih dana. Koje bi dobre posljedice mogle iz nje proizaći?</a:t>
            </a:r>
          </a:p>
          <a:p>
            <a:pPr eaLnBrk="1" hangingPunct="1"/>
            <a:endParaRPr lang="hr-HR" altLang="sr-Latn-RS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hr-HR" altLang="sr-Latn-RS" sz="2400" dirty="0">
                <a:latin typeface="Times New Roman" pitchFamily="18" charset="0"/>
                <a:cs typeface="Times New Roman" pitchFamily="18" charset="0"/>
              </a:rPr>
              <a:t>Opišite najgoru stvar koja vam se u životu dogodila. Kako ste se s tim suočili? Što ste naučili o sebi?</a:t>
            </a:r>
          </a:p>
          <a:p>
            <a:pPr eaLnBrk="1" hangingPunct="1"/>
            <a:endParaRPr lang="hr-HR" altLang="sr-Latn-R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99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8B9AA7C6-5E5A-498E-A6DF-A943376E09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4300" y="2385102"/>
            <a:ext cx="574091" cy="2087796"/>
            <a:chOff x="209668" y="2857422"/>
            <a:chExt cx="463662" cy="2087796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631767"/>
            <a:ext cx="11111729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153618" y="1239927"/>
            <a:ext cx="4008586" cy="4680583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hr-HR" altLang="sr-Latn-RS" sz="5200" dirty="0"/>
              <a:t>Aktivnost 1.</a:t>
            </a:r>
          </a:p>
        </p:txBody>
      </p:sp>
      <p:sp>
        <p:nvSpPr>
          <p:cNvPr id="115715" name="Content Placeholder 2"/>
          <p:cNvSpPr>
            <a:spLocks noGrp="1"/>
          </p:cNvSpPr>
          <p:nvPr>
            <p:ph idx="1"/>
          </p:nvPr>
        </p:nvSpPr>
        <p:spPr>
          <a:xfrm>
            <a:off x="5252936" y="1239927"/>
            <a:ext cx="6010811" cy="4680583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hr-HR" altLang="sr-Latn-RS" sz="2400" dirty="0">
                <a:latin typeface="Times New Roman" pitchFamily="18" charset="0"/>
                <a:cs typeface="Times New Roman" pitchFamily="18" charset="0"/>
              </a:rPr>
              <a:t>Sjetite se jedne negativne stvari iz prošlosti. </a:t>
            </a:r>
          </a:p>
          <a:p>
            <a:pPr eaLnBrk="1" hangingPunct="1"/>
            <a:endParaRPr lang="hr-HR" altLang="sr-Latn-RS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hr-HR" altLang="sr-Latn-R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21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648"/>
    </mc:Choice>
    <mc:Fallback xmlns="">
      <p:transition spd="slow" advTm="306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8B9AA7C6-5E5A-498E-A6DF-A943376E09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4300" y="2385102"/>
            <a:ext cx="574091" cy="2087796"/>
            <a:chOff x="209668" y="2857422"/>
            <a:chExt cx="463662" cy="2087796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631767"/>
            <a:ext cx="11111729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153618" y="1239927"/>
            <a:ext cx="4008586" cy="4680583"/>
          </a:xfrm>
        </p:spPr>
        <p:txBody>
          <a:bodyPr anchor="ctr">
            <a:normAutofit/>
          </a:bodyPr>
          <a:lstStyle/>
          <a:p>
            <a:r>
              <a:rPr lang="hr-HR" altLang="sr-Latn-RS" sz="5200"/>
              <a:t>Tri pozitivne posljedice</a:t>
            </a:r>
            <a:br>
              <a:rPr lang="hr-HR" altLang="sr-Latn-RS" sz="5200"/>
            </a:br>
            <a:endParaRPr lang="hr-HR" altLang="sr-Latn-RS" sz="52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9745" y="1239927"/>
            <a:ext cx="6254002" cy="4680583"/>
          </a:xfrm>
        </p:spPr>
        <p:txBody>
          <a:bodyPr anchor="ctr">
            <a:normAutofit/>
          </a:bodyPr>
          <a:lstStyle/>
          <a:p>
            <a:pPr>
              <a:buFont typeface="Arial" charset="0"/>
              <a:buNone/>
              <a:defRPr/>
            </a:pPr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Što se dobro dogodilo zbog toga?</a:t>
            </a:r>
          </a:p>
          <a:p>
            <a:pPr>
              <a:buFont typeface="Arial" charset="0"/>
              <a:buNone/>
              <a:defRPr/>
            </a:pPr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buFont typeface="Arial" charset="0"/>
              <a:buNone/>
              <a:defRPr/>
            </a:pPr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Što ste naučili?</a:t>
            </a:r>
          </a:p>
          <a:p>
            <a:pPr>
              <a:buFont typeface="Arial" charset="0"/>
              <a:buNone/>
              <a:defRPr/>
            </a:pPr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385763" indent="-385763">
              <a:buNone/>
              <a:defRPr/>
            </a:pPr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Kako ste se promijenili?</a:t>
            </a:r>
          </a:p>
          <a:p>
            <a:pPr marL="385763" indent="-385763">
              <a:buNone/>
              <a:defRPr/>
            </a:pPr>
            <a:r>
              <a:rPr lang="hr-HR" sz="2000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34408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943"/>
    </mc:Choice>
    <mc:Fallback xmlns="">
      <p:transition spd="slow" advTm="30943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28D31E1B-0407-4223-9642-0B642CBF57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062849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Rectangle 79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656150"/>
            <a:ext cx="5672667" cy="14315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31" y="873940"/>
            <a:ext cx="5052369" cy="1035781"/>
          </a:xfrm>
        </p:spPr>
        <p:txBody>
          <a:bodyPr anchor="ctr">
            <a:normAutofit/>
          </a:bodyPr>
          <a:lstStyle/>
          <a:p>
            <a:pPr>
              <a:defRPr/>
            </a:pPr>
            <a:r>
              <a:rPr lang="hr-HR" sz="3300"/>
              <a:t>Istraživanje</a:t>
            </a:r>
            <a:br>
              <a:rPr lang="hr-HR" sz="3300"/>
            </a:br>
            <a:r>
              <a:rPr lang="hr-HR" sz="3300"/>
              <a:t> Barbara Fredrickson (2003)</a:t>
            </a:r>
            <a:endParaRPr lang="en-US" sz="330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267837" y="2524721"/>
            <a:ext cx="6152418" cy="3677123"/>
          </a:xfrm>
        </p:spPr>
        <p:txBody>
          <a:bodyPr anchor="ctr">
            <a:normAutofit/>
          </a:bodyPr>
          <a:lstStyle/>
          <a:p>
            <a:r>
              <a:rPr lang="hr-HR" altLang="sr-Latn-RS" sz="2400" dirty="0"/>
              <a:t>Najbolja stvar koja vam se taj dan dogodila </a:t>
            </a:r>
          </a:p>
          <a:p>
            <a:r>
              <a:rPr lang="hr-HR" altLang="sr-Latn-RS" sz="2400" dirty="0"/>
              <a:t>Najgora stvar koja vam se taj dan dogodila </a:t>
            </a:r>
          </a:p>
          <a:p>
            <a:r>
              <a:rPr lang="hr-HR" altLang="sr-Latn-RS" sz="2400" dirty="0"/>
              <a:t>Neutralna stvar</a:t>
            </a:r>
          </a:p>
          <a:p>
            <a:endParaRPr lang="hr-HR" altLang="sr-Latn-RS" sz="2400" dirty="0"/>
          </a:p>
          <a:p>
            <a:r>
              <a:rPr lang="hr-HR" altLang="sr-Latn-RS" sz="2400" dirty="0"/>
              <a:t>Moguće pozitivne posljedice svake od tih stvari</a:t>
            </a:r>
          </a:p>
          <a:p>
            <a:pPr>
              <a:buFont typeface="Arial" charset="0"/>
              <a:buNone/>
            </a:pPr>
            <a:r>
              <a:rPr lang="hr-HR" altLang="sr-Latn-RS" sz="1800" dirty="0"/>
              <a:t>     </a:t>
            </a:r>
          </a:p>
          <a:p>
            <a:endParaRPr lang="hr-HR" altLang="sr-Latn-RS" sz="1800" dirty="0"/>
          </a:p>
          <a:p>
            <a:pPr>
              <a:buFont typeface="Wingdings 2" pitchFamily="18" charset="2"/>
              <a:buNone/>
            </a:pPr>
            <a:endParaRPr lang="en-US" altLang="sr-Latn-RS" sz="1800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70E96339-907C-46C3-99AC-31179B6F0E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16299" y="608401"/>
            <a:ext cx="4637502" cy="55934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412" name="Picture 3" descr="http://www.users.waitrose.com/~mikeholland/Images/Scien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6335" y="901032"/>
            <a:ext cx="2991567" cy="5116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92240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188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735"/>
    </mc:Choice>
    <mc:Fallback xmlns="">
      <p:transition spd="slow" advTm="52735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28D31E1B-0407-4223-9642-0B642CBF57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062849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Rectangle 79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656150"/>
            <a:ext cx="5672667" cy="14315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043631" y="873940"/>
            <a:ext cx="5052369" cy="1035781"/>
          </a:xfrm>
        </p:spPr>
        <p:txBody>
          <a:bodyPr anchor="ctr">
            <a:normAutofit/>
          </a:bodyPr>
          <a:lstStyle/>
          <a:p>
            <a:r>
              <a:rPr lang="hr-HR" altLang="sr-Latn-RS" sz="3600"/>
              <a:t>Rezultati</a:t>
            </a:r>
            <a:endParaRPr lang="en-US" altLang="sr-Latn-RS" sz="360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63993" y="2524721"/>
            <a:ext cx="5672666" cy="3677123"/>
          </a:xfrm>
        </p:spPr>
        <p:txBody>
          <a:bodyPr anchor="ctr">
            <a:normAutofit/>
          </a:bodyPr>
          <a:lstStyle/>
          <a:p>
            <a:r>
              <a:rPr lang="hr-HR" altLang="sr-Latn-RS" sz="2400" dirty="0"/>
              <a:t>studenti koji su radili ovu vježbu mjesec dana značajno su povećali :</a:t>
            </a:r>
          </a:p>
          <a:p>
            <a:endParaRPr lang="hr-HR" altLang="sr-Latn-RS" sz="2400" dirty="0"/>
          </a:p>
          <a:p>
            <a:r>
              <a:rPr lang="hr-HR" altLang="sr-Latn-RS" sz="2400" dirty="0"/>
              <a:t>psihološku otpornost</a:t>
            </a:r>
          </a:p>
          <a:p>
            <a:r>
              <a:rPr lang="hr-HR" altLang="sr-Latn-RS" sz="2400" dirty="0"/>
              <a:t>optimizam</a:t>
            </a:r>
            <a:endParaRPr lang="en-US" altLang="sr-Latn-RS" sz="2400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70E96339-907C-46C3-99AC-31179B6F0E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16299" y="608401"/>
            <a:ext cx="4637502" cy="55934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436" name="Picture 3" descr="http://www.users.waitrose.com/~mikeholland/Images/Scien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6335" y="901032"/>
            <a:ext cx="2991567" cy="5116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92240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9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121"/>
    </mc:Choice>
    <mc:Fallback xmlns="">
      <p:transition spd="slow" advTm="2012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8">
            <a:extLst>
              <a:ext uri="{FF2B5EF4-FFF2-40B4-BE49-F238E27FC236}">
                <a16:creationId xmlns:a16="http://schemas.microsoft.com/office/drawing/2014/main" id="{DA2E7C1E-2B5A-4BBA-AE51-1CD8C19309D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43DF76B1-5174-4FAF-9D19-FFEE984268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springs-t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69125" y="914400"/>
            <a:ext cx="3577549" cy="496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25958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3D674-1A53-4C3E-B2CD-C78374725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hr-HR" sz="4800"/>
              <a:t>Učite od psihološki otpornih ljudi</a:t>
            </a:r>
            <a:endParaRPr lang="en-US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7B2861-FC20-4D1A-B0E8-1B41698782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r>
              <a:rPr lang="hr-HR" sz="2400"/>
              <a:t>Odaberite dvije osobe koje su po vašem mišljenju psihološki otporne i jednu koja nije</a:t>
            </a:r>
          </a:p>
          <a:p>
            <a:r>
              <a:rPr lang="hr-HR" sz="2400"/>
              <a:t>Što je zajedničko dvjema otpornim osobama a razlikuje ih od treće</a:t>
            </a: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06465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18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12A3C9-B5A4-4BBA-8D8C-9DAD24FD6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hr-HR" sz="5400"/>
              <a:t>Za kraj…</a:t>
            </a:r>
            <a:endParaRPr lang="en-US" sz="5400"/>
          </a:p>
        </p:txBody>
      </p:sp>
      <p:grpSp>
        <p:nvGrpSpPr>
          <p:cNvPr id="28" name="Group 20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29" name="Rectangle 21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4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3732D-B454-43F3-B3F3-91F1EB2A8A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10"/>
            <a:ext cx="10143668" cy="171957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hr-HR" sz="2400" dirty="0"/>
              <a:t>Ako nećeš ti sebi, tko će?</a:t>
            </a:r>
          </a:p>
          <a:p>
            <a:pPr marL="0" indent="0">
              <a:buNone/>
            </a:pPr>
            <a:r>
              <a:rPr lang="hr-HR" sz="2400" dirty="0"/>
              <a:t>Ako ne sad, onda kad?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3738485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altLang="sr-Latn-RS" smtClean="0"/>
              <a:t>Jel’ sve jasno? </a:t>
            </a:r>
          </a:p>
        </p:txBody>
      </p:sp>
      <p:pic>
        <p:nvPicPr>
          <p:cNvPr id="101379" name="Picture 3" descr="jel jas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773239"/>
            <a:ext cx="8839200" cy="486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7922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5430" y="629266"/>
            <a:ext cx="6586491" cy="1676603"/>
          </a:xfrm>
        </p:spPr>
        <p:txBody>
          <a:bodyPr>
            <a:normAutofit/>
          </a:bodyPr>
          <a:lstStyle/>
          <a:p>
            <a:endParaRPr lang="hr-HR" sz="5400"/>
          </a:p>
        </p:txBody>
      </p:sp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B43631C6-6A3B-4077-83E0-A47E7935E7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07" r="12073" b="-1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graphicFrame>
        <p:nvGraphicFramePr>
          <p:cNvPr id="23" name="Content Placeholder 2">
            <a:extLst>
              <a:ext uri="{FF2B5EF4-FFF2-40B4-BE49-F238E27FC236}">
                <a16:creationId xmlns:a16="http://schemas.microsoft.com/office/drawing/2014/main" id="{69CD9712-70B8-44C7-981E-23CBB42281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1068351"/>
              </p:ext>
            </p:extLst>
          </p:nvPr>
        </p:nvGraphicFramePr>
        <p:xfrm>
          <a:off x="4965431" y="2438400"/>
          <a:ext cx="6586489" cy="3785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091861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|2.9|3.4|3.1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7|3.1|3|3.3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3217</TotalTime>
  <Words>1056</Words>
  <Application>Microsoft Office PowerPoint</Application>
  <PresentationFormat>Široki zaslon</PresentationFormat>
  <Paragraphs>217</Paragraphs>
  <Slides>82</Slides>
  <Notes>3</Notes>
  <HiddenSlides>0</HiddenSlides>
  <MMClips>0</MMClips>
  <ScaleCrop>false</ScaleCrop>
  <HeadingPairs>
    <vt:vector size="6" baseType="variant">
      <vt:variant>
        <vt:lpstr>Korišteni fontovi</vt:lpstr>
      </vt:variant>
      <vt:variant>
        <vt:i4>9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82</vt:i4>
      </vt:variant>
    </vt:vector>
  </HeadingPairs>
  <TitlesOfParts>
    <vt:vector size="92" baseType="lpstr">
      <vt:lpstr>Arial</vt:lpstr>
      <vt:lpstr>Calibri</vt:lpstr>
      <vt:lpstr>Calibri Light</vt:lpstr>
      <vt:lpstr>Galdeano</vt:lpstr>
      <vt:lpstr>Garamond</vt:lpstr>
      <vt:lpstr>Meiryo</vt:lpstr>
      <vt:lpstr>Times New Roman</vt:lpstr>
      <vt:lpstr>Wingdings</vt:lpstr>
      <vt:lpstr>Wingdings 2</vt:lpstr>
      <vt:lpstr>Office Theme</vt:lpstr>
      <vt:lpstr>Kako razvijati vlastitu psihološku otpornost</vt:lpstr>
      <vt:lpstr>Teški problemi...</vt:lpstr>
      <vt:lpstr>?</vt:lpstr>
      <vt:lpstr>PowerPoint prezentacija</vt:lpstr>
      <vt:lpstr>PowerPoint prezentacija</vt:lpstr>
      <vt:lpstr>PowerPoint prezentacija</vt:lpstr>
      <vt:lpstr>Što je psihološka otpornost?</vt:lpstr>
      <vt:lpstr>PowerPoint prezentacija</vt:lpstr>
      <vt:lpstr>PowerPoint prezentacija</vt:lpstr>
      <vt:lpstr>Tko je psihološki otporan i zašto?</vt:lpstr>
      <vt:lpstr>A što sad?</vt:lpstr>
      <vt:lpstr>Što možemo učiniti?</vt:lpstr>
      <vt:lpstr>1. Ljudi</vt:lpstr>
      <vt:lpstr>Ljudi - Ne možemo sami!</vt:lpstr>
      <vt:lpstr>Nemojte se izolirati!</vt:lpstr>
      <vt:lpstr>Podržavajuća socijalna mreža</vt:lpstr>
      <vt:lpstr>Harvardsko istraživanje sreće – 1938…. </vt:lpstr>
      <vt:lpstr>Dvije skupine muškaraca</vt:lpstr>
      <vt:lpstr>Svake dvije godine ...</vt:lpstr>
      <vt:lpstr>PowerPoint prezentacija</vt:lpstr>
      <vt:lpstr>Zaključak</vt:lpstr>
      <vt:lpstr>PowerPoint prezentacija</vt:lpstr>
      <vt:lpstr>Ljudi koji su izoliraniji nego što žele biti...</vt:lpstr>
      <vt:lpstr>Zaključak</vt:lpstr>
      <vt:lpstr>2. Tijelo</vt:lpstr>
      <vt:lpstr>PowerPoint prezentacija</vt:lpstr>
      <vt:lpstr>Fizička aktivnost</vt:lpstr>
      <vt:lpstr>Depresija i fizičko vježbanje (Blumenthal, 1999)</vt:lpstr>
      <vt:lpstr>Nakon 16 tjedana</vt:lpstr>
      <vt:lpstr>Nakon 10 mjeseci - recidiv</vt:lpstr>
      <vt:lpstr>PowerPoint prezentacija</vt:lpstr>
      <vt:lpstr>Povežite se s prirodom</vt:lpstr>
      <vt:lpstr>Meditacija</vt:lpstr>
      <vt:lpstr>PowerPoint prezentacija</vt:lpstr>
      <vt:lpstr>PowerPoint prezentacija</vt:lpstr>
      <vt:lpstr>Mindfulness – Usredotočena svjesnost</vt:lpstr>
      <vt:lpstr>Smanjenje stresa temeljeno na mindfulness-u</vt:lpstr>
      <vt:lpstr>Broj istraživanja</vt:lpstr>
      <vt:lpstr>Poboljšanja psiholoških i psihosomatskih problema (meta analiza)</vt:lpstr>
      <vt:lpstr>Pozitivne posljedice</vt:lpstr>
      <vt:lpstr>3. Aktivnosti</vt:lpstr>
      <vt:lpstr>Nakon intenzivnog stresa…</vt:lpstr>
      <vt:lpstr>Smisao – ostvarivanje malih i smislenih ciljeva</vt:lpstr>
      <vt:lpstr>Zarobljenik u Vijetnamu</vt:lpstr>
      <vt:lpstr>Što mogu učiniti danas da mi bude bolje?</vt:lpstr>
      <vt:lpstr>Pomaganje i volontiranje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4. Misli</vt:lpstr>
      <vt:lpstr>PowerPoint prezentacija</vt:lpstr>
      <vt:lpstr>Još malo citata...</vt:lpstr>
      <vt:lpstr>PowerPoint prezentacija</vt:lpstr>
      <vt:lpstr>Zašto zebre ne dobivaju čir?</vt:lpstr>
      <vt:lpstr>a. Prihvatite promjenu</vt:lpstr>
      <vt:lpstr>b. Stavite stvari u perspektivu</vt:lpstr>
      <vt:lpstr>PowerPoint prezentacija</vt:lpstr>
      <vt:lpstr>PowerPoint prezentacija</vt:lpstr>
      <vt:lpstr>c. Mentalno oduzimanje</vt:lpstr>
      <vt:lpstr>Što bi značilo da je tepih ravan?</vt:lpstr>
      <vt:lpstr>d. Pozitivne posljedice negativnih događaja</vt:lpstr>
      <vt:lpstr>PowerPoint prezentacija</vt:lpstr>
      <vt:lpstr>Zatvorena vrata – otvorena vrata</vt:lpstr>
      <vt:lpstr>Aktivnosti</vt:lpstr>
      <vt:lpstr>Aktivnost 1.</vt:lpstr>
      <vt:lpstr>Tri pozitivne posljedice </vt:lpstr>
      <vt:lpstr>Istraživanje  Barbara Fredrickson (2003)</vt:lpstr>
      <vt:lpstr>Rezultati</vt:lpstr>
      <vt:lpstr>Učite od psihološki otpornih ljudi</vt:lpstr>
      <vt:lpstr>Za kraj…</vt:lpstr>
      <vt:lpstr>Jel’ sve jasno?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Kako razvijati vlastitu psihološku otpornost</dc:title>
  <dc:creator>Majda Rijavec</dc:creator>
  <cp:lastModifiedBy>Majda Rijavec</cp:lastModifiedBy>
  <cp:revision>65</cp:revision>
  <dcterms:created xsi:type="dcterms:W3CDTF">2021-08-24T07:17:58Z</dcterms:created>
  <dcterms:modified xsi:type="dcterms:W3CDTF">2021-09-03T06:18:43Z</dcterms:modified>
</cp:coreProperties>
</file>