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79" r:id="rId2"/>
    <p:sldId id="280" r:id="rId3"/>
    <p:sldId id="273" r:id="rId4"/>
    <p:sldId id="262" r:id="rId5"/>
    <p:sldId id="276" r:id="rId6"/>
    <p:sldId id="289" r:id="rId7"/>
    <p:sldId id="277" r:id="rId8"/>
    <p:sldId id="259" r:id="rId9"/>
    <p:sldId id="260" r:id="rId10"/>
    <p:sldId id="281" r:id="rId11"/>
    <p:sldId id="282" r:id="rId12"/>
    <p:sldId id="287" r:id="rId13"/>
    <p:sldId id="288" r:id="rId14"/>
    <p:sldId id="283" r:id="rId15"/>
    <p:sldId id="257" r:id="rId16"/>
    <p:sldId id="264" r:id="rId17"/>
    <p:sldId id="266" r:id="rId18"/>
    <p:sldId id="268" r:id="rId19"/>
    <p:sldId id="284" r:id="rId20"/>
    <p:sldId id="263" r:id="rId21"/>
    <p:sldId id="285" r:id="rId22"/>
    <p:sldId id="286" r:id="rId2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3763"/>
    <a:srgbClr val="741B47"/>
    <a:srgbClr val="45818E"/>
    <a:srgbClr val="B435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6002" autoAdjust="0"/>
  </p:normalViewPr>
  <p:slideViewPr>
    <p:cSldViewPr snapToGrid="0" showGuides="1">
      <p:cViewPr varScale="1">
        <p:scale>
          <a:sx n="51" d="100"/>
          <a:sy n="51" d="100"/>
        </p:scale>
        <p:origin x="1680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407770-E5B0-4E6A-951C-544251B7B94F}" type="doc">
      <dgm:prSet loTypeId="urn:microsoft.com/office/officeart/2008/layout/RadialCluster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841728A0-109D-4DFB-83DD-AFB2B44A86C4}">
      <dgm:prSet phldrT="[Tekst]"/>
      <dgm:spPr/>
      <dgm:t>
        <a:bodyPr/>
        <a:lstStyle/>
        <a:p>
          <a:r>
            <a:rPr lang="hr-HR" dirty="0"/>
            <a:t>Tehnička kultura</a:t>
          </a:r>
        </a:p>
      </dgm:t>
    </dgm:pt>
    <dgm:pt modelId="{A62920C4-E894-4C3C-B94B-3BA05444115C}" type="parTrans" cxnId="{332AD05F-5AA3-4847-A260-13EBFD6405FD}">
      <dgm:prSet/>
      <dgm:spPr/>
      <dgm:t>
        <a:bodyPr/>
        <a:lstStyle/>
        <a:p>
          <a:endParaRPr lang="hr-HR"/>
        </a:p>
      </dgm:t>
    </dgm:pt>
    <dgm:pt modelId="{54B856C0-8072-410B-A44B-9149A9066EE9}" type="sibTrans" cxnId="{332AD05F-5AA3-4847-A260-13EBFD6405FD}">
      <dgm:prSet/>
      <dgm:spPr/>
      <dgm:t>
        <a:bodyPr/>
        <a:lstStyle/>
        <a:p>
          <a:endParaRPr lang="hr-HR"/>
        </a:p>
      </dgm:t>
    </dgm:pt>
    <dgm:pt modelId="{FD66F0A0-B86E-42D6-A03D-D0D32EDF4886}">
      <dgm:prSet phldrT="[Tekst]"/>
      <dgm:spPr/>
      <dgm:t>
        <a:bodyPr/>
        <a:lstStyle/>
        <a:p>
          <a:r>
            <a:rPr lang="hr-HR" dirty="0"/>
            <a:t>Fizika</a:t>
          </a:r>
        </a:p>
      </dgm:t>
    </dgm:pt>
    <dgm:pt modelId="{944F7E06-2C85-434C-BFA9-4F9959F9F7A5}" type="parTrans" cxnId="{6D88FC0D-4608-4E83-BED6-27B2AAF37EF4}">
      <dgm:prSet/>
      <dgm:spPr/>
      <dgm:t>
        <a:bodyPr/>
        <a:lstStyle/>
        <a:p>
          <a:endParaRPr lang="hr-HR"/>
        </a:p>
      </dgm:t>
    </dgm:pt>
    <dgm:pt modelId="{4CF865DF-26FA-4A7D-A3DD-CF5196F24A5E}" type="sibTrans" cxnId="{6D88FC0D-4608-4E83-BED6-27B2AAF37EF4}">
      <dgm:prSet/>
      <dgm:spPr/>
      <dgm:t>
        <a:bodyPr/>
        <a:lstStyle/>
        <a:p>
          <a:endParaRPr lang="hr-HR"/>
        </a:p>
      </dgm:t>
    </dgm:pt>
    <dgm:pt modelId="{A7E80737-7C82-4AB9-BE97-75158BFC1EB8}">
      <dgm:prSet phldrT="[Tekst]"/>
      <dgm:spPr/>
      <dgm:t>
        <a:bodyPr/>
        <a:lstStyle/>
        <a:p>
          <a:r>
            <a:rPr lang="hr-HR" dirty="0"/>
            <a:t>Kemija</a:t>
          </a:r>
        </a:p>
      </dgm:t>
    </dgm:pt>
    <dgm:pt modelId="{2FDE2438-C369-499D-8333-7CF8484DFA8C}" type="parTrans" cxnId="{79C13083-4F03-4B49-A5A1-9F57B2DD93D5}">
      <dgm:prSet/>
      <dgm:spPr/>
      <dgm:t>
        <a:bodyPr/>
        <a:lstStyle/>
        <a:p>
          <a:endParaRPr lang="hr-HR"/>
        </a:p>
      </dgm:t>
    </dgm:pt>
    <dgm:pt modelId="{3A2FB14F-5CDD-4E52-855B-37DEDFF59158}" type="sibTrans" cxnId="{79C13083-4F03-4B49-A5A1-9F57B2DD93D5}">
      <dgm:prSet/>
      <dgm:spPr/>
      <dgm:t>
        <a:bodyPr/>
        <a:lstStyle/>
        <a:p>
          <a:endParaRPr lang="hr-HR"/>
        </a:p>
      </dgm:t>
    </dgm:pt>
    <dgm:pt modelId="{08294948-3B3D-4CAF-8B11-C9F1A1778B96}">
      <dgm:prSet phldrT="[Tekst]"/>
      <dgm:spPr/>
      <dgm:t>
        <a:bodyPr/>
        <a:lstStyle/>
        <a:p>
          <a:r>
            <a:rPr lang="hr-HR" dirty="0"/>
            <a:t>Hrvatski jezik</a:t>
          </a:r>
        </a:p>
      </dgm:t>
    </dgm:pt>
    <dgm:pt modelId="{7B2E3227-C149-46C4-BC7A-76F30D4EB9DB}" type="parTrans" cxnId="{4787955D-8BFF-49FF-9563-FE3B7EDED9E6}">
      <dgm:prSet/>
      <dgm:spPr/>
      <dgm:t>
        <a:bodyPr/>
        <a:lstStyle/>
        <a:p>
          <a:endParaRPr lang="hr-HR"/>
        </a:p>
      </dgm:t>
    </dgm:pt>
    <dgm:pt modelId="{D61401EA-550A-4AAA-B2CC-12001B7B06E6}" type="sibTrans" cxnId="{4787955D-8BFF-49FF-9563-FE3B7EDED9E6}">
      <dgm:prSet/>
      <dgm:spPr/>
      <dgm:t>
        <a:bodyPr/>
        <a:lstStyle/>
        <a:p>
          <a:endParaRPr lang="hr-HR"/>
        </a:p>
      </dgm:t>
    </dgm:pt>
    <dgm:pt modelId="{2ACD6B7D-6023-4D05-93BC-6963F77B42B3}">
      <dgm:prSet phldrT="[Tekst]"/>
      <dgm:spPr/>
      <dgm:t>
        <a:bodyPr/>
        <a:lstStyle/>
        <a:p>
          <a:endParaRPr lang="hr-HR"/>
        </a:p>
      </dgm:t>
    </dgm:pt>
    <dgm:pt modelId="{8D0CCF43-6029-4491-A669-FD724A9BD5D9}" type="parTrans" cxnId="{2AF86613-18BA-47FD-8B2F-9951B5DE7BB9}">
      <dgm:prSet/>
      <dgm:spPr/>
      <dgm:t>
        <a:bodyPr/>
        <a:lstStyle/>
        <a:p>
          <a:endParaRPr lang="hr-HR"/>
        </a:p>
      </dgm:t>
    </dgm:pt>
    <dgm:pt modelId="{FD519658-7B7C-40F0-A466-120B6B6B93E1}" type="sibTrans" cxnId="{2AF86613-18BA-47FD-8B2F-9951B5DE7BB9}">
      <dgm:prSet/>
      <dgm:spPr/>
      <dgm:t>
        <a:bodyPr/>
        <a:lstStyle/>
        <a:p>
          <a:endParaRPr lang="hr-HR"/>
        </a:p>
      </dgm:t>
    </dgm:pt>
    <dgm:pt modelId="{CBE7A0D2-DC96-439A-B831-364F42A91825}">
      <dgm:prSet phldrT="[Tekst]"/>
      <dgm:spPr/>
      <dgm:t>
        <a:bodyPr/>
        <a:lstStyle/>
        <a:p>
          <a:r>
            <a:rPr lang="hr-HR" dirty="0"/>
            <a:t>Strani jezik</a:t>
          </a:r>
        </a:p>
      </dgm:t>
    </dgm:pt>
    <dgm:pt modelId="{ED6DE33D-798A-4F8C-A146-36C61C83EDAB}" type="parTrans" cxnId="{D4829AF0-AC6F-46D4-BC25-F14D6737A12A}">
      <dgm:prSet/>
      <dgm:spPr/>
      <dgm:t>
        <a:bodyPr/>
        <a:lstStyle/>
        <a:p>
          <a:endParaRPr lang="hr-HR"/>
        </a:p>
      </dgm:t>
    </dgm:pt>
    <dgm:pt modelId="{07F55830-033D-43F0-92AC-AFFC3762CCC2}" type="sibTrans" cxnId="{D4829AF0-AC6F-46D4-BC25-F14D6737A12A}">
      <dgm:prSet/>
      <dgm:spPr/>
      <dgm:t>
        <a:bodyPr/>
        <a:lstStyle/>
        <a:p>
          <a:endParaRPr lang="hr-HR"/>
        </a:p>
      </dgm:t>
    </dgm:pt>
    <dgm:pt modelId="{B96C3433-3402-4F7B-BD8F-A39ED83A96DA}">
      <dgm:prSet phldrT="[Tekst]"/>
      <dgm:spPr/>
      <dgm:t>
        <a:bodyPr/>
        <a:lstStyle/>
        <a:p>
          <a:r>
            <a:rPr lang="hr-HR" dirty="0"/>
            <a:t>Biologija</a:t>
          </a:r>
        </a:p>
      </dgm:t>
    </dgm:pt>
    <dgm:pt modelId="{BBEB94AD-26F1-4645-894F-B65D05F37A73}" type="parTrans" cxnId="{F6E23B70-E860-44CA-A61C-972CB121354E}">
      <dgm:prSet/>
      <dgm:spPr/>
      <dgm:t>
        <a:bodyPr/>
        <a:lstStyle/>
        <a:p>
          <a:endParaRPr lang="hr-HR"/>
        </a:p>
      </dgm:t>
    </dgm:pt>
    <dgm:pt modelId="{2A3F146A-A340-443E-8893-62AD0A459074}" type="sibTrans" cxnId="{F6E23B70-E860-44CA-A61C-972CB121354E}">
      <dgm:prSet/>
      <dgm:spPr/>
      <dgm:t>
        <a:bodyPr/>
        <a:lstStyle/>
        <a:p>
          <a:endParaRPr lang="hr-HR"/>
        </a:p>
      </dgm:t>
    </dgm:pt>
    <dgm:pt modelId="{22AE640E-6305-4758-A75B-DEA448581A1E}">
      <dgm:prSet phldrT="[Tekst]"/>
      <dgm:spPr/>
      <dgm:t>
        <a:bodyPr/>
        <a:lstStyle/>
        <a:p>
          <a:r>
            <a:rPr lang="hr-HR" dirty="0"/>
            <a:t>Matematika</a:t>
          </a:r>
        </a:p>
      </dgm:t>
    </dgm:pt>
    <dgm:pt modelId="{AFEBD902-4474-4D94-B28F-6A606830E71F}" type="parTrans" cxnId="{09624A74-966A-4706-A0F7-BCBBA3FB377C}">
      <dgm:prSet/>
      <dgm:spPr/>
      <dgm:t>
        <a:bodyPr/>
        <a:lstStyle/>
        <a:p>
          <a:endParaRPr lang="hr-HR"/>
        </a:p>
      </dgm:t>
    </dgm:pt>
    <dgm:pt modelId="{D61B987E-7E9A-48F8-8DE0-36A6549946D6}" type="sibTrans" cxnId="{09624A74-966A-4706-A0F7-BCBBA3FB377C}">
      <dgm:prSet/>
      <dgm:spPr/>
      <dgm:t>
        <a:bodyPr/>
        <a:lstStyle/>
        <a:p>
          <a:endParaRPr lang="hr-HR"/>
        </a:p>
      </dgm:t>
    </dgm:pt>
    <dgm:pt modelId="{3253153F-7196-4EF9-AC8E-1FCACB7C52E3}" type="pres">
      <dgm:prSet presAssocID="{60407770-E5B0-4E6A-951C-544251B7B94F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hr-HR"/>
        </a:p>
      </dgm:t>
    </dgm:pt>
    <dgm:pt modelId="{9266AA2E-29BB-46E2-84CD-D495D97B3400}" type="pres">
      <dgm:prSet presAssocID="{841728A0-109D-4DFB-83DD-AFB2B44A86C4}" presName="singleCycle" presStyleCnt="0"/>
      <dgm:spPr/>
    </dgm:pt>
    <dgm:pt modelId="{ABBFA3CD-0678-41D1-92FE-CD6F448D6202}" type="pres">
      <dgm:prSet presAssocID="{841728A0-109D-4DFB-83DD-AFB2B44A86C4}" presName="singleCenter" presStyleLbl="node1" presStyleIdx="0" presStyleCnt="7">
        <dgm:presLayoutVars>
          <dgm:chMax val="7"/>
          <dgm:chPref val="7"/>
        </dgm:presLayoutVars>
      </dgm:prSet>
      <dgm:spPr/>
      <dgm:t>
        <a:bodyPr/>
        <a:lstStyle/>
        <a:p>
          <a:endParaRPr lang="hr-HR"/>
        </a:p>
      </dgm:t>
    </dgm:pt>
    <dgm:pt modelId="{8F2BE0CD-0C72-4A99-9FBC-82C889A62570}" type="pres">
      <dgm:prSet presAssocID="{944F7E06-2C85-434C-BFA9-4F9959F9F7A5}" presName="Name56" presStyleLbl="parChTrans1D2" presStyleIdx="0" presStyleCnt="6"/>
      <dgm:spPr/>
      <dgm:t>
        <a:bodyPr/>
        <a:lstStyle/>
        <a:p>
          <a:endParaRPr lang="hr-HR"/>
        </a:p>
      </dgm:t>
    </dgm:pt>
    <dgm:pt modelId="{5B73B6C4-7F74-496F-93D6-4A0F18A0611F}" type="pres">
      <dgm:prSet presAssocID="{FD66F0A0-B86E-42D6-A03D-D0D32EDF4886}" presName="text0" presStyleLbl="node1" presStyleIdx="1" presStyleCnt="7" custScaleX="16820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19F8D17-4B2A-4303-BE53-A23C4CED2970}" type="pres">
      <dgm:prSet presAssocID="{2FDE2438-C369-499D-8333-7CF8484DFA8C}" presName="Name56" presStyleLbl="parChTrans1D2" presStyleIdx="1" presStyleCnt="6"/>
      <dgm:spPr/>
      <dgm:t>
        <a:bodyPr/>
        <a:lstStyle/>
        <a:p>
          <a:endParaRPr lang="hr-HR"/>
        </a:p>
      </dgm:t>
    </dgm:pt>
    <dgm:pt modelId="{C81F5C70-69AC-4EB4-8DED-F3A888DE53E9}" type="pres">
      <dgm:prSet presAssocID="{A7E80737-7C82-4AB9-BE97-75158BFC1EB8}" presName="text0" presStyleLbl="node1" presStyleIdx="2" presStyleCnt="7" custScaleX="14940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A96067D-C94F-4C63-B7FC-1E63E7489886}" type="pres">
      <dgm:prSet presAssocID="{7B2E3227-C149-46C4-BC7A-76F30D4EB9DB}" presName="Name56" presStyleLbl="parChTrans1D2" presStyleIdx="2" presStyleCnt="6"/>
      <dgm:spPr/>
      <dgm:t>
        <a:bodyPr/>
        <a:lstStyle/>
        <a:p>
          <a:endParaRPr lang="hr-HR"/>
        </a:p>
      </dgm:t>
    </dgm:pt>
    <dgm:pt modelId="{FC6CE774-D4CB-4A50-B1C4-B9E8D0C1CDF9}" type="pres">
      <dgm:prSet presAssocID="{08294948-3B3D-4CAF-8B11-C9F1A1778B96}" presName="text0" presStyleLbl="node1" presStyleIdx="3" presStyleCnt="7" custScaleX="17013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36F10AC-C9AC-4430-B61D-51265EB7450F}" type="pres">
      <dgm:prSet presAssocID="{ED6DE33D-798A-4F8C-A146-36C61C83EDAB}" presName="Name56" presStyleLbl="parChTrans1D2" presStyleIdx="3" presStyleCnt="6"/>
      <dgm:spPr/>
      <dgm:t>
        <a:bodyPr/>
        <a:lstStyle/>
        <a:p>
          <a:endParaRPr lang="hr-HR"/>
        </a:p>
      </dgm:t>
    </dgm:pt>
    <dgm:pt modelId="{BBF3386D-CA11-4B69-BF64-0ACB420F2C93}" type="pres">
      <dgm:prSet presAssocID="{CBE7A0D2-DC96-439A-B831-364F42A91825}" presName="text0" presStyleLbl="node1" presStyleIdx="4" presStyleCnt="7" custScaleX="15838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B90FE8B-71C2-4EEB-B7AD-537BF0142F41}" type="pres">
      <dgm:prSet presAssocID="{BBEB94AD-26F1-4645-894F-B65D05F37A73}" presName="Name56" presStyleLbl="parChTrans1D2" presStyleIdx="4" presStyleCnt="6"/>
      <dgm:spPr/>
      <dgm:t>
        <a:bodyPr/>
        <a:lstStyle/>
        <a:p>
          <a:endParaRPr lang="hr-HR"/>
        </a:p>
      </dgm:t>
    </dgm:pt>
    <dgm:pt modelId="{921BD941-1FBB-412E-B038-3A6003EB84F8}" type="pres">
      <dgm:prSet presAssocID="{B96C3433-3402-4F7B-BD8F-A39ED83A96DA}" presName="text0" presStyleLbl="node1" presStyleIdx="5" presStyleCnt="7" custScaleX="15919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90F1A0F-0856-4C17-B922-6B8D168643FA}" type="pres">
      <dgm:prSet presAssocID="{AFEBD902-4474-4D94-B28F-6A606830E71F}" presName="Name56" presStyleLbl="parChTrans1D2" presStyleIdx="5" presStyleCnt="6"/>
      <dgm:spPr/>
      <dgm:t>
        <a:bodyPr/>
        <a:lstStyle/>
        <a:p>
          <a:endParaRPr lang="hr-HR"/>
        </a:p>
      </dgm:t>
    </dgm:pt>
    <dgm:pt modelId="{A8C3C0F5-AA7F-48FA-BC47-6A572187D7BE}" type="pres">
      <dgm:prSet presAssocID="{22AE640E-6305-4758-A75B-DEA448581A1E}" presName="text0" presStyleLbl="node1" presStyleIdx="6" presStyleCnt="7" custScaleX="16907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D4829AF0-AC6F-46D4-BC25-F14D6737A12A}" srcId="{841728A0-109D-4DFB-83DD-AFB2B44A86C4}" destId="{CBE7A0D2-DC96-439A-B831-364F42A91825}" srcOrd="3" destOrd="0" parTransId="{ED6DE33D-798A-4F8C-A146-36C61C83EDAB}" sibTransId="{07F55830-033D-43F0-92AC-AFFC3762CCC2}"/>
    <dgm:cxn modelId="{11F51365-ACE2-4911-A816-F7D476333E48}" type="presOf" srcId="{7B2E3227-C149-46C4-BC7A-76F30D4EB9DB}" destId="{EA96067D-C94F-4C63-B7FC-1E63E7489886}" srcOrd="0" destOrd="0" presId="urn:microsoft.com/office/officeart/2008/layout/RadialCluster"/>
    <dgm:cxn modelId="{491602F6-8DFA-46E3-8071-BC4CCE728EC3}" type="presOf" srcId="{AFEBD902-4474-4D94-B28F-6A606830E71F}" destId="{E90F1A0F-0856-4C17-B922-6B8D168643FA}" srcOrd="0" destOrd="0" presId="urn:microsoft.com/office/officeart/2008/layout/RadialCluster"/>
    <dgm:cxn modelId="{572379F3-06BD-4089-84E7-75AE94E1C45C}" type="presOf" srcId="{2FDE2438-C369-499D-8333-7CF8484DFA8C}" destId="{D19F8D17-4B2A-4303-BE53-A23C4CED2970}" srcOrd="0" destOrd="0" presId="urn:microsoft.com/office/officeart/2008/layout/RadialCluster"/>
    <dgm:cxn modelId="{F6E23B70-E860-44CA-A61C-972CB121354E}" srcId="{841728A0-109D-4DFB-83DD-AFB2B44A86C4}" destId="{B96C3433-3402-4F7B-BD8F-A39ED83A96DA}" srcOrd="4" destOrd="0" parTransId="{BBEB94AD-26F1-4645-894F-B65D05F37A73}" sibTransId="{2A3F146A-A340-443E-8893-62AD0A459074}"/>
    <dgm:cxn modelId="{B4306EE4-6667-4176-A3B5-DEF1F97FA9E7}" type="presOf" srcId="{A7E80737-7C82-4AB9-BE97-75158BFC1EB8}" destId="{C81F5C70-69AC-4EB4-8DED-F3A888DE53E9}" srcOrd="0" destOrd="0" presId="urn:microsoft.com/office/officeart/2008/layout/RadialCluster"/>
    <dgm:cxn modelId="{DD69235D-188F-45B7-A082-C876B45846B2}" type="presOf" srcId="{22AE640E-6305-4758-A75B-DEA448581A1E}" destId="{A8C3C0F5-AA7F-48FA-BC47-6A572187D7BE}" srcOrd="0" destOrd="0" presId="urn:microsoft.com/office/officeart/2008/layout/RadialCluster"/>
    <dgm:cxn modelId="{E784C5AE-5BA2-4BC0-89E3-5201D373BF9B}" type="presOf" srcId="{60407770-E5B0-4E6A-951C-544251B7B94F}" destId="{3253153F-7196-4EF9-AC8E-1FCACB7C52E3}" srcOrd="0" destOrd="0" presId="urn:microsoft.com/office/officeart/2008/layout/RadialCluster"/>
    <dgm:cxn modelId="{116CC973-29BD-45CC-9CD4-A432FB8A0F28}" type="presOf" srcId="{B96C3433-3402-4F7B-BD8F-A39ED83A96DA}" destId="{921BD941-1FBB-412E-B038-3A6003EB84F8}" srcOrd="0" destOrd="0" presId="urn:microsoft.com/office/officeart/2008/layout/RadialCluster"/>
    <dgm:cxn modelId="{79C13083-4F03-4B49-A5A1-9F57B2DD93D5}" srcId="{841728A0-109D-4DFB-83DD-AFB2B44A86C4}" destId="{A7E80737-7C82-4AB9-BE97-75158BFC1EB8}" srcOrd="1" destOrd="0" parTransId="{2FDE2438-C369-499D-8333-7CF8484DFA8C}" sibTransId="{3A2FB14F-5CDD-4E52-855B-37DEDFF59158}"/>
    <dgm:cxn modelId="{BCA5DCB8-0E12-48D5-AF4F-C77E486809CA}" type="presOf" srcId="{BBEB94AD-26F1-4645-894F-B65D05F37A73}" destId="{BB90FE8B-71C2-4EEB-B7AD-537BF0142F41}" srcOrd="0" destOrd="0" presId="urn:microsoft.com/office/officeart/2008/layout/RadialCluster"/>
    <dgm:cxn modelId="{7A3F91D8-E67C-4318-B60F-26249256C856}" type="presOf" srcId="{841728A0-109D-4DFB-83DD-AFB2B44A86C4}" destId="{ABBFA3CD-0678-41D1-92FE-CD6F448D6202}" srcOrd="0" destOrd="0" presId="urn:microsoft.com/office/officeart/2008/layout/RadialCluster"/>
    <dgm:cxn modelId="{4787955D-8BFF-49FF-9563-FE3B7EDED9E6}" srcId="{841728A0-109D-4DFB-83DD-AFB2B44A86C4}" destId="{08294948-3B3D-4CAF-8B11-C9F1A1778B96}" srcOrd="2" destOrd="0" parTransId="{7B2E3227-C149-46C4-BC7A-76F30D4EB9DB}" sibTransId="{D61401EA-550A-4AAA-B2CC-12001B7B06E6}"/>
    <dgm:cxn modelId="{09624A74-966A-4706-A0F7-BCBBA3FB377C}" srcId="{841728A0-109D-4DFB-83DD-AFB2B44A86C4}" destId="{22AE640E-6305-4758-A75B-DEA448581A1E}" srcOrd="5" destOrd="0" parTransId="{AFEBD902-4474-4D94-B28F-6A606830E71F}" sibTransId="{D61B987E-7E9A-48F8-8DE0-36A6549946D6}"/>
    <dgm:cxn modelId="{F48A719A-67DC-4554-8E7E-E59CDA496CC6}" type="presOf" srcId="{ED6DE33D-798A-4F8C-A146-36C61C83EDAB}" destId="{736F10AC-C9AC-4430-B61D-51265EB7450F}" srcOrd="0" destOrd="0" presId="urn:microsoft.com/office/officeart/2008/layout/RadialCluster"/>
    <dgm:cxn modelId="{B2B74EEC-809D-45CA-B3B0-440F2C734DA0}" type="presOf" srcId="{08294948-3B3D-4CAF-8B11-C9F1A1778B96}" destId="{FC6CE774-D4CB-4A50-B1C4-B9E8D0C1CDF9}" srcOrd="0" destOrd="0" presId="urn:microsoft.com/office/officeart/2008/layout/RadialCluster"/>
    <dgm:cxn modelId="{07398A3A-D9A8-4150-98A6-C1DCD6479A17}" type="presOf" srcId="{FD66F0A0-B86E-42D6-A03D-D0D32EDF4886}" destId="{5B73B6C4-7F74-496F-93D6-4A0F18A0611F}" srcOrd="0" destOrd="0" presId="urn:microsoft.com/office/officeart/2008/layout/RadialCluster"/>
    <dgm:cxn modelId="{C62850F8-32F7-4D45-AF1F-6C3854A7CFA4}" type="presOf" srcId="{CBE7A0D2-DC96-439A-B831-364F42A91825}" destId="{BBF3386D-CA11-4B69-BF64-0ACB420F2C93}" srcOrd="0" destOrd="0" presId="urn:microsoft.com/office/officeart/2008/layout/RadialCluster"/>
    <dgm:cxn modelId="{6D88FC0D-4608-4E83-BED6-27B2AAF37EF4}" srcId="{841728A0-109D-4DFB-83DD-AFB2B44A86C4}" destId="{FD66F0A0-B86E-42D6-A03D-D0D32EDF4886}" srcOrd="0" destOrd="0" parTransId="{944F7E06-2C85-434C-BFA9-4F9959F9F7A5}" sibTransId="{4CF865DF-26FA-4A7D-A3DD-CF5196F24A5E}"/>
    <dgm:cxn modelId="{2AF86613-18BA-47FD-8B2F-9951B5DE7BB9}" srcId="{60407770-E5B0-4E6A-951C-544251B7B94F}" destId="{2ACD6B7D-6023-4D05-93BC-6963F77B42B3}" srcOrd="1" destOrd="0" parTransId="{8D0CCF43-6029-4491-A669-FD724A9BD5D9}" sibTransId="{FD519658-7B7C-40F0-A466-120B6B6B93E1}"/>
    <dgm:cxn modelId="{332AD05F-5AA3-4847-A260-13EBFD6405FD}" srcId="{60407770-E5B0-4E6A-951C-544251B7B94F}" destId="{841728A0-109D-4DFB-83DD-AFB2B44A86C4}" srcOrd="0" destOrd="0" parTransId="{A62920C4-E894-4C3C-B94B-3BA05444115C}" sibTransId="{54B856C0-8072-410B-A44B-9149A9066EE9}"/>
    <dgm:cxn modelId="{B1A8145E-9819-4563-A124-2ED51274130A}" type="presOf" srcId="{944F7E06-2C85-434C-BFA9-4F9959F9F7A5}" destId="{8F2BE0CD-0C72-4A99-9FBC-82C889A62570}" srcOrd="0" destOrd="0" presId="urn:microsoft.com/office/officeart/2008/layout/RadialCluster"/>
    <dgm:cxn modelId="{E81C144F-4D30-476A-89DB-70A2868BF38D}" type="presParOf" srcId="{3253153F-7196-4EF9-AC8E-1FCACB7C52E3}" destId="{9266AA2E-29BB-46E2-84CD-D495D97B3400}" srcOrd="0" destOrd="0" presId="urn:microsoft.com/office/officeart/2008/layout/RadialCluster"/>
    <dgm:cxn modelId="{386D2886-9C42-46C4-BD4C-BC51A9C58F6E}" type="presParOf" srcId="{9266AA2E-29BB-46E2-84CD-D495D97B3400}" destId="{ABBFA3CD-0678-41D1-92FE-CD6F448D6202}" srcOrd="0" destOrd="0" presId="urn:microsoft.com/office/officeart/2008/layout/RadialCluster"/>
    <dgm:cxn modelId="{1F84E279-4DB9-4D75-8455-1B128C2A6E39}" type="presParOf" srcId="{9266AA2E-29BB-46E2-84CD-D495D97B3400}" destId="{8F2BE0CD-0C72-4A99-9FBC-82C889A62570}" srcOrd="1" destOrd="0" presId="urn:microsoft.com/office/officeart/2008/layout/RadialCluster"/>
    <dgm:cxn modelId="{A9794617-1A15-4BD1-B5E6-0D6DD0CB0E17}" type="presParOf" srcId="{9266AA2E-29BB-46E2-84CD-D495D97B3400}" destId="{5B73B6C4-7F74-496F-93D6-4A0F18A0611F}" srcOrd="2" destOrd="0" presId="urn:microsoft.com/office/officeart/2008/layout/RadialCluster"/>
    <dgm:cxn modelId="{F12D912F-DF70-4D75-ACF3-859BE539A30D}" type="presParOf" srcId="{9266AA2E-29BB-46E2-84CD-D495D97B3400}" destId="{D19F8D17-4B2A-4303-BE53-A23C4CED2970}" srcOrd="3" destOrd="0" presId="urn:microsoft.com/office/officeart/2008/layout/RadialCluster"/>
    <dgm:cxn modelId="{AED2CEB7-8718-414A-833B-F4C8F9F9889E}" type="presParOf" srcId="{9266AA2E-29BB-46E2-84CD-D495D97B3400}" destId="{C81F5C70-69AC-4EB4-8DED-F3A888DE53E9}" srcOrd="4" destOrd="0" presId="urn:microsoft.com/office/officeart/2008/layout/RadialCluster"/>
    <dgm:cxn modelId="{EA707989-B3A7-4132-B4FF-3D446C7D4BA3}" type="presParOf" srcId="{9266AA2E-29BB-46E2-84CD-D495D97B3400}" destId="{EA96067D-C94F-4C63-B7FC-1E63E7489886}" srcOrd="5" destOrd="0" presId="urn:microsoft.com/office/officeart/2008/layout/RadialCluster"/>
    <dgm:cxn modelId="{24766402-D62E-4197-8AD6-A811FB56FF0F}" type="presParOf" srcId="{9266AA2E-29BB-46E2-84CD-D495D97B3400}" destId="{FC6CE774-D4CB-4A50-B1C4-B9E8D0C1CDF9}" srcOrd="6" destOrd="0" presId="urn:microsoft.com/office/officeart/2008/layout/RadialCluster"/>
    <dgm:cxn modelId="{AD689084-DE28-4EB2-9CFA-ECADCCC44E20}" type="presParOf" srcId="{9266AA2E-29BB-46E2-84CD-D495D97B3400}" destId="{736F10AC-C9AC-4430-B61D-51265EB7450F}" srcOrd="7" destOrd="0" presId="urn:microsoft.com/office/officeart/2008/layout/RadialCluster"/>
    <dgm:cxn modelId="{3EA0DDAB-EE18-493E-A0A6-B2E64DF15372}" type="presParOf" srcId="{9266AA2E-29BB-46E2-84CD-D495D97B3400}" destId="{BBF3386D-CA11-4B69-BF64-0ACB420F2C93}" srcOrd="8" destOrd="0" presId="urn:microsoft.com/office/officeart/2008/layout/RadialCluster"/>
    <dgm:cxn modelId="{6889B67B-B566-4BAF-82B3-24CFE13B15C7}" type="presParOf" srcId="{9266AA2E-29BB-46E2-84CD-D495D97B3400}" destId="{BB90FE8B-71C2-4EEB-B7AD-537BF0142F41}" srcOrd="9" destOrd="0" presId="urn:microsoft.com/office/officeart/2008/layout/RadialCluster"/>
    <dgm:cxn modelId="{90CA654F-8141-4E4C-8C07-79BFCA026B2A}" type="presParOf" srcId="{9266AA2E-29BB-46E2-84CD-D495D97B3400}" destId="{921BD941-1FBB-412E-B038-3A6003EB84F8}" srcOrd="10" destOrd="0" presId="urn:microsoft.com/office/officeart/2008/layout/RadialCluster"/>
    <dgm:cxn modelId="{7983B1AB-75EA-4E80-B8B6-0E303BA6F6FC}" type="presParOf" srcId="{9266AA2E-29BB-46E2-84CD-D495D97B3400}" destId="{E90F1A0F-0856-4C17-B922-6B8D168643FA}" srcOrd="11" destOrd="0" presId="urn:microsoft.com/office/officeart/2008/layout/RadialCluster"/>
    <dgm:cxn modelId="{A5B414BE-9E11-4A51-BBF0-E9025D2F3C5B}" type="presParOf" srcId="{9266AA2E-29BB-46E2-84CD-D495D97B3400}" destId="{A8C3C0F5-AA7F-48FA-BC47-6A572187D7BE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F17D80-7899-4761-A80C-C5431E93DD0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EF7DCE-0318-43E0-A34A-BA99616B71FA}">
      <dgm:prSet phldrT="[Tekst]"/>
      <dgm:spPr/>
      <dgm:t>
        <a:bodyPr/>
        <a:lstStyle/>
        <a:p>
          <a:r>
            <a:rPr lang="hr-HR" dirty="0"/>
            <a:t>Učenik</a:t>
          </a:r>
          <a:endParaRPr lang="en-US" dirty="0"/>
        </a:p>
      </dgm:t>
    </dgm:pt>
    <dgm:pt modelId="{37832111-FA45-44B0-A4CB-7F3089E7C121}" type="parTrans" cxnId="{4492F2F4-2668-4467-9FF2-3F5D2C6E9EEF}">
      <dgm:prSet/>
      <dgm:spPr/>
      <dgm:t>
        <a:bodyPr/>
        <a:lstStyle/>
        <a:p>
          <a:endParaRPr lang="en-US"/>
        </a:p>
      </dgm:t>
    </dgm:pt>
    <dgm:pt modelId="{2699EF4C-7B5D-4EFF-8614-91B48772FA2D}" type="sibTrans" cxnId="{4492F2F4-2668-4467-9FF2-3F5D2C6E9EEF}">
      <dgm:prSet/>
      <dgm:spPr/>
      <dgm:t>
        <a:bodyPr/>
        <a:lstStyle/>
        <a:p>
          <a:endParaRPr lang="en-US"/>
        </a:p>
      </dgm:t>
    </dgm:pt>
    <dgm:pt modelId="{6DE684C1-DD0A-4A44-B48C-29CB51339BE9}">
      <dgm:prSet phldrT="[Tekst]" custT="1"/>
      <dgm:spPr/>
      <dgm:t>
        <a:bodyPr/>
        <a:lstStyle/>
        <a:p>
          <a:r>
            <a:rPr lang="hr-HR" sz="2200" dirty="0"/>
            <a:t>subjekt koji uči</a:t>
          </a:r>
          <a:endParaRPr lang="en-US" sz="2200" dirty="0"/>
        </a:p>
      </dgm:t>
    </dgm:pt>
    <dgm:pt modelId="{13233BB8-2BF9-41AE-8E37-15EC640E4996}" type="parTrans" cxnId="{41DF61E9-CD0A-4B11-B3FF-CB2F37483698}">
      <dgm:prSet/>
      <dgm:spPr/>
      <dgm:t>
        <a:bodyPr/>
        <a:lstStyle/>
        <a:p>
          <a:endParaRPr lang="en-US"/>
        </a:p>
      </dgm:t>
    </dgm:pt>
    <dgm:pt modelId="{B2677FAE-9ABC-4514-A53A-8FB34E4EA244}" type="sibTrans" cxnId="{41DF61E9-CD0A-4B11-B3FF-CB2F37483698}">
      <dgm:prSet/>
      <dgm:spPr/>
      <dgm:t>
        <a:bodyPr/>
        <a:lstStyle/>
        <a:p>
          <a:endParaRPr lang="en-US"/>
        </a:p>
      </dgm:t>
    </dgm:pt>
    <dgm:pt modelId="{0DC60ACE-A5EA-45B9-973D-22849B334A3B}">
      <dgm:prSet phldrT="[Tekst]"/>
      <dgm:spPr/>
      <dgm:t>
        <a:bodyPr/>
        <a:lstStyle/>
        <a:p>
          <a:r>
            <a:rPr lang="hr-HR"/>
            <a:t>primjenjuje</a:t>
          </a:r>
          <a:endParaRPr lang="en-US"/>
        </a:p>
      </dgm:t>
    </dgm:pt>
    <dgm:pt modelId="{74B6CB26-EEB1-4CF1-B801-01C003026BF4}" type="parTrans" cxnId="{D20071EC-FB6D-4676-9EE9-8A823B13F4AC}">
      <dgm:prSet/>
      <dgm:spPr/>
      <dgm:t>
        <a:bodyPr/>
        <a:lstStyle/>
        <a:p>
          <a:endParaRPr lang="en-US"/>
        </a:p>
      </dgm:t>
    </dgm:pt>
    <dgm:pt modelId="{47A1FCC2-B5D9-46D5-8848-7DFE42A5007A}" type="sibTrans" cxnId="{D20071EC-FB6D-4676-9EE9-8A823B13F4AC}">
      <dgm:prSet/>
      <dgm:spPr/>
      <dgm:t>
        <a:bodyPr/>
        <a:lstStyle/>
        <a:p>
          <a:endParaRPr lang="en-US"/>
        </a:p>
      </dgm:t>
    </dgm:pt>
    <dgm:pt modelId="{AA6F156E-911D-4EBB-BA21-77D622718B76}">
      <dgm:prSet phldrT="[Tekst]" custT="1"/>
      <dgm:spPr/>
      <dgm:t>
        <a:bodyPr/>
        <a:lstStyle/>
        <a:p>
          <a:r>
            <a:rPr lang="hr-HR" sz="2200"/>
            <a:t>aktivni glagol</a:t>
          </a:r>
          <a:endParaRPr lang="en-US" sz="2200"/>
        </a:p>
      </dgm:t>
    </dgm:pt>
    <dgm:pt modelId="{B1B85421-8FDF-4CAC-AEC9-40D18C9B1849}" type="parTrans" cxnId="{2F392A7B-CCE9-4914-B122-CE88DFE77055}">
      <dgm:prSet/>
      <dgm:spPr/>
      <dgm:t>
        <a:bodyPr/>
        <a:lstStyle/>
        <a:p>
          <a:endParaRPr lang="en-US"/>
        </a:p>
      </dgm:t>
    </dgm:pt>
    <dgm:pt modelId="{FDC4FA92-40DF-4505-A04E-9AE84C62A29E}" type="sibTrans" cxnId="{2F392A7B-CCE9-4914-B122-CE88DFE77055}">
      <dgm:prSet/>
      <dgm:spPr/>
      <dgm:t>
        <a:bodyPr/>
        <a:lstStyle/>
        <a:p>
          <a:endParaRPr lang="en-US"/>
        </a:p>
      </dgm:t>
    </dgm:pt>
    <dgm:pt modelId="{9B9BE70C-073C-481D-85BD-5003E9FAA4FF}">
      <dgm:prSet phldrT="[Tekst]"/>
      <dgm:spPr/>
      <dgm:t>
        <a:bodyPr/>
        <a:lstStyle/>
        <a:p>
          <a:r>
            <a:rPr lang="hr-HR"/>
            <a:t>tehničko nazivlje u predstavljanju tvorevine</a:t>
          </a:r>
          <a:endParaRPr lang="en-US"/>
        </a:p>
      </dgm:t>
    </dgm:pt>
    <dgm:pt modelId="{CDF7D76D-29EC-454E-B799-A4A6681682D3}" type="parTrans" cxnId="{9244BDAE-2AD1-404F-9F9F-7086E2C9FA35}">
      <dgm:prSet/>
      <dgm:spPr/>
      <dgm:t>
        <a:bodyPr/>
        <a:lstStyle/>
        <a:p>
          <a:endParaRPr lang="en-US"/>
        </a:p>
      </dgm:t>
    </dgm:pt>
    <dgm:pt modelId="{BAC9ECBD-D159-4980-B964-F58388FEDAB7}" type="sibTrans" cxnId="{9244BDAE-2AD1-404F-9F9F-7086E2C9FA35}">
      <dgm:prSet/>
      <dgm:spPr/>
      <dgm:t>
        <a:bodyPr/>
        <a:lstStyle/>
        <a:p>
          <a:endParaRPr lang="en-US"/>
        </a:p>
      </dgm:t>
    </dgm:pt>
    <dgm:pt modelId="{9119BBF0-5C74-4840-956B-8DFE94419E13}">
      <dgm:prSet phldrT="[Tekst]" custT="1"/>
      <dgm:spPr/>
      <dgm:t>
        <a:bodyPr/>
        <a:lstStyle/>
        <a:p>
          <a:r>
            <a:rPr lang="hr-HR" sz="2200"/>
            <a:t>sadržaj</a:t>
          </a:r>
          <a:endParaRPr lang="en-US" sz="2200"/>
        </a:p>
      </dgm:t>
    </dgm:pt>
    <dgm:pt modelId="{A4DFD5A8-57B8-418F-A502-3CBB28887CE9}" type="parTrans" cxnId="{23D5117B-2937-4DEA-AEE2-45DE03CEEC48}">
      <dgm:prSet/>
      <dgm:spPr/>
      <dgm:t>
        <a:bodyPr/>
        <a:lstStyle/>
        <a:p>
          <a:endParaRPr lang="en-US"/>
        </a:p>
      </dgm:t>
    </dgm:pt>
    <dgm:pt modelId="{A9536FEC-783B-4171-90A3-849D6084BC82}" type="sibTrans" cxnId="{23D5117B-2937-4DEA-AEE2-45DE03CEEC48}">
      <dgm:prSet/>
      <dgm:spPr/>
      <dgm:t>
        <a:bodyPr/>
        <a:lstStyle/>
        <a:p>
          <a:endParaRPr lang="en-US"/>
        </a:p>
      </dgm:t>
    </dgm:pt>
    <dgm:pt modelId="{E6CBBC3F-31BC-482E-8339-9599E28AE30B}" type="pres">
      <dgm:prSet presAssocID="{FCF17D80-7899-4761-A80C-C5431E93DD0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43F1D774-A813-4D8A-8AF7-7D6DBC5950EB}" type="pres">
      <dgm:prSet presAssocID="{6EEF7DCE-0318-43E0-A34A-BA99616B71FA}" presName="linNode" presStyleCnt="0"/>
      <dgm:spPr/>
    </dgm:pt>
    <dgm:pt modelId="{6EA8A7AB-7A58-4E21-8794-3EFFC8D6A0B3}" type="pres">
      <dgm:prSet presAssocID="{6EEF7DCE-0318-43E0-A34A-BA99616B71F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75AD035-1CC3-465F-98EE-15B02D3B61D8}" type="pres">
      <dgm:prSet presAssocID="{6EEF7DCE-0318-43E0-A34A-BA99616B71F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31C8323-16E5-454B-9323-557AFBEE3FB3}" type="pres">
      <dgm:prSet presAssocID="{2699EF4C-7B5D-4EFF-8614-91B48772FA2D}" presName="sp" presStyleCnt="0"/>
      <dgm:spPr/>
    </dgm:pt>
    <dgm:pt modelId="{5FFDD5AB-A0FA-4F01-9428-B150E70EE220}" type="pres">
      <dgm:prSet presAssocID="{0DC60ACE-A5EA-45B9-973D-22849B334A3B}" presName="linNode" presStyleCnt="0"/>
      <dgm:spPr/>
    </dgm:pt>
    <dgm:pt modelId="{D893E4EF-C77F-4923-BA40-9CFD0EFEA1EA}" type="pres">
      <dgm:prSet presAssocID="{0DC60ACE-A5EA-45B9-973D-22849B334A3B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B9C7531-FB1A-4222-94E2-B1398228B426}" type="pres">
      <dgm:prSet presAssocID="{0DC60ACE-A5EA-45B9-973D-22849B334A3B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8992526-5CDC-41C6-B611-D77795191ED7}" type="pres">
      <dgm:prSet presAssocID="{47A1FCC2-B5D9-46D5-8848-7DFE42A5007A}" presName="sp" presStyleCnt="0"/>
      <dgm:spPr/>
    </dgm:pt>
    <dgm:pt modelId="{4FF2D78B-44E3-4CEF-A983-D705D4A41A62}" type="pres">
      <dgm:prSet presAssocID="{9B9BE70C-073C-481D-85BD-5003E9FAA4FF}" presName="linNode" presStyleCnt="0"/>
      <dgm:spPr/>
    </dgm:pt>
    <dgm:pt modelId="{4D9B78A4-6C5F-4E50-BDFB-E863B48B3ABB}" type="pres">
      <dgm:prSet presAssocID="{9B9BE70C-073C-481D-85BD-5003E9FAA4F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26D545D-FA53-4F0A-B438-CB526651D9CB}" type="pres">
      <dgm:prSet presAssocID="{9B9BE70C-073C-481D-85BD-5003E9FAA4F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CC9C419B-2FC6-4140-AF0E-61932328BBB2}" type="presOf" srcId="{6DE684C1-DD0A-4A44-B48C-29CB51339BE9}" destId="{675AD035-1CC3-465F-98EE-15B02D3B61D8}" srcOrd="0" destOrd="0" presId="urn:microsoft.com/office/officeart/2005/8/layout/vList5"/>
    <dgm:cxn modelId="{D20071EC-FB6D-4676-9EE9-8A823B13F4AC}" srcId="{FCF17D80-7899-4761-A80C-C5431E93DD01}" destId="{0DC60ACE-A5EA-45B9-973D-22849B334A3B}" srcOrd="1" destOrd="0" parTransId="{74B6CB26-EEB1-4CF1-B801-01C003026BF4}" sibTransId="{47A1FCC2-B5D9-46D5-8848-7DFE42A5007A}"/>
    <dgm:cxn modelId="{9DDB8BC5-60AB-46EB-8A03-21231E0227A1}" type="presOf" srcId="{0DC60ACE-A5EA-45B9-973D-22849B334A3B}" destId="{D893E4EF-C77F-4923-BA40-9CFD0EFEA1EA}" srcOrd="0" destOrd="0" presId="urn:microsoft.com/office/officeart/2005/8/layout/vList5"/>
    <dgm:cxn modelId="{3B1CEA6E-4593-4E09-915A-70420058F4AC}" type="presOf" srcId="{FCF17D80-7899-4761-A80C-C5431E93DD01}" destId="{E6CBBC3F-31BC-482E-8339-9599E28AE30B}" srcOrd="0" destOrd="0" presId="urn:microsoft.com/office/officeart/2005/8/layout/vList5"/>
    <dgm:cxn modelId="{4492F2F4-2668-4467-9FF2-3F5D2C6E9EEF}" srcId="{FCF17D80-7899-4761-A80C-C5431E93DD01}" destId="{6EEF7DCE-0318-43E0-A34A-BA99616B71FA}" srcOrd="0" destOrd="0" parTransId="{37832111-FA45-44B0-A4CB-7F3089E7C121}" sibTransId="{2699EF4C-7B5D-4EFF-8614-91B48772FA2D}"/>
    <dgm:cxn modelId="{23D5117B-2937-4DEA-AEE2-45DE03CEEC48}" srcId="{9B9BE70C-073C-481D-85BD-5003E9FAA4FF}" destId="{9119BBF0-5C74-4840-956B-8DFE94419E13}" srcOrd="0" destOrd="0" parTransId="{A4DFD5A8-57B8-418F-A502-3CBB28887CE9}" sibTransId="{A9536FEC-783B-4171-90A3-849D6084BC82}"/>
    <dgm:cxn modelId="{9244BDAE-2AD1-404F-9F9F-7086E2C9FA35}" srcId="{FCF17D80-7899-4761-A80C-C5431E93DD01}" destId="{9B9BE70C-073C-481D-85BD-5003E9FAA4FF}" srcOrd="2" destOrd="0" parTransId="{CDF7D76D-29EC-454E-B799-A4A6681682D3}" sibTransId="{BAC9ECBD-D159-4980-B964-F58388FEDAB7}"/>
    <dgm:cxn modelId="{2F392A7B-CCE9-4914-B122-CE88DFE77055}" srcId="{0DC60ACE-A5EA-45B9-973D-22849B334A3B}" destId="{AA6F156E-911D-4EBB-BA21-77D622718B76}" srcOrd="0" destOrd="0" parTransId="{B1B85421-8FDF-4CAC-AEC9-40D18C9B1849}" sibTransId="{FDC4FA92-40DF-4505-A04E-9AE84C62A29E}"/>
    <dgm:cxn modelId="{568DA17D-DDA7-4C17-9983-FFCE5AF2A746}" type="presOf" srcId="{AA6F156E-911D-4EBB-BA21-77D622718B76}" destId="{9B9C7531-FB1A-4222-94E2-B1398228B426}" srcOrd="0" destOrd="0" presId="urn:microsoft.com/office/officeart/2005/8/layout/vList5"/>
    <dgm:cxn modelId="{41DF61E9-CD0A-4B11-B3FF-CB2F37483698}" srcId="{6EEF7DCE-0318-43E0-A34A-BA99616B71FA}" destId="{6DE684C1-DD0A-4A44-B48C-29CB51339BE9}" srcOrd="0" destOrd="0" parTransId="{13233BB8-2BF9-41AE-8E37-15EC640E4996}" sibTransId="{B2677FAE-9ABC-4514-A53A-8FB34E4EA244}"/>
    <dgm:cxn modelId="{79983971-FBD9-475E-9296-DDE0BF15FAFF}" type="presOf" srcId="{6EEF7DCE-0318-43E0-A34A-BA99616B71FA}" destId="{6EA8A7AB-7A58-4E21-8794-3EFFC8D6A0B3}" srcOrd="0" destOrd="0" presId="urn:microsoft.com/office/officeart/2005/8/layout/vList5"/>
    <dgm:cxn modelId="{CFC33D7D-9D0F-440E-BCF2-7F08E0476BFF}" type="presOf" srcId="{9119BBF0-5C74-4840-956B-8DFE94419E13}" destId="{726D545D-FA53-4F0A-B438-CB526651D9CB}" srcOrd="0" destOrd="0" presId="urn:microsoft.com/office/officeart/2005/8/layout/vList5"/>
    <dgm:cxn modelId="{7484B547-A106-42F4-859D-6471B2928099}" type="presOf" srcId="{9B9BE70C-073C-481D-85BD-5003E9FAA4FF}" destId="{4D9B78A4-6C5F-4E50-BDFB-E863B48B3ABB}" srcOrd="0" destOrd="0" presId="urn:microsoft.com/office/officeart/2005/8/layout/vList5"/>
    <dgm:cxn modelId="{F2B5D4B8-6C3F-407D-A31D-500B157865F1}" type="presParOf" srcId="{E6CBBC3F-31BC-482E-8339-9599E28AE30B}" destId="{43F1D774-A813-4D8A-8AF7-7D6DBC5950EB}" srcOrd="0" destOrd="0" presId="urn:microsoft.com/office/officeart/2005/8/layout/vList5"/>
    <dgm:cxn modelId="{0E8A561E-713D-4E1F-97D3-68055F02EBC7}" type="presParOf" srcId="{43F1D774-A813-4D8A-8AF7-7D6DBC5950EB}" destId="{6EA8A7AB-7A58-4E21-8794-3EFFC8D6A0B3}" srcOrd="0" destOrd="0" presId="urn:microsoft.com/office/officeart/2005/8/layout/vList5"/>
    <dgm:cxn modelId="{2C9EFD4F-CF1B-4092-A4D1-69657B5D7160}" type="presParOf" srcId="{43F1D774-A813-4D8A-8AF7-7D6DBC5950EB}" destId="{675AD035-1CC3-465F-98EE-15B02D3B61D8}" srcOrd="1" destOrd="0" presId="urn:microsoft.com/office/officeart/2005/8/layout/vList5"/>
    <dgm:cxn modelId="{724EF20D-2808-4F59-AE80-DE14963E40A9}" type="presParOf" srcId="{E6CBBC3F-31BC-482E-8339-9599E28AE30B}" destId="{431C8323-16E5-454B-9323-557AFBEE3FB3}" srcOrd="1" destOrd="0" presId="urn:microsoft.com/office/officeart/2005/8/layout/vList5"/>
    <dgm:cxn modelId="{87CD3DF6-AA7E-44CF-8A19-1EF66FA9F56D}" type="presParOf" srcId="{E6CBBC3F-31BC-482E-8339-9599E28AE30B}" destId="{5FFDD5AB-A0FA-4F01-9428-B150E70EE220}" srcOrd="2" destOrd="0" presId="urn:microsoft.com/office/officeart/2005/8/layout/vList5"/>
    <dgm:cxn modelId="{5A8BD6C2-EB5E-4CA2-8B4D-83A88DCC1727}" type="presParOf" srcId="{5FFDD5AB-A0FA-4F01-9428-B150E70EE220}" destId="{D893E4EF-C77F-4923-BA40-9CFD0EFEA1EA}" srcOrd="0" destOrd="0" presId="urn:microsoft.com/office/officeart/2005/8/layout/vList5"/>
    <dgm:cxn modelId="{EE921450-C3B6-4146-84CC-2283EF3DCFAF}" type="presParOf" srcId="{5FFDD5AB-A0FA-4F01-9428-B150E70EE220}" destId="{9B9C7531-FB1A-4222-94E2-B1398228B426}" srcOrd="1" destOrd="0" presId="urn:microsoft.com/office/officeart/2005/8/layout/vList5"/>
    <dgm:cxn modelId="{7E510DC7-6ECB-4C60-B55F-7559A908F4B6}" type="presParOf" srcId="{E6CBBC3F-31BC-482E-8339-9599E28AE30B}" destId="{F8992526-5CDC-41C6-B611-D77795191ED7}" srcOrd="3" destOrd="0" presId="urn:microsoft.com/office/officeart/2005/8/layout/vList5"/>
    <dgm:cxn modelId="{C7E4CEAB-6450-4FE2-A68A-CA2BAC34873F}" type="presParOf" srcId="{E6CBBC3F-31BC-482E-8339-9599E28AE30B}" destId="{4FF2D78B-44E3-4CEF-A983-D705D4A41A62}" srcOrd="4" destOrd="0" presId="urn:microsoft.com/office/officeart/2005/8/layout/vList5"/>
    <dgm:cxn modelId="{4A7A375C-67F3-4906-8E1B-65DC5445F97D}" type="presParOf" srcId="{4FF2D78B-44E3-4CEF-A983-D705D4A41A62}" destId="{4D9B78A4-6C5F-4E50-BDFB-E863B48B3ABB}" srcOrd="0" destOrd="0" presId="urn:microsoft.com/office/officeart/2005/8/layout/vList5"/>
    <dgm:cxn modelId="{3B509026-8E8E-4C42-8D4E-A78792AD3373}" type="presParOf" srcId="{4FF2D78B-44E3-4CEF-A983-D705D4A41A62}" destId="{726D545D-FA53-4F0A-B438-CB526651D9C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BFA3CD-0678-41D1-92FE-CD6F448D6202}">
      <dsp:nvSpPr>
        <dsp:cNvPr id="0" name=""/>
        <dsp:cNvSpPr/>
      </dsp:nvSpPr>
      <dsp:spPr>
        <a:xfrm>
          <a:off x="3248313" y="1896533"/>
          <a:ext cx="1625600" cy="16256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600" kern="1200" dirty="0"/>
            <a:t>Tehnička kultura</a:t>
          </a:r>
        </a:p>
      </dsp:txBody>
      <dsp:txXfrm>
        <a:off x="3327668" y="1975888"/>
        <a:ext cx="1466890" cy="1466890"/>
      </dsp:txXfrm>
    </dsp:sp>
    <dsp:sp modelId="{8F2BE0CD-0C72-4A99-9FBC-82C889A62570}">
      <dsp:nvSpPr>
        <dsp:cNvPr id="0" name=""/>
        <dsp:cNvSpPr/>
      </dsp:nvSpPr>
      <dsp:spPr>
        <a:xfrm rot="16200000">
          <a:off x="3657655" y="1493075"/>
          <a:ext cx="80691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6915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73B6C4-7F74-496F-93D6-4A0F18A0611F}">
      <dsp:nvSpPr>
        <dsp:cNvPr id="0" name=""/>
        <dsp:cNvSpPr/>
      </dsp:nvSpPr>
      <dsp:spPr>
        <a:xfrm>
          <a:off x="3145120" y="465"/>
          <a:ext cx="1831986" cy="1089152"/>
        </a:xfrm>
        <a:prstGeom prst="roundRect">
          <a:avLst/>
        </a:prstGeom>
        <a:solidFill>
          <a:schemeClr val="accent4">
            <a:hueOff val="-1957309"/>
            <a:satOff val="-834"/>
            <a:lumOff val="30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500" kern="1200" dirty="0"/>
            <a:t>Fizika</a:t>
          </a:r>
        </a:p>
      </dsp:txBody>
      <dsp:txXfrm>
        <a:off x="3198288" y="53633"/>
        <a:ext cx="1725650" cy="982816"/>
      </dsp:txXfrm>
    </dsp:sp>
    <dsp:sp modelId="{D19F8D17-4B2A-4303-BE53-A23C4CED2970}">
      <dsp:nvSpPr>
        <dsp:cNvPr id="0" name=""/>
        <dsp:cNvSpPr/>
      </dsp:nvSpPr>
      <dsp:spPr>
        <a:xfrm rot="19800000">
          <a:off x="4854736" y="2168493"/>
          <a:ext cx="28627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6278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1F5C70-69AC-4EB4-8DED-F3A888DE53E9}">
      <dsp:nvSpPr>
        <dsp:cNvPr id="0" name=""/>
        <dsp:cNvSpPr/>
      </dsp:nvSpPr>
      <dsp:spPr>
        <a:xfrm>
          <a:off x="5121837" y="1082611"/>
          <a:ext cx="1627214" cy="1089152"/>
        </a:xfrm>
        <a:prstGeom prst="roundRect">
          <a:avLst/>
        </a:prstGeom>
        <a:solidFill>
          <a:schemeClr val="accent4">
            <a:hueOff val="-3914618"/>
            <a:satOff val="-1668"/>
            <a:lumOff val="60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400" kern="1200" dirty="0"/>
            <a:t>Kemija</a:t>
          </a:r>
        </a:p>
      </dsp:txBody>
      <dsp:txXfrm>
        <a:off x="5175005" y="1135779"/>
        <a:ext cx="1520878" cy="982816"/>
      </dsp:txXfrm>
    </dsp:sp>
    <dsp:sp modelId="{EA96067D-C94F-4C63-B7FC-1E63E7489886}">
      <dsp:nvSpPr>
        <dsp:cNvPr id="0" name=""/>
        <dsp:cNvSpPr/>
      </dsp:nvSpPr>
      <dsp:spPr>
        <a:xfrm rot="1800000">
          <a:off x="4863469" y="3217583"/>
          <a:ext cx="15591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5917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6CE774-D4CB-4A50-B1C4-B9E8D0C1CDF9}">
      <dsp:nvSpPr>
        <dsp:cNvPr id="0" name=""/>
        <dsp:cNvSpPr/>
      </dsp:nvSpPr>
      <dsp:spPr>
        <a:xfrm>
          <a:off x="5008941" y="3246903"/>
          <a:ext cx="1853007" cy="1089152"/>
        </a:xfrm>
        <a:prstGeom prst="roundRect">
          <a:avLst/>
        </a:prstGeom>
        <a:solidFill>
          <a:schemeClr val="accent4">
            <a:hueOff val="-5871927"/>
            <a:satOff val="-2502"/>
            <a:lumOff val="902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100" kern="1200" dirty="0"/>
            <a:t>Hrvatski jezik</a:t>
          </a:r>
        </a:p>
      </dsp:txBody>
      <dsp:txXfrm>
        <a:off x="5062109" y="3300071"/>
        <a:ext cx="1746671" cy="982816"/>
      </dsp:txXfrm>
    </dsp:sp>
    <dsp:sp modelId="{736F10AC-C9AC-4430-B61D-51265EB7450F}">
      <dsp:nvSpPr>
        <dsp:cNvPr id="0" name=""/>
        <dsp:cNvSpPr/>
      </dsp:nvSpPr>
      <dsp:spPr>
        <a:xfrm rot="5400000">
          <a:off x="3657655" y="3925591"/>
          <a:ext cx="80691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6915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F3386D-CA11-4B69-BF64-0ACB420F2C93}">
      <dsp:nvSpPr>
        <dsp:cNvPr id="0" name=""/>
        <dsp:cNvSpPr/>
      </dsp:nvSpPr>
      <dsp:spPr>
        <a:xfrm>
          <a:off x="3198576" y="4329049"/>
          <a:ext cx="1725075" cy="1089152"/>
        </a:xfrm>
        <a:prstGeom prst="roundRect">
          <a:avLst/>
        </a:prstGeom>
        <a:solidFill>
          <a:schemeClr val="accent4">
            <a:hueOff val="-7829236"/>
            <a:satOff val="-3336"/>
            <a:lumOff val="120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100" kern="1200" dirty="0"/>
            <a:t>Strani jezik</a:t>
          </a:r>
        </a:p>
      </dsp:txBody>
      <dsp:txXfrm>
        <a:off x="3251744" y="4382217"/>
        <a:ext cx="1618739" cy="982816"/>
      </dsp:txXfrm>
    </dsp:sp>
    <dsp:sp modelId="{BB90FE8B-71C2-4EEB-B7AD-537BF0142F41}">
      <dsp:nvSpPr>
        <dsp:cNvPr id="0" name=""/>
        <dsp:cNvSpPr/>
      </dsp:nvSpPr>
      <dsp:spPr>
        <a:xfrm rot="9000000">
          <a:off x="3038673" y="3234776"/>
          <a:ext cx="22469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4691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1BD941-1FBB-412E-B038-3A6003EB84F8}">
      <dsp:nvSpPr>
        <dsp:cNvPr id="0" name=""/>
        <dsp:cNvSpPr/>
      </dsp:nvSpPr>
      <dsp:spPr>
        <a:xfrm>
          <a:off x="1319838" y="3246903"/>
          <a:ext cx="1733886" cy="1089152"/>
        </a:xfrm>
        <a:prstGeom prst="roundRect">
          <a:avLst/>
        </a:prstGeom>
        <a:solidFill>
          <a:schemeClr val="accent4">
            <a:hueOff val="-9786544"/>
            <a:satOff val="-4170"/>
            <a:lumOff val="150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000" kern="1200" dirty="0"/>
            <a:t>Biologija</a:t>
          </a:r>
        </a:p>
      </dsp:txBody>
      <dsp:txXfrm>
        <a:off x="1373006" y="3300071"/>
        <a:ext cx="1627550" cy="982816"/>
      </dsp:txXfrm>
    </dsp:sp>
    <dsp:sp modelId="{E90F1A0F-0856-4C17-B922-6B8D168643FA}">
      <dsp:nvSpPr>
        <dsp:cNvPr id="0" name=""/>
        <dsp:cNvSpPr/>
      </dsp:nvSpPr>
      <dsp:spPr>
        <a:xfrm rot="12600000">
          <a:off x="3096622" y="2199417"/>
          <a:ext cx="16258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2582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C3C0F5-AA7F-48FA-BC47-6A572187D7BE}">
      <dsp:nvSpPr>
        <dsp:cNvPr id="0" name=""/>
        <dsp:cNvSpPr/>
      </dsp:nvSpPr>
      <dsp:spPr>
        <a:xfrm>
          <a:off x="1266051" y="1082611"/>
          <a:ext cx="1841462" cy="1089152"/>
        </a:xfrm>
        <a:prstGeom prst="roundRect">
          <a:avLst/>
        </a:prstGeom>
        <a:solidFill>
          <a:schemeClr val="accent4">
            <a:hueOff val="-11743854"/>
            <a:satOff val="-5004"/>
            <a:lumOff val="180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/>
            <a:t>Matematika</a:t>
          </a:r>
        </a:p>
      </dsp:txBody>
      <dsp:txXfrm>
        <a:off x="1319219" y="1135779"/>
        <a:ext cx="1735126" cy="9828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5AD035-1CC3-465F-98EE-15B02D3B61D8}">
      <dsp:nvSpPr>
        <dsp:cNvPr id="0" name=""/>
        <dsp:cNvSpPr/>
      </dsp:nvSpPr>
      <dsp:spPr>
        <a:xfrm rot="5400000">
          <a:off x="3216012" y="-1036488"/>
          <a:ext cx="1217899" cy="35999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200" kern="1200" dirty="0"/>
            <a:t>subjekt koji uči</a:t>
          </a:r>
          <a:endParaRPr lang="en-US" sz="2200" kern="1200" dirty="0"/>
        </a:p>
      </dsp:txBody>
      <dsp:txXfrm rot="-5400000">
        <a:off x="2024980" y="213997"/>
        <a:ext cx="3540511" cy="1098993"/>
      </dsp:txXfrm>
    </dsp:sp>
    <dsp:sp modelId="{6EA8A7AB-7A58-4E21-8794-3EFFC8D6A0B3}">
      <dsp:nvSpPr>
        <dsp:cNvPr id="0" name=""/>
        <dsp:cNvSpPr/>
      </dsp:nvSpPr>
      <dsp:spPr>
        <a:xfrm>
          <a:off x="0" y="2306"/>
          <a:ext cx="2024980" cy="15223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 dirty="0"/>
            <a:t>Učenik</a:t>
          </a:r>
          <a:endParaRPr lang="en-US" sz="2100" kern="1200" dirty="0"/>
        </a:p>
      </dsp:txBody>
      <dsp:txXfrm>
        <a:off x="74316" y="76622"/>
        <a:ext cx="1876348" cy="1373742"/>
      </dsp:txXfrm>
    </dsp:sp>
    <dsp:sp modelId="{9B9C7531-FB1A-4222-94E2-B1398228B426}">
      <dsp:nvSpPr>
        <dsp:cNvPr id="0" name=""/>
        <dsp:cNvSpPr/>
      </dsp:nvSpPr>
      <dsp:spPr>
        <a:xfrm rot="5400000">
          <a:off x="3216012" y="562004"/>
          <a:ext cx="1217899" cy="35999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200" kern="1200"/>
            <a:t>aktivni glagol</a:t>
          </a:r>
          <a:endParaRPr lang="en-US" sz="2200" kern="1200"/>
        </a:p>
      </dsp:txBody>
      <dsp:txXfrm rot="-5400000">
        <a:off x="2024980" y="1812490"/>
        <a:ext cx="3540511" cy="1098993"/>
      </dsp:txXfrm>
    </dsp:sp>
    <dsp:sp modelId="{D893E4EF-C77F-4923-BA40-9CFD0EFEA1EA}">
      <dsp:nvSpPr>
        <dsp:cNvPr id="0" name=""/>
        <dsp:cNvSpPr/>
      </dsp:nvSpPr>
      <dsp:spPr>
        <a:xfrm>
          <a:off x="0" y="1600799"/>
          <a:ext cx="2024980" cy="15223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/>
            <a:t>primjenjuje</a:t>
          </a:r>
          <a:endParaRPr lang="en-US" sz="2100" kern="1200"/>
        </a:p>
      </dsp:txBody>
      <dsp:txXfrm>
        <a:off x="74316" y="1675115"/>
        <a:ext cx="1876348" cy="1373742"/>
      </dsp:txXfrm>
    </dsp:sp>
    <dsp:sp modelId="{726D545D-FA53-4F0A-B438-CB526651D9CB}">
      <dsp:nvSpPr>
        <dsp:cNvPr id="0" name=""/>
        <dsp:cNvSpPr/>
      </dsp:nvSpPr>
      <dsp:spPr>
        <a:xfrm rot="5400000">
          <a:off x="3216012" y="2160496"/>
          <a:ext cx="1217899" cy="35999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200" kern="1200"/>
            <a:t>sadržaj</a:t>
          </a:r>
          <a:endParaRPr lang="en-US" sz="2200" kern="1200"/>
        </a:p>
      </dsp:txBody>
      <dsp:txXfrm rot="-5400000">
        <a:off x="2024980" y="3410982"/>
        <a:ext cx="3540511" cy="1098993"/>
      </dsp:txXfrm>
    </dsp:sp>
    <dsp:sp modelId="{4D9B78A4-6C5F-4E50-BDFB-E863B48B3ABB}">
      <dsp:nvSpPr>
        <dsp:cNvPr id="0" name=""/>
        <dsp:cNvSpPr/>
      </dsp:nvSpPr>
      <dsp:spPr>
        <a:xfrm>
          <a:off x="0" y="3199292"/>
          <a:ext cx="2024980" cy="15223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/>
            <a:t>tehničko nazivlje u predstavljanju tvorevine</a:t>
          </a:r>
          <a:endParaRPr lang="en-US" sz="2100" kern="1200"/>
        </a:p>
      </dsp:txBody>
      <dsp:txXfrm>
        <a:off x="74316" y="3273608"/>
        <a:ext cx="1876348" cy="13737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7C19CA-D2F5-473E-A979-A7839F2F1372}" type="datetimeFigureOut">
              <a:rPr lang="hr-HR" smtClean="0"/>
              <a:t>9.7.2021.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8B1E4-5DAB-4631-BCEC-091424FE872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50505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23978-145D-4214-90CD-5814BA39CCA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1407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23978-145D-4214-90CD-5814BA39CCA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9523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C02E50-F676-43B1-AF5E-A84EE39E7518}" type="slidenum">
              <a:rPr kumimoji="0" lang="hr-H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hr-H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9939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sz="4000" b="1" kern="12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23978-145D-4214-90CD-5814BA39CCA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4459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hr-HR" b="1" dirty="0"/>
              <a:t>Da bi uspješno ostvario</a:t>
            </a:r>
            <a:r>
              <a:rPr lang="hr-HR" b="1" baseline="0" dirty="0"/>
              <a:t> svoju ulogu, učitelj pored ostaloga treba razviti i svoje kompetencije u području </a:t>
            </a:r>
            <a:r>
              <a:rPr lang="hr-HR" b="1" baseline="0" dirty="0" err="1"/>
              <a:t>kurikulumskog</a:t>
            </a:r>
            <a:r>
              <a:rPr lang="hr-HR" b="1" baseline="0" dirty="0"/>
              <a:t> planiranja poučavanja, čime ćemo se baviti kroz radionički dio skupa.</a:t>
            </a:r>
            <a:r>
              <a:rPr lang="hr-HR" b="1" dirty="0"/>
              <a:t> </a:t>
            </a:r>
            <a:endParaRPr lang="hr-H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r-H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Kurikulumsko</a:t>
            </a:r>
            <a:r>
              <a:rPr lang="hr-H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planiranje poučavanja</a:t>
            </a:r>
            <a:r>
              <a:rPr lang="hr-HR" dirty="0"/>
              <a:t>:</a:t>
            </a:r>
            <a:endParaRPr lang="hr-HR" sz="1200" b="0" i="0" kern="1200" baseline="0" dirty="0">
              <a:solidFill>
                <a:schemeClr val="tx1"/>
              </a:solidFill>
              <a:effectLst/>
              <a:latin typeface="+mn-lt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Planiranje poučavanja započinje odabirom odgojno-obrazovnih ishoda predmetnoga kurikuluma te odabirom </a:t>
            </a:r>
            <a:r>
              <a:rPr lang="hr-HR" sz="1200" b="0" i="0" kern="1200" dirty="0"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očekivanja </a:t>
            </a:r>
            <a:r>
              <a:rPr lang="hr-HR" sz="1200" b="0" i="0" kern="1200" dirty="0" err="1"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međupredmetnih</a:t>
            </a:r>
            <a:r>
              <a:rPr lang="hr-HR" sz="1200" b="0" i="0" kern="1200" dirty="0"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 tema</a:t>
            </a:r>
            <a:r>
              <a:rPr lang="hr-HR" sz="1200" b="0" i="0" kern="1200" baseline="0" dirty="0"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koje određuju očekivana znanja, vještine i sposobnosti te vrijednosti i stavove koje učenici trebaju steći i moraju pokazati nakon završetka određene nastavne teme ili na kraju određenog odgojno-obrazovnog razdoblja.</a:t>
            </a:r>
            <a:endParaRPr lang="hr-HR" sz="1200" b="0" i="0" kern="1200" dirty="0">
              <a:solidFill>
                <a:schemeClr val="tx1"/>
              </a:solidFill>
              <a:effectLst/>
              <a:latin typeface="+mn-lt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Odgojno-obrazovne</a:t>
            </a:r>
            <a:r>
              <a:rPr lang="hr-HR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ishode na razini predmetnoga kurikuluma valja „spustiti” na razinu aktivnosti, odnosno preoblikovati ih u mjerljive, konkretne, fokusirane i specifične.</a:t>
            </a:r>
            <a:r>
              <a:rPr lang="hr-H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	</a:t>
            </a:r>
            <a:endParaRPr lang="hr-HR" sz="1200" b="0" i="0" kern="1200" dirty="0">
              <a:solidFill>
                <a:schemeClr val="tx1"/>
              </a:solidFill>
              <a:effectLst/>
              <a:latin typeface="+mn-lt"/>
              <a:cs typeface="Calibri"/>
            </a:endParaRPr>
          </a:p>
          <a:p>
            <a:r>
              <a:rPr lang="hr-H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Sljedeća je etapa u planiranju poučavanja</a:t>
            </a:r>
            <a:r>
              <a:rPr lang="hr-HR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osmišljavanje pristupa i metoda vrednovanja ostvarenosti odgojno-obrazovnih ishoda</a:t>
            </a:r>
            <a:r>
              <a:rPr lang="hr-HR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Naglasak valja staviti na </a:t>
            </a:r>
            <a:r>
              <a:rPr lang="hr-H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vrednovanje za učenje i vrednovanje kao učenje.</a:t>
            </a:r>
            <a:endParaRPr lang="hr-HR" sz="1200" b="0" i="0" kern="1200" dirty="0">
              <a:solidFill>
                <a:schemeClr val="tx1"/>
              </a:solidFill>
              <a:effectLst/>
              <a:latin typeface="+mn-lt"/>
              <a:cs typeface="Calibri"/>
            </a:endParaRPr>
          </a:p>
          <a:p>
            <a:r>
              <a:rPr lang="hr-H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temelju planiranih odgojno-obrazovnih ishoda i vrednovanja odabiru se metode aktivnog učenja,</a:t>
            </a:r>
            <a:r>
              <a:rPr lang="hr-HR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strategije poučavanja i sadržaji poučavanja</a:t>
            </a:r>
            <a:r>
              <a:rPr lang="hr-HR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hr-H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Naglasak</a:t>
            </a:r>
            <a:r>
              <a:rPr lang="hr-HR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na omogućavanju aktivne uloge učenika i na uvažavanje različitih stilova učenja.</a:t>
            </a:r>
            <a:r>
              <a:rPr lang="hr-HR" dirty="0"/>
              <a:t> </a:t>
            </a:r>
            <a:endParaRPr lang="hr-HR" sz="1200" b="0" i="0" kern="1200" dirty="0">
              <a:solidFill>
                <a:schemeClr val="tx1"/>
              </a:solidFill>
              <a:effectLst/>
              <a:latin typeface="+mn-lt"/>
              <a:cs typeface="Calibri"/>
            </a:endParaRPr>
          </a:p>
          <a:p>
            <a:r>
              <a:rPr lang="hr-H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Nakon poučavanja</a:t>
            </a:r>
            <a:r>
              <a:rPr lang="hr-HR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učenja</a:t>
            </a:r>
            <a:r>
              <a:rPr lang="hr-H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 vrednovanja slijedi refleksija tijekom koje se treba dobiti odgovor na pitanje jesu li ostvareni</a:t>
            </a:r>
            <a:r>
              <a:rPr lang="hr-HR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odgojno-obrazovni ishodi. Na temelju refleksije </a:t>
            </a:r>
            <a:r>
              <a:rPr lang="hr-H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planira se daljnje poučavanje.</a:t>
            </a:r>
            <a:endParaRPr lang="hr-HR" sz="1200" b="0" i="0" kern="1200" dirty="0">
              <a:solidFill>
                <a:schemeClr val="tx1"/>
              </a:solidFill>
              <a:effectLst/>
              <a:latin typeface="+mn-lt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693FD4-8F83-4EF7-AC3F-0DC0388986B0}" type="slidenum">
              <a:rPr kumimoji="0" lang="hr-H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hr-H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1557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b="1">
                <a:solidFill>
                  <a:srgbClr val="C00000"/>
                </a:solidFill>
              </a:rPr>
              <a:t>Svaki predmet izrađuje</a:t>
            </a:r>
            <a:r>
              <a:rPr lang="hr-HR" b="1" baseline="0">
                <a:solidFill>
                  <a:srgbClr val="C00000"/>
                </a:solidFill>
              </a:rPr>
              <a:t> grafički prikaz strukture ishoda na primjeru ishoda iz svojeg predmeta. </a:t>
            </a:r>
          </a:p>
          <a:p>
            <a:r>
              <a:rPr lang="hr-HR">
                <a:cs typeface="Calibri"/>
              </a:rPr>
              <a:t>Sljedeća tri slajda odnose se na tumačenje strukture i oblikovanja odgojno-obrazovnih ishoda na mikrorazini. Predmeti prilagođavaju primjere.</a:t>
            </a:r>
            <a:endParaRPr lang="hr-HR" b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693FD4-8F83-4EF7-AC3F-0DC0388986B0}" type="slidenum">
              <a:rPr kumimoji="0" lang="hr-H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hr-H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3348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23978-145D-4214-90CD-5814BA39CCA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77741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23978-145D-4214-90CD-5814BA39CCA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0836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hyperlink" Target="https://twitter.com/SlidesManiaSM/" TargetMode="External"/><Relationship Id="rId12" Type="http://schemas.openxmlformats.org/officeDocument/2006/relationships/image" Target="../media/image5.png"/><Relationship Id="rId2" Type="http://schemas.openxmlformats.org/officeDocument/2006/relationships/hyperlink" Target="https://slidesmania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11" Type="http://schemas.openxmlformats.org/officeDocument/2006/relationships/hyperlink" Target="https://www.instagram.com/slidesmania/" TargetMode="External"/><Relationship Id="rId5" Type="http://schemas.openxmlformats.org/officeDocument/2006/relationships/hyperlink" Target="https://www.facebook.com/SlidesManiaSM/" TargetMode="External"/><Relationship Id="rId10" Type="http://schemas.openxmlformats.org/officeDocument/2006/relationships/image" Target="../media/image4.png"/><Relationship Id="rId4" Type="http://schemas.openxmlformats.org/officeDocument/2006/relationships/hyperlink" Target="https://slidesmania.com/questions-powerpoint-google-slides/can-i-use-these-templates/" TargetMode="External"/><Relationship Id="rId9" Type="http://schemas.openxmlformats.org/officeDocument/2006/relationships/hyperlink" Target="https://www.pinterest.com/slidesmania/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6_Hall_Template_SlidesMania_1">
  <p:cSld name="0036_Hall_Template_SlidesMania_1">
    <p:bg>
      <p:bgPr>
        <a:solidFill>
          <a:schemeClr val="accent1"/>
        </a:solid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/>
          <p:nvPr/>
        </p:nvSpPr>
        <p:spPr>
          <a:xfrm flipH="1">
            <a:off x="-192150" y="-176700"/>
            <a:ext cx="11839200" cy="6512700"/>
          </a:xfrm>
          <a:prstGeom prst="rect">
            <a:avLst/>
          </a:prstGeom>
          <a:solidFill>
            <a:srgbClr val="FFFFFF">
              <a:alpha val="51400"/>
            </a:srgbClr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9;p2"/>
          <p:cNvSpPr/>
          <p:nvPr/>
        </p:nvSpPr>
        <p:spPr>
          <a:xfrm flipH="1">
            <a:off x="0" y="-9237"/>
            <a:ext cx="11018982" cy="568960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p2"/>
          <p:cNvSpPr/>
          <p:nvPr/>
        </p:nvSpPr>
        <p:spPr>
          <a:xfrm>
            <a:off x="544946" y="-9236"/>
            <a:ext cx="498762" cy="1450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810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6_Hall_Template_SlidesMania_4">
  <p:cSld name="0036_Hall_Template_SlidesMania_4">
    <p:bg>
      <p:bgPr>
        <a:solidFill>
          <a:schemeClr val="accent4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/>
          <p:nvPr/>
        </p:nvSpPr>
        <p:spPr>
          <a:xfrm flipH="1">
            <a:off x="-192150" y="-176700"/>
            <a:ext cx="11839200" cy="6512700"/>
          </a:xfrm>
          <a:prstGeom prst="rect">
            <a:avLst/>
          </a:prstGeom>
          <a:solidFill>
            <a:srgbClr val="FFFFFF">
              <a:alpha val="51400"/>
            </a:srgbClr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6"/>
          <p:cNvSpPr/>
          <p:nvPr/>
        </p:nvSpPr>
        <p:spPr>
          <a:xfrm flipH="1">
            <a:off x="0" y="-9237"/>
            <a:ext cx="11018982" cy="568960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6"/>
          <p:cNvSpPr/>
          <p:nvPr/>
        </p:nvSpPr>
        <p:spPr>
          <a:xfrm>
            <a:off x="544946" y="-9236"/>
            <a:ext cx="498762" cy="14501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2096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6_Hall_Template_SlidesMania_4" preserve="1">
  <p:cSld name="37_Hall_Template_SlidesMania_4">
    <p:bg>
      <p:bgPr>
        <a:solidFill>
          <a:schemeClr val="accent4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>
            <a:off x="221673" y="212435"/>
            <a:ext cx="11702472" cy="6419273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6"/>
          <p:cNvSpPr/>
          <p:nvPr/>
        </p:nvSpPr>
        <p:spPr>
          <a:xfrm>
            <a:off x="544946" y="-9236"/>
            <a:ext cx="498762" cy="14501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42409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6_Hall_Template_SlidesMania_4" preserve="1">
  <p:cSld name="37_Hall_Template_SlidesMania_4">
    <p:bg>
      <p:bgPr>
        <a:solidFill>
          <a:schemeClr val="accent4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328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6_Hall_Template_SlidesMania_5">
  <p:cSld name="0036_Hall_Template_SlidesMania_5">
    <p:bg>
      <p:bgPr>
        <a:solidFill>
          <a:schemeClr val="accent5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/>
          <p:nvPr/>
        </p:nvSpPr>
        <p:spPr>
          <a:xfrm flipH="1">
            <a:off x="-192150" y="-176700"/>
            <a:ext cx="11839200" cy="6512700"/>
          </a:xfrm>
          <a:prstGeom prst="rect">
            <a:avLst/>
          </a:prstGeom>
          <a:solidFill>
            <a:srgbClr val="FFFFFF">
              <a:alpha val="51400"/>
            </a:srgbClr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7"/>
          <p:cNvSpPr/>
          <p:nvPr/>
        </p:nvSpPr>
        <p:spPr>
          <a:xfrm flipH="1">
            <a:off x="0" y="-9237"/>
            <a:ext cx="11018982" cy="568960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7"/>
          <p:cNvSpPr/>
          <p:nvPr/>
        </p:nvSpPr>
        <p:spPr>
          <a:xfrm>
            <a:off x="544946" y="-9236"/>
            <a:ext cx="498762" cy="145010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2089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6_Hall_Template_SlidesMania_5" preserve="1">
  <p:cSld name="37_Hall_Template_SlidesMania_5">
    <p:bg>
      <p:bgPr>
        <a:solidFill>
          <a:schemeClr val="accent5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 flipH="1">
            <a:off x="314036" y="193962"/>
            <a:ext cx="11619346" cy="650240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7"/>
          <p:cNvSpPr/>
          <p:nvPr/>
        </p:nvSpPr>
        <p:spPr>
          <a:xfrm>
            <a:off x="544946" y="-9236"/>
            <a:ext cx="498762" cy="145010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2159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6_Hall_Template_SlidesMania_6">
  <p:cSld name="0036_Hall_Template_SlidesMania_6">
    <p:bg>
      <p:bgPr>
        <a:solidFill>
          <a:schemeClr val="accent6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/>
          <p:nvPr/>
        </p:nvSpPr>
        <p:spPr>
          <a:xfrm flipH="1">
            <a:off x="-192150" y="-176700"/>
            <a:ext cx="11839200" cy="6512700"/>
          </a:xfrm>
          <a:prstGeom prst="rect">
            <a:avLst/>
          </a:prstGeom>
          <a:solidFill>
            <a:srgbClr val="FFFFFF">
              <a:alpha val="51400"/>
            </a:srgbClr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8"/>
          <p:cNvSpPr/>
          <p:nvPr/>
        </p:nvSpPr>
        <p:spPr>
          <a:xfrm flipH="1">
            <a:off x="0" y="-9237"/>
            <a:ext cx="11018982" cy="568960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p8"/>
          <p:cNvSpPr/>
          <p:nvPr/>
        </p:nvSpPr>
        <p:spPr>
          <a:xfrm>
            <a:off x="544946" y="-9236"/>
            <a:ext cx="498762" cy="145010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0565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6_Hall_Template_SlidesMania_6" preserve="1">
  <p:cSld name="37_Hall_Template_SlidesMania_6">
    <p:bg>
      <p:bgPr>
        <a:solidFill>
          <a:schemeClr val="accent6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/>
          <p:nvPr/>
        </p:nvSpPr>
        <p:spPr>
          <a:xfrm flipH="1">
            <a:off x="240145" y="166253"/>
            <a:ext cx="11702472" cy="646545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p8"/>
          <p:cNvSpPr/>
          <p:nvPr/>
        </p:nvSpPr>
        <p:spPr>
          <a:xfrm>
            <a:off x="544946" y="-9236"/>
            <a:ext cx="498762" cy="145010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117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6_Hall_Template_SlidesMania_1" preserve="1">
  <p:cSld name="37_Hall_Template_SlidesMania_1">
    <p:bg>
      <p:bgPr>
        <a:solidFill>
          <a:schemeClr val="accent1"/>
        </a:solid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221671" y="258618"/>
            <a:ext cx="11683999" cy="6391564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p2"/>
          <p:cNvSpPr/>
          <p:nvPr/>
        </p:nvSpPr>
        <p:spPr>
          <a:xfrm>
            <a:off x="544946" y="-9236"/>
            <a:ext cx="498762" cy="1450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196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6_Hall_Template_SlidesMania_1" preserve="1">
  <p:cSld name="37_Hall_Template_SlidesMania_1">
    <p:bg>
      <p:bgPr>
        <a:solidFill>
          <a:schemeClr val="accent1"/>
        </a:solid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120000" y="99000"/>
            <a:ext cx="11952000" cy="6660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2764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6_Hall_Template_SlidesMania_1" preserve="1">
  <p:cSld name="37_Hall_Template_SlidesMania_1">
    <p:bg>
      <p:bgPr>
        <a:solidFill>
          <a:schemeClr val="accent1"/>
        </a:solid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067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 Layout 1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oogle Shape;12;p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Google Shape;13;p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4" name="Google Shape;14;p3">
              <a:hlinkClick r:id="rId2"/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65600" y="331100"/>
              <a:ext cx="5101466" cy="22012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Google Shape;15;p3"/>
            <p:cNvSpPr txBox="1"/>
            <p:nvPr/>
          </p:nvSpPr>
          <p:spPr>
            <a:xfrm>
              <a:off x="463500" y="2858061"/>
              <a:ext cx="8956500" cy="244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3600" b="1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Free </a:t>
              </a:r>
              <a:r>
                <a:rPr lang="es-ES" sz="36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themes and templates for </a:t>
              </a:r>
              <a:r>
                <a:rPr lang="es-ES" sz="3600" b="1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Google Slides</a:t>
              </a:r>
              <a:r>
                <a:rPr lang="es-ES" sz="36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 or </a:t>
              </a:r>
              <a:r>
                <a:rPr lang="es-ES" sz="3600" b="1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PowerPoint</a:t>
              </a:r>
              <a:endParaRPr sz="3600" b="1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 b="1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 b="1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3000" b="1">
                  <a:solidFill>
                    <a:srgbClr val="FFCB25"/>
                  </a:solidFill>
                  <a:latin typeface="Poppins"/>
                  <a:ea typeface="Poppins"/>
                  <a:cs typeface="Poppins"/>
                  <a:sym typeface="Poppins"/>
                </a:rPr>
                <a:t>NOT to be sold as is or modified!</a:t>
              </a:r>
              <a:endParaRPr sz="3000" b="1">
                <a:solidFill>
                  <a:srgbClr val="FFCB25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7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Read </a:t>
              </a:r>
              <a:r>
                <a:rPr lang="es-ES" sz="2700" u="sng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  <a:hlinkClick r:id="rId4">
                    <a:extLst>
                      <a:ext uri="{A12FA001-AC4F-418D-AE19-62706E023703}">
                        <ahyp:hlinkClr xmlns:ahyp="http://schemas.microsoft.com/office/drawing/2018/hyperlinkcolor" xmlns="" val="tx"/>
                      </a:ext>
                    </a:extLst>
                  </a:hlinkClick>
                </a:rPr>
                <a:t>FAQ</a:t>
              </a:r>
              <a:r>
                <a:rPr lang="es-ES" sz="4400" b="1">
                  <a:solidFill>
                    <a:srgbClr val="FFCB25"/>
                  </a:solidFill>
                  <a:latin typeface="Poppins"/>
                  <a:ea typeface="Poppins"/>
                  <a:cs typeface="Poppins"/>
                  <a:sym typeface="Poppins"/>
                </a:rPr>
                <a:t> </a:t>
              </a:r>
              <a:r>
                <a:rPr lang="es-ES" sz="27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on slidesmania.com</a:t>
              </a:r>
              <a:endParaRPr sz="27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6" name="Google Shape;16;p3"/>
            <p:cNvCxnSpPr/>
            <p:nvPr/>
          </p:nvCxnSpPr>
          <p:spPr>
            <a:xfrm>
              <a:off x="10423367" y="5688858"/>
              <a:ext cx="1495200" cy="12900"/>
            </a:xfrm>
            <a:prstGeom prst="straightConnector1">
              <a:avLst/>
            </a:prstGeom>
            <a:noFill/>
            <a:ln w="38100" cap="flat" cmpd="sng">
              <a:solidFill>
                <a:srgbClr val="FFCB2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17" name="Google Shape;17;p3">
              <a:hlinkClick r:id="rId5"/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8982558" y="5912306"/>
              <a:ext cx="713232" cy="6378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18;p3">
              <a:hlinkClick r:id="rId7"/>
            </p:cNvPr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9764428" y="5916798"/>
              <a:ext cx="708660" cy="6288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19;p3">
              <a:hlinkClick r:id="rId9"/>
            </p:cNvPr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10541715" y="5905569"/>
              <a:ext cx="612648" cy="6243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20;p3">
              <a:hlinkClick r:id="rId11"/>
            </p:cNvPr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11219049" y="5916799"/>
              <a:ext cx="699516" cy="60192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Google Shape;21;p3"/>
            <p:cNvSpPr txBox="1"/>
            <p:nvPr/>
          </p:nvSpPr>
          <p:spPr>
            <a:xfrm>
              <a:off x="7072500" y="4813375"/>
              <a:ext cx="4915500" cy="100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400" b="1">
                  <a:solidFill>
                    <a:srgbClr val="252525"/>
                  </a:solidFill>
                  <a:latin typeface="Homemade Apple"/>
                  <a:ea typeface="Homemade Apple"/>
                  <a:cs typeface="Homemade Apple"/>
                  <a:sym typeface="Homemade Apple"/>
                </a:rPr>
                <a:t>Sharing is caring!</a:t>
              </a:r>
              <a:endParaRPr sz="2400" b="1">
                <a:solidFill>
                  <a:srgbClr val="252525"/>
                </a:solidFill>
                <a:latin typeface="Homemade Apple"/>
                <a:ea typeface="Homemade Apple"/>
                <a:cs typeface="Homemade Apple"/>
                <a:sym typeface="Homemade Apple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8062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6_Hall_Template_SlidesMania_2">
  <p:cSld name="0036_Hall_Template_SlidesMania_2">
    <p:bg>
      <p:bgPr>
        <a:solidFill>
          <a:schemeClr val="accent2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 flipH="1">
            <a:off x="-192150" y="-176700"/>
            <a:ext cx="11839200" cy="6512700"/>
          </a:xfrm>
          <a:prstGeom prst="rect">
            <a:avLst/>
          </a:prstGeom>
          <a:solidFill>
            <a:srgbClr val="FFFFFF">
              <a:alpha val="51400"/>
            </a:srgbClr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4"/>
          <p:cNvSpPr/>
          <p:nvPr/>
        </p:nvSpPr>
        <p:spPr>
          <a:xfrm flipH="1">
            <a:off x="0" y="-9237"/>
            <a:ext cx="11018982" cy="568960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4"/>
          <p:cNvSpPr/>
          <p:nvPr/>
        </p:nvSpPr>
        <p:spPr>
          <a:xfrm>
            <a:off x="544946" y="-9236"/>
            <a:ext cx="498762" cy="14501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1755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6_Hall_Template_SlidesMania_2" preserve="1">
  <p:cSld name="37_Hall_Template_SlidesMania_2">
    <p:bg>
      <p:bgPr>
        <a:solidFill>
          <a:schemeClr val="accent2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 flipH="1">
            <a:off x="295564" y="221673"/>
            <a:ext cx="11619346" cy="642851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4"/>
          <p:cNvSpPr/>
          <p:nvPr/>
        </p:nvSpPr>
        <p:spPr>
          <a:xfrm>
            <a:off x="544946" y="-9236"/>
            <a:ext cx="498762" cy="14501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7113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6_Hall_Template_SlidesMania_3">
  <p:cSld name="0036_Hall_Template_SlidesMania_3">
    <p:bg>
      <p:bgPr>
        <a:solidFill>
          <a:schemeClr val="accent3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 flipH="1">
            <a:off x="-192150" y="-176700"/>
            <a:ext cx="11839200" cy="6512700"/>
          </a:xfrm>
          <a:prstGeom prst="rect">
            <a:avLst/>
          </a:prstGeom>
          <a:solidFill>
            <a:srgbClr val="FFFFFF">
              <a:alpha val="51400"/>
            </a:srgbClr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5"/>
          <p:cNvSpPr/>
          <p:nvPr/>
        </p:nvSpPr>
        <p:spPr>
          <a:xfrm flipH="1">
            <a:off x="0" y="-9237"/>
            <a:ext cx="11018982" cy="568960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5"/>
          <p:cNvSpPr/>
          <p:nvPr/>
        </p:nvSpPr>
        <p:spPr>
          <a:xfrm>
            <a:off x="544946" y="-9236"/>
            <a:ext cx="498762" cy="145010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0124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6_Hall_Template_SlidesMania_3" preserve="1">
  <p:cSld name="37_Hall_Template_SlidesMania_3">
    <p:bg>
      <p:bgPr>
        <a:solidFill>
          <a:schemeClr val="accent3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/>
          <p:nvPr/>
        </p:nvSpPr>
        <p:spPr>
          <a:xfrm flipH="1">
            <a:off x="277090" y="267855"/>
            <a:ext cx="11591635" cy="6308436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1524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5"/>
          <p:cNvSpPr/>
          <p:nvPr/>
        </p:nvSpPr>
        <p:spPr>
          <a:xfrm>
            <a:off x="544946" y="-9236"/>
            <a:ext cx="498762" cy="145010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9569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/>
        </p:nvSpPr>
        <p:spPr>
          <a:xfrm rot="-5400000" flipH="1">
            <a:off x="11016668" y="5645730"/>
            <a:ext cx="1916545" cy="193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>
                <a:solidFill>
                  <a:schemeClr val="bg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dirty="0">
              <a:solidFill>
                <a:schemeClr val="bg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4920227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76" r:id="rId3"/>
    <p:sldLayoutId id="2147483675" r:id="rId4"/>
    <p:sldLayoutId id="2147483662" r:id="rId5"/>
    <p:sldLayoutId id="2147483663" r:id="rId6"/>
    <p:sldLayoutId id="2147483670" r:id="rId7"/>
    <p:sldLayoutId id="2147483664" r:id="rId8"/>
    <p:sldLayoutId id="2147483671" r:id="rId9"/>
    <p:sldLayoutId id="2147483665" r:id="rId10"/>
    <p:sldLayoutId id="2147483672" r:id="rId11"/>
    <p:sldLayoutId id="2147483677" r:id="rId12"/>
    <p:sldLayoutId id="2147483666" r:id="rId13"/>
    <p:sldLayoutId id="2147483673" r:id="rId14"/>
    <p:sldLayoutId id="2147483667" r:id="rId15"/>
    <p:sldLayoutId id="2147483674" r:id="rId16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TK_GIK_8_prijedlog_1.xls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hyperlink" Target="TK_GIK_prijedlog_2.xlsx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Tematsko%20planiranje%20prema%20godi&#353;njem%20izvedbenom%20kurikulumu%20TK%208.doc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F1842BC-4BF6-4CB3-B35E-2DABB839B525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309688" y="2160588"/>
            <a:ext cx="10882312" cy="1646237"/>
          </a:xfrm>
          <a:prstGeom prst="rect">
            <a:avLst/>
          </a:prstGeom>
        </p:spPr>
        <p:txBody>
          <a:bodyPr/>
          <a:lstStyle/>
          <a:p>
            <a:r>
              <a:rPr lang="hr-HR" sz="6000" b="1" dirty="0" err="1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Kurikulumsko</a:t>
            </a:r>
            <a:r>
              <a:rPr lang="hr-HR" sz="6000" b="1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</a:t>
            </a:r>
            <a:r>
              <a:rPr lang="hr-HR" sz="6000" b="1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planiranje poučavanja</a:t>
            </a:r>
          </a:p>
        </p:txBody>
      </p:sp>
      <p:sp>
        <p:nvSpPr>
          <p:cNvPr id="4" name="Podnaslov 2">
            <a:extLst>
              <a:ext uri="{FF2B5EF4-FFF2-40B4-BE49-F238E27FC236}">
                <a16:creationId xmlns:a16="http://schemas.microsoft.com/office/drawing/2014/main" id="{D957D6C2-380F-44D9-A8F8-ECF67ADDC7E1}"/>
              </a:ext>
            </a:extLst>
          </p:cNvPr>
          <p:cNvSpPr txBox="1">
            <a:spLocks/>
          </p:cNvSpPr>
          <p:nvPr/>
        </p:nvSpPr>
        <p:spPr>
          <a:xfrm>
            <a:off x="1598063" y="4878120"/>
            <a:ext cx="8995873" cy="871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hr-HR" sz="1600" b="0" i="0" u="none" strike="noStrike" kern="1200" cap="none" spc="0" normalizeH="0" baseline="0" noProof="0" dirty="0">
                <a:ln>
                  <a:noFill/>
                </a:ln>
                <a:solidFill>
                  <a:srgbClr val="073763"/>
                </a:solidFill>
                <a:effectLst/>
                <a:uLnTx/>
                <a:uFillTx/>
                <a:latin typeface="Segoe UI Semibold" panose="020B0702040204020203" pitchFamily="34" charset="0"/>
                <a:cs typeface="Segoe UI Semibold" panose="020B0702040204020203" pitchFamily="34" charset="0"/>
              </a:rPr>
              <a:t>7. srpnja 2021.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hr-HR" sz="1600" b="0" i="0" u="none" strike="noStrike" kern="1200" cap="none" spc="0" normalizeH="0" baseline="0" noProof="0" dirty="0">
                <a:ln>
                  <a:noFill/>
                </a:ln>
                <a:solidFill>
                  <a:srgbClr val="073763"/>
                </a:solidFill>
                <a:effectLst/>
                <a:uLnTx/>
                <a:uFillTx/>
                <a:latin typeface="Segoe UI Semibold" panose="020B0702040204020203" pitchFamily="34" charset="0"/>
                <a:cs typeface="Segoe UI Semibold" panose="020B0702040204020203" pitchFamily="34" charset="0"/>
              </a:rPr>
              <a:t>Svjetlana </a:t>
            </a:r>
            <a:r>
              <a:rPr kumimoji="0" lang="hr-H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73763"/>
                </a:solidFill>
                <a:effectLst/>
                <a:uLnTx/>
                <a:uFillTx/>
                <a:latin typeface="Segoe UI Semibold" panose="020B0702040204020203" pitchFamily="34" charset="0"/>
                <a:cs typeface="Segoe UI Semibold" panose="020B0702040204020203" pitchFamily="34" charset="0"/>
              </a:rPr>
              <a:t>Urbanek</a:t>
            </a:r>
            <a:r>
              <a:rPr kumimoji="0" lang="hr-HR" sz="1600" b="0" i="0" u="none" strike="noStrike" kern="1200" cap="none" spc="0" normalizeH="0" baseline="0" noProof="0" dirty="0">
                <a:ln>
                  <a:noFill/>
                </a:ln>
                <a:solidFill>
                  <a:srgbClr val="073763"/>
                </a:solidFill>
                <a:effectLst/>
                <a:uLnTx/>
                <a:uFillTx/>
                <a:latin typeface="Segoe UI Semibold" panose="020B0702040204020203" pitchFamily="34" charset="0"/>
                <a:cs typeface="Segoe UI Semibold" panose="020B0702040204020203" pitchFamily="34" charset="0"/>
              </a:rPr>
              <a:t>, prof.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73763"/>
              </a:solidFill>
              <a:effectLst/>
              <a:uLnTx/>
              <a:uFillTx/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A3A0D4EA-8112-46B8-B1B0-F2F0CCF9B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705" y="302261"/>
            <a:ext cx="2065302" cy="121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040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212504F-7F5B-415D-9265-0AAB2D245BF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38943" y="231775"/>
            <a:ext cx="10853057" cy="13208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hr-HR" sz="4800" b="1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Primjeri </a:t>
            </a:r>
            <a:r>
              <a:rPr lang="hr-HR" sz="4800" b="1" dirty="0" err="1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GIKa</a:t>
            </a:r>
            <a:r>
              <a:rPr lang="hr-HR" sz="4800" b="1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 </a:t>
            </a:r>
            <a:br>
              <a:rPr lang="hr-HR" sz="4800" b="1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</a:br>
            <a:r>
              <a:rPr lang="hr-HR" sz="4800" b="1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- </a:t>
            </a:r>
            <a:r>
              <a:rPr lang="da-DK" sz="4800" b="1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TK_GIK_8_prijedlog_1</a:t>
            </a:r>
            <a:r>
              <a:rPr lang="hr-HR" sz="4800" b="1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/>
            </a:r>
            <a:br>
              <a:rPr lang="hr-HR" sz="4800" b="1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</a:br>
            <a:endParaRPr lang="hr-HR" sz="4800" b="1" dirty="0">
              <a:solidFill>
                <a:schemeClr val="accent2">
                  <a:lumMod val="75000"/>
                </a:schemeClr>
              </a:solidFill>
              <a:latin typeface="Segoe UI Semibold" panose="020B0702040204020203" pitchFamily="34" charset="0"/>
              <a:ea typeface="+mn-ea"/>
              <a:cs typeface="Segoe UI Semibold" panose="020B0702040204020203" pitchFamily="34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5210D79-CEA8-4702-AE0C-728BBA595AC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87829" y="1990725"/>
            <a:ext cx="11027228" cy="4301218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hr-HR" sz="2800" dirty="0"/>
              <a:t>Uvod u nastavu tehničke kulture (upoznavanje učenika s elementima vrednovanja, </a:t>
            </a:r>
            <a:r>
              <a:rPr lang="hr-HR" sz="2800" dirty="0" err="1"/>
              <a:t>GIKom</a:t>
            </a:r>
            <a:r>
              <a:rPr lang="hr-HR" sz="2800" dirty="0"/>
              <a:t> TK 8. r, ponavljanje usvojenosti ishoda 7.r)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hr-HR" sz="2800" b="1" dirty="0"/>
              <a:t>ELEKTROTEHNIKA  </a:t>
            </a:r>
            <a:r>
              <a:rPr lang="hr-HR" sz="2800" dirty="0"/>
              <a:t> 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hr-HR" sz="2800" dirty="0"/>
              <a:t>Električna trošila u kućanstvu - opasnosti i održavanje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hr-HR" sz="2800" dirty="0"/>
              <a:t>Simboli i sheme u elektrotehnici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hr-HR" sz="2800" dirty="0"/>
              <a:t>Proizvodnja i prijenos električne energije od proizvođača do potrošača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hr-HR" sz="2800" dirty="0"/>
              <a:t>Izrada modela strujnog kruga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hr-HR" sz="2800" dirty="0"/>
              <a:t>Primjena električne energije u vozilima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hr-HR" sz="2800" dirty="0"/>
              <a:t>Izrada modela električne tvorevine</a:t>
            </a:r>
          </a:p>
        </p:txBody>
      </p:sp>
    </p:spTree>
    <p:extLst>
      <p:ext uri="{BB962C8B-B14F-4D97-AF65-F5344CB8AC3E}">
        <p14:creationId xmlns:p14="http://schemas.microsoft.com/office/powerpoint/2010/main" val="1494841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5210D79-CEA8-4702-AE0C-728BBA595AC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10342" y="370115"/>
            <a:ext cx="10733315" cy="605245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Clr>
                <a:srgbClr val="073763"/>
              </a:buClr>
            </a:pPr>
            <a:r>
              <a:rPr lang="nn-NO" sz="2400" b="1" dirty="0"/>
              <a:t>ELEKTRONIKA</a:t>
            </a:r>
            <a:r>
              <a:rPr lang="nn-NO" sz="2400" dirty="0"/>
              <a:t> </a:t>
            </a:r>
            <a:endParaRPr lang="hr-HR" sz="2400" dirty="0"/>
          </a:p>
          <a:p>
            <a:pPr marL="342900" indent="-342900">
              <a:buClr>
                <a:srgbClr val="073763"/>
              </a:buClr>
              <a:buFont typeface="Wingdings" panose="05000000000000000000" pitchFamily="2" charset="2"/>
              <a:buChar char="Ø"/>
            </a:pPr>
            <a:r>
              <a:rPr lang="nn-NO" sz="2400" dirty="0"/>
              <a:t>Elektronika i elektronički elementi - pasivni </a:t>
            </a:r>
            <a:endParaRPr lang="hr-HR" sz="2400" dirty="0"/>
          </a:p>
          <a:p>
            <a:pPr marL="342900" indent="-342900">
              <a:buClr>
                <a:srgbClr val="073763"/>
              </a:buClr>
              <a:buFont typeface="Wingdings" panose="05000000000000000000" pitchFamily="2" charset="2"/>
              <a:buChar char="Ø"/>
            </a:pPr>
            <a:r>
              <a:rPr lang="hr-HR" sz="2400" dirty="0"/>
              <a:t>Elektronički elementi – aktivni</a:t>
            </a:r>
          </a:p>
          <a:p>
            <a:pPr marL="342900" indent="-342900">
              <a:buClr>
                <a:srgbClr val="073763"/>
              </a:buClr>
              <a:buFont typeface="Wingdings" panose="05000000000000000000" pitchFamily="2" charset="2"/>
              <a:buChar char="Ø"/>
            </a:pPr>
            <a:r>
              <a:rPr lang="hr-HR" sz="2400" dirty="0"/>
              <a:t>Simboli i sheme u elektronici</a:t>
            </a:r>
          </a:p>
          <a:p>
            <a:pPr marL="342900" indent="-342900">
              <a:buClr>
                <a:srgbClr val="073763"/>
              </a:buClr>
              <a:buFont typeface="Wingdings" panose="05000000000000000000" pitchFamily="2" charset="2"/>
              <a:buChar char="Ø"/>
            </a:pPr>
            <a:r>
              <a:rPr lang="hr-HR" sz="2400" dirty="0"/>
              <a:t>Izrada elektroničkog sklopa</a:t>
            </a:r>
          </a:p>
          <a:p>
            <a:pPr>
              <a:spcBef>
                <a:spcPts val="1200"/>
              </a:spcBef>
              <a:buClr>
                <a:srgbClr val="073763"/>
              </a:buClr>
            </a:pPr>
            <a:r>
              <a:rPr lang="pl-PL" sz="2400" b="1" dirty="0"/>
              <a:t>ŽIVOT SA TEHNIKOM  </a:t>
            </a:r>
          </a:p>
          <a:p>
            <a:pPr marL="342900" indent="-342900">
              <a:buClr>
                <a:srgbClr val="073763"/>
              </a:buClr>
              <a:buFont typeface="Wingdings" panose="05000000000000000000" pitchFamily="2" charset="2"/>
              <a:buChar char="Ø"/>
            </a:pPr>
            <a:r>
              <a:rPr lang="pl-PL" sz="2400" dirty="0"/>
              <a:t>Projekt o izboru i posebnostima zanimanja</a:t>
            </a:r>
          </a:p>
          <a:p>
            <a:pPr>
              <a:spcBef>
                <a:spcPts val="1200"/>
              </a:spcBef>
              <a:buClr>
                <a:srgbClr val="073763"/>
              </a:buClr>
            </a:pPr>
            <a:r>
              <a:rPr lang="fi-FI" sz="2400" b="1" dirty="0"/>
              <a:t>AUTOMATIZACIJA</a:t>
            </a:r>
            <a:r>
              <a:rPr lang="fi-FI" sz="2400" dirty="0"/>
              <a:t>   </a:t>
            </a:r>
            <a:endParaRPr lang="hr-HR" sz="2400" dirty="0"/>
          </a:p>
          <a:p>
            <a:pPr marL="342900" indent="-342900">
              <a:buClr>
                <a:srgbClr val="073763"/>
              </a:buClr>
              <a:buFont typeface="Wingdings" panose="05000000000000000000" pitchFamily="2" charset="2"/>
              <a:buChar char="Ø"/>
            </a:pPr>
            <a:r>
              <a:rPr lang="fi-FI" sz="2400" dirty="0"/>
              <a:t>Automatizacija i automatski sustavi</a:t>
            </a:r>
            <a:endParaRPr lang="hr-HR" sz="2400" dirty="0"/>
          </a:p>
          <a:p>
            <a:pPr marL="342900" indent="-342900">
              <a:buClr>
                <a:srgbClr val="073763"/>
              </a:buClr>
              <a:buFont typeface="Wingdings" panose="05000000000000000000" pitchFamily="2" charset="2"/>
              <a:buChar char="Ø"/>
            </a:pPr>
            <a:r>
              <a:rPr lang="hr-HR" sz="2400" dirty="0"/>
              <a:t>Izrada modela automatizirane tvorevine</a:t>
            </a:r>
          </a:p>
          <a:p>
            <a:pPr marL="342900" indent="-342900">
              <a:buClr>
                <a:srgbClr val="073763"/>
              </a:buClr>
              <a:buFont typeface="Wingdings" panose="05000000000000000000" pitchFamily="2" charset="2"/>
              <a:buChar char="Ø"/>
            </a:pPr>
            <a:r>
              <a:rPr lang="pl-PL" sz="2400" dirty="0"/>
              <a:t>Primjena robota u području automatizacije</a:t>
            </a:r>
          </a:p>
          <a:p>
            <a:pPr marL="342900" indent="-342900">
              <a:buClr>
                <a:srgbClr val="073763"/>
              </a:buClr>
              <a:buFont typeface="Wingdings" panose="05000000000000000000" pitchFamily="2" charset="2"/>
              <a:buChar char="Ø"/>
            </a:pPr>
            <a:r>
              <a:rPr lang="hr-HR" sz="2400" dirty="0"/>
              <a:t>Upravljanje i programiranje robota/automatiziranog sustava</a:t>
            </a:r>
          </a:p>
          <a:p>
            <a:pPr>
              <a:spcBef>
                <a:spcPts val="1200"/>
              </a:spcBef>
              <a:buClr>
                <a:srgbClr val="073763"/>
              </a:buClr>
            </a:pPr>
            <a:r>
              <a:rPr lang="pl-PL" sz="2400" b="1" dirty="0"/>
              <a:t>ŽIVOT SA TEHNIKOM  </a:t>
            </a:r>
          </a:p>
          <a:p>
            <a:pPr marL="342900" indent="-342900">
              <a:buClr>
                <a:srgbClr val="073763"/>
              </a:buClr>
              <a:buFont typeface="Wingdings" panose="05000000000000000000" pitchFamily="2" charset="2"/>
              <a:buChar char="Ø"/>
            </a:pPr>
            <a:r>
              <a:rPr lang="pl-PL" sz="2400" dirty="0"/>
              <a:t>Prezentacija projekta o izboru i posebnostima zanimanja</a:t>
            </a:r>
          </a:p>
          <a:p>
            <a:pPr marL="342900" indent="-342900">
              <a:buClr>
                <a:srgbClr val="073763"/>
              </a:buClr>
              <a:buFont typeface="Wingdings" panose="05000000000000000000" pitchFamily="2" charset="2"/>
              <a:buChar char="Ø"/>
            </a:pPr>
            <a:r>
              <a:rPr lang="hr-HR" sz="2400" b="1" dirty="0"/>
              <a:t>Sistematizacija gradiva i zaključivanje ocjena</a:t>
            </a:r>
          </a:p>
          <a:p>
            <a:pPr marL="285750" indent="-285750">
              <a:buClr>
                <a:srgbClr val="073763"/>
              </a:buClr>
              <a:buFont typeface="Wingdings" panose="05000000000000000000" pitchFamily="2" charset="2"/>
              <a:buChar char="Ø"/>
            </a:pP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1297739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212504F-7F5B-415D-9265-0AAB2D245BF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30085" y="250370"/>
            <a:ext cx="10297885" cy="120536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hr-HR" sz="4800" b="1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Primjeri </a:t>
            </a:r>
            <a:r>
              <a:rPr lang="hr-HR" sz="4800" b="1" dirty="0" err="1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GIKa</a:t>
            </a:r>
            <a:r>
              <a:rPr lang="hr-HR" sz="4800" b="1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 </a:t>
            </a:r>
            <a:br>
              <a:rPr lang="hr-HR" sz="4800" b="1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</a:br>
            <a:r>
              <a:rPr lang="hr-HR" sz="4800" b="1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- </a:t>
            </a:r>
            <a:r>
              <a:rPr lang="da-DK" sz="4800" b="1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TK_GIK_8_prijedlog_</a:t>
            </a:r>
            <a:r>
              <a:rPr lang="hr-HR" sz="4800" b="1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2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5210D79-CEA8-4702-AE0C-728BBA595AC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66057" y="1784805"/>
            <a:ext cx="11201400" cy="4539796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200" dirty="0"/>
              <a:t>Uvod u nastavu tehničke kulture (upoznavanje učenika s elementima vrednovanja, </a:t>
            </a:r>
            <a:r>
              <a:rPr lang="hr-HR" sz="2200" dirty="0" err="1"/>
              <a:t>GIKom</a:t>
            </a:r>
            <a:r>
              <a:rPr lang="hr-HR" sz="2200" dirty="0"/>
              <a:t> TK 8. r, ponavljanje usvojenosti ishoda 7.r)</a:t>
            </a:r>
          </a:p>
          <a:p>
            <a:pPr>
              <a:spcBef>
                <a:spcPts val="1200"/>
              </a:spcBef>
            </a:pPr>
            <a:r>
              <a:rPr lang="hr-HR" sz="2200" b="1" dirty="0"/>
              <a:t>ELEKTROTEHNIKA  </a:t>
            </a:r>
            <a:r>
              <a:rPr lang="hr-HR" sz="2200" dirty="0"/>
              <a:t> 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200" dirty="0"/>
              <a:t>Električna trošila u kućanstvu - opasnosti i održavanje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200" dirty="0"/>
              <a:t>Proizvodnja i prijenos električne energije od proizvođača do potrošača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200" dirty="0"/>
              <a:t>Primjena električne energije u vozilima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200" dirty="0"/>
              <a:t>Izrada modela električne tvorevine</a:t>
            </a:r>
          </a:p>
          <a:p>
            <a:pPr>
              <a:spcBef>
                <a:spcPts val="1200"/>
              </a:spcBef>
            </a:pPr>
            <a:r>
              <a:rPr lang="nn-NO" sz="2200" b="1" dirty="0"/>
              <a:t>ELEKTRONIKA</a:t>
            </a:r>
            <a:r>
              <a:rPr lang="nn-NO" sz="2200" dirty="0"/>
              <a:t> </a:t>
            </a:r>
            <a:endParaRPr lang="hr-HR" sz="22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n-NO" sz="2200" dirty="0"/>
              <a:t>Elektronika i elektronički elementi - pasivni </a:t>
            </a:r>
            <a:endParaRPr lang="hr-HR" sz="22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200" dirty="0"/>
              <a:t>Elektronički elementi – aktivni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200" dirty="0"/>
              <a:t>Simboli i sheme u elektronici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200" dirty="0"/>
              <a:t>Izrada elektroničkog sklopa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200" dirty="0"/>
              <a:t>Izrada elektroničkog sklopa, 2. dio</a:t>
            </a:r>
          </a:p>
        </p:txBody>
      </p:sp>
    </p:spTree>
    <p:extLst>
      <p:ext uri="{BB962C8B-B14F-4D97-AF65-F5344CB8AC3E}">
        <p14:creationId xmlns:p14="http://schemas.microsoft.com/office/powerpoint/2010/main" val="1499968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5210D79-CEA8-4702-AE0C-728BBA595AC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208314" y="370114"/>
            <a:ext cx="10341429" cy="612865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114000"/>
              </a:lnSpc>
              <a:buClr>
                <a:schemeClr val="accent2">
                  <a:lumMod val="75000"/>
                </a:schemeClr>
              </a:buClr>
            </a:pPr>
            <a:r>
              <a:rPr lang="pl-PL" sz="2400" b="1" dirty="0"/>
              <a:t>ŽIVOT SA TEHNIKOM  </a:t>
            </a:r>
          </a:p>
          <a:p>
            <a:pPr marL="342900" indent="-342900">
              <a:lnSpc>
                <a:spcPct val="114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pl-PL" sz="2400" dirty="0"/>
              <a:t>Projekt o izboru i posebnostima zanimanja</a:t>
            </a:r>
          </a:p>
          <a:p>
            <a:pPr>
              <a:lnSpc>
                <a:spcPct val="114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</a:pPr>
            <a:r>
              <a:rPr lang="fi-FI" sz="2400" b="1" dirty="0"/>
              <a:t>AUTOMATIZACIJA</a:t>
            </a:r>
            <a:r>
              <a:rPr lang="fi-FI" sz="2400" dirty="0"/>
              <a:t>   </a:t>
            </a:r>
            <a:endParaRPr lang="hr-HR" sz="2400" dirty="0"/>
          </a:p>
          <a:p>
            <a:pPr marL="342900" indent="-342900">
              <a:lnSpc>
                <a:spcPct val="114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fi-FI" sz="2400" dirty="0"/>
              <a:t>Automatizacija i automatski sustavi</a:t>
            </a:r>
            <a:endParaRPr lang="hr-HR" sz="2400" dirty="0"/>
          </a:p>
          <a:p>
            <a:pPr marL="342900" indent="-342900">
              <a:lnSpc>
                <a:spcPct val="114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hr-HR" sz="2400" dirty="0"/>
              <a:t>Izrada modela automatizirane tvorevine</a:t>
            </a:r>
          </a:p>
          <a:p>
            <a:pPr marL="342900" indent="-342900">
              <a:lnSpc>
                <a:spcPct val="114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hr-HR" sz="2400" dirty="0"/>
              <a:t>Izrada modela automatizirane tvorevine, 2. dio</a:t>
            </a:r>
          </a:p>
          <a:p>
            <a:pPr marL="342900" indent="-342900">
              <a:lnSpc>
                <a:spcPct val="114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pl-PL" sz="2400" dirty="0"/>
              <a:t>Primjena robota u području automatizacije</a:t>
            </a:r>
          </a:p>
          <a:p>
            <a:pPr marL="342900" indent="-342900">
              <a:lnSpc>
                <a:spcPct val="114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hr-HR" sz="2400" dirty="0"/>
              <a:t>Upravljanje i programiranje robota/automatiziranog sustava</a:t>
            </a:r>
          </a:p>
          <a:p>
            <a:pPr>
              <a:lnSpc>
                <a:spcPct val="114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</a:pPr>
            <a:r>
              <a:rPr lang="pl-PL" sz="2400" b="1" dirty="0"/>
              <a:t>ŽIVOT SA TEHNIKOM  </a:t>
            </a:r>
          </a:p>
          <a:p>
            <a:pPr marL="342900" indent="-342900">
              <a:lnSpc>
                <a:spcPct val="114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pl-PL" sz="2400" dirty="0"/>
              <a:t>Prezentacija projekta o izboru i posebnostima zanimanja</a:t>
            </a:r>
          </a:p>
          <a:p>
            <a:pPr marL="342900" indent="-342900">
              <a:lnSpc>
                <a:spcPct val="114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hr-HR" sz="2400" b="1" dirty="0"/>
              <a:t>Sistematizacija gradiva i zaključivanje ocjena</a:t>
            </a:r>
          </a:p>
          <a:p>
            <a:pPr marL="285750" indent="-285750">
              <a:lnSpc>
                <a:spcPct val="114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endParaRPr lang="hr-HR" sz="1600" dirty="0"/>
          </a:p>
        </p:txBody>
      </p:sp>
    </p:spTree>
    <p:extLst>
      <p:ext uri="{BB962C8B-B14F-4D97-AF65-F5344CB8AC3E}">
        <p14:creationId xmlns:p14="http://schemas.microsoft.com/office/powerpoint/2010/main" val="134535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373EC446-17C4-44C4-83BB-85AF8E678B3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480457" y="2623911"/>
            <a:ext cx="9220200" cy="230663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hr-HR" sz="4000" b="1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Primjeri </a:t>
            </a:r>
            <a:r>
              <a:rPr lang="hr-HR" sz="4000" b="1" dirty="0" err="1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GIKa</a:t>
            </a:r>
            <a:r>
              <a:rPr lang="hr-HR" sz="4000" b="1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- </a:t>
            </a:r>
            <a:r>
              <a:rPr lang="da-DK" sz="4000" b="1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TK_GIK_8_prijedlog_1</a:t>
            </a:r>
            <a:endParaRPr lang="hr-HR" sz="4000" b="1" dirty="0">
              <a:solidFill>
                <a:srgbClr val="073763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endParaRPr lang="hr-HR" sz="4000" b="1" dirty="0">
              <a:solidFill>
                <a:srgbClr val="073763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r>
              <a:rPr lang="hr-HR" sz="4000" b="1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Primjeri </a:t>
            </a:r>
            <a:r>
              <a:rPr lang="hr-HR" sz="4000" b="1" dirty="0" err="1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GIKa</a:t>
            </a:r>
            <a:r>
              <a:rPr lang="hr-HR" sz="4000" b="1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- </a:t>
            </a:r>
            <a:r>
              <a:rPr lang="da-DK" sz="4000" b="1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TK_GIK_8_prijedlog_</a:t>
            </a:r>
            <a:r>
              <a:rPr lang="hr-HR" sz="4000" b="1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2</a:t>
            </a:r>
            <a:r>
              <a:rPr lang="hr-HR" sz="4000" b="1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/>
            </a:r>
            <a:br>
              <a:rPr lang="hr-HR" sz="4000" b="1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endParaRPr lang="hr-HR" sz="4000" dirty="0">
              <a:solidFill>
                <a:srgbClr val="073763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3581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 idx="4294967295"/>
          </p:nvPr>
        </p:nvSpPr>
        <p:spPr>
          <a:xfrm>
            <a:off x="1088571" y="2600553"/>
            <a:ext cx="8932863" cy="117792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hr-HR" sz="4400" b="1" dirty="0">
                <a:solidFill>
                  <a:srgbClr val="741B4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Tematsko planiranje prema godišnjem izvedbenom kurikulumu TK 8. razreda</a:t>
            </a:r>
            <a:endParaRPr lang="en-US" sz="4400" b="1" dirty="0">
              <a:solidFill>
                <a:srgbClr val="741B47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7165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idx="4294967295"/>
          </p:nvPr>
        </p:nvSpPr>
        <p:spPr>
          <a:xfrm>
            <a:off x="195944" y="1747385"/>
            <a:ext cx="4582886" cy="1325562"/>
          </a:xfrm>
          <a:prstGeom prst="rect">
            <a:avLst/>
          </a:prstGeom>
        </p:spPr>
        <p:txBody>
          <a:bodyPr/>
          <a:lstStyle/>
          <a:p>
            <a:r>
              <a:rPr lang="hr-HR" sz="4800" dirty="0" err="1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Kurikulumsko</a:t>
            </a:r>
            <a:r>
              <a:rPr lang="hr-HR" sz="4800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planiranje poučavanja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03787" y="689429"/>
            <a:ext cx="6007100" cy="464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332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idx="4294967295"/>
          </p:nvPr>
        </p:nvSpPr>
        <p:spPr>
          <a:xfrm>
            <a:off x="1197428" y="340152"/>
            <a:ext cx="10515600" cy="879475"/>
          </a:xfrm>
          <a:prstGeom prst="rect">
            <a:avLst/>
          </a:prstGeom>
        </p:spPr>
        <p:txBody>
          <a:bodyPr/>
          <a:lstStyle/>
          <a:p>
            <a:r>
              <a:rPr lang="hr-HR" sz="4800" dirty="0">
                <a:solidFill>
                  <a:schemeClr val="accent1">
                    <a:lumMod val="7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Obilježja odgojno-obrazovnih ishoda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4294967295"/>
          </p:nvPr>
        </p:nvSpPr>
        <p:spPr>
          <a:xfrm>
            <a:off x="272192" y="1596344"/>
            <a:ext cx="5473700" cy="49545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spcBef>
                <a:spcPts val="600"/>
              </a:spcBef>
              <a:buClr>
                <a:srgbClr val="45818E"/>
              </a:buClr>
              <a:buFont typeface="Wingdings" panose="05000000000000000000" pitchFamily="2" charset="2"/>
              <a:buChar char="Ø"/>
            </a:pPr>
            <a:r>
              <a:rPr lang="hr-HR" sz="2800" dirty="0"/>
              <a:t>jasno su strukturirani</a:t>
            </a:r>
          </a:p>
          <a:p>
            <a:pPr marL="457200" indent="-457200">
              <a:spcBef>
                <a:spcPts val="600"/>
              </a:spcBef>
              <a:buClr>
                <a:srgbClr val="45818E"/>
              </a:buClr>
              <a:buFont typeface="Wingdings" panose="05000000000000000000" pitchFamily="2" charset="2"/>
              <a:buChar char="Ø"/>
            </a:pPr>
            <a:r>
              <a:rPr lang="hr-HR" sz="2800" dirty="0">
                <a:latin typeface="Segoe UI Semilight"/>
                <a:cs typeface="Segoe UI Semilight"/>
              </a:rPr>
              <a:t>usmjereni su na učenika koji predstavlja </a:t>
            </a:r>
            <a:r>
              <a:rPr lang="hr-HR" sz="2800" b="1" i="1" dirty="0">
                <a:solidFill>
                  <a:schemeClr val="accent1">
                    <a:lumMod val="75000"/>
                  </a:schemeClr>
                </a:solidFill>
                <a:latin typeface="Segoe UI Semilight"/>
                <a:cs typeface="Segoe UI Semilight"/>
              </a:rPr>
              <a:t>subjekt</a:t>
            </a:r>
            <a:r>
              <a:rPr lang="hr-HR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/>
                <a:cs typeface="Segoe UI Semilight"/>
              </a:rPr>
              <a:t> </a:t>
            </a:r>
            <a:r>
              <a:rPr lang="hr-HR" sz="2800" dirty="0">
                <a:latin typeface="Segoe UI Semilight"/>
                <a:cs typeface="Segoe UI Semilight"/>
              </a:rPr>
              <a:t>koji uči</a:t>
            </a:r>
            <a:endParaRPr lang="hr-HR" sz="2800" dirty="0"/>
          </a:p>
          <a:p>
            <a:pPr marL="457200" indent="-457200">
              <a:spcBef>
                <a:spcPts val="600"/>
              </a:spcBef>
              <a:buClr>
                <a:srgbClr val="45818E"/>
              </a:buClr>
              <a:buFont typeface="Wingdings" panose="05000000000000000000" pitchFamily="2" charset="2"/>
              <a:buChar char="Ø"/>
            </a:pPr>
            <a:r>
              <a:rPr lang="hr-HR" sz="2800" dirty="0"/>
              <a:t>imaju jasno navedene aktivnosti što se postiže uporabom </a:t>
            </a:r>
            <a:r>
              <a:rPr lang="hr-HR" sz="2800" b="1" i="1" dirty="0">
                <a:solidFill>
                  <a:schemeClr val="accent1">
                    <a:lumMod val="75000"/>
                  </a:schemeClr>
                </a:solidFill>
              </a:rPr>
              <a:t>aktivnih glagola </a:t>
            </a:r>
            <a:r>
              <a:rPr lang="hr-HR" sz="2800" dirty="0"/>
              <a:t>koji su </a:t>
            </a:r>
            <a:r>
              <a:rPr lang="hr-HR" sz="2800" b="1" i="1" dirty="0">
                <a:solidFill>
                  <a:schemeClr val="accent1">
                    <a:lumMod val="75000"/>
                  </a:schemeClr>
                </a:solidFill>
              </a:rPr>
              <a:t>mjerljivi</a:t>
            </a:r>
            <a:r>
              <a:rPr lang="hr-HR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r-HR" sz="2800" dirty="0"/>
              <a:t>te ih je moguće vrednovati </a:t>
            </a:r>
          </a:p>
          <a:p>
            <a:pPr marL="457200" indent="-457200">
              <a:spcBef>
                <a:spcPts val="600"/>
              </a:spcBef>
              <a:buClr>
                <a:srgbClr val="45818E"/>
              </a:buClr>
              <a:buFont typeface="Wingdings" panose="05000000000000000000" pitchFamily="2" charset="2"/>
              <a:buChar char="Ø"/>
            </a:pPr>
            <a:r>
              <a:rPr lang="hr-HR" sz="2800" dirty="0"/>
              <a:t>imaju naveden </a:t>
            </a:r>
            <a:r>
              <a:rPr lang="hr-HR" sz="2800" b="1" i="1" dirty="0">
                <a:solidFill>
                  <a:schemeClr val="accent1">
                    <a:lumMod val="75000"/>
                  </a:schemeClr>
                </a:solidFill>
              </a:rPr>
              <a:t>sadržaj</a:t>
            </a:r>
            <a:r>
              <a:rPr lang="hr-HR" sz="2800" dirty="0"/>
              <a:t> na kojem se ostvaruju planirane aktivnosti </a:t>
            </a:r>
          </a:p>
        </p:txBody>
      </p:sp>
      <p:graphicFrame>
        <p:nvGraphicFramePr>
          <p:cNvPr id="9" name="Dijagram 8"/>
          <p:cNvGraphicFramePr/>
          <p:nvPr>
            <p:extLst>
              <p:ext uri="{D42A27DB-BD31-4B8C-83A1-F6EECF244321}">
                <p14:modId xmlns:p14="http://schemas.microsoft.com/office/powerpoint/2010/main" val="2826002354"/>
              </p:ext>
            </p:extLst>
          </p:nvPr>
        </p:nvGraphicFramePr>
        <p:xfrm>
          <a:off x="5745892" y="1502656"/>
          <a:ext cx="5624945" cy="4723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42853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3"/>
          <p:cNvSpPr>
            <a:spLocks noGrp="1"/>
          </p:cNvSpPr>
          <p:nvPr>
            <p:ph idx="4294967295"/>
          </p:nvPr>
        </p:nvSpPr>
        <p:spPr>
          <a:xfrm>
            <a:off x="1968847" y="155135"/>
            <a:ext cx="3502025" cy="1658937"/>
          </a:xfrm>
          <a:custGeom>
            <a:avLst/>
            <a:gdLst>
              <a:gd name="connsiteX0" fmla="*/ 0 w 3707010"/>
              <a:gd name="connsiteY0" fmla="*/ 0 h 1482804"/>
              <a:gd name="connsiteX1" fmla="*/ 3707010 w 3707010"/>
              <a:gd name="connsiteY1" fmla="*/ 0 h 1482804"/>
              <a:gd name="connsiteX2" fmla="*/ 3707010 w 3707010"/>
              <a:gd name="connsiteY2" fmla="*/ 1482804 h 1482804"/>
              <a:gd name="connsiteX3" fmla="*/ 0 w 3707010"/>
              <a:gd name="connsiteY3" fmla="*/ 1482804 h 1482804"/>
              <a:gd name="connsiteX4" fmla="*/ 0 w 3707010"/>
              <a:gd name="connsiteY4" fmla="*/ 0 h 148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7010" h="1482804">
                <a:moveTo>
                  <a:pt x="0" y="0"/>
                </a:moveTo>
                <a:lnTo>
                  <a:pt x="3707010" y="0"/>
                </a:lnTo>
                <a:lnTo>
                  <a:pt x="3707010" y="1482804"/>
                </a:lnTo>
                <a:lnTo>
                  <a:pt x="0" y="14828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4912" tIns="105664" rIns="184912" bIns="105664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2600" kern="1200" dirty="0"/>
              <a:t>Ishod na razini kurikuluma nastavnog predmeta</a:t>
            </a:r>
            <a:endParaRPr lang="en-US" sz="2600" kern="1200" dirty="0"/>
          </a:p>
        </p:txBody>
      </p:sp>
      <p:sp>
        <p:nvSpPr>
          <p:cNvPr id="5" name="Prostoručno 4"/>
          <p:cNvSpPr/>
          <p:nvPr/>
        </p:nvSpPr>
        <p:spPr>
          <a:xfrm>
            <a:off x="1968847" y="1832832"/>
            <a:ext cx="3502388" cy="3737144"/>
          </a:xfrm>
          <a:custGeom>
            <a:avLst/>
            <a:gdLst>
              <a:gd name="connsiteX0" fmla="*/ 0 w 3707010"/>
              <a:gd name="connsiteY0" fmla="*/ 0 h 3836137"/>
              <a:gd name="connsiteX1" fmla="*/ 3707010 w 3707010"/>
              <a:gd name="connsiteY1" fmla="*/ 0 h 3836137"/>
              <a:gd name="connsiteX2" fmla="*/ 3707010 w 3707010"/>
              <a:gd name="connsiteY2" fmla="*/ 3836137 h 3836137"/>
              <a:gd name="connsiteX3" fmla="*/ 0 w 3707010"/>
              <a:gd name="connsiteY3" fmla="*/ 3836137 h 3836137"/>
              <a:gd name="connsiteX4" fmla="*/ 0 w 3707010"/>
              <a:gd name="connsiteY4" fmla="*/ 0 h 383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7010" h="3836137">
                <a:moveTo>
                  <a:pt x="0" y="0"/>
                </a:moveTo>
                <a:lnTo>
                  <a:pt x="3707010" y="0"/>
                </a:lnTo>
                <a:lnTo>
                  <a:pt x="3707010" y="3836137"/>
                </a:lnTo>
                <a:lnTo>
                  <a:pt x="0" y="383613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8684" tIns="138684" rIns="184912" bIns="208026" numCol="1" spcCol="1270" anchor="t" anchorCtr="0">
            <a:noAutofit/>
          </a:bodyPr>
          <a:lstStyle/>
          <a:p>
            <a:pPr marL="228600" marR="0" lvl="1" indent="-228600" algn="l" defTabSz="1155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TK OŠ B. 8. 2.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kraju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četvrte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godine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učenja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poučavanja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predmeta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Tehnička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kultura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domeni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Tvorevine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tehnike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tehnologije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učenik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opisuje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načine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proizvodnje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prijenosa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pretvorbe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električne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energije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pomoću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modela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koji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je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izradio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hr-H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1" indent="0" algn="l" defTabSz="1155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endParaRPr kumimoji="0" lang="hr-HR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Prostoručno 5"/>
          <p:cNvSpPr/>
          <p:nvPr/>
        </p:nvSpPr>
        <p:spPr>
          <a:xfrm>
            <a:off x="6720766" y="146732"/>
            <a:ext cx="3707010" cy="1608879"/>
          </a:xfrm>
          <a:custGeom>
            <a:avLst/>
            <a:gdLst>
              <a:gd name="connsiteX0" fmla="*/ 0 w 3707010"/>
              <a:gd name="connsiteY0" fmla="*/ 0 h 1482804"/>
              <a:gd name="connsiteX1" fmla="*/ 3707010 w 3707010"/>
              <a:gd name="connsiteY1" fmla="*/ 0 h 1482804"/>
              <a:gd name="connsiteX2" fmla="*/ 3707010 w 3707010"/>
              <a:gd name="connsiteY2" fmla="*/ 1482804 h 1482804"/>
              <a:gd name="connsiteX3" fmla="*/ 0 w 3707010"/>
              <a:gd name="connsiteY3" fmla="*/ 1482804 h 1482804"/>
              <a:gd name="connsiteX4" fmla="*/ 0 w 3707010"/>
              <a:gd name="connsiteY4" fmla="*/ 0 h 148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7010" h="1482804">
                <a:moveTo>
                  <a:pt x="0" y="0"/>
                </a:moveTo>
                <a:lnTo>
                  <a:pt x="3707010" y="0"/>
                </a:lnTo>
                <a:lnTo>
                  <a:pt x="3707010" y="1482804"/>
                </a:lnTo>
                <a:lnTo>
                  <a:pt x="0" y="14828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4912" tIns="105664" rIns="184912" bIns="105664" numCol="1" spcCol="1270" anchor="ctr" anchorCtr="0">
            <a:noAutofit/>
          </a:bodyPr>
          <a:lstStyle/>
          <a:p>
            <a:pPr marL="0" marR="0" lvl="0" indent="0" algn="ctr" defTabSz="1155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Ishod na razini aktivnosti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8" name="Prostoručno 7"/>
          <p:cNvSpPr/>
          <p:nvPr/>
        </p:nvSpPr>
        <p:spPr>
          <a:xfrm>
            <a:off x="6720766" y="1755611"/>
            <a:ext cx="3707010" cy="3836137"/>
          </a:xfrm>
          <a:custGeom>
            <a:avLst/>
            <a:gdLst>
              <a:gd name="connsiteX0" fmla="*/ 0 w 3707010"/>
              <a:gd name="connsiteY0" fmla="*/ 0 h 3836137"/>
              <a:gd name="connsiteX1" fmla="*/ 3707010 w 3707010"/>
              <a:gd name="connsiteY1" fmla="*/ 0 h 3836137"/>
              <a:gd name="connsiteX2" fmla="*/ 3707010 w 3707010"/>
              <a:gd name="connsiteY2" fmla="*/ 3836137 h 3836137"/>
              <a:gd name="connsiteX3" fmla="*/ 0 w 3707010"/>
              <a:gd name="connsiteY3" fmla="*/ 3836137 h 3836137"/>
              <a:gd name="connsiteX4" fmla="*/ 0 w 3707010"/>
              <a:gd name="connsiteY4" fmla="*/ 0 h 383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7010" h="3836137">
                <a:moveTo>
                  <a:pt x="0" y="0"/>
                </a:moveTo>
                <a:lnTo>
                  <a:pt x="3707010" y="0"/>
                </a:lnTo>
                <a:lnTo>
                  <a:pt x="3707010" y="3836137"/>
                </a:lnTo>
                <a:lnTo>
                  <a:pt x="0" y="383613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8684" tIns="138684" rIns="184912" bIns="208026" numCol="1" spcCol="127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Učenik</a:t>
            </a:r>
            <a:r>
              <a:rPr kumimoji="0" lang="hr-H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prepoznaje dijelove kućne električne instalacije u svojoj okolini.</a:t>
            </a:r>
          </a:p>
          <a:p>
            <a:pPr marL="0" marR="0" lvl="1" indent="0" algn="l" defTabSz="1155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endParaRPr kumimoji="0" lang="hr-HR" sz="2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72217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3"/>
          <p:cNvSpPr>
            <a:spLocks noGrp="1"/>
          </p:cNvSpPr>
          <p:nvPr>
            <p:ph idx="4294967295"/>
          </p:nvPr>
        </p:nvSpPr>
        <p:spPr>
          <a:xfrm>
            <a:off x="1751496" y="190274"/>
            <a:ext cx="3502025" cy="1658937"/>
          </a:xfrm>
          <a:custGeom>
            <a:avLst/>
            <a:gdLst>
              <a:gd name="connsiteX0" fmla="*/ 0 w 3707010"/>
              <a:gd name="connsiteY0" fmla="*/ 0 h 1482804"/>
              <a:gd name="connsiteX1" fmla="*/ 3707010 w 3707010"/>
              <a:gd name="connsiteY1" fmla="*/ 0 h 1482804"/>
              <a:gd name="connsiteX2" fmla="*/ 3707010 w 3707010"/>
              <a:gd name="connsiteY2" fmla="*/ 1482804 h 1482804"/>
              <a:gd name="connsiteX3" fmla="*/ 0 w 3707010"/>
              <a:gd name="connsiteY3" fmla="*/ 1482804 h 1482804"/>
              <a:gd name="connsiteX4" fmla="*/ 0 w 3707010"/>
              <a:gd name="connsiteY4" fmla="*/ 0 h 148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7010" h="1482804">
                <a:moveTo>
                  <a:pt x="0" y="0"/>
                </a:moveTo>
                <a:lnTo>
                  <a:pt x="3707010" y="0"/>
                </a:lnTo>
                <a:lnTo>
                  <a:pt x="3707010" y="1482804"/>
                </a:lnTo>
                <a:lnTo>
                  <a:pt x="0" y="14828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4912" tIns="105664" rIns="184912" bIns="105664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2600" kern="1200" dirty="0"/>
              <a:t>Ishod na razini kurikuluma nastavnog predmeta</a:t>
            </a:r>
            <a:endParaRPr lang="en-US" sz="2600" kern="1200" dirty="0"/>
          </a:p>
        </p:txBody>
      </p:sp>
      <p:sp>
        <p:nvSpPr>
          <p:cNvPr id="5" name="Prostoručno 4"/>
          <p:cNvSpPr/>
          <p:nvPr/>
        </p:nvSpPr>
        <p:spPr>
          <a:xfrm>
            <a:off x="1751496" y="1849211"/>
            <a:ext cx="3502388" cy="3737144"/>
          </a:xfrm>
          <a:custGeom>
            <a:avLst/>
            <a:gdLst>
              <a:gd name="connsiteX0" fmla="*/ 0 w 3707010"/>
              <a:gd name="connsiteY0" fmla="*/ 0 h 3836137"/>
              <a:gd name="connsiteX1" fmla="*/ 3707010 w 3707010"/>
              <a:gd name="connsiteY1" fmla="*/ 0 h 3836137"/>
              <a:gd name="connsiteX2" fmla="*/ 3707010 w 3707010"/>
              <a:gd name="connsiteY2" fmla="*/ 3836137 h 3836137"/>
              <a:gd name="connsiteX3" fmla="*/ 0 w 3707010"/>
              <a:gd name="connsiteY3" fmla="*/ 3836137 h 3836137"/>
              <a:gd name="connsiteX4" fmla="*/ 0 w 3707010"/>
              <a:gd name="connsiteY4" fmla="*/ 0 h 383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7010" h="3836137">
                <a:moveTo>
                  <a:pt x="0" y="0"/>
                </a:moveTo>
                <a:lnTo>
                  <a:pt x="3707010" y="0"/>
                </a:lnTo>
                <a:lnTo>
                  <a:pt x="3707010" y="3836137"/>
                </a:lnTo>
                <a:lnTo>
                  <a:pt x="0" y="383613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8684" tIns="138684" rIns="184912" bIns="208026" numCol="1" spcCol="1270" anchor="t" anchorCtr="0">
            <a:noAutofit/>
          </a:bodyPr>
          <a:lstStyle/>
          <a:p>
            <a:pPr marL="228600" marR="0" lvl="1" indent="-228600" algn="l" defTabSz="1155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TK OŠ B. 8. 2.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kraju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četvrte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godine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učenja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poučavanja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predmeta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Tehnička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kultura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domeni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Tvorevine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tehnike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tehnologije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učenik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opisuje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načine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proizvodnje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prijenosa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pretvorbe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električne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energije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pomoću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modela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koji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je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izradio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hr-H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1" indent="0" algn="l" defTabSz="1155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endParaRPr kumimoji="0" lang="hr-HR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Prostoručno 5"/>
          <p:cNvSpPr/>
          <p:nvPr/>
        </p:nvSpPr>
        <p:spPr>
          <a:xfrm>
            <a:off x="6938480" y="190274"/>
            <a:ext cx="3707010" cy="1608879"/>
          </a:xfrm>
          <a:custGeom>
            <a:avLst/>
            <a:gdLst>
              <a:gd name="connsiteX0" fmla="*/ 0 w 3707010"/>
              <a:gd name="connsiteY0" fmla="*/ 0 h 1482804"/>
              <a:gd name="connsiteX1" fmla="*/ 3707010 w 3707010"/>
              <a:gd name="connsiteY1" fmla="*/ 0 h 1482804"/>
              <a:gd name="connsiteX2" fmla="*/ 3707010 w 3707010"/>
              <a:gd name="connsiteY2" fmla="*/ 1482804 h 1482804"/>
              <a:gd name="connsiteX3" fmla="*/ 0 w 3707010"/>
              <a:gd name="connsiteY3" fmla="*/ 1482804 h 1482804"/>
              <a:gd name="connsiteX4" fmla="*/ 0 w 3707010"/>
              <a:gd name="connsiteY4" fmla="*/ 0 h 148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7010" h="1482804">
                <a:moveTo>
                  <a:pt x="0" y="0"/>
                </a:moveTo>
                <a:lnTo>
                  <a:pt x="3707010" y="0"/>
                </a:lnTo>
                <a:lnTo>
                  <a:pt x="3707010" y="1482804"/>
                </a:lnTo>
                <a:lnTo>
                  <a:pt x="0" y="14828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4912" tIns="105664" rIns="184912" bIns="105664" numCol="1" spcCol="1270" anchor="ctr" anchorCtr="0">
            <a:noAutofit/>
          </a:bodyPr>
          <a:lstStyle/>
          <a:p>
            <a:pPr marL="0" marR="0" lvl="0" indent="0" algn="ctr" defTabSz="1155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Ishod na razini aktivnosti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8" name="Prostoručno 7"/>
          <p:cNvSpPr/>
          <p:nvPr/>
        </p:nvSpPr>
        <p:spPr>
          <a:xfrm>
            <a:off x="6938480" y="1634159"/>
            <a:ext cx="3707010" cy="3836137"/>
          </a:xfrm>
          <a:custGeom>
            <a:avLst/>
            <a:gdLst>
              <a:gd name="connsiteX0" fmla="*/ 0 w 3707010"/>
              <a:gd name="connsiteY0" fmla="*/ 0 h 3836137"/>
              <a:gd name="connsiteX1" fmla="*/ 3707010 w 3707010"/>
              <a:gd name="connsiteY1" fmla="*/ 0 h 3836137"/>
              <a:gd name="connsiteX2" fmla="*/ 3707010 w 3707010"/>
              <a:gd name="connsiteY2" fmla="*/ 3836137 h 3836137"/>
              <a:gd name="connsiteX3" fmla="*/ 0 w 3707010"/>
              <a:gd name="connsiteY3" fmla="*/ 3836137 h 3836137"/>
              <a:gd name="connsiteX4" fmla="*/ 0 w 3707010"/>
              <a:gd name="connsiteY4" fmla="*/ 0 h 383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7010" h="3836137">
                <a:moveTo>
                  <a:pt x="0" y="0"/>
                </a:moveTo>
                <a:lnTo>
                  <a:pt x="3707010" y="0"/>
                </a:lnTo>
                <a:lnTo>
                  <a:pt x="3707010" y="3836137"/>
                </a:lnTo>
                <a:lnTo>
                  <a:pt x="0" y="383613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8684" tIns="138684" rIns="184912" bIns="208026" numCol="1" spcCol="1270" anchor="t" anchorCtr="0">
            <a:noAutofit/>
          </a:bodyPr>
          <a:lstStyle/>
          <a:p>
            <a:pPr marL="228600" marR="0" lvl="1" indent="-228600" algn="l" defTabSz="1155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r>
              <a:rPr kumimoji="0" lang="hr-H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Učenik </a:t>
            </a:r>
            <a:r>
              <a:rPr kumimoji="0" lang="hr-H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opisuje opasnosti od neispravne električne instalacije na modelu strujnog kruga  kućne električne instalacije.</a:t>
            </a:r>
          </a:p>
          <a:p>
            <a:pPr marL="228600" marR="0" lvl="1" indent="-228600" algn="l" defTabSz="1155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hr-HR" sz="2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5122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0C13B65-0EB7-4FFA-9093-A8CEB769AB3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56996" y="1048950"/>
            <a:ext cx="9571038" cy="388143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Clr>
                <a:srgbClr val="073763"/>
              </a:buClr>
            </a:pPr>
            <a:r>
              <a:rPr lang="hr-HR" sz="3600" b="1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Sadržaj:</a:t>
            </a:r>
          </a:p>
          <a:p>
            <a:pPr marL="457200" indent="-457200">
              <a:spcBef>
                <a:spcPts val="1200"/>
              </a:spcBef>
              <a:spcAft>
                <a:spcPts val="1200"/>
              </a:spcAft>
              <a:buClr>
                <a:srgbClr val="073763"/>
              </a:buClr>
              <a:buFont typeface="Wingdings" panose="05000000000000000000" pitchFamily="2" charset="2"/>
              <a:buChar char="Ø"/>
            </a:pPr>
            <a:r>
              <a:rPr lang="hr-HR" sz="3600" b="1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Planiranje godišnjeg izvedbenog kurikuluma tehničke kulture 8. razreda</a:t>
            </a:r>
          </a:p>
          <a:p>
            <a:pPr marL="457200" indent="-457200">
              <a:spcBef>
                <a:spcPts val="1200"/>
              </a:spcBef>
              <a:spcAft>
                <a:spcPts val="1200"/>
              </a:spcAft>
              <a:buClr>
                <a:srgbClr val="073763"/>
              </a:buClr>
              <a:buFont typeface="Wingdings" panose="05000000000000000000" pitchFamily="2" charset="2"/>
              <a:buChar char="Ø"/>
            </a:pPr>
            <a:r>
              <a:rPr lang="hr-HR" sz="3600" b="1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Tematsko planiranje prema godišnjem izvedbenom kurikulumu TK </a:t>
            </a:r>
            <a:br>
              <a:rPr lang="hr-HR" sz="3600" b="1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hr-HR" sz="3600" b="1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8. razreda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Clr>
                <a:srgbClr val="073763"/>
              </a:buClr>
              <a:buFont typeface="Wingdings" panose="05000000000000000000" pitchFamily="2" charset="2"/>
              <a:buChar char="Ø"/>
            </a:pPr>
            <a:endParaRPr lang="hr-HR" sz="3600" b="1" dirty="0">
              <a:solidFill>
                <a:srgbClr val="073763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Clr>
                <a:srgbClr val="073763"/>
              </a:buClr>
              <a:buFont typeface="Wingdings" panose="05000000000000000000" pitchFamily="2" charset="2"/>
              <a:buChar char="Ø"/>
            </a:pPr>
            <a:endParaRPr lang="hr-HR" sz="3600" dirty="0">
              <a:solidFill>
                <a:srgbClr val="073763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051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zervirano mjesto sadržaja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69290366"/>
              </p:ext>
            </p:extLst>
          </p:nvPr>
        </p:nvGraphicFramePr>
        <p:xfrm>
          <a:off x="1181927" y="213592"/>
          <a:ext cx="9832063" cy="21607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9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33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71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84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8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8517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624626"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Naslov</a:t>
                      </a:r>
                      <a:r>
                        <a:rPr lang="hr-HR" sz="1400" baseline="0" dirty="0"/>
                        <a:t> teme i </a:t>
                      </a:r>
                    </a:p>
                    <a:p>
                      <a:pPr algn="ctr"/>
                      <a:r>
                        <a:rPr lang="hr-HR" sz="1400" baseline="0" dirty="0"/>
                        <a:t>podteme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Broj sati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Odgojno-obrazovni ishodi na razini aktivnosti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Uvodni dio sata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Središnji dio sata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Završni dio sata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Primjeri vrednovanja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2121">
                <a:tc>
                  <a:txBody>
                    <a:bodyPr/>
                    <a:lstStyle/>
                    <a:p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000">
                <a:tc gridSpan="7">
                  <a:txBody>
                    <a:bodyPr/>
                    <a:lstStyle/>
                    <a:p>
                      <a:pPr fontAlgn="base"/>
                      <a:r>
                        <a:rPr lang="hr-H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Oblici rada:</a:t>
                      </a:r>
                    </a:p>
                    <a:p>
                      <a:pPr fontAlgn="base"/>
                      <a:r>
                        <a:rPr lang="hr-H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Metode rada:</a:t>
                      </a:r>
                    </a:p>
                    <a:p>
                      <a:pPr fontAlgn="base"/>
                      <a:r>
                        <a:rPr lang="fi-FI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Prikaz digitalnih materijala koji će se koristiti</a:t>
                      </a:r>
                      <a:r>
                        <a:rPr lang="hr-H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 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Prilagodba uvjeta učenja učenicima s posebnim potrebama: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" name="Rezervirano mjesto sadržaja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4187087"/>
              </p:ext>
            </p:extLst>
          </p:nvPr>
        </p:nvGraphicFramePr>
        <p:xfrm>
          <a:off x="1181927" y="2603051"/>
          <a:ext cx="9832063" cy="1691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9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33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71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84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8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8517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12634"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Naslov</a:t>
                      </a:r>
                      <a:r>
                        <a:rPr lang="hr-HR" sz="1400" baseline="0" dirty="0"/>
                        <a:t> teme i </a:t>
                      </a:r>
                    </a:p>
                    <a:p>
                      <a:pPr algn="ctr"/>
                      <a:r>
                        <a:rPr lang="hr-HR" sz="1400" baseline="0" dirty="0"/>
                        <a:t>podteme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Broj sati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Odgojno-obrazovni ishodi na razini aktivnosti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Uvodni dio sata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Središnji dio sata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Završni dio sata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Primjeri vrednovanja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679">
                <a:tc>
                  <a:txBody>
                    <a:bodyPr/>
                    <a:lstStyle/>
                    <a:p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000">
                <a:tc gridSpan="7">
                  <a:txBody>
                    <a:bodyPr/>
                    <a:lstStyle/>
                    <a:p>
                      <a:pPr fontAlgn="base"/>
                      <a:r>
                        <a:rPr lang="hr-H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Oblici rada:</a:t>
                      </a:r>
                    </a:p>
                    <a:p>
                      <a:pPr fontAlgn="base"/>
                      <a:r>
                        <a:rPr lang="hr-H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Metode rada:</a:t>
                      </a:r>
                    </a:p>
                    <a:p>
                      <a:pPr fontAlgn="base"/>
                      <a:r>
                        <a:rPr lang="fi-FI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Prikaz digitalnih materijala koji će se koristiti</a:t>
                      </a:r>
                      <a:r>
                        <a:rPr lang="hr-H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 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Prilagodba uvjeta učenja učenicima s posebnim potrebama: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Rezervirano mjesto sadržaja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5492665"/>
              </p:ext>
            </p:extLst>
          </p:nvPr>
        </p:nvGraphicFramePr>
        <p:xfrm>
          <a:off x="1170988" y="4469172"/>
          <a:ext cx="9832063" cy="2165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9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33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71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84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8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8517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639710"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Naslov</a:t>
                      </a:r>
                      <a:r>
                        <a:rPr lang="hr-HR" sz="1400" baseline="0" dirty="0"/>
                        <a:t> teme i </a:t>
                      </a:r>
                    </a:p>
                    <a:p>
                      <a:pPr algn="ctr"/>
                      <a:r>
                        <a:rPr lang="hr-HR" sz="1400" baseline="0" dirty="0"/>
                        <a:t>podteme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Broj sati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Odgojno-obrazovni ishodi na razini aktivnosti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Uvodni dio sata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Središnji dio sata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Završni dio sata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/>
                        <a:t>Primjeri vrednovanja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2027">
                <a:tc>
                  <a:txBody>
                    <a:bodyPr/>
                    <a:lstStyle/>
                    <a:p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000">
                <a:tc gridSpan="7">
                  <a:txBody>
                    <a:bodyPr/>
                    <a:lstStyle/>
                    <a:p>
                      <a:pPr fontAlgn="base"/>
                      <a:r>
                        <a:rPr lang="hr-H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Oblici rada:</a:t>
                      </a:r>
                    </a:p>
                    <a:p>
                      <a:pPr fontAlgn="base"/>
                      <a:r>
                        <a:rPr lang="hr-H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Metode rada:</a:t>
                      </a:r>
                    </a:p>
                    <a:p>
                      <a:pPr fontAlgn="base"/>
                      <a:r>
                        <a:rPr lang="fi-FI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Prikaz digitalnih materijala koji će se koristiti</a:t>
                      </a:r>
                      <a:r>
                        <a:rPr lang="hr-H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 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Prilagodba uvjeta učenja učenicima s posebnim potrebama: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75367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4FFC6F3-65ED-40BC-9EAD-5EB8ECEE34B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68829" y="1854881"/>
            <a:ext cx="9416142" cy="292394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hr-HR" sz="4800" b="1" dirty="0">
                <a:solidFill>
                  <a:srgbClr val="741B47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Primjer tematskog planiranja - ELEKTROTEHNIKA</a:t>
            </a:r>
            <a:endParaRPr lang="hr-HR" sz="4800" b="1" dirty="0">
              <a:solidFill>
                <a:srgbClr val="741B47"/>
              </a:solidFill>
              <a:latin typeface="Segoe UI Semibold" panose="020B0702040204020203" pitchFamily="34" charset="0"/>
              <a:ea typeface="+mj-ea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351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2530CA1-09E2-446E-9084-9253914D845A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055915" y="2259012"/>
            <a:ext cx="7767638" cy="1646238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hr-HR" sz="6000" b="1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Pitanja?</a:t>
            </a:r>
            <a:r>
              <a:rPr lang="hr-HR" sz="6000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/>
            </a:r>
            <a:br>
              <a:rPr lang="hr-HR" sz="6000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hr-HR" sz="6000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/>
            </a:r>
            <a:br>
              <a:rPr lang="hr-HR" sz="6000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endParaRPr lang="hr-HR" sz="6000" dirty="0">
              <a:solidFill>
                <a:srgbClr val="073763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8D12829-3DE9-472A-9143-DE44774DFD0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055915" y="3429000"/>
            <a:ext cx="7767638" cy="109696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hr-HR" sz="6000" b="1" dirty="0">
                <a:solidFill>
                  <a:srgbClr val="073763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rPr>
              <a:t>Hvala na pažnji!</a:t>
            </a:r>
          </a:p>
        </p:txBody>
      </p:sp>
    </p:spTree>
    <p:extLst>
      <p:ext uri="{BB962C8B-B14F-4D97-AF65-F5344CB8AC3E}">
        <p14:creationId xmlns:p14="http://schemas.microsoft.com/office/powerpoint/2010/main" val="30673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 idx="4294967295"/>
          </p:nvPr>
        </p:nvSpPr>
        <p:spPr>
          <a:xfrm>
            <a:off x="802433" y="2252662"/>
            <a:ext cx="9890449" cy="117633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hr-HR" sz="4400" b="1" dirty="0">
                <a:solidFill>
                  <a:srgbClr val="07376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Planiranje godišnjeg izvedbenog kurikuluma tehničke kulture 8. razred</a:t>
            </a:r>
            <a:endParaRPr lang="en-US" sz="4400" b="1" dirty="0">
              <a:solidFill>
                <a:srgbClr val="073763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604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idx="4294967295"/>
          </p:nvPr>
        </p:nvSpPr>
        <p:spPr>
          <a:xfrm>
            <a:off x="1156996" y="242175"/>
            <a:ext cx="9301163" cy="13208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hr-HR" sz="4400" b="1" dirty="0" err="1">
                <a:solidFill>
                  <a:srgbClr val="B43512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Kurikulumski</a:t>
            </a:r>
            <a:r>
              <a:rPr lang="hr-HR" sz="4400" b="1" dirty="0">
                <a:solidFill>
                  <a:srgbClr val="B43512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 pristup poučavanju</a:t>
            </a:r>
            <a:endParaRPr lang="en-US" sz="4400" b="1" dirty="0">
              <a:solidFill>
                <a:srgbClr val="B43512"/>
              </a:solidFill>
              <a:latin typeface="Segoe UI Semibold" panose="020B0702040204020203" pitchFamily="34" charset="0"/>
              <a:ea typeface="+mn-ea"/>
              <a:cs typeface="Segoe UI Semibold" panose="020B0702040204020203" pitchFamily="34" charset="0"/>
            </a:endParaRPr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4294967295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8175"/>
            <a:ext cx="11166475" cy="523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202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zervirano mjesto sadržaja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7175369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/>
              <a:tblGrid>
                <a:gridCol w="2401544">
                  <a:extLst>
                    <a:ext uri="{9D8B030D-6E8A-4147-A177-3AD203B41FA5}">
                      <a16:colId xmlns:a16="http://schemas.microsoft.com/office/drawing/2014/main" val="652675922"/>
                    </a:ext>
                  </a:extLst>
                </a:gridCol>
                <a:gridCol w="9790456">
                  <a:extLst>
                    <a:ext uri="{9D8B030D-6E8A-4147-A177-3AD203B41FA5}">
                      <a16:colId xmlns:a16="http://schemas.microsoft.com/office/drawing/2014/main" val="804555177"/>
                    </a:ext>
                  </a:extLst>
                </a:gridCol>
              </a:tblGrid>
              <a:tr h="459015">
                <a:tc>
                  <a:txBody>
                    <a:bodyPr/>
                    <a:lstStyle/>
                    <a:p>
                      <a:pPr algn="ctr" rtl="0" fontAlgn="base"/>
                      <a:r>
                        <a:rPr lang="hr-HR" sz="1600" b="0" i="0" cap="small" dirty="0">
                          <a:solidFill>
                            <a:srgbClr val="D60C8C"/>
                          </a:solidFill>
                          <a:effectLst/>
                          <a:latin typeface="Calibri" panose="020F0502020204030204" pitchFamily="34" charset="0"/>
                        </a:rPr>
                        <a:t>Tehnička kultura 8. razred</a:t>
                      </a:r>
                      <a:r>
                        <a:rPr lang="hr-HR" sz="160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1600" b="0" i="0" dirty="0">
                        <a:effectLst/>
                      </a:endParaRPr>
                    </a:p>
                  </a:txBody>
                  <a:tcPr marL="84150" marR="84150" marT="26297" marB="26297">
                    <a:lnL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hr-HR" sz="160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150" marR="84150" marT="26297" marB="26297">
                    <a:lnL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749374"/>
                  </a:ext>
                </a:extLst>
              </a:tr>
              <a:tr h="309919">
                <a:tc>
                  <a:txBody>
                    <a:bodyPr/>
                    <a:lstStyle/>
                    <a:p>
                      <a:pPr algn="ctr" rtl="0" fontAlgn="base"/>
                      <a:r>
                        <a:rPr lang="hr-HR" sz="1600" b="0" i="0" cap="small" dirty="0">
                          <a:solidFill>
                            <a:srgbClr val="25408F"/>
                          </a:solidFill>
                          <a:effectLst/>
                          <a:latin typeface="Calibri" panose="020F0502020204030204" pitchFamily="34" charset="0"/>
                        </a:rPr>
                        <a:t>Domena</a:t>
                      </a:r>
                      <a:r>
                        <a:rPr lang="hr-HR" sz="160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1600" b="0" i="0" dirty="0">
                        <a:effectLst/>
                      </a:endParaRPr>
                    </a:p>
                  </a:txBody>
                  <a:tcPr marL="84150" marR="84150" marT="26297" marB="26297">
                    <a:lnL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hr-HR" sz="1600" b="0" i="0" cap="small" dirty="0">
                          <a:solidFill>
                            <a:srgbClr val="25408F"/>
                          </a:solidFill>
                          <a:effectLst/>
                          <a:latin typeface="Calibri" panose="020F0502020204030204" pitchFamily="34" charset="0"/>
                        </a:rPr>
                        <a:t>Odgojno-obrazovni ishod</a:t>
                      </a:r>
                      <a:r>
                        <a:rPr lang="hr-HR" sz="160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1600" b="0" i="0" dirty="0">
                        <a:effectLst/>
                      </a:endParaRPr>
                    </a:p>
                  </a:txBody>
                  <a:tcPr marL="84150" marR="84150" marT="26297" marB="26297">
                    <a:lnL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040331"/>
                  </a:ext>
                </a:extLst>
              </a:tr>
              <a:tr h="808826">
                <a:tc>
                  <a:txBody>
                    <a:bodyPr/>
                    <a:lstStyle/>
                    <a:p>
                      <a:pPr algn="ctr" rtl="0" fontAlgn="base"/>
                      <a:r>
                        <a:rPr lang="hr-HR" sz="1800" b="1" i="0" dirty="0">
                          <a:effectLst/>
                          <a:latin typeface="Calibri"/>
                        </a:rPr>
                        <a:t>Dizajniranje i dokumentiranje</a:t>
                      </a:r>
                      <a:r>
                        <a:rPr lang="hr-HR" sz="2000" b="1" i="0" dirty="0"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150" marR="84150" marT="26297" marB="26297">
                    <a:lnL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TK OŠ A. 8. 1. 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Na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kraju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četvrte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godine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učenja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poučavanja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predmeta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Tehnička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kultura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u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domeni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Dizajniranje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dokumentiranje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učenik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crta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objašnjava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sheme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u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elektrotehnici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elektronici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.</a:t>
                      </a:r>
                      <a:endParaRPr lang="hr-HR" sz="1800" b="0" i="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84150" marR="84150" marT="26297" marB="26297">
                    <a:lnL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10656"/>
                  </a:ext>
                </a:extLst>
              </a:tr>
              <a:tr h="3501804">
                <a:tc>
                  <a:txBody>
                    <a:bodyPr/>
                    <a:lstStyle/>
                    <a:p>
                      <a:pPr algn="ctr" rtl="0" fontAlgn="base"/>
                      <a:r>
                        <a:rPr lang="hr-HR" sz="2000" b="1" i="0" dirty="0">
                          <a:effectLst/>
                          <a:latin typeface="Calibri"/>
                        </a:rPr>
                        <a:t>Tvorevine  </a:t>
                      </a:r>
                      <a:endParaRPr lang="hr-HR" sz="4400" b="1" i="0" dirty="0">
                        <a:effectLst/>
                        <a:latin typeface="Calibri"/>
                      </a:endParaRPr>
                    </a:p>
                    <a:p>
                      <a:pPr algn="ctr" rtl="0" fontAlgn="base"/>
                      <a:r>
                        <a:rPr lang="hr-HR" sz="2000" b="1" i="0" dirty="0">
                          <a:effectLst/>
                          <a:latin typeface="Calibri"/>
                        </a:rPr>
                        <a:t>tehnike i  </a:t>
                      </a:r>
                      <a:endParaRPr lang="hr-HR" sz="4400" b="1" i="0" dirty="0">
                        <a:effectLst/>
                        <a:latin typeface="Calibri"/>
                      </a:endParaRPr>
                    </a:p>
                    <a:p>
                      <a:pPr algn="ctr" rtl="0" fontAlgn="base"/>
                      <a:r>
                        <a:rPr lang="hr-HR" sz="2000" b="1" i="0" dirty="0">
                          <a:effectLst/>
                          <a:latin typeface="Calibri"/>
                        </a:rPr>
                        <a:t>tehnologije </a:t>
                      </a:r>
                      <a:endParaRPr lang="hr-HR" sz="4400" b="1" i="0" dirty="0">
                        <a:effectLst/>
                        <a:latin typeface="Calibri"/>
                      </a:endParaRPr>
                    </a:p>
                  </a:txBody>
                  <a:tcPr marL="84150" marR="84150" marT="26297" marB="26297">
                    <a:lnL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TK OŠ B. 8. 1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. Na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kraju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četvrte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godine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učenja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poučavanja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predmeta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Tehnička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kultura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u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domeni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Tvorevine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tehnike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tehnologije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učenik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sastavlja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model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strujnoga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kruga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iz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kućne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električne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instalacije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opisuje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svojstva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električnih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elemenata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elektrotehničkih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materijala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.</a:t>
                      </a:r>
                      <a:endParaRPr lang="hr-HR" sz="1800" b="0" i="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  <a:p>
                      <a:pPr fontAlgn="base"/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TK OŠ B. 8. 2. 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Na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kraju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četvrte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godine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učenja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poučavanja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predmeta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Tehnička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kultura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u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domeni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Tvorevine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tehnike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tehnologije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učenik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opisuje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načine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proizvodnje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prijenosa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pretvorbe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električne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energije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s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pomoću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modela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koji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je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izradio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.</a:t>
                      </a:r>
                      <a:endParaRPr lang="hr-HR" sz="1800" b="0" i="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  <a:p>
                      <a:pPr fontAlgn="base"/>
                      <a:r>
                        <a:rPr lang="hr-HR" sz="1800" b="1" i="0" kern="1200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TK OŠ B. 8. 3. </a:t>
                      </a:r>
                      <a:r>
                        <a:rPr lang="hr-HR" sz="1800" b="0" i="0" kern="1200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Na kraju četvrte godine učenja i poučavanja predmeta Tehnička kultura u domeni Tvorevine tehnike i tehnologije učenik opisuje osnovna obilježja i primjenu elektroničkoga sklopa koji je sastavio.</a:t>
                      </a:r>
                    </a:p>
                    <a:p>
                      <a:pPr fontAlgn="base"/>
                      <a:r>
                        <a:rPr lang="hr-HR" sz="1800" b="1" i="0" kern="1200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TK OŠ B. 8. 4. </a:t>
                      </a:r>
                      <a:r>
                        <a:rPr lang="hr-HR" sz="1800" b="0" i="0" kern="1200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Na kraju četvrte godine učenja i poučavanja predmeta Tehnička kultura u domeni Tvorevine tehnike i tehnologije učenik razmatra primjenu automatike s tehničkoga, ekonomskoga i društvenoga stajališta.</a:t>
                      </a:r>
                    </a:p>
                  </a:txBody>
                  <a:tcPr marL="84150" marR="84150" marT="26297" marB="26297">
                    <a:lnL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515226"/>
                  </a:ext>
                </a:extLst>
              </a:tr>
              <a:tr h="1778436">
                <a:tc>
                  <a:txBody>
                    <a:bodyPr/>
                    <a:lstStyle/>
                    <a:p>
                      <a:pPr algn="ctr" rtl="0" fontAlgn="base"/>
                      <a:r>
                        <a:rPr lang="hr-HR" sz="2000" b="1" i="0" dirty="0">
                          <a:effectLst/>
                          <a:latin typeface="Calibri" panose="020F0502020204030204" pitchFamily="34" charset="0"/>
                        </a:rPr>
                        <a:t>Tehnika i  </a:t>
                      </a:r>
                      <a:endParaRPr lang="hr-HR" sz="4400" b="1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hr-HR" sz="2000" b="1" i="0" dirty="0">
                          <a:effectLst/>
                          <a:latin typeface="Calibri" panose="020F0502020204030204" pitchFamily="34" charset="0"/>
                        </a:rPr>
                        <a:t>kvaliteta života </a:t>
                      </a:r>
                      <a:endParaRPr lang="hr-HR" sz="4400" b="1" i="0" dirty="0">
                        <a:effectLst/>
                      </a:endParaRPr>
                    </a:p>
                  </a:txBody>
                  <a:tcPr marL="84150" marR="84150" marT="26297" marB="26297">
                    <a:lnL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TK OŠ C. 8. 1. 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Na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kraju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četvrte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godine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učenja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poučavanja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predmeta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Tehnička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kultura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u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domeni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Tehnika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kvaliteta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života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učenik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objašnjava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dobrobiti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električnih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tvorevina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štetne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učinke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prirodni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okoliš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pravilne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postupke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uporabe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održavanja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.</a:t>
                      </a:r>
                      <a:endParaRPr lang="hr-HR" sz="1800" b="0" i="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  <a:p>
                      <a:pPr fontAlgn="base"/>
                      <a:r>
                        <a:rPr lang="hr-HR" sz="1800" b="1" i="0" kern="1200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TK OŠ C. 8. 2. </a:t>
                      </a:r>
                      <a:r>
                        <a:rPr lang="hr-HR" sz="1800" b="0" i="0" kern="1200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Na kraju četvrte godine učenja i poučavanja predmeta Tehnička kultura u domeni Tehnika i kvaliteta života učenik predstavlja posebnosti željenih zanimanja i uloge tehnike i tehnologije u tim zanimanjima.</a:t>
                      </a:r>
                    </a:p>
                  </a:txBody>
                  <a:tcPr marL="84150" marR="84150" marT="26297" marB="26297">
                    <a:lnL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8CA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974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6152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jagram 1">
            <a:extLst>
              <a:ext uri="{FF2B5EF4-FFF2-40B4-BE49-F238E27FC236}">
                <a16:creationId xmlns:a16="http://schemas.microsoft.com/office/drawing/2014/main" id="{D4485146-3015-45BA-B2FC-561D248337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0096898"/>
              </p:ext>
            </p:extLst>
          </p:nvPr>
        </p:nvGraphicFramePr>
        <p:xfrm>
          <a:off x="1628588" y="22860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9775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934" y="171450"/>
            <a:ext cx="10166350" cy="65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712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idx="4294967295"/>
          </p:nvPr>
        </p:nvSpPr>
        <p:spPr>
          <a:xfrm>
            <a:off x="1328057" y="581818"/>
            <a:ext cx="8596313" cy="73183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hr-HR" sz="4800" b="1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Godišnji izvedbeni kurikulum  </a:t>
            </a:r>
            <a:br>
              <a:rPr lang="hr-HR" sz="4800" b="1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</a:br>
            <a:endParaRPr lang="en-US" sz="4800" b="1" dirty="0">
              <a:solidFill>
                <a:schemeClr val="accent2">
                  <a:lumMod val="75000"/>
                </a:schemeClr>
              </a:solidFill>
              <a:latin typeface="Segoe UI Semibold" panose="020B0702040204020203" pitchFamily="34" charset="0"/>
              <a:ea typeface="+mn-ea"/>
              <a:cs typeface="Segoe UI Semibold" panose="020B0702040204020203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4294967295"/>
          </p:nvPr>
        </p:nvSpPr>
        <p:spPr>
          <a:xfrm>
            <a:off x="957943" y="1997756"/>
            <a:ext cx="10221686" cy="38798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 fontAlgn="base">
              <a:spcBef>
                <a:spcPts val="600"/>
              </a:spcBef>
              <a:buClr>
                <a:srgbClr val="006600"/>
              </a:buClr>
              <a:buFont typeface="Wingdings" panose="05000000000000000000" pitchFamily="2" charset="2"/>
              <a:buChar char="Ø"/>
            </a:pPr>
            <a:r>
              <a:rPr lang="en-US" sz="2800" dirty="0" err="1"/>
              <a:t>vremenski</a:t>
            </a:r>
            <a:r>
              <a:rPr lang="en-US" sz="2800" dirty="0"/>
              <a:t> </a:t>
            </a:r>
            <a:r>
              <a:rPr lang="en-US" sz="2800" dirty="0" err="1"/>
              <a:t>tijek</a:t>
            </a:r>
            <a:r>
              <a:rPr lang="en-US" sz="2800" dirty="0"/>
              <a:t> </a:t>
            </a:r>
            <a:r>
              <a:rPr lang="hr-HR" sz="2800" dirty="0"/>
              <a:t>ostvarivanja </a:t>
            </a:r>
            <a:r>
              <a:rPr lang="en-US" sz="2800" dirty="0" err="1"/>
              <a:t>po</a:t>
            </a:r>
            <a:r>
              <a:rPr lang="en-US" sz="2800" dirty="0"/>
              <a:t> </a:t>
            </a:r>
            <a:r>
              <a:rPr lang="en-US" sz="2800" dirty="0" err="1"/>
              <a:t>mjesecima</a:t>
            </a:r>
            <a:endParaRPr lang="en-US" sz="2800" dirty="0"/>
          </a:p>
          <a:p>
            <a:pPr marL="457200" indent="-457200" fontAlgn="base">
              <a:spcBef>
                <a:spcPts val="600"/>
              </a:spcBef>
              <a:buClr>
                <a:srgbClr val="006600"/>
              </a:buClr>
              <a:buFont typeface="Wingdings" panose="05000000000000000000" pitchFamily="2" charset="2"/>
              <a:buChar char="Ø"/>
            </a:pPr>
            <a:r>
              <a:rPr lang="hr-HR" sz="2800" dirty="0"/>
              <a:t>naslove nastavnih tema (i podtema)</a:t>
            </a:r>
          </a:p>
          <a:p>
            <a:pPr marL="457200" indent="-457200" fontAlgn="base">
              <a:spcBef>
                <a:spcPts val="600"/>
              </a:spcBef>
              <a:buClr>
                <a:srgbClr val="006600"/>
              </a:buClr>
              <a:buFont typeface="Wingdings" panose="05000000000000000000" pitchFamily="2" charset="2"/>
              <a:buChar char="Ø"/>
            </a:pPr>
            <a:r>
              <a:rPr lang="hr-HR" sz="2800" dirty="0"/>
              <a:t>planirani broj sati </a:t>
            </a:r>
          </a:p>
          <a:p>
            <a:pPr marL="457200" indent="-457200" fontAlgn="base">
              <a:spcBef>
                <a:spcPts val="600"/>
              </a:spcBef>
              <a:buClr>
                <a:srgbClr val="006600"/>
              </a:buClr>
              <a:buFont typeface="Wingdings" panose="05000000000000000000" pitchFamily="2" charset="2"/>
              <a:buChar char="Ø"/>
            </a:pPr>
            <a:r>
              <a:rPr lang="hr-HR" sz="2800" dirty="0"/>
              <a:t>odgojno-obrazovne ishode predmeta po domenama i nastavnim temama </a:t>
            </a:r>
          </a:p>
          <a:p>
            <a:pPr marL="457200" indent="-457200" fontAlgn="base">
              <a:spcBef>
                <a:spcPts val="600"/>
              </a:spcBef>
              <a:buClr>
                <a:srgbClr val="006600"/>
              </a:buClr>
              <a:buFont typeface="Wingdings" panose="05000000000000000000" pitchFamily="2" charset="2"/>
              <a:buChar char="Ø"/>
            </a:pPr>
            <a:r>
              <a:rPr lang="hr-HR" sz="2800" dirty="0"/>
              <a:t>povezanost s očekivanjima </a:t>
            </a:r>
            <a:r>
              <a:rPr lang="hr-HR" sz="2800" dirty="0" err="1"/>
              <a:t>međupredmetnih</a:t>
            </a:r>
            <a:r>
              <a:rPr lang="hr-HR" sz="2800" dirty="0"/>
              <a:t> tema i ishodima drugih predmeta</a:t>
            </a:r>
          </a:p>
          <a:p>
            <a:pPr marL="342900" indent="-342900">
              <a:spcBef>
                <a:spcPts val="600"/>
              </a:spcBef>
              <a:buClr>
                <a:srgbClr val="006600"/>
              </a:buClr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9680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zervirano mjesto sadržaja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02211387"/>
              </p:ext>
            </p:extLst>
          </p:nvPr>
        </p:nvGraphicFramePr>
        <p:xfrm>
          <a:off x="1567547" y="432218"/>
          <a:ext cx="9045346" cy="28273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674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2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2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60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91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094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39894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solidFill>
                            <a:schemeClr val="tx1"/>
                          </a:solidFill>
                          <a:effectLst/>
                        </a:rPr>
                        <a:t>mjesec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solidFill>
                            <a:schemeClr val="tx1"/>
                          </a:solidFill>
                          <a:effectLst/>
                        </a:rPr>
                        <a:t>Sati 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solidFill>
                            <a:schemeClr val="tx1"/>
                          </a:solidFill>
                          <a:effectLst/>
                        </a:rPr>
                        <a:t>Domena A Dizajniranje i dokumentiranje 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solidFill>
                            <a:schemeClr val="tx1"/>
                          </a:solidFill>
                          <a:effectLst/>
                        </a:rPr>
                        <a:t>Odgojno-obrazovni ishodi 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solidFill>
                            <a:schemeClr val="tx1"/>
                          </a:solidFill>
                          <a:effectLst/>
                        </a:rPr>
                        <a:t>Domena B Tvorevine tehnike i tehnologije 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solidFill>
                            <a:schemeClr val="tx1"/>
                          </a:solidFill>
                          <a:effectLst/>
                        </a:rPr>
                        <a:t>Odgojno-obrazovni ishodi 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Domena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C 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Tehnika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r-HR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kvaliteta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života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solidFill>
                            <a:schemeClr val="tx1"/>
                          </a:solidFill>
                          <a:effectLst/>
                        </a:rPr>
                        <a:t>Odgojno-obrazovni ishodi 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chemeClr val="tx1"/>
                          </a:solidFill>
                          <a:effectLst/>
                        </a:rPr>
                        <a:t>Povezanost 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6131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1283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7313" marB="27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" name="Slika 2">
            <a:extLst>
              <a:ext uri="{FF2B5EF4-FFF2-40B4-BE49-F238E27FC236}">
                <a16:creationId xmlns:a16="http://schemas.microsoft.com/office/drawing/2014/main" id="{22410347-F440-4CA9-A842-795CC13B77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462" y="3557231"/>
            <a:ext cx="9045346" cy="285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054610"/>
      </p:ext>
    </p:extLst>
  </p:cSld>
  <p:clrMapOvr>
    <a:masterClrMapping/>
  </p:clrMapOvr>
</p:sld>
</file>

<file path=ppt/theme/theme1.xml><?xml version="1.0" encoding="utf-8"?>
<a:theme xmlns:a="http://schemas.openxmlformats.org/drawingml/2006/main" name="0036_Hall_Template_SlidesMania">
  <a:themeElements>
    <a:clrScheme name="Crveno-narančasta">
      <a:dk1>
        <a:srgbClr val="000000"/>
      </a:dk1>
      <a:lt1>
        <a:srgbClr val="FFFFFF"/>
      </a:lt1>
      <a:dk2>
        <a:srgbClr val="505046"/>
      </a:dk2>
      <a:lt2>
        <a:srgbClr val="EEECE1"/>
      </a:lt2>
      <a:accent1>
        <a:srgbClr val="45818E"/>
      </a:accent1>
      <a:accent2>
        <a:srgbClr val="38761D"/>
      </a:accent2>
      <a:accent3>
        <a:srgbClr val="351C75"/>
      </a:accent3>
      <a:accent4>
        <a:srgbClr val="073763"/>
      </a:accent4>
      <a:accent5>
        <a:srgbClr val="B43512"/>
      </a:accent5>
      <a:accent6>
        <a:srgbClr val="741B47"/>
      </a:accent6>
      <a:hlink>
        <a:srgbClr val="CC9900"/>
      </a:hlink>
      <a:folHlink>
        <a:srgbClr val="6666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Hall · SlidesMania</Template>
  <TotalTime>121</TotalTime>
  <Words>1008</Words>
  <Application>Microsoft Office PowerPoint</Application>
  <PresentationFormat>Široki zaslon</PresentationFormat>
  <Paragraphs>177</Paragraphs>
  <Slides>22</Slides>
  <Notes>8</Notes>
  <HiddenSlides>0</HiddenSlides>
  <MMClips>0</MMClips>
  <ScaleCrop>false</ScaleCrop>
  <HeadingPairs>
    <vt:vector size="6" baseType="variant">
      <vt:variant>
        <vt:lpstr>Korišteni fontovi</vt:lpstr>
      </vt:variant>
      <vt:variant>
        <vt:i4>12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22</vt:i4>
      </vt:variant>
    </vt:vector>
  </HeadingPairs>
  <TitlesOfParts>
    <vt:vector size="35" baseType="lpstr">
      <vt:lpstr>Arial</vt:lpstr>
      <vt:lpstr>Barlow Condensed</vt:lpstr>
      <vt:lpstr>Calibri</vt:lpstr>
      <vt:lpstr>Comic Sans MS</vt:lpstr>
      <vt:lpstr>Homemade Apple</vt:lpstr>
      <vt:lpstr>Poppins</vt:lpstr>
      <vt:lpstr>Segoe UI Semibold</vt:lpstr>
      <vt:lpstr>Segoe UI Semilight</vt:lpstr>
      <vt:lpstr>Times New Roman</vt:lpstr>
      <vt:lpstr>Trebuchet MS</vt:lpstr>
      <vt:lpstr>Wingdings</vt:lpstr>
      <vt:lpstr>Wingdings 3</vt:lpstr>
      <vt:lpstr>0036_Hall_Template_SlidesMania</vt:lpstr>
      <vt:lpstr>Kurikulumsko planiranje poučavanja</vt:lpstr>
      <vt:lpstr>PowerPoint prezentacija</vt:lpstr>
      <vt:lpstr>Planiranje godišnjeg izvedbenog kurikuluma tehničke kulture 8. razred</vt:lpstr>
      <vt:lpstr>Kurikulumski pristup poučavanju</vt:lpstr>
      <vt:lpstr>PowerPoint prezentacija</vt:lpstr>
      <vt:lpstr>PowerPoint prezentacija</vt:lpstr>
      <vt:lpstr>PowerPoint prezentacija</vt:lpstr>
      <vt:lpstr>Godišnji izvedbeni kurikulum   </vt:lpstr>
      <vt:lpstr>PowerPoint prezentacija</vt:lpstr>
      <vt:lpstr>Primjeri GIKa  - TK_GIK_8_prijedlog_1 </vt:lpstr>
      <vt:lpstr>PowerPoint prezentacija</vt:lpstr>
      <vt:lpstr>Primjeri GIKa  - TK_GIK_8_prijedlog_2</vt:lpstr>
      <vt:lpstr>PowerPoint prezentacija</vt:lpstr>
      <vt:lpstr>PowerPoint prezentacija</vt:lpstr>
      <vt:lpstr>Tematsko planiranje prema godišnjem izvedbenom kurikulumu TK 8. razreda</vt:lpstr>
      <vt:lpstr>Kurikulumsko planiranje poučavanja</vt:lpstr>
      <vt:lpstr>Obilježja odgojno-obrazovnih ishoda</vt:lpstr>
      <vt:lpstr>PowerPoint prezentacija</vt:lpstr>
      <vt:lpstr>PowerPoint prezentacija</vt:lpstr>
      <vt:lpstr>PowerPoint prezentacija</vt:lpstr>
      <vt:lpstr>PowerPoint prezentacija</vt:lpstr>
      <vt:lpstr>Pitanja?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Kurikulumsko planiranje poučavanja</dc:title>
  <dc:creator>Viktorija Vranešić</dc:creator>
  <cp:lastModifiedBy>Eugen Ban</cp:lastModifiedBy>
  <cp:revision>10</cp:revision>
  <dcterms:created xsi:type="dcterms:W3CDTF">2021-06-30T07:11:53Z</dcterms:created>
  <dcterms:modified xsi:type="dcterms:W3CDTF">2021-07-09T07:38:12Z</dcterms:modified>
</cp:coreProperties>
</file>