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</p:sldMasterIdLst>
  <p:notesMasterIdLst>
    <p:notesMasterId r:id="rId38"/>
  </p:notesMasterIdLst>
  <p:sldIdLst>
    <p:sldId id="369" r:id="rId7"/>
    <p:sldId id="375" r:id="rId8"/>
    <p:sldId id="376" r:id="rId9"/>
    <p:sldId id="381" r:id="rId10"/>
    <p:sldId id="3859" r:id="rId11"/>
    <p:sldId id="267" r:id="rId12"/>
    <p:sldId id="383" r:id="rId13"/>
    <p:sldId id="260" r:id="rId14"/>
    <p:sldId id="382" r:id="rId15"/>
    <p:sldId id="368" r:id="rId16"/>
    <p:sldId id="374" r:id="rId17"/>
    <p:sldId id="373" r:id="rId18"/>
    <p:sldId id="353" r:id="rId19"/>
    <p:sldId id="1090" r:id="rId20"/>
    <p:sldId id="1091" r:id="rId21"/>
    <p:sldId id="1087" r:id="rId22"/>
    <p:sldId id="333" r:id="rId23"/>
    <p:sldId id="3851" r:id="rId24"/>
    <p:sldId id="334" r:id="rId25"/>
    <p:sldId id="958" r:id="rId26"/>
    <p:sldId id="292" r:id="rId27"/>
    <p:sldId id="378" r:id="rId28"/>
    <p:sldId id="726" r:id="rId29"/>
    <p:sldId id="379" r:id="rId30"/>
    <p:sldId id="3854" r:id="rId31"/>
    <p:sldId id="466" r:id="rId32"/>
    <p:sldId id="957" r:id="rId33"/>
    <p:sldId id="3855" r:id="rId34"/>
    <p:sldId id="3856" r:id="rId35"/>
    <p:sldId id="3857" r:id="rId36"/>
    <p:sldId id="3858" r:id="rId37"/>
  </p:sldIdLst>
  <p:sldSz cx="12192000" cy="6858000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Ivana Puljiz" initials="IP" lastIdx="18" clrIdx="6">
    <p:extLst>
      <p:ext uri="{19B8F6BF-5375-455C-9EA6-DF929625EA0E}">
        <p15:presenceInfo xmlns:p15="http://schemas.microsoft.com/office/powerpoint/2012/main" userId="S::ivana.puljiz@mobilnost.hr::19416b05-a58b-42de-bd02-8288e9398ca7" providerId="AD"/>
      </p:ext>
    </p:extLst>
  </p:cmAuthor>
  <p:cmAuthor id="1" name="Matea Kladarić" initials="MK" lastIdx="2" clrIdx="0">
    <p:extLst>
      <p:ext uri="{19B8F6BF-5375-455C-9EA6-DF929625EA0E}">
        <p15:presenceInfo xmlns:p15="http://schemas.microsoft.com/office/powerpoint/2012/main" userId="S::mkladaric@ampeu.onmicrosoft.com::e8a54e7e-1500-4414-8c16-02867b71d7db" providerId="AD"/>
      </p:ext>
    </p:extLst>
  </p:cmAuthor>
  <p:cmAuthor id="8" name="Lana Topolovac" initials="LT" lastIdx="1" clrIdx="7">
    <p:extLst>
      <p:ext uri="{19B8F6BF-5375-455C-9EA6-DF929625EA0E}">
        <p15:presenceInfo xmlns:p15="http://schemas.microsoft.com/office/powerpoint/2012/main" userId="S::lana.topolovac@mobilnost.hr::bfdd0e43-2111-4219-8656-60b97b9d506f" providerId="AD"/>
      </p:ext>
    </p:extLst>
  </p:cmAuthor>
  <p:cmAuthor id="2" name="Maja Mikulec Bedeković" initials="MMB" lastIdx="32" clrIdx="1">
    <p:extLst>
      <p:ext uri="{19B8F6BF-5375-455C-9EA6-DF929625EA0E}">
        <p15:presenceInfo xmlns:p15="http://schemas.microsoft.com/office/powerpoint/2012/main" userId="S::Maja.Mikulec.Bedekovic@mobilnost.hr::2ab02743-4ba3-4f1a-afbb-314ff2279016" providerId="AD"/>
      </p:ext>
    </p:extLst>
  </p:cmAuthor>
  <p:cmAuthor id="9" name="Ana Pavlić" initials="AP" lastIdx="1" clrIdx="8">
    <p:extLst>
      <p:ext uri="{19B8F6BF-5375-455C-9EA6-DF929625EA0E}">
        <p15:presenceInfo xmlns:p15="http://schemas.microsoft.com/office/powerpoint/2012/main" userId="S::apavlic@mobilnost.hr::1cc4e482-1284-4de9-bb3d-cad8fa0caaa4" providerId="AD"/>
      </p:ext>
    </p:extLst>
  </p:cmAuthor>
  <p:cmAuthor id="3" name="Valerija Posavec" initials="VP" lastIdx="5" clrIdx="2">
    <p:extLst>
      <p:ext uri="{19B8F6BF-5375-455C-9EA6-DF929625EA0E}">
        <p15:presenceInfo xmlns:p15="http://schemas.microsoft.com/office/powerpoint/2012/main" userId="S::valerija.posavec@mobilnost.hr::5a3e5535-d973-4eb4-a4d7-e299f0d896a1" providerId="AD"/>
      </p:ext>
    </p:extLst>
  </p:cmAuthor>
  <p:cmAuthor id="4" name="Sandra Miladin" initials="SM" lastIdx="1" clrIdx="3">
    <p:extLst>
      <p:ext uri="{19B8F6BF-5375-455C-9EA6-DF929625EA0E}">
        <p15:presenceInfo xmlns:p15="http://schemas.microsoft.com/office/powerpoint/2012/main" userId="S::sandra.miladin@mobilnost.hr::d66a5088-8b66-417f-8f8e-2d375a7f70a2" providerId="AD"/>
      </p:ext>
    </p:extLst>
  </p:cmAuthor>
  <p:cmAuthor id="5" name="Matea" initials="M" lastIdx="11" clrIdx="4">
    <p:extLst>
      <p:ext uri="{19B8F6BF-5375-455C-9EA6-DF929625EA0E}">
        <p15:presenceInfo xmlns:p15="http://schemas.microsoft.com/office/powerpoint/2012/main" userId="S::matea.kladaric@mobilnost.hr::e8a54e7e-1500-4414-8c16-02867b71d7db" providerId="AD"/>
      </p:ext>
    </p:extLst>
  </p:cmAuthor>
  <p:cmAuthor id="6" name="Branka Radonić Choudhury" initials="BRC" lastIdx="6" clrIdx="5">
    <p:extLst>
      <p:ext uri="{19B8F6BF-5375-455C-9EA6-DF929625EA0E}">
        <p15:presenceInfo xmlns:p15="http://schemas.microsoft.com/office/powerpoint/2012/main" userId="S::branka.radonic.choudhury@mobilnost.hr::89adaf3e-7d60-4fd6-ab21-d4e8fff8721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F3F7"/>
    <a:srgbClr val="F47921"/>
    <a:srgbClr val="7F7F7F"/>
    <a:srgbClr val="B9B9B9"/>
    <a:srgbClr val="4BACC6"/>
    <a:srgbClr val="00CC99"/>
    <a:srgbClr val="00B4CD"/>
    <a:srgbClr val="87888B"/>
    <a:srgbClr val="C0504D"/>
    <a:srgbClr val="9BBB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88487" autoAdjust="0"/>
  </p:normalViewPr>
  <p:slideViewPr>
    <p:cSldViewPr snapToObjects="1" showGuides="1">
      <p:cViewPr varScale="1">
        <p:scale>
          <a:sx n="73" d="100"/>
          <a:sy n="73" d="100"/>
        </p:scale>
        <p:origin x="72" y="35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3907"/>
    </p:cViewPr>
  </p:sorterViewPr>
  <p:notesViewPr>
    <p:cSldViewPr snapToObjects="1">
      <p:cViewPr varScale="1">
        <p:scale>
          <a:sx n="35" d="100"/>
          <a:sy n="35" d="100"/>
        </p:scale>
        <p:origin x="2414" y="19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onija Gladović" userId="d878540d-bcd9-4d5b-b047-4c020001b4f1" providerId="ADAL" clId="{3A049575-9BA5-45F4-9CEB-FE427195CD34}"/>
    <pc:docChg chg="custSel">
      <pc:chgData name="Antonija Gladović" userId="d878540d-bcd9-4d5b-b047-4c020001b4f1" providerId="ADAL" clId="{3A049575-9BA5-45F4-9CEB-FE427195CD34}" dt="2021-05-11T08:40:12.541" v="6" actId="1592"/>
      <pc:docMkLst>
        <pc:docMk/>
      </pc:docMkLst>
      <pc:sldChg chg="delCm">
        <pc:chgData name="Antonija Gladović" userId="d878540d-bcd9-4d5b-b047-4c020001b4f1" providerId="ADAL" clId="{3A049575-9BA5-45F4-9CEB-FE427195CD34}" dt="2021-05-11T08:38:39.116" v="2" actId="1592"/>
        <pc:sldMkLst>
          <pc:docMk/>
          <pc:sldMk cId="4049851956" sldId="267"/>
        </pc:sldMkLst>
      </pc:sldChg>
      <pc:sldChg chg="delCm">
        <pc:chgData name="Antonija Gladović" userId="d878540d-bcd9-4d5b-b047-4c020001b4f1" providerId="ADAL" clId="{3A049575-9BA5-45F4-9CEB-FE427195CD34}" dt="2021-05-11T08:40:12.541" v="6" actId="1592"/>
        <pc:sldMkLst>
          <pc:docMk/>
          <pc:sldMk cId="1573764560" sldId="334"/>
        </pc:sldMkLst>
      </pc:sldChg>
      <pc:sldChg chg="delCm">
        <pc:chgData name="Antonija Gladović" userId="d878540d-bcd9-4d5b-b047-4c020001b4f1" providerId="ADAL" clId="{3A049575-9BA5-45F4-9CEB-FE427195CD34}" dt="2021-05-11T08:39:44.292" v="4" actId="1592"/>
        <pc:sldMkLst>
          <pc:docMk/>
          <pc:sldMk cId="2174625032" sldId="1087"/>
        </pc:sldMkLst>
      </pc:sldChg>
      <pc:sldChg chg="delCm">
        <pc:chgData name="Antonija Gladović" userId="d878540d-bcd9-4d5b-b047-4c020001b4f1" providerId="ADAL" clId="{3A049575-9BA5-45F4-9CEB-FE427195CD34}" dt="2021-05-11T08:39:23.963" v="3" actId="1592"/>
        <pc:sldMkLst>
          <pc:docMk/>
          <pc:sldMk cId="2358857308" sldId="1090"/>
        </pc:sldMkLst>
      </pc:sldChg>
      <pc:sldChg chg="delCm">
        <pc:chgData name="Antonija Gladović" userId="d878540d-bcd9-4d5b-b047-4c020001b4f1" providerId="ADAL" clId="{3A049575-9BA5-45F4-9CEB-FE427195CD34}" dt="2021-05-11T08:40:04.519" v="5" actId="1592"/>
        <pc:sldMkLst>
          <pc:docMk/>
          <pc:sldMk cId="209382040" sldId="3851"/>
        </pc:sldMkLst>
      </pc:sldChg>
      <pc:sldChg chg="delCm">
        <pc:chgData name="Antonija Gladović" userId="d878540d-bcd9-4d5b-b047-4c020001b4f1" providerId="ADAL" clId="{3A049575-9BA5-45F4-9CEB-FE427195CD34}" dt="2021-05-11T08:38:09.103" v="1" actId="1592"/>
        <pc:sldMkLst>
          <pc:docMk/>
          <pc:sldMk cId="2075569938" sldId="3859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Iznos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8B3F-4112-AF9C-6EEF70E5E63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B3F-4112-AF9C-6EEF70E5E63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E7D-41C0-999D-B4455A42F5D1}"/>
              </c:ext>
            </c:extLst>
          </c:dPt>
          <c:dLbls>
            <c:dLbl>
              <c:idx val="0"/>
              <c:layout>
                <c:manualLayout>
                  <c:x val="-8.5637396970057247E-3"/>
                  <c:y val="-4.91996673883782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B3F-4112-AF9C-6EEF70E5E63A}"/>
                </c:ext>
              </c:extLst>
            </c:dLbl>
            <c:dLbl>
              <c:idx val="1"/>
              <c:layout>
                <c:manualLayout>
                  <c:x val="1.09231067080638E-2"/>
                  <c:y val="5.3333619159693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B3F-4112-AF9C-6EEF70E5E63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KA1  Mobilnost u učenike i osoblje u SOO</c:v>
                </c:pt>
                <c:pt idx="1">
                  <c:v>KA2 Suradnička partnerstva</c:v>
                </c:pt>
                <c:pt idx="2">
                  <c:v>KA2 Mala partnerstva</c:v>
                </c:pt>
              </c:strCache>
            </c:strRef>
          </c:cat>
          <c:val>
            <c:numRef>
              <c:f>Sheet1!$B$2:$B$4</c:f>
              <c:numCache>
                <c:formatCode>#,##0.00\ [$EUR]</c:formatCode>
                <c:ptCount val="3"/>
                <c:pt idx="0">
                  <c:v>3663211</c:v>
                </c:pt>
                <c:pt idx="1">
                  <c:v>2039227</c:v>
                </c:pt>
                <c:pt idx="2">
                  <c:v>315011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3F-4112-AF9C-6EEF70E5E6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Iznos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625-41C5-947D-041973AD10C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625-41C5-947D-041973AD10C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625-41C5-947D-041973AD10C4}"/>
              </c:ext>
            </c:extLst>
          </c:dPt>
          <c:dLbls>
            <c:dLbl>
              <c:idx val="0"/>
              <c:layout>
                <c:manualLayout>
                  <c:x val="-8.5637396970057247E-3"/>
                  <c:y val="-4.91996673883782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625-41C5-947D-041973AD10C4}"/>
                </c:ext>
              </c:extLst>
            </c:dLbl>
            <c:dLbl>
              <c:idx val="1"/>
              <c:layout>
                <c:manualLayout>
                  <c:x val="1.09231067080638E-2"/>
                  <c:y val="5.3333619159693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625-41C5-947D-041973AD10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KA1  Mobilnost učenika i odgojno obrazovnih djelatnika</c:v>
                </c:pt>
                <c:pt idx="1">
                  <c:v>KA2 Suradnička partnerstva</c:v>
                </c:pt>
                <c:pt idx="2">
                  <c:v>KA2 Mala partnerstva</c:v>
                </c:pt>
              </c:strCache>
            </c:strRef>
          </c:cat>
          <c:val>
            <c:numRef>
              <c:f>Sheet1!$B$2:$B$4</c:f>
              <c:numCache>
                <c:formatCode>#,##0.00\ [$EUR]</c:formatCode>
                <c:ptCount val="3"/>
                <c:pt idx="0">
                  <c:v>2735401</c:v>
                </c:pt>
                <c:pt idx="1">
                  <c:v>1602041</c:v>
                </c:pt>
                <c:pt idx="2">
                  <c:v>338017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625-41C5-947D-041973AD10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7" dt="2021-04-30T09:57:35.340" idx="2">
    <p:pos x="10" y="10"/>
    <p:text>Predlažem ne izlagati.</p:text>
    <p:extLst>
      <p:ext uri="{C676402C-5697-4E1C-873F-D02D1690AC5C}">
        <p15:threadingInfo xmlns:p15="http://schemas.microsoft.com/office/powerpoint/2012/main" timeZoneBias="-120"/>
      </p:ext>
    </p:extLst>
  </p:cm>
</p:cmLst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CB09FF-2BFF-4B02-99C5-E18E7C4B9623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45A66827-CDC3-41A5-AE69-E5A84927751F}">
      <dgm:prSet phldrT="[Text]"/>
      <dgm:spPr/>
      <dgm:t>
        <a:bodyPr/>
        <a:lstStyle/>
        <a:p>
          <a:pPr rtl="0"/>
          <a:r>
            <a:rPr lang="hr-HR" b="1">
              <a:solidFill>
                <a:srgbClr val="F47920"/>
              </a:solidFill>
              <a:latin typeface="Arial" panose="020B0604020202020204"/>
            </a:rPr>
            <a:t> </a:t>
          </a:r>
          <a:r>
            <a:rPr lang="hr-HR" b="1" err="1">
              <a:solidFill>
                <a:srgbClr val="F47920"/>
              </a:solidFill>
            </a:rPr>
            <a:t>eTwinning</a:t>
          </a:r>
          <a:r>
            <a:rPr lang="hr-HR" b="1">
              <a:solidFill>
                <a:srgbClr val="F47920"/>
              </a:solidFill>
            </a:rPr>
            <a:t> </a:t>
          </a:r>
          <a:r>
            <a:rPr lang="hr-HR" b="1"/>
            <a:t>događanja</a:t>
          </a:r>
          <a:r>
            <a:rPr lang="hr-HR" b="1">
              <a:latin typeface="Arial" panose="020B0604020202020204"/>
            </a:rPr>
            <a:t> ukupno</a:t>
          </a:r>
          <a:endParaRPr lang="hr-HR" b="1"/>
        </a:p>
      </dgm:t>
    </dgm:pt>
    <dgm:pt modelId="{7AE76A37-E1BF-4349-8812-DB322CEE8B9B}" type="parTrans" cxnId="{CA009758-05FD-4C7C-98A9-929CBA68B4FD}">
      <dgm:prSet/>
      <dgm:spPr/>
      <dgm:t>
        <a:bodyPr/>
        <a:lstStyle/>
        <a:p>
          <a:endParaRPr lang="hr-HR"/>
        </a:p>
      </dgm:t>
    </dgm:pt>
    <dgm:pt modelId="{9E6CAB4B-91EA-48F8-9BFE-EE7D721A1501}" type="sibTrans" cxnId="{CA009758-05FD-4C7C-98A9-929CBA68B4FD}">
      <dgm:prSet/>
      <dgm:spPr/>
      <dgm:t>
        <a:bodyPr/>
        <a:lstStyle/>
        <a:p>
          <a:endParaRPr lang="hr-HR"/>
        </a:p>
      </dgm:t>
    </dgm:pt>
    <dgm:pt modelId="{E3794FD9-4DF0-4CA3-B828-F8230DE7ABB3}">
      <dgm:prSet phldrT="[Text]"/>
      <dgm:spPr/>
      <dgm:t>
        <a:bodyPr/>
        <a:lstStyle/>
        <a:p>
          <a:r>
            <a:rPr lang="hr-HR" b="1">
              <a:solidFill>
                <a:srgbClr val="F47921"/>
              </a:solidFill>
            </a:rPr>
            <a:t>eTwinning</a:t>
          </a:r>
          <a:r>
            <a:rPr lang="hr-HR" b="1"/>
            <a:t> tijekom nastave na daljinu</a:t>
          </a:r>
        </a:p>
      </dgm:t>
    </dgm:pt>
    <dgm:pt modelId="{8B602B0F-97A6-4909-8855-C90D2F420F26}" type="parTrans" cxnId="{04223EC3-4567-4B2F-8979-D9289190B42F}">
      <dgm:prSet/>
      <dgm:spPr/>
      <dgm:t>
        <a:bodyPr/>
        <a:lstStyle/>
        <a:p>
          <a:endParaRPr lang="hr-HR"/>
        </a:p>
      </dgm:t>
    </dgm:pt>
    <dgm:pt modelId="{159A4011-87EA-4E15-8D46-8BCDB844B68B}" type="sibTrans" cxnId="{04223EC3-4567-4B2F-8979-D9289190B42F}">
      <dgm:prSet/>
      <dgm:spPr/>
      <dgm:t>
        <a:bodyPr/>
        <a:lstStyle/>
        <a:p>
          <a:endParaRPr lang="hr-HR"/>
        </a:p>
      </dgm:t>
    </dgm:pt>
    <dgm:pt modelId="{9422D5D6-F9E7-4072-86B5-3D286675E913}">
      <dgm:prSet/>
      <dgm:spPr/>
      <dgm:t>
        <a:bodyPr/>
        <a:lstStyle/>
        <a:p>
          <a:r>
            <a:rPr lang="hr-HR" b="1">
              <a:solidFill>
                <a:srgbClr val="F4761C"/>
              </a:solidFill>
            </a:rPr>
            <a:t>eTwinning</a:t>
          </a:r>
          <a:r>
            <a:rPr lang="hr-HR" b="1"/>
            <a:t> zajednica u Hrvatskoj</a:t>
          </a:r>
        </a:p>
      </dgm:t>
    </dgm:pt>
    <dgm:pt modelId="{F30D877E-77BA-476C-B1CB-BFD8C216C14D}" type="parTrans" cxnId="{F1F6C291-B497-418C-A9AB-3AC055D226E0}">
      <dgm:prSet/>
      <dgm:spPr/>
      <dgm:t>
        <a:bodyPr/>
        <a:lstStyle/>
        <a:p>
          <a:endParaRPr lang="hr-HR"/>
        </a:p>
      </dgm:t>
    </dgm:pt>
    <dgm:pt modelId="{97F7F72F-F7F8-4F33-851E-5AB630CD4D33}" type="sibTrans" cxnId="{F1F6C291-B497-418C-A9AB-3AC055D226E0}">
      <dgm:prSet/>
      <dgm:spPr/>
      <dgm:t>
        <a:bodyPr/>
        <a:lstStyle/>
        <a:p>
          <a:endParaRPr lang="hr-HR"/>
        </a:p>
      </dgm:t>
    </dgm:pt>
    <dgm:pt modelId="{40A55D5D-1C5C-4FD8-9F52-3FBE8238ECBC}">
      <dgm:prSet/>
      <dgm:spPr/>
      <dgm:t>
        <a:bodyPr/>
        <a:lstStyle/>
        <a:p>
          <a:pPr>
            <a:buFontTx/>
            <a:buNone/>
          </a:pPr>
          <a:endParaRPr lang="hr-HR">
            <a:solidFill>
              <a:schemeClr val="bg2">
                <a:lumMod val="25000"/>
              </a:schemeClr>
            </a:solidFill>
          </a:endParaRPr>
        </a:p>
      </dgm:t>
    </dgm:pt>
    <dgm:pt modelId="{F2A91A9A-201D-471A-8845-CBE79E52FF69}" type="parTrans" cxnId="{578C3928-4EC8-4935-9299-5181498644B3}">
      <dgm:prSet/>
      <dgm:spPr/>
      <dgm:t>
        <a:bodyPr/>
        <a:lstStyle/>
        <a:p>
          <a:endParaRPr lang="hr-HR"/>
        </a:p>
      </dgm:t>
    </dgm:pt>
    <dgm:pt modelId="{AAE6E701-E147-4270-BDFD-BE31BB127C26}" type="sibTrans" cxnId="{578C3928-4EC8-4935-9299-5181498644B3}">
      <dgm:prSet/>
      <dgm:spPr/>
      <dgm:t>
        <a:bodyPr/>
        <a:lstStyle/>
        <a:p>
          <a:endParaRPr lang="hr-HR"/>
        </a:p>
      </dgm:t>
    </dgm:pt>
    <dgm:pt modelId="{A65A57E4-BDF1-4208-9D62-6E2734EA4B9D}">
      <dgm:prSet custT="1"/>
      <dgm:spPr/>
      <dgm:t>
        <a:bodyPr/>
        <a:lstStyle/>
        <a:p>
          <a:r>
            <a:rPr lang="hr-HR" sz="1600">
              <a:solidFill>
                <a:schemeClr val="tx1">
                  <a:lumMod val="65000"/>
                  <a:lumOff val="35000"/>
                </a:schemeClr>
              </a:solidFill>
            </a:rPr>
            <a:t>Nacionalna služba za potporu </a:t>
          </a:r>
          <a:r>
            <a:rPr lang="hr-HR" sz="1600" err="1">
              <a:solidFill>
                <a:schemeClr val="tx1">
                  <a:lumMod val="65000"/>
                  <a:lumOff val="35000"/>
                </a:schemeClr>
              </a:solidFill>
            </a:rPr>
            <a:t>eTwinningu</a:t>
          </a:r>
          <a:r>
            <a:rPr lang="hr-HR" sz="1600">
              <a:solidFill>
                <a:schemeClr val="tx1">
                  <a:lumMod val="65000"/>
                  <a:lumOff val="35000"/>
                </a:schemeClr>
              </a:solidFill>
            </a:rPr>
            <a:t> i mreža 11 </a:t>
          </a:r>
          <a:r>
            <a:rPr lang="hr-HR" sz="1600" err="1">
              <a:solidFill>
                <a:schemeClr val="tx1">
                  <a:lumMod val="65000"/>
                  <a:lumOff val="35000"/>
                </a:schemeClr>
              </a:solidFill>
            </a:rPr>
            <a:t>eTwinning</a:t>
          </a:r>
          <a:r>
            <a:rPr lang="hr-HR" sz="1600">
              <a:solidFill>
                <a:schemeClr val="tx1">
                  <a:lumMod val="65000"/>
                  <a:lumOff val="35000"/>
                </a:schemeClr>
              </a:solidFill>
            </a:rPr>
            <a:t> ambasadora</a:t>
          </a:r>
        </a:p>
      </dgm:t>
    </dgm:pt>
    <dgm:pt modelId="{0F61E48E-7636-4C23-8443-774390E2015E}" type="parTrans" cxnId="{85D1ACF0-F271-4ECF-8C06-633A3DDB7C64}">
      <dgm:prSet/>
      <dgm:spPr/>
      <dgm:t>
        <a:bodyPr/>
        <a:lstStyle/>
        <a:p>
          <a:endParaRPr lang="hr-HR"/>
        </a:p>
      </dgm:t>
    </dgm:pt>
    <dgm:pt modelId="{06FA4BB5-94F2-46D2-AAD5-615D635D443E}" type="sibTrans" cxnId="{85D1ACF0-F271-4ECF-8C06-633A3DDB7C64}">
      <dgm:prSet/>
      <dgm:spPr/>
      <dgm:t>
        <a:bodyPr/>
        <a:lstStyle/>
        <a:p>
          <a:endParaRPr lang="hr-HR"/>
        </a:p>
      </dgm:t>
    </dgm:pt>
    <dgm:pt modelId="{0F9EA2F4-9813-4E89-ACA5-A782A7824CD2}">
      <dgm:prSet/>
      <dgm:spPr/>
      <dgm:t>
        <a:bodyPr/>
        <a:lstStyle/>
        <a:p>
          <a:endParaRPr lang="hr-HR"/>
        </a:p>
      </dgm:t>
    </dgm:pt>
    <dgm:pt modelId="{443807C0-779F-4410-9DBC-6E3D4419F2C8}" type="parTrans" cxnId="{F8FF85E4-DD7B-4311-877C-D9624D958872}">
      <dgm:prSet/>
      <dgm:spPr/>
      <dgm:t>
        <a:bodyPr/>
        <a:lstStyle/>
        <a:p>
          <a:endParaRPr lang="hr-HR"/>
        </a:p>
      </dgm:t>
    </dgm:pt>
    <dgm:pt modelId="{E437BA80-1E69-45C5-BB6B-56E956272976}" type="sibTrans" cxnId="{F8FF85E4-DD7B-4311-877C-D9624D958872}">
      <dgm:prSet/>
      <dgm:spPr/>
      <dgm:t>
        <a:bodyPr/>
        <a:lstStyle/>
        <a:p>
          <a:endParaRPr lang="hr-HR"/>
        </a:p>
      </dgm:t>
    </dgm:pt>
    <dgm:pt modelId="{5D50C853-4CA7-4393-850C-3022D7097BED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hr-HR" sz="1600">
              <a:solidFill>
                <a:schemeClr val="tx1">
                  <a:lumMod val="65000"/>
                  <a:lumOff val="35000"/>
                </a:schemeClr>
              </a:solidFill>
            </a:rPr>
            <a:t>404 virtualna i</a:t>
          </a:r>
        </a:p>
      </dgm:t>
    </dgm:pt>
    <dgm:pt modelId="{0412D11B-F98F-4B03-999A-90BFBD560983}" type="parTrans" cxnId="{3E240C0A-9FC3-4947-AD05-77D8E53688D4}">
      <dgm:prSet/>
      <dgm:spPr/>
      <dgm:t>
        <a:bodyPr/>
        <a:lstStyle/>
        <a:p>
          <a:endParaRPr lang="hr-HR"/>
        </a:p>
      </dgm:t>
    </dgm:pt>
    <dgm:pt modelId="{9508781E-D757-483B-955C-9215B55A56CB}" type="sibTrans" cxnId="{3E240C0A-9FC3-4947-AD05-77D8E53688D4}">
      <dgm:prSet/>
      <dgm:spPr/>
      <dgm:t>
        <a:bodyPr/>
        <a:lstStyle/>
        <a:p>
          <a:endParaRPr lang="hr-HR"/>
        </a:p>
      </dgm:t>
    </dgm:pt>
    <dgm:pt modelId="{83ABF8EE-3B79-4022-BDC8-805304E3DB99}">
      <dgm:prSet custT="1"/>
      <dgm:spPr/>
      <dgm:t>
        <a:bodyPr/>
        <a:lstStyle/>
        <a:p>
          <a:pPr>
            <a:buFontTx/>
            <a:buNone/>
          </a:pPr>
          <a:r>
            <a:rPr lang="hr-HR" sz="1600">
              <a:solidFill>
                <a:schemeClr val="tx1">
                  <a:lumMod val="65000"/>
                  <a:lumOff val="35000"/>
                </a:schemeClr>
              </a:solidFill>
            </a:rPr>
            <a:t>   fizička događanja</a:t>
          </a:r>
        </a:p>
      </dgm:t>
    </dgm:pt>
    <dgm:pt modelId="{5B3A3AE7-E48F-4780-A7C3-618DBE2073B3}" type="parTrans" cxnId="{95889B1E-C427-4526-A5D7-855BA52BEE15}">
      <dgm:prSet/>
      <dgm:spPr/>
      <dgm:t>
        <a:bodyPr/>
        <a:lstStyle/>
        <a:p>
          <a:endParaRPr lang="hr-HR"/>
        </a:p>
      </dgm:t>
    </dgm:pt>
    <dgm:pt modelId="{E055197D-A6F7-45B4-B2B0-E9A28EFA2F8E}" type="sibTrans" cxnId="{95889B1E-C427-4526-A5D7-855BA52BEE15}">
      <dgm:prSet/>
      <dgm:spPr/>
      <dgm:t>
        <a:bodyPr/>
        <a:lstStyle/>
        <a:p>
          <a:endParaRPr lang="hr-HR"/>
        </a:p>
      </dgm:t>
    </dgm:pt>
    <dgm:pt modelId="{1A405E4E-D443-4D29-84C4-421860027718}">
      <dgm:prSet custT="1"/>
      <dgm:spPr/>
      <dgm:t>
        <a:bodyPr/>
        <a:lstStyle/>
        <a:p>
          <a:pPr>
            <a:buFontTx/>
            <a:buNone/>
          </a:pPr>
          <a:r>
            <a:rPr lang="hr-HR" sz="1600">
              <a:solidFill>
                <a:schemeClr val="tx1">
                  <a:lumMod val="65000"/>
                  <a:lumOff val="35000"/>
                </a:schemeClr>
              </a:solidFill>
            </a:rPr>
            <a:t>   s 22.000 sudionika iz HR i</a:t>
          </a:r>
        </a:p>
      </dgm:t>
    </dgm:pt>
    <dgm:pt modelId="{2DDF89D9-23B2-4931-9503-F0B46275498E}" type="parTrans" cxnId="{000097DE-FA9C-440F-9535-C4BAB0181318}">
      <dgm:prSet/>
      <dgm:spPr/>
      <dgm:t>
        <a:bodyPr/>
        <a:lstStyle/>
        <a:p>
          <a:endParaRPr lang="hr-HR"/>
        </a:p>
      </dgm:t>
    </dgm:pt>
    <dgm:pt modelId="{BD3E9E96-D16A-4220-989E-D0105B0EC9F7}" type="sibTrans" cxnId="{000097DE-FA9C-440F-9535-C4BAB0181318}">
      <dgm:prSet/>
      <dgm:spPr/>
      <dgm:t>
        <a:bodyPr/>
        <a:lstStyle/>
        <a:p>
          <a:endParaRPr lang="hr-HR"/>
        </a:p>
      </dgm:t>
    </dgm:pt>
    <dgm:pt modelId="{D8C8C8AD-F7D1-4A48-8727-99331BFEF26C}">
      <dgm:prSet custT="1"/>
      <dgm:spPr/>
      <dgm:t>
        <a:bodyPr/>
        <a:lstStyle/>
        <a:p>
          <a:pPr>
            <a:buFontTx/>
            <a:buNone/>
          </a:pPr>
          <a:r>
            <a:rPr lang="hr-HR" sz="1600">
              <a:solidFill>
                <a:schemeClr val="tx1">
                  <a:lumMod val="65000"/>
                  <a:lumOff val="35000"/>
                </a:schemeClr>
              </a:solidFill>
            </a:rPr>
            <a:t>   EU</a:t>
          </a:r>
        </a:p>
      </dgm:t>
    </dgm:pt>
    <dgm:pt modelId="{75D338B5-2C3A-46EC-A7FC-B21057E53088}" type="parTrans" cxnId="{BF2E9CB2-D457-44C9-A263-46E250473739}">
      <dgm:prSet/>
      <dgm:spPr/>
      <dgm:t>
        <a:bodyPr/>
        <a:lstStyle/>
        <a:p>
          <a:endParaRPr lang="hr-HR"/>
        </a:p>
      </dgm:t>
    </dgm:pt>
    <dgm:pt modelId="{63986598-9252-45BD-A257-287A97841354}" type="sibTrans" cxnId="{BF2E9CB2-D457-44C9-A263-46E250473739}">
      <dgm:prSet/>
      <dgm:spPr/>
      <dgm:t>
        <a:bodyPr/>
        <a:lstStyle/>
        <a:p>
          <a:endParaRPr lang="hr-HR"/>
        </a:p>
      </dgm:t>
    </dgm:pt>
    <dgm:pt modelId="{06CC8222-12C2-4ECF-A34C-00F097BCD01C}">
      <dgm:prSet/>
      <dgm:spPr/>
      <dgm:t>
        <a:bodyPr/>
        <a:lstStyle/>
        <a:p>
          <a:pPr>
            <a:buFontTx/>
            <a:buNone/>
          </a:pPr>
          <a:endParaRPr lang="hr-HR" sz="1500">
            <a:solidFill>
              <a:schemeClr val="bg2">
                <a:lumMod val="25000"/>
              </a:schemeClr>
            </a:solidFill>
          </a:endParaRPr>
        </a:p>
      </dgm:t>
    </dgm:pt>
    <dgm:pt modelId="{1F7E9657-3674-4AD8-8503-AB8AFD6F3A0E}" type="parTrans" cxnId="{DE4051A8-C0FC-469E-AEB7-DDF10053D2AB}">
      <dgm:prSet/>
      <dgm:spPr/>
      <dgm:t>
        <a:bodyPr/>
        <a:lstStyle/>
        <a:p>
          <a:endParaRPr lang="hr-HR"/>
        </a:p>
      </dgm:t>
    </dgm:pt>
    <dgm:pt modelId="{CD9BAD37-8B96-40DF-A3E8-A5FB4DFDCA45}" type="sibTrans" cxnId="{DE4051A8-C0FC-469E-AEB7-DDF10053D2AB}">
      <dgm:prSet/>
      <dgm:spPr/>
      <dgm:t>
        <a:bodyPr/>
        <a:lstStyle/>
        <a:p>
          <a:endParaRPr lang="hr-HR"/>
        </a:p>
      </dgm:t>
    </dgm:pt>
    <dgm:pt modelId="{B974744B-D964-414A-8B15-5DBBF7FE1379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hr-HR">
              <a:solidFill>
                <a:schemeClr val="tx1">
                  <a:lumMod val="65000"/>
                  <a:lumOff val="35000"/>
                </a:schemeClr>
              </a:solidFill>
            </a:rPr>
            <a:t>2.584 predškolskih ustanova i škola</a:t>
          </a:r>
        </a:p>
      </dgm:t>
    </dgm:pt>
    <dgm:pt modelId="{AA76995F-452C-4805-BD30-2FA22C874E3C}" type="parTrans" cxnId="{30E587E1-7354-4FF5-B4E4-7EDC31D7B344}">
      <dgm:prSet/>
      <dgm:spPr/>
      <dgm:t>
        <a:bodyPr/>
        <a:lstStyle/>
        <a:p>
          <a:endParaRPr lang="hr-HR"/>
        </a:p>
      </dgm:t>
    </dgm:pt>
    <dgm:pt modelId="{0B43C3E0-D013-4588-B3DD-5B4130E83CE1}" type="sibTrans" cxnId="{30E587E1-7354-4FF5-B4E4-7EDC31D7B344}">
      <dgm:prSet/>
      <dgm:spPr/>
      <dgm:t>
        <a:bodyPr/>
        <a:lstStyle/>
        <a:p>
          <a:endParaRPr lang="hr-HR"/>
        </a:p>
      </dgm:t>
    </dgm:pt>
    <dgm:pt modelId="{118FDE6C-D46D-4219-B1C7-E12BC225EB8D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pl-PL">
              <a:solidFill>
                <a:schemeClr val="tx1">
                  <a:lumMod val="65000"/>
                  <a:lumOff val="35000"/>
                </a:schemeClr>
              </a:solidFill>
            </a:rPr>
            <a:t>15.280 odgojitelja, učitelja, nastavnika, stručnih suradnika</a:t>
          </a:r>
          <a:endParaRPr lang="hr-HR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42F688D3-CD97-4DEC-A920-7DDADD2F4927}" type="parTrans" cxnId="{CAF14C4F-08E9-4A46-A076-6B4390EF39B7}">
      <dgm:prSet/>
      <dgm:spPr/>
      <dgm:t>
        <a:bodyPr/>
        <a:lstStyle/>
        <a:p>
          <a:endParaRPr lang="hr-HR"/>
        </a:p>
      </dgm:t>
    </dgm:pt>
    <dgm:pt modelId="{82766D42-B438-4A40-B5B9-496D7EAB80F2}" type="sibTrans" cxnId="{CAF14C4F-08E9-4A46-A076-6B4390EF39B7}">
      <dgm:prSet/>
      <dgm:spPr/>
      <dgm:t>
        <a:bodyPr/>
        <a:lstStyle/>
        <a:p>
          <a:endParaRPr lang="hr-HR"/>
        </a:p>
      </dgm:t>
    </dgm:pt>
    <dgm:pt modelId="{3079A4C6-F83D-4648-AB45-414FA898CF0E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pl-PL">
              <a:solidFill>
                <a:schemeClr val="tx1">
                  <a:lumMod val="65000"/>
                  <a:lumOff val="35000"/>
                </a:schemeClr>
              </a:solidFill>
            </a:rPr>
            <a:t>7.316 projekata</a:t>
          </a:r>
          <a:endParaRPr lang="hr-HR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C8458617-28C3-4E0E-B91E-B529953C8660}" type="parTrans" cxnId="{88CC83C7-7C9D-449D-BC6A-83FC974E86D5}">
      <dgm:prSet/>
      <dgm:spPr/>
      <dgm:t>
        <a:bodyPr/>
        <a:lstStyle/>
        <a:p>
          <a:endParaRPr lang="hr-HR"/>
        </a:p>
      </dgm:t>
    </dgm:pt>
    <dgm:pt modelId="{9CF65292-5AB7-42A4-826E-3FF20C34A376}" type="sibTrans" cxnId="{88CC83C7-7C9D-449D-BC6A-83FC974E86D5}">
      <dgm:prSet/>
      <dgm:spPr/>
      <dgm:t>
        <a:bodyPr/>
        <a:lstStyle/>
        <a:p>
          <a:endParaRPr lang="hr-HR"/>
        </a:p>
      </dgm:t>
    </dgm:pt>
    <dgm:pt modelId="{6E66D211-D727-4B64-ACAF-85FD08D47AB3}">
      <dgm:prSet/>
      <dgm:spPr/>
      <dgm:t>
        <a:bodyPr/>
        <a:lstStyle/>
        <a:p>
          <a:r>
            <a:rPr lang="hr-HR">
              <a:solidFill>
                <a:schemeClr val="tx1">
                  <a:lumMod val="65000"/>
                  <a:lumOff val="35000"/>
                </a:schemeClr>
              </a:solidFill>
            </a:rPr>
            <a:t>44 virtualna događanja s 2500 korisnika</a:t>
          </a:r>
        </a:p>
      </dgm:t>
    </dgm:pt>
    <dgm:pt modelId="{18C9BFF9-1838-4EEE-8DA7-E6420816C8AC}" type="parTrans" cxnId="{2ADCDC16-88FF-4745-9351-C026EB499C18}">
      <dgm:prSet/>
      <dgm:spPr/>
      <dgm:t>
        <a:bodyPr/>
        <a:lstStyle/>
        <a:p>
          <a:endParaRPr lang="hr-HR"/>
        </a:p>
      </dgm:t>
    </dgm:pt>
    <dgm:pt modelId="{BA40CFB6-EF26-49F1-91AB-68F8ED84ADEB}" type="sibTrans" cxnId="{2ADCDC16-88FF-4745-9351-C026EB499C18}">
      <dgm:prSet/>
      <dgm:spPr/>
      <dgm:t>
        <a:bodyPr/>
        <a:lstStyle/>
        <a:p>
          <a:endParaRPr lang="hr-HR"/>
        </a:p>
      </dgm:t>
    </dgm:pt>
    <dgm:pt modelId="{0142E088-22AE-442D-A05D-B4633442C75B}">
      <dgm:prSet/>
      <dgm:spPr/>
      <dgm:t>
        <a:bodyPr/>
        <a:lstStyle/>
        <a:p>
          <a:r>
            <a:rPr lang="hr-HR">
              <a:solidFill>
                <a:schemeClr val="tx1">
                  <a:lumMod val="65000"/>
                  <a:lumOff val="35000"/>
                </a:schemeClr>
              </a:solidFill>
            </a:rPr>
            <a:t>Web alati, vrednovanje, razmjena korisnih materijala </a:t>
          </a:r>
        </a:p>
      </dgm:t>
    </dgm:pt>
    <dgm:pt modelId="{D97B706A-429E-4420-A634-8680C2A1A589}" type="parTrans" cxnId="{411B926B-4846-43EA-AFA8-0F9EC69341F1}">
      <dgm:prSet/>
      <dgm:spPr/>
      <dgm:t>
        <a:bodyPr/>
        <a:lstStyle/>
        <a:p>
          <a:endParaRPr lang="hr-HR"/>
        </a:p>
      </dgm:t>
    </dgm:pt>
    <dgm:pt modelId="{5D258CE3-9E69-4003-9D31-A47130BD88B9}" type="sibTrans" cxnId="{411B926B-4846-43EA-AFA8-0F9EC69341F1}">
      <dgm:prSet/>
      <dgm:spPr/>
      <dgm:t>
        <a:bodyPr/>
        <a:lstStyle/>
        <a:p>
          <a:endParaRPr lang="hr-HR"/>
        </a:p>
      </dgm:t>
    </dgm:pt>
    <dgm:pt modelId="{80E61044-A0FA-4245-95F4-E9CF1F784E0D}" type="pres">
      <dgm:prSet presAssocID="{B0CB09FF-2BFF-4B02-99C5-E18E7C4B9623}" presName="diagram" presStyleCnt="0">
        <dgm:presLayoutVars>
          <dgm:dir/>
          <dgm:animLvl val="lvl"/>
          <dgm:resizeHandles val="exact"/>
        </dgm:presLayoutVars>
      </dgm:prSet>
      <dgm:spPr/>
    </dgm:pt>
    <dgm:pt modelId="{F76B69C8-37DB-4DC8-ADC2-57703FE90160}" type="pres">
      <dgm:prSet presAssocID="{9422D5D6-F9E7-4072-86B5-3D286675E913}" presName="compNode" presStyleCnt="0"/>
      <dgm:spPr/>
    </dgm:pt>
    <dgm:pt modelId="{0E66B45F-0C43-4BA4-9BD3-C4A4E19D2EE6}" type="pres">
      <dgm:prSet presAssocID="{9422D5D6-F9E7-4072-86B5-3D286675E913}" presName="childRect" presStyleLbl="bgAcc1" presStyleIdx="0" presStyleCnt="3">
        <dgm:presLayoutVars>
          <dgm:bulletEnabled val="1"/>
        </dgm:presLayoutVars>
      </dgm:prSet>
      <dgm:spPr/>
    </dgm:pt>
    <dgm:pt modelId="{5644525F-AB6D-47CD-80F4-F1109C0E4041}" type="pres">
      <dgm:prSet presAssocID="{9422D5D6-F9E7-4072-86B5-3D286675E913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9B5AAB2-5C7A-4D95-8587-79B6D42B7FD5}" type="pres">
      <dgm:prSet presAssocID="{9422D5D6-F9E7-4072-86B5-3D286675E913}" presName="parentRect" presStyleLbl="alignNode1" presStyleIdx="0" presStyleCnt="3"/>
      <dgm:spPr/>
    </dgm:pt>
    <dgm:pt modelId="{B4BDDF2D-78C0-44BC-8A90-DF510A4F7590}" type="pres">
      <dgm:prSet presAssocID="{9422D5D6-F9E7-4072-86B5-3D286675E913}" presName="adorn" presStyleLbl="fgAccFollow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3000" r="-23000"/>
          </a:stretch>
        </a:blipFill>
      </dgm:spPr>
    </dgm:pt>
    <dgm:pt modelId="{25638AD7-91AA-4224-93B2-1081807EAE5A}" type="pres">
      <dgm:prSet presAssocID="{97F7F72F-F7F8-4F33-851E-5AB630CD4D33}" presName="sibTrans" presStyleLbl="sibTrans2D1" presStyleIdx="0" presStyleCnt="0"/>
      <dgm:spPr/>
    </dgm:pt>
    <dgm:pt modelId="{BF632A52-182B-4072-BB42-0FF2359D8D15}" type="pres">
      <dgm:prSet presAssocID="{45A66827-CDC3-41A5-AE69-E5A84927751F}" presName="compNode" presStyleCnt="0"/>
      <dgm:spPr/>
    </dgm:pt>
    <dgm:pt modelId="{DC7BC077-7153-4D55-94C9-5F568B4F5BD5}" type="pres">
      <dgm:prSet presAssocID="{45A66827-CDC3-41A5-AE69-E5A84927751F}" presName="childRect" presStyleLbl="bgAcc1" presStyleIdx="1" presStyleCnt="3">
        <dgm:presLayoutVars>
          <dgm:bulletEnabled val="1"/>
        </dgm:presLayoutVars>
      </dgm:prSet>
      <dgm:spPr/>
    </dgm:pt>
    <dgm:pt modelId="{D8B89C54-3368-454C-85F7-F350EC605726}" type="pres">
      <dgm:prSet presAssocID="{45A66827-CDC3-41A5-AE69-E5A84927751F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CA84CE74-588F-4275-B7EA-686C143C70FD}" type="pres">
      <dgm:prSet presAssocID="{45A66827-CDC3-41A5-AE69-E5A84927751F}" presName="parentRect" presStyleLbl="alignNode1" presStyleIdx="1" presStyleCnt="3"/>
      <dgm:spPr/>
    </dgm:pt>
    <dgm:pt modelId="{CE4F3B2C-9733-434C-B9E3-CE07803FD6D6}" type="pres">
      <dgm:prSet presAssocID="{45A66827-CDC3-41A5-AE69-E5A84927751F}" presName="adorn" presStyleLbl="fgAccFollowNode1" presStyleIdx="1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3000" r="-23000"/>
          </a:stretch>
        </a:blipFill>
      </dgm:spPr>
    </dgm:pt>
    <dgm:pt modelId="{F881DF63-6789-4B11-8A69-0971649B8FCB}" type="pres">
      <dgm:prSet presAssocID="{9E6CAB4B-91EA-48F8-9BFE-EE7D721A1501}" presName="sibTrans" presStyleLbl="sibTrans2D1" presStyleIdx="0" presStyleCnt="0"/>
      <dgm:spPr/>
    </dgm:pt>
    <dgm:pt modelId="{2A48D295-ADB9-43CE-91A2-F3749E133536}" type="pres">
      <dgm:prSet presAssocID="{E3794FD9-4DF0-4CA3-B828-F8230DE7ABB3}" presName="compNode" presStyleCnt="0"/>
      <dgm:spPr/>
    </dgm:pt>
    <dgm:pt modelId="{9712093E-B00A-4D46-9C3F-364AC0F85775}" type="pres">
      <dgm:prSet presAssocID="{E3794FD9-4DF0-4CA3-B828-F8230DE7ABB3}" presName="childRect" presStyleLbl="bgAcc1" presStyleIdx="2" presStyleCnt="3">
        <dgm:presLayoutVars>
          <dgm:bulletEnabled val="1"/>
        </dgm:presLayoutVars>
      </dgm:prSet>
      <dgm:spPr/>
    </dgm:pt>
    <dgm:pt modelId="{E85CE417-AE14-430B-9F5D-69444D5EC667}" type="pres">
      <dgm:prSet presAssocID="{E3794FD9-4DF0-4CA3-B828-F8230DE7ABB3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A9ECA77E-0FA1-4656-A669-E4003B8C9001}" type="pres">
      <dgm:prSet presAssocID="{E3794FD9-4DF0-4CA3-B828-F8230DE7ABB3}" presName="parentRect" presStyleLbl="alignNode1" presStyleIdx="2" presStyleCnt="3"/>
      <dgm:spPr/>
    </dgm:pt>
    <dgm:pt modelId="{7B01E1AF-2A7E-4613-AC9A-683C4285143B}" type="pres">
      <dgm:prSet presAssocID="{E3794FD9-4DF0-4CA3-B828-F8230DE7ABB3}" presName="adorn" presStyleLbl="fgAccFollowNode1" presStyleIdx="2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3000" r="-23000"/>
          </a:stretch>
        </a:blipFill>
      </dgm:spPr>
    </dgm:pt>
  </dgm:ptLst>
  <dgm:cxnLst>
    <dgm:cxn modelId="{3E240C0A-9FC3-4947-AD05-77D8E53688D4}" srcId="{45A66827-CDC3-41A5-AE69-E5A84927751F}" destId="{5D50C853-4CA7-4393-850C-3022D7097BED}" srcOrd="1" destOrd="0" parTransId="{0412D11B-F98F-4B03-999A-90BFBD560983}" sibTransId="{9508781E-D757-483B-955C-9215B55A56CB}"/>
    <dgm:cxn modelId="{65FEED11-1D2A-4795-BC0A-1F763D3AE6AC}" type="presOf" srcId="{5D50C853-4CA7-4393-850C-3022D7097BED}" destId="{DC7BC077-7153-4D55-94C9-5F568B4F5BD5}" srcOrd="0" destOrd="1" presId="urn:microsoft.com/office/officeart/2005/8/layout/bList2"/>
    <dgm:cxn modelId="{2ADCDC16-88FF-4745-9351-C026EB499C18}" srcId="{E3794FD9-4DF0-4CA3-B828-F8230DE7ABB3}" destId="{6E66D211-D727-4B64-ACAF-85FD08D47AB3}" srcOrd="1" destOrd="0" parTransId="{18C9BFF9-1838-4EEE-8DA7-E6420816C8AC}" sibTransId="{BA40CFB6-EF26-49F1-91AB-68F8ED84ADEB}"/>
    <dgm:cxn modelId="{8D508217-0062-41B5-A89F-816404C112C5}" type="presOf" srcId="{83ABF8EE-3B79-4022-BDC8-805304E3DB99}" destId="{DC7BC077-7153-4D55-94C9-5F568B4F5BD5}" srcOrd="0" destOrd="2" presId="urn:microsoft.com/office/officeart/2005/8/layout/bList2"/>
    <dgm:cxn modelId="{95889B1E-C427-4526-A5D7-855BA52BEE15}" srcId="{45A66827-CDC3-41A5-AE69-E5A84927751F}" destId="{83ABF8EE-3B79-4022-BDC8-805304E3DB99}" srcOrd="2" destOrd="0" parTransId="{5B3A3AE7-E48F-4780-A7C3-618DBE2073B3}" sibTransId="{E055197D-A6F7-45B4-B2B0-E9A28EFA2F8E}"/>
    <dgm:cxn modelId="{3FBE4027-6BC5-4DC5-AD20-40B33D72D935}" type="presOf" srcId="{97F7F72F-F7F8-4F33-851E-5AB630CD4D33}" destId="{25638AD7-91AA-4224-93B2-1081807EAE5A}" srcOrd="0" destOrd="0" presId="urn:microsoft.com/office/officeart/2005/8/layout/bList2"/>
    <dgm:cxn modelId="{578C3928-4EC8-4935-9299-5181498644B3}" srcId="{9422D5D6-F9E7-4072-86B5-3D286675E913}" destId="{40A55D5D-1C5C-4FD8-9F52-3FBE8238ECBC}" srcOrd="0" destOrd="0" parTransId="{F2A91A9A-201D-471A-8845-CBE79E52FF69}" sibTransId="{AAE6E701-E147-4270-BDFD-BE31BB127C26}"/>
    <dgm:cxn modelId="{C3456F37-9175-4B5C-BAF8-71ECA379943F}" type="presOf" srcId="{3079A4C6-F83D-4648-AB45-414FA898CF0E}" destId="{0E66B45F-0C43-4BA4-9BD3-C4A4E19D2EE6}" srcOrd="0" destOrd="3" presId="urn:microsoft.com/office/officeart/2005/8/layout/bList2"/>
    <dgm:cxn modelId="{BA56843E-FEE5-41C7-9A1C-686115F35681}" type="presOf" srcId="{E3794FD9-4DF0-4CA3-B828-F8230DE7ABB3}" destId="{A9ECA77E-0FA1-4656-A669-E4003B8C9001}" srcOrd="1" destOrd="0" presId="urn:microsoft.com/office/officeart/2005/8/layout/bList2"/>
    <dgm:cxn modelId="{D2B8BF5D-3C8E-468B-B1E1-343ECB15BDCC}" type="presOf" srcId="{9422D5D6-F9E7-4072-86B5-3D286675E913}" destId="{E9B5AAB2-5C7A-4D95-8587-79B6D42B7FD5}" srcOrd="1" destOrd="0" presId="urn:microsoft.com/office/officeart/2005/8/layout/bList2"/>
    <dgm:cxn modelId="{79E29568-D51B-4ED4-9E8B-D7A2819ECA3C}" type="presOf" srcId="{A65A57E4-BDF1-4208-9D62-6E2734EA4B9D}" destId="{DC7BC077-7153-4D55-94C9-5F568B4F5BD5}" srcOrd="0" destOrd="0" presId="urn:microsoft.com/office/officeart/2005/8/layout/bList2"/>
    <dgm:cxn modelId="{411B926B-4846-43EA-AFA8-0F9EC69341F1}" srcId="{E3794FD9-4DF0-4CA3-B828-F8230DE7ABB3}" destId="{0142E088-22AE-442D-A05D-B4633442C75B}" srcOrd="2" destOrd="0" parTransId="{D97B706A-429E-4420-A634-8680C2A1A589}" sibTransId="{5D258CE3-9E69-4003-9D31-A47130BD88B9}"/>
    <dgm:cxn modelId="{70C7B36B-2F8B-4BAF-BBD0-4C229D138B47}" type="presOf" srcId="{B974744B-D964-414A-8B15-5DBBF7FE1379}" destId="{0E66B45F-0C43-4BA4-9BD3-C4A4E19D2EE6}" srcOrd="0" destOrd="1" presId="urn:microsoft.com/office/officeart/2005/8/layout/bList2"/>
    <dgm:cxn modelId="{AA43B44C-CD70-4042-B72D-CA028185C0FF}" type="presOf" srcId="{0142E088-22AE-442D-A05D-B4633442C75B}" destId="{9712093E-B00A-4D46-9C3F-364AC0F85775}" srcOrd="0" destOrd="2" presId="urn:microsoft.com/office/officeart/2005/8/layout/bList2"/>
    <dgm:cxn modelId="{CAF14C4F-08E9-4A46-A076-6B4390EF39B7}" srcId="{9422D5D6-F9E7-4072-86B5-3D286675E913}" destId="{118FDE6C-D46D-4219-B1C7-E12BC225EB8D}" srcOrd="2" destOrd="0" parTransId="{42F688D3-CD97-4DEC-A920-7DDADD2F4927}" sibTransId="{82766D42-B438-4A40-B5B9-496D7EAB80F2}"/>
    <dgm:cxn modelId="{C47C5372-BBE5-4AD0-9684-8909DEDF3523}" type="presOf" srcId="{40A55D5D-1C5C-4FD8-9F52-3FBE8238ECBC}" destId="{0E66B45F-0C43-4BA4-9BD3-C4A4E19D2EE6}" srcOrd="0" destOrd="0" presId="urn:microsoft.com/office/officeart/2005/8/layout/bList2"/>
    <dgm:cxn modelId="{1DC10E75-98DA-4EAA-AC41-D68C94F52377}" type="presOf" srcId="{9422D5D6-F9E7-4072-86B5-3D286675E913}" destId="{5644525F-AB6D-47CD-80F4-F1109C0E4041}" srcOrd="0" destOrd="0" presId="urn:microsoft.com/office/officeart/2005/8/layout/bList2"/>
    <dgm:cxn modelId="{A36BC656-9B54-4A8D-B685-6B8EE3CAED7D}" type="presOf" srcId="{9E6CAB4B-91EA-48F8-9BFE-EE7D721A1501}" destId="{F881DF63-6789-4B11-8A69-0971649B8FCB}" srcOrd="0" destOrd="0" presId="urn:microsoft.com/office/officeart/2005/8/layout/bList2"/>
    <dgm:cxn modelId="{CA009758-05FD-4C7C-98A9-929CBA68B4FD}" srcId="{B0CB09FF-2BFF-4B02-99C5-E18E7C4B9623}" destId="{45A66827-CDC3-41A5-AE69-E5A84927751F}" srcOrd="1" destOrd="0" parTransId="{7AE76A37-E1BF-4349-8812-DB322CEE8B9B}" sibTransId="{9E6CAB4B-91EA-48F8-9BFE-EE7D721A1501}"/>
    <dgm:cxn modelId="{3C134979-E7E9-48FE-80C9-1F1133B8AA2B}" type="presOf" srcId="{06CC8222-12C2-4ECF-A34C-00F097BCD01C}" destId="{DC7BC077-7153-4D55-94C9-5F568B4F5BD5}" srcOrd="0" destOrd="5" presId="urn:microsoft.com/office/officeart/2005/8/layout/bList2"/>
    <dgm:cxn modelId="{F1F6C291-B497-418C-A9AB-3AC055D226E0}" srcId="{B0CB09FF-2BFF-4B02-99C5-E18E7C4B9623}" destId="{9422D5D6-F9E7-4072-86B5-3D286675E913}" srcOrd="0" destOrd="0" parTransId="{F30D877E-77BA-476C-B1CB-BFD8C216C14D}" sibTransId="{97F7F72F-F7F8-4F33-851E-5AB630CD4D33}"/>
    <dgm:cxn modelId="{7AE52B9C-16E4-421F-A8F9-CDC3AE964BD8}" type="presOf" srcId="{D8C8C8AD-F7D1-4A48-8727-99331BFEF26C}" destId="{DC7BC077-7153-4D55-94C9-5F568B4F5BD5}" srcOrd="0" destOrd="4" presId="urn:microsoft.com/office/officeart/2005/8/layout/bList2"/>
    <dgm:cxn modelId="{3250C99D-1F0D-4EB0-88EA-683C7BED52A9}" type="presOf" srcId="{6E66D211-D727-4B64-ACAF-85FD08D47AB3}" destId="{9712093E-B00A-4D46-9C3F-364AC0F85775}" srcOrd="0" destOrd="1" presId="urn:microsoft.com/office/officeart/2005/8/layout/bList2"/>
    <dgm:cxn modelId="{DE342BA4-257D-425E-8BFA-51344CF8D60F}" type="presOf" srcId="{0F9EA2F4-9813-4E89-ACA5-A782A7824CD2}" destId="{9712093E-B00A-4D46-9C3F-364AC0F85775}" srcOrd="0" destOrd="0" presId="urn:microsoft.com/office/officeart/2005/8/layout/bList2"/>
    <dgm:cxn modelId="{DE4051A8-C0FC-469E-AEB7-DDF10053D2AB}" srcId="{45A66827-CDC3-41A5-AE69-E5A84927751F}" destId="{06CC8222-12C2-4ECF-A34C-00F097BCD01C}" srcOrd="5" destOrd="0" parTransId="{1F7E9657-3674-4AD8-8503-AB8AFD6F3A0E}" sibTransId="{CD9BAD37-8B96-40DF-A3E8-A5FB4DFDCA45}"/>
    <dgm:cxn modelId="{6A4850B2-94A1-4027-B6DB-AA0BEBF27F9E}" type="presOf" srcId="{118FDE6C-D46D-4219-B1C7-E12BC225EB8D}" destId="{0E66B45F-0C43-4BA4-9BD3-C4A4E19D2EE6}" srcOrd="0" destOrd="2" presId="urn:microsoft.com/office/officeart/2005/8/layout/bList2"/>
    <dgm:cxn modelId="{BF2E9CB2-D457-44C9-A263-46E250473739}" srcId="{45A66827-CDC3-41A5-AE69-E5A84927751F}" destId="{D8C8C8AD-F7D1-4A48-8727-99331BFEF26C}" srcOrd="4" destOrd="0" parTransId="{75D338B5-2C3A-46EC-A7FC-B21057E53088}" sibTransId="{63986598-9252-45BD-A257-287A97841354}"/>
    <dgm:cxn modelId="{59B263BD-4D80-4270-8DAB-1914BE6118D7}" type="presOf" srcId="{B0CB09FF-2BFF-4B02-99C5-E18E7C4B9623}" destId="{80E61044-A0FA-4245-95F4-E9CF1F784E0D}" srcOrd="0" destOrd="0" presId="urn:microsoft.com/office/officeart/2005/8/layout/bList2"/>
    <dgm:cxn modelId="{A65E67BF-DA46-4B32-88A1-7B8D48C0EA31}" type="presOf" srcId="{45A66827-CDC3-41A5-AE69-E5A84927751F}" destId="{D8B89C54-3368-454C-85F7-F350EC605726}" srcOrd="0" destOrd="0" presId="urn:microsoft.com/office/officeart/2005/8/layout/bList2"/>
    <dgm:cxn modelId="{83C76AC0-0677-42FF-8D2F-6CE15ACA9E3B}" type="presOf" srcId="{45A66827-CDC3-41A5-AE69-E5A84927751F}" destId="{CA84CE74-588F-4275-B7EA-686C143C70FD}" srcOrd="1" destOrd="0" presId="urn:microsoft.com/office/officeart/2005/8/layout/bList2"/>
    <dgm:cxn modelId="{04223EC3-4567-4B2F-8979-D9289190B42F}" srcId="{B0CB09FF-2BFF-4B02-99C5-E18E7C4B9623}" destId="{E3794FD9-4DF0-4CA3-B828-F8230DE7ABB3}" srcOrd="2" destOrd="0" parTransId="{8B602B0F-97A6-4909-8855-C90D2F420F26}" sibTransId="{159A4011-87EA-4E15-8D46-8BCDB844B68B}"/>
    <dgm:cxn modelId="{88CC83C7-7C9D-449D-BC6A-83FC974E86D5}" srcId="{9422D5D6-F9E7-4072-86B5-3D286675E913}" destId="{3079A4C6-F83D-4648-AB45-414FA898CF0E}" srcOrd="3" destOrd="0" parTransId="{C8458617-28C3-4E0E-B91E-B529953C8660}" sibTransId="{9CF65292-5AB7-42A4-826E-3FF20C34A376}"/>
    <dgm:cxn modelId="{69C31DD6-C9A0-4416-8A53-2862C28F089A}" type="presOf" srcId="{1A405E4E-D443-4D29-84C4-421860027718}" destId="{DC7BC077-7153-4D55-94C9-5F568B4F5BD5}" srcOrd="0" destOrd="3" presId="urn:microsoft.com/office/officeart/2005/8/layout/bList2"/>
    <dgm:cxn modelId="{7384DED9-78AD-4190-9846-8FEEAE21DD6D}" type="presOf" srcId="{E3794FD9-4DF0-4CA3-B828-F8230DE7ABB3}" destId="{E85CE417-AE14-430B-9F5D-69444D5EC667}" srcOrd="0" destOrd="0" presId="urn:microsoft.com/office/officeart/2005/8/layout/bList2"/>
    <dgm:cxn modelId="{000097DE-FA9C-440F-9535-C4BAB0181318}" srcId="{45A66827-CDC3-41A5-AE69-E5A84927751F}" destId="{1A405E4E-D443-4D29-84C4-421860027718}" srcOrd="3" destOrd="0" parTransId="{2DDF89D9-23B2-4931-9503-F0B46275498E}" sibTransId="{BD3E9E96-D16A-4220-989E-D0105B0EC9F7}"/>
    <dgm:cxn modelId="{30E587E1-7354-4FF5-B4E4-7EDC31D7B344}" srcId="{9422D5D6-F9E7-4072-86B5-3D286675E913}" destId="{B974744B-D964-414A-8B15-5DBBF7FE1379}" srcOrd="1" destOrd="0" parTransId="{AA76995F-452C-4805-BD30-2FA22C874E3C}" sibTransId="{0B43C3E0-D013-4588-B3DD-5B4130E83CE1}"/>
    <dgm:cxn modelId="{F8FF85E4-DD7B-4311-877C-D9624D958872}" srcId="{E3794FD9-4DF0-4CA3-B828-F8230DE7ABB3}" destId="{0F9EA2F4-9813-4E89-ACA5-A782A7824CD2}" srcOrd="0" destOrd="0" parTransId="{443807C0-779F-4410-9DBC-6E3D4419F2C8}" sibTransId="{E437BA80-1E69-45C5-BB6B-56E956272976}"/>
    <dgm:cxn modelId="{85D1ACF0-F271-4ECF-8C06-633A3DDB7C64}" srcId="{45A66827-CDC3-41A5-AE69-E5A84927751F}" destId="{A65A57E4-BDF1-4208-9D62-6E2734EA4B9D}" srcOrd="0" destOrd="0" parTransId="{0F61E48E-7636-4C23-8443-774390E2015E}" sibTransId="{06FA4BB5-94F2-46D2-AAD5-615D635D443E}"/>
    <dgm:cxn modelId="{627AE001-6A8E-4DE5-ACE0-BD74A3ED199F}" type="presParOf" srcId="{80E61044-A0FA-4245-95F4-E9CF1F784E0D}" destId="{F76B69C8-37DB-4DC8-ADC2-57703FE90160}" srcOrd="0" destOrd="0" presId="urn:microsoft.com/office/officeart/2005/8/layout/bList2"/>
    <dgm:cxn modelId="{AF25A866-80EA-4D27-BEFF-EB9240FEF699}" type="presParOf" srcId="{F76B69C8-37DB-4DC8-ADC2-57703FE90160}" destId="{0E66B45F-0C43-4BA4-9BD3-C4A4E19D2EE6}" srcOrd="0" destOrd="0" presId="urn:microsoft.com/office/officeart/2005/8/layout/bList2"/>
    <dgm:cxn modelId="{1D02F5B7-990B-49C4-ABA3-BC3B51966101}" type="presParOf" srcId="{F76B69C8-37DB-4DC8-ADC2-57703FE90160}" destId="{5644525F-AB6D-47CD-80F4-F1109C0E4041}" srcOrd="1" destOrd="0" presId="urn:microsoft.com/office/officeart/2005/8/layout/bList2"/>
    <dgm:cxn modelId="{9E3B7FAC-168B-4509-9A9D-8A190F6FED35}" type="presParOf" srcId="{F76B69C8-37DB-4DC8-ADC2-57703FE90160}" destId="{E9B5AAB2-5C7A-4D95-8587-79B6D42B7FD5}" srcOrd="2" destOrd="0" presId="urn:microsoft.com/office/officeart/2005/8/layout/bList2"/>
    <dgm:cxn modelId="{D9C31D65-5E4C-4E26-99A8-4939984ACAB1}" type="presParOf" srcId="{F76B69C8-37DB-4DC8-ADC2-57703FE90160}" destId="{B4BDDF2D-78C0-44BC-8A90-DF510A4F7590}" srcOrd="3" destOrd="0" presId="urn:microsoft.com/office/officeart/2005/8/layout/bList2"/>
    <dgm:cxn modelId="{D8371055-C54E-405A-A43F-54028D167A47}" type="presParOf" srcId="{80E61044-A0FA-4245-95F4-E9CF1F784E0D}" destId="{25638AD7-91AA-4224-93B2-1081807EAE5A}" srcOrd="1" destOrd="0" presId="urn:microsoft.com/office/officeart/2005/8/layout/bList2"/>
    <dgm:cxn modelId="{C628576B-2531-4269-BDC9-80E427D87AC5}" type="presParOf" srcId="{80E61044-A0FA-4245-95F4-E9CF1F784E0D}" destId="{BF632A52-182B-4072-BB42-0FF2359D8D15}" srcOrd="2" destOrd="0" presId="urn:microsoft.com/office/officeart/2005/8/layout/bList2"/>
    <dgm:cxn modelId="{7DE2CE24-C958-4A1A-BD29-400312298AF7}" type="presParOf" srcId="{BF632A52-182B-4072-BB42-0FF2359D8D15}" destId="{DC7BC077-7153-4D55-94C9-5F568B4F5BD5}" srcOrd="0" destOrd="0" presId="urn:microsoft.com/office/officeart/2005/8/layout/bList2"/>
    <dgm:cxn modelId="{3C62ABA4-1BC6-4CC3-BE2B-AB17BE6B6C5E}" type="presParOf" srcId="{BF632A52-182B-4072-BB42-0FF2359D8D15}" destId="{D8B89C54-3368-454C-85F7-F350EC605726}" srcOrd="1" destOrd="0" presId="urn:microsoft.com/office/officeart/2005/8/layout/bList2"/>
    <dgm:cxn modelId="{D7BEF033-A9AE-4D5E-8F48-24F3D1FE840A}" type="presParOf" srcId="{BF632A52-182B-4072-BB42-0FF2359D8D15}" destId="{CA84CE74-588F-4275-B7EA-686C143C70FD}" srcOrd="2" destOrd="0" presId="urn:microsoft.com/office/officeart/2005/8/layout/bList2"/>
    <dgm:cxn modelId="{073A7D7F-50DB-4E3E-BE90-8629B3500381}" type="presParOf" srcId="{BF632A52-182B-4072-BB42-0FF2359D8D15}" destId="{CE4F3B2C-9733-434C-B9E3-CE07803FD6D6}" srcOrd="3" destOrd="0" presId="urn:microsoft.com/office/officeart/2005/8/layout/bList2"/>
    <dgm:cxn modelId="{F0CA1E9A-2C03-4BEB-987C-33471710D56D}" type="presParOf" srcId="{80E61044-A0FA-4245-95F4-E9CF1F784E0D}" destId="{F881DF63-6789-4B11-8A69-0971649B8FCB}" srcOrd="3" destOrd="0" presId="urn:microsoft.com/office/officeart/2005/8/layout/bList2"/>
    <dgm:cxn modelId="{F4D7DE54-E8A7-4636-8ACD-1159EFF6C157}" type="presParOf" srcId="{80E61044-A0FA-4245-95F4-E9CF1F784E0D}" destId="{2A48D295-ADB9-43CE-91A2-F3749E133536}" srcOrd="4" destOrd="0" presId="urn:microsoft.com/office/officeart/2005/8/layout/bList2"/>
    <dgm:cxn modelId="{6553CF2C-FD01-4DE4-9CFE-39D0624E8202}" type="presParOf" srcId="{2A48D295-ADB9-43CE-91A2-F3749E133536}" destId="{9712093E-B00A-4D46-9C3F-364AC0F85775}" srcOrd="0" destOrd="0" presId="urn:microsoft.com/office/officeart/2005/8/layout/bList2"/>
    <dgm:cxn modelId="{B57F42C6-77CD-4747-BDB0-6522E037C0D3}" type="presParOf" srcId="{2A48D295-ADB9-43CE-91A2-F3749E133536}" destId="{E85CE417-AE14-430B-9F5D-69444D5EC667}" srcOrd="1" destOrd="0" presId="urn:microsoft.com/office/officeart/2005/8/layout/bList2"/>
    <dgm:cxn modelId="{6B3F1A3C-1138-40F2-8A03-13AF7404EB3B}" type="presParOf" srcId="{2A48D295-ADB9-43CE-91A2-F3749E133536}" destId="{A9ECA77E-0FA1-4656-A669-E4003B8C9001}" srcOrd="2" destOrd="0" presId="urn:microsoft.com/office/officeart/2005/8/layout/bList2"/>
    <dgm:cxn modelId="{C91F20CF-2A56-4D7B-A772-473B016D7F03}" type="presParOf" srcId="{2A48D295-ADB9-43CE-91A2-F3749E133536}" destId="{7B01E1AF-2A7E-4613-AC9A-683C4285143B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CB09FF-2BFF-4B02-99C5-E18E7C4B9623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45A66827-CDC3-41A5-AE69-E5A84927751F}">
      <dgm:prSet phldrT="[Text]"/>
      <dgm:spPr/>
      <dgm:t>
        <a:bodyPr/>
        <a:lstStyle/>
        <a:p>
          <a:r>
            <a:rPr lang="hr-HR" b="1"/>
            <a:t>Omogućavamo …</a:t>
          </a:r>
        </a:p>
      </dgm:t>
    </dgm:pt>
    <dgm:pt modelId="{7AE76A37-E1BF-4349-8812-DB322CEE8B9B}" type="parTrans" cxnId="{CA009758-05FD-4C7C-98A9-929CBA68B4FD}">
      <dgm:prSet/>
      <dgm:spPr/>
      <dgm:t>
        <a:bodyPr/>
        <a:lstStyle/>
        <a:p>
          <a:endParaRPr lang="hr-HR"/>
        </a:p>
      </dgm:t>
    </dgm:pt>
    <dgm:pt modelId="{9E6CAB4B-91EA-48F8-9BFE-EE7D721A1501}" type="sibTrans" cxnId="{CA009758-05FD-4C7C-98A9-929CBA68B4FD}">
      <dgm:prSet/>
      <dgm:spPr/>
      <dgm:t>
        <a:bodyPr/>
        <a:lstStyle/>
        <a:p>
          <a:endParaRPr lang="hr-HR"/>
        </a:p>
      </dgm:t>
    </dgm:pt>
    <dgm:pt modelId="{E3794FD9-4DF0-4CA3-B828-F8230DE7ABB3}">
      <dgm:prSet phldrT="[Text]"/>
      <dgm:spPr/>
      <dgm:t>
        <a:bodyPr/>
        <a:lstStyle/>
        <a:p>
          <a:r>
            <a:rPr lang="hr-HR" b="1"/>
            <a:t>Vaša i naša Erasmus+ postignuća!</a:t>
          </a:r>
        </a:p>
      </dgm:t>
    </dgm:pt>
    <dgm:pt modelId="{8B602B0F-97A6-4909-8855-C90D2F420F26}" type="parTrans" cxnId="{04223EC3-4567-4B2F-8979-D9289190B42F}">
      <dgm:prSet/>
      <dgm:spPr/>
      <dgm:t>
        <a:bodyPr/>
        <a:lstStyle/>
        <a:p>
          <a:endParaRPr lang="hr-HR"/>
        </a:p>
      </dgm:t>
    </dgm:pt>
    <dgm:pt modelId="{159A4011-87EA-4E15-8D46-8BCDB844B68B}" type="sibTrans" cxnId="{04223EC3-4567-4B2F-8979-D9289190B42F}">
      <dgm:prSet/>
      <dgm:spPr/>
      <dgm:t>
        <a:bodyPr/>
        <a:lstStyle/>
        <a:p>
          <a:endParaRPr lang="hr-HR"/>
        </a:p>
      </dgm:t>
    </dgm:pt>
    <dgm:pt modelId="{9422D5D6-F9E7-4072-86B5-3D286675E913}">
      <dgm:prSet/>
      <dgm:spPr/>
      <dgm:t>
        <a:bodyPr/>
        <a:lstStyle/>
        <a:p>
          <a:r>
            <a:rPr lang="hr-HR" b="1"/>
            <a:t>Erasmus+ za koga?</a:t>
          </a:r>
        </a:p>
      </dgm:t>
    </dgm:pt>
    <dgm:pt modelId="{F30D877E-77BA-476C-B1CB-BFD8C216C14D}" type="parTrans" cxnId="{F1F6C291-B497-418C-A9AB-3AC055D226E0}">
      <dgm:prSet/>
      <dgm:spPr/>
      <dgm:t>
        <a:bodyPr/>
        <a:lstStyle/>
        <a:p>
          <a:endParaRPr lang="hr-HR"/>
        </a:p>
      </dgm:t>
    </dgm:pt>
    <dgm:pt modelId="{97F7F72F-F7F8-4F33-851E-5AB630CD4D33}" type="sibTrans" cxnId="{F1F6C291-B497-418C-A9AB-3AC055D226E0}">
      <dgm:prSet/>
      <dgm:spPr/>
      <dgm:t>
        <a:bodyPr/>
        <a:lstStyle/>
        <a:p>
          <a:endParaRPr lang="hr-HR"/>
        </a:p>
      </dgm:t>
    </dgm:pt>
    <dgm:pt modelId="{40A55D5D-1C5C-4FD8-9F52-3FBE8238ECBC}">
      <dgm:prSet/>
      <dgm:spPr/>
      <dgm:t>
        <a:bodyPr/>
        <a:lstStyle/>
        <a:p>
          <a:pPr>
            <a:buFontTx/>
            <a:buNone/>
          </a:pPr>
          <a:endParaRPr lang="hr-HR" sz="150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F2A91A9A-201D-471A-8845-CBE79E52FF69}" type="parTrans" cxnId="{578C3928-4EC8-4935-9299-5181498644B3}">
      <dgm:prSet/>
      <dgm:spPr/>
      <dgm:t>
        <a:bodyPr/>
        <a:lstStyle/>
        <a:p>
          <a:endParaRPr lang="hr-HR"/>
        </a:p>
      </dgm:t>
    </dgm:pt>
    <dgm:pt modelId="{AAE6E701-E147-4270-BDFD-BE31BB127C26}" type="sibTrans" cxnId="{578C3928-4EC8-4935-9299-5181498644B3}">
      <dgm:prSet/>
      <dgm:spPr/>
      <dgm:t>
        <a:bodyPr/>
        <a:lstStyle/>
        <a:p>
          <a:endParaRPr lang="hr-HR"/>
        </a:p>
      </dgm:t>
    </dgm:pt>
    <dgm:pt modelId="{A65A57E4-BDF1-4208-9D62-6E2734EA4B9D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hr-HR">
              <a:solidFill>
                <a:schemeClr val="tx1">
                  <a:lumMod val="65000"/>
                  <a:lumOff val="35000"/>
                </a:schemeClr>
              </a:solidFill>
            </a:rPr>
            <a:t>KA1 Projekti mobilnosti</a:t>
          </a:r>
        </a:p>
      </dgm:t>
    </dgm:pt>
    <dgm:pt modelId="{0F61E48E-7636-4C23-8443-774390E2015E}" type="parTrans" cxnId="{85D1ACF0-F271-4ECF-8C06-633A3DDB7C64}">
      <dgm:prSet/>
      <dgm:spPr/>
      <dgm:t>
        <a:bodyPr/>
        <a:lstStyle/>
        <a:p>
          <a:endParaRPr lang="hr-HR"/>
        </a:p>
      </dgm:t>
    </dgm:pt>
    <dgm:pt modelId="{06FA4BB5-94F2-46D2-AAD5-615D635D443E}" type="sibTrans" cxnId="{85D1ACF0-F271-4ECF-8C06-633A3DDB7C64}">
      <dgm:prSet/>
      <dgm:spPr/>
      <dgm:t>
        <a:bodyPr/>
        <a:lstStyle/>
        <a:p>
          <a:endParaRPr lang="hr-HR"/>
        </a:p>
      </dgm:t>
    </dgm:pt>
    <dgm:pt modelId="{0F9EA2F4-9813-4E89-ACA5-A782A7824CD2}">
      <dgm:prSet/>
      <dgm:spPr/>
      <dgm:t>
        <a:bodyPr/>
        <a:lstStyle/>
        <a:p>
          <a:r>
            <a:rPr lang="hr-HR">
              <a:solidFill>
                <a:schemeClr val="tx1">
                  <a:lumMod val="65000"/>
                  <a:lumOff val="35000"/>
                </a:schemeClr>
              </a:solidFill>
            </a:rPr>
            <a:t>Uistinu su brojna, no krenimo od manjih postignuća:  </a:t>
          </a:r>
          <a:r>
            <a:rPr lang="hr-HR" b="1">
              <a:solidFill>
                <a:srgbClr val="F47921"/>
              </a:solidFill>
            </a:rPr>
            <a:t>Aktivnosti transnacionalne suradnje </a:t>
          </a:r>
          <a:r>
            <a:rPr lang="hr-HR">
              <a:solidFill>
                <a:schemeClr val="tx1">
                  <a:lumMod val="65000"/>
                  <a:lumOff val="35000"/>
                </a:schemeClr>
              </a:solidFill>
            </a:rPr>
            <a:t>– 138 sudionika, 60 aktivnosti, 28 zemalja </a:t>
          </a:r>
        </a:p>
      </dgm:t>
    </dgm:pt>
    <dgm:pt modelId="{443807C0-779F-4410-9DBC-6E3D4419F2C8}" type="parTrans" cxnId="{F8FF85E4-DD7B-4311-877C-D9624D958872}">
      <dgm:prSet/>
      <dgm:spPr/>
      <dgm:t>
        <a:bodyPr/>
        <a:lstStyle/>
        <a:p>
          <a:endParaRPr lang="hr-HR"/>
        </a:p>
      </dgm:t>
    </dgm:pt>
    <dgm:pt modelId="{E437BA80-1E69-45C5-BB6B-56E956272976}" type="sibTrans" cxnId="{F8FF85E4-DD7B-4311-877C-D9624D958872}">
      <dgm:prSet/>
      <dgm:spPr/>
      <dgm:t>
        <a:bodyPr/>
        <a:lstStyle/>
        <a:p>
          <a:endParaRPr lang="hr-HR"/>
        </a:p>
      </dgm:t>
    </dgm:pt>
    <dgm:pt modelId="{EE11D2A0-D0D4-49B5-8513-3291FCA3953C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hr-HR" sz="1600">
              <a:solidFill>
                <a:schemeClr val="tx1">
                  <a:lumMod val="65000"/>
                  <a:lumOff val="35000"/>
                </a:schemeClr>
              </a:solidFill>
            </a:rPr>
            <a:t>Služimo najveću</a:t>
          </a:r>
        </a:p>
      </dgm:t>
    </dgm:pt>
    <dgm:pt modelId="{DB358B58-0885-4F2D-BD0B-3C604B4E7426}" type="parTrans" cxnId="{86AF8B16-9AEA-49D9-B166-4B8334843550}">
      <dgm:prSet/>
      <dgm:spPr/>
      <dgm:t>
        <a:bodyPr/>
        <a:lstStyle/>
        <a:p>
          <a:endParaRPr lang="hr-HR"/>
        </a:p>
      </dgm:t>
    </dgm:pt>
    <dgm:pt modelId="{1DAAD319-E402-4E02-B732-5E420D390ECD}" type="sibTrans" cxnId="{86AF8B16-9AEA-49D9-B166-4B8334843550}">
      <dgm:prSet/>
      <dgm:spPr/>
      <dgm:t>
        <a:bodyPr/>
        <a:lstStyle/>
        <a:p>
          <a:endParaRPr lang="hr-HR"/>
        </a:p>
      </dgm:t>
    </dgm:pt>
    <dgm:pt modelId="{325D7953-EFF0-4E9B-B50E-2C4AE239E368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hr-HR" sz="1600">
              <a:solidFill>
                <a:schemeClr val="tx1">
                  <a:lumMod val="65000"/>
                  <a:lumOff val="35000"/>
                </a:schemeClr>
              </a:solidFill>
            </a:rPr>
            <a:t>Preko 3.500 odgojno-obrazovnih ustanova; njihovih djelatnika, djece i učenika </a:t>
          </a:r>
        </a:p>
      </dgm:t>
    </dgm:pt>
    <dgm:pt modelId="{CB594B35-7D21-45DF-AC09-6BADE33ACB11}" type="parTrans" cxnId="{CE6F1800-B059-453B-95C6-F66E31E7392A}">
      <dgm:prSet/>
      <dgm:spPr/>
      <dgm:t>
        <a:bodyPr/>
        <a:lstStyle/>
        <a:p>
          <a:endParaRPr lang="hr-HR"/>
        </a:p>
      </dgm:t>
    </dgm:pt>
    <dgm:pt modelId="{BD5A2D0E-2734-41F4-AF3A-15B4480ADBD2}" type="sibTrans" cxnId="{CE6F1800-B059-453B-95C6-F66E31E7392A}">
      <dgm:prSet/>
      <dgm:spPr/>
      <dgm:t>
        <a:bodyPr/>
        <a:lstStyle/>
        <a:p>
          <a:endParaRPr lang="hr-HR"/>
        </a:p>
      </dgm:t>
    </dgm:pt>
    <dgm:pt modelId="{34EBB2EA-C409-48DC-A3A1-D97C9E265180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hr-HR">
              <a:solidFill>
                <a:schemeClr val="tx1">
                  <a:lumMod val="65000"/>
                  <a:lumOff val="35000"/>
                </a:schemeClr>
              </a:solidFill>
            </a:rPr>
            <a:t>KA2 Projekti Strateških i</a:t>
          </a:r>
        </a:p>
      </dgm:t>
    </dgm:pt>
    <dgm:pt modelId="{689011D0-2139-4359-A1B6-75B8ED706B72}" type="parTrans" cxnId="{DF4FF2F7-BEFA-4AB6-9B10-6AC10412AD18}">
      <dgm:prSet/>
      <dgm:spPr/>
      <dgm:t>
        <a:bodyPr/>
        <a:lstStyle/>
        <a:p>
          <a:endParaRPr lang="hr-HR"/>
        </a:p>
      </dgm:t>
    </dgm:pt>
    <dgm:pt modelId="{BDAD2197-3C0B-4093-843B-09FEB0B0EFC7}" type="sibTrans" cxnId="{DF4FF2F7-BEFA-4AB6-9B10-6AC10412AD18}">
      <dgm:prSet/>
      <dgm:spPr/>
      <dgm:t>
        <a:bodyPr/>
        <a:lstStyle/>
        <a:p>
          <a:endParaRPr lang="hr-HR"/>
        </a:p>
      </dgm:t>
    </dgm:pt>
    <dgm:pt modelId="{E94C27F7-3A4B-450F-9450-FEE16FFF3E74}">
      <dgm:prSet/>
      <dgm:spPr/>
      <dgm:t>
        <a:bodyPr/>
        <a:lstStyle/>
        <a:p>
          <a:pPr>
            <a:buFontTx/>
            <a:buNone/>
          </a:pPr>
          <a:r>
            <a:rPr lang="hr-HR">
              <a:solidFill>
                <a:schemeClr val="tx1">
                  <a:lumMod val="65000"/>
                  <a:lumOff val="35000"/>
                </a:schemeClr>
              </a:solidFill>
            </a:rPr>
            <a:t>Školskih partnerstava</a:t>
          </a:r>
        </a:p>
      </dgm:t>
    </dgm:pt>
    <dgm:pt modelId="{2E896DEB-9CA2-42CB-9D16-AD9634179C90}" type="parTrans" cxnId="{A3F1581D-17F9-467E-90FE-975879B0A326}">
      <dgm:prSet/>
      <dgm:spPr/>
      <dgm:t>
        <a:bodyPr/>
        <a:lstStyle/>
        <a:p>
          <a:endParaRPr lang="hr-HR"/>
        </a:p>
      </dgm:t>
    </dgm:pt>
    <dgm:pt modelId="{F13AD779-499B-4BB6-99DB-0255E65A491E}" type="sibTrans" cxnId="{A3F1581D-17F9-467E-90FE-975879B0A326}">
      <dgm:prSet/>
      <dgm:spPr/>
      <dgm:t>
        <a:bodyPr/>
        <a:lstStyle/>
        <a:p>
          <a:endParaRPr lang="hr-HR"/>
        </a:p>
      </dgm:t>
    </dgm:pt>
    <dgm:pt modelId="{798727F4-3D94-46C3-92CE-BB5A2714B33E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hr-HR">
              <a:solidFill>
                <a:schemeClr val="tx1">
                  <a:lumMod val="65000"/>
                  <a:lumOff val="35000"/>
                </a:schemeClr>
              </a:solidFill>
            </a:rPr>
            <a:t>Aktivnosti transnacionalne</a:t>
          </a:r>
        </a:p>
      </dgm:t>
    </dgm:pt>
    <dgm:pt modelId="{87C71FF4-5D34-45A0-90D9-F0D27207D411}" type="parTrans" cxnId="{0BC02215-A1F7-4EF6-8A7D-89044AAF1E02}">
      <dgm:prSet/>
      <dgm:spPr/>
      <dgm:t>
        <a:bodyPr/>
        <a:lstStyle/>
        <a:p>
          <a:endParaRPr lang="hr-HR"/>
        </a:p>
      </dgm:t>
    </dgm:pt>
    <dgm:pt modelId="{2C98A00C-4AB4-4C1C-9961-A2352B5644C4}" type="sibTrans" cxnId="{0BC02215-A1F7-4EF6-8A7D-89044AAF1E02}">
      <dgm:prSet/>
      <dgm:spPr/>
      <dgm:t>
        <a:bodyPr/>
        <a:lstStyle/>
        <a:p>
          <a:endParaRPr lang="hr-HR"/>
        </a:p>
      </dgm:t>
    </dgm:pt>
    <dgm:pt modelId="{13481666-3458-4576-AE8B-F085E8CDEF43}">
      <dgm:prSet/>
      <dgm:spPr/>
      <dgm:t>
        <a:bodyPr/>
        <a:lstStyle/>
        <a:p>
          <a:pPr>
            <a:buFontTx/>
            <a:buNone/>
          </a:pPr>
          <a:r>
            <a:rPr lang="hr-HR">
              <a:solidFill>
                <a:schemeClr val="tx1">
                  <a:lumMod val="65000"/>
                  <a:lumOff val="35000"/>
                </a:schemeClr>
              </a:solidFill>
            </a:rPr>
            <a:t>suradnje</a:t>
          </a:r>
        </a:p>
      </dgm:t>
    </dgm:pt>
    <dgm:pt modelId="{D639E5C5-FFB8-418A-B701-3FC763DD0B0C}" type="parTrans" cxnId="{79BA0419-5F7B-4523-9F61-D61F230F489B}">
      <dgm:prSet/>
      <dgm:spPr/>
      <dgm:t>
        <a:bodyPr/>
        <a:lstStyle/>
        <a:p>
          <a:endParaRPr lang="hr-HR"/>
        </a:p>
      </dgm:t>
    </dgm:pt>
    <dgm:pt modelId="{10B3FFAB-C0BF-4B7C-ABC2-68030BDB81D1}" type="sibTrans" cxnId="{79BA0419-5F7B-4523-9F61-D61F230F489B}">
      <dgm:prSet/>
      <dgm:spPr/>
      <dgm:t>
        <a:bodyPr/>
        <a:lstStyle/>
        <a:p>
          <a:endParaRPr lang="hr-HR"/>
        </a:p>
      </dgm:t>
    </dgm:pt>
    <dgm:pt modelId="{1B8FA33D-C7C1-4FC5-AE7B-F045DD678E81}">
      <dgm:prSet/>
      <dgm:spPr/>
      <dgm:t>
        <a:bodyPr/>
        <a:lstStyle/>
        <a:p>
          <a:pPr>
            <a:buFontTx/>
            <a:buNone/>
          </a:pPr>
          <a:endParaRPr lang="hr-HR">
            <a:solidFill>
              <a:schemeClr val="bg2">
                <a:lumMod val="25000"/>
              </a:schemeClr>
            </a:solidFill>
          </a:endParaRPr>
        </a:p>
      </dgm:t>
    </dgm:pt>
    <dgm:pt modelId="{6CC84DA5-E650-4608-B60D-17A7B9134CB9}" type="parTrans" cxnId="{A0AC3EC7-2FD7-4F48-B119-FA1DFF1D1DCD}">
      <dgm:prSet/>
      <dgm:spPr/>
      <dgm:t>
        <a:bodyPr/>
        <a:lstStyle/>
        <a:p>
          <a:endParaRPr lang="hr-HR"/>
        </a:p>
      </dgm:t>
    </dgm:pt>
    <dgm:pt modelId="{97787804-166A-4AA2-BECB-C49D353A0F64}" type="sibTrans" cxnId="{A0AC3EC7-2FD7-4F48-B119-FA1DFF1D1DCD}">
      <dgm:prSet/>
      <dgm:spPr/>
      <dgm:t>
        <a:bodyPr/>
        <a:lstStyle/>
        <a:p>
          <a:endParaRPr lang="hr-HR"/>
        </a:p>
      </dgm:t>
    </dgm:pt>
    <dgm:pt modelId="{5860842D-1BC7-45BA-A9E2-A618B3CD7DBD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hr-HR">
              <a:solidFill>
                <a:schemeClr val="tx1">
                  <a:lumMod val="65000"/>
                  <a:lumOff val="35000"/>
                </a:schemeClr>
              </a:solidFill>
            </a:rPr>
            <a:t>… i eTwinning!</a:t>
          </a:r>
        </a:p>
      </dgm:t>
    </dgm:pt>
    <dgm:pt modelId="{EFC2D6B7-03E7-4582-8785-CB84E1F3644B}" type="parTrans" cxnId="{A5468325-8C72-4164-BD2F-0431FF5CA289}">
      <dgm:prSet/>
      <dgm:spPr/>
      <dgm:t>
        <a:bodyPr/>
        <a:lstStyle/>
        <a:p>
          <a:endParaRPr lang="hr-HR"/>
        </a:p>
      </dgm:t>
    </dgm:pt>
    <dgm:pt modelId="{FDC0EBD9-E8CB-4624-9CF0-F0107FD07645}" type="sibTrans" cxnId="{A5468325-8C72-4164-BD2F-0431FF5CA289}">
      <dgm:prSet/>
      <dgm:spPr/>
      <dgm:t>
        <a:bodyPr/>
        <a:lstStyle/>
        <a:p>
          <a:endParaRPr lang="hr-HR"/>
        </a:p>
      </dgm:t>
    </dgm:pt>
    <dgm:pt modelId="{25E5F58E-D99B-4440-9B55-EE04657A332E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hr-HR" sz="1600">
              <a:solidFill>
                <a:schemeClr val="tx1">
                  <a:lumMod val="65000"/>
                  <a:lumOff val="35000"/>
                </a:schemeClr>
              </a:solidFill>
            </a:rPr>
            <a:t>   sektorsku zajednicu </a:t>
          </a:r>
          <a:r>
            <a:rPr lang="hr-HR" sz="1600" err="1">
              <a:solidFill>
                <a:schemeClr val="tx1">
                  <a:lumMod val="65000"/>
                  <a:lumOff val="35000"/>
                </a:schemeClr>
              </a:solidFill>
            </a:rPr>
            <a:t>Erasmusa</a:t>
          </a:r>
          <a:r>
            <a:rPr lang="hr-HR" sz="1600">
              <a:solidFill>
                <a:schemeClr val="tx1">
                  <a:lumMod val="65000"/>
                  <a:lumOff val="35000"/>
                </a:schemeClr>
              </a:solidFill>
            </a:rPr>
            <a:t>+</a:t>
          </a:r>
        </a:p>
      </dgm:t>
    </dgm:pt>
    <dgm:pt modelId="{1733E328-E942-4DE9-A8CF-A4EAACC92BBE}" type="parTrans" cxnId="{DC47ED9D-424A-48B7-A914-169DEED492D3}">
      <dgm:prSet/>
      <dgm:spPr/>
      <dgm:t>
        <a:bodyPr/>
        <a:lstStyle/>
        <a:p>
          <a:endParaRPr lang="hr-HR"/>
        </a:p>
      </dgm:t>
    </dgm:pt>
    <dgm:pt modelId="{AB1F1350-B30D-4F9D-9E82-1A1CA4B34791}" type="sibTrans" cxnId="{DC47ED9D-424A-48B7-A914-169DEED492D3}">
      <dgm:prSet/>
      <dgm:spPr/>
      <dgm:t>
        <a:bodyPr/>
        <a:lstStyle/>
        <a:p>
          <a:endParaRPr lang="hr-HR"/>
        </a:p>
      </dgm:t>
    </dgm:pt>
    <dgm:pt modelId="{C0AAC117-FACF-4ED8-A7C9-6171ED4D5842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endParaRPr lang="hr-HR">
            <a:solidFill>
              <a:schemeClr val="bg2">
                <a:lumMod val="25000"/>
              </a:schemeClr>
            </a:solidFill>
          </a:endParaRPr>
        </a:p>
      </dgm:t>
    </dgm:pt>
    <dgm:pt modelId="{DC12CF74-00D7-4F12-90EB-13EA144F8D37}" type="parTrans" cxnId="{84CF2A9C-2C7E-481D-8767-B58B16A64B5E}">
      <dgm:prSet/>
      <dgm:spPr/>
      <dgm:t>
        <a:bodyPr/>
        <a:lstStyle/>
        <a:p>
          <a:endParaRPr lang="hr-HR"/>
        </a:p>
      </dgm:t>
    </dgm:pt>
    <dgm:pt modelId="{1708D9C1-8EB5-422A-83EF-40AA296FC4E9}" type="sibTrans" cxnId="{84CF2A9C-2C7E-481D-8767-B58B16A64B5E}">
      <dgm:prSet/>
      <dgm:spPr/>
      <dgm:t>
        <a:bodyPr/>
        <a:lstStyle/>
        <a:p>
          <a:endParaRPr lang="hr-HR"/>
        </a:p>
      </dgm:t>
    </dgm:pt>
    <dgm:pt modelId="{298AB756-F0E0-4083-99CA-CBE5A300BF78}">
      <dgm:prSet/>
      <dgm:spPr/>
      <dgm:t>
        <a:bodyPr/>
        <a:lstStyle/>
        <a:p>
          <a:endParaRPr lang="hr-HR"/>
        </a:p>
      </dgm:t>
    </dgm:pt>
    <dgm:pt modelId="{442FB164-5171-4CDC-B421-0618E1A29477}" type="parTrans" cxnId="{C866674B-B020-46AD-8B88-06546BA6EA60}">
      <dgm:prSet/>
      <dgm:spPr/>
      <dgm:t>
        <a:bodyPr/>
        <a:lstStyle/>
        <a:p>
          <a:endParaRPr lang="hr-HR"/>
        </a:p>
      </dgm:t>
    </dgm:pt>
    <dgm:pt modelId="{8E3272F2-4941-4E95-8CD6-2AE8FC41C995}" type="sibTrans" cxnId="{C866674B-B020-46AD-8B88-06546BA6EA60}">
      <dgm:prSet/>
      <dgm:spPr/>
      <dgm:t>
        <a:bodyPr/>
        <a:lstStyle/>
        <a:p>
          <a:endParaRPr lang="hr-HR"/>
        </a:p>
      </dgm:t>
    </dgm:pt>
    <dgm:pt modelId="{80E61044-A0FA-4245-95F4-E9CF1F784E0D}" type="pres">
      <dgm:prSet presAssocID="{B0CB09FF-2BFF-4B02-99C5-E18E7C4B9623}" presName="diagram" presStyleCnt="0">
        <dgm:presLayoutVars>
          <dgm:dir/>
          <dgm:animLvl val="lvl"/>
          <dgm:resizeHandles val="exact"/>
        </dgm:presLayoutVars>
      </dgm:prSet>
      <dgm:spPr/>
    </dgm:pt>
    <dgm:pt modelId="{F76B69C8-37DB-4DC8-ADC2-57703FE90160}" type="pres">
      <dgm:prSet presAssocID="{9422D5D6-F9E7-4072-86B5-3D286675E913}" presName="compNode" presStyleCnt="0"/>
      <dgm:spPr/>
    </dgm:pt>
    <dgm:pt modelId="{0E66B45F-0C43-4BA4-9BD3-C4A4E19D2EE6}" type="pres">
      <dgm:prSet presAssocID="{9422D5D6-F9E7-4072-86B5-3D286675E913}" presName="childRect" presStyleLbl="bgAcc1" presStyleIdx="0" presStyleCnt="3">
        <dgm:presLayoutVars>
          <dgm:bulletEnabled val="1"/>
        </dgm:presLayoutVars>
      </dgm:prSet>
      <dgm:spPr/>
    </dgm:pt>
    <dgm:pt modelId="{5644525F-AB6D-47CD-80F4-F1109C0E4041}" type="pres">
      <dgm:prSet presAssocID="{9422D5D6-F9E7-4072-86B5-3D286675E913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9B5AAB2-5C7A-4D95-8587-79B6D42B7FD5}" type="pres">
      <dgm:prSet presAssocID="{9422D5D6-F9E7-4072-86B5-3D286675E913}" presName="parentRect" presStyleLbl="alignNode1" presStyleIdx="0" presStyleCnt="3"/>
      <dgm:spPr/>
    </dgm:pt>
    <dgm:pt modelId="{B4BDDF2D-78C0-44BC-8A90-DF510A4F7590}" type="pres">
      <dgm:prSet presAssocID="{9422D5D6-F9E7-4072-86B5-3D286675E913}" presName="adorn" presStyleLbl="fgAccFollowNode1" presStyleIdx="0" presStyleCnt="3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5000" r="-125000"/>
          </a:stretch>
        </a:blipFill>
      </dgm:spPr>
    </dgm:pt>
    <dgm:pt modelId="{25638AD7-91AA-4224-93B2-1081807EAE5A}" type="pres">
      <dgm:prSet presAssocID="{97F7F72F-F7F8-4F33-851E-5AB630CD4D33}" presName="sibTrans" presStyleLbl="sibTrans2D1" presStyleIdx="0" presStyleCnt="0"/>
      <dgm:spPr/>
    </dgm:pt>
    <dgm:pt modelId="{BF632A52-182B-4072-BB42-0FF2359D8D15}" type="pres">
      <dgm:prSet presAssocID="{45A66827-CDC3-41A5-AE69-E5A84927751F}" presName="compNode" presStyleCnt="0"/>
      <dgm:spPr/>
    </dgm:pt>
    <dgm:pt modelId="{DC7BC077-7153-4D55-94C9-5F568B4F5BD5}" type="pres">
      <dgm:prSet presAssocID="{45A66827-CDC3-41A5-AE69-E5A84927751F}" presName="childRect" presStyleLbl="bgAcc1" presStyleIdx="1" presStyleCnt="3">
        <dgm:presLayoutVars>
          <dgm:bulletEnabled val="1"/>
        </dgm:presLayoutVars>
      </dgm:prSet>
      <dgm:spPr/>
    </dgm:pt>
    <dgm:pt modelId="{D8B89C54-3368-454C-85F7-F350EC605726}" type="pres">
      <dgm:prSet presAssocID="{45A66827-CDC3-41A5-AE69-E5A84927751F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CA84CE74-588F-4275-B7EA-686C143C70FD}" type="pres">
      <dgm:prSet presAssocID="{45A66827-CDC3-41A5-AE69-E5A84927751F}" presName="parentRect" presStyleLbl="alignNode1" presStyleIdx="1" presStyleCnt="3"/>
      <dgm:spPr/>
    </dgm:pt>
    <dgm:pt modelId="{CE4F3B2C-9733-434C-B9E3-CE07803FD6D6}" type="pres">
      <dgm:prSet presAssocID="{45A66827-CDC3-41A5-AE69-E5A84927751F}" presName="adorn" presStyleLbl="fgAccFollowNode1" presStyleIdx="1" presStyleCnt="3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5000" r="-125000"/>
          </a:stretch>
        </a:blipFill>
      </dgm:spPr>
    </dgm:pt>
    <dgm:pt modelId="{F881DF63-6789-4B11-8A69-0971649B8FCB}" type="pres">
      <dgm:prSet presAssocID="{9E6CAB4B-91EA-48F8-9BFE-EE7D721A1501}" presName="sibTrans" presStyleLbl="sibTrans2D1" presStyleIdx="0" presStyleCnt="0"/>
      <dgm:spPr/>
    </dgm:pt>
    <dgm:pt modelId="{2A48D295-ADB9-43CE-91A2-F3749E133536}" type="pres">
      <dgm:prSet presAssocID="{E3794FD9-4DF0-4CA3-B828-F8230DE7ABB3}" presName="compNode" presStyleCnt="0"/>
      <dgm:spPr/>
    </dgm:pt>
    <dgm:pt modelId="{9712093E-B00A-4D46-9C3F-364AC0F85775}" type="pres">
      <dgm:prSet presAssocID="{E3794FD9-4DF0-4CA3-B828-F8230DE7ABB3}" presName="childRect" presStyleLbl="bgAcc1" presStyleIdx="2" presStyleCnt="3">
        <dgm:presLayoutVars>
          <dgm:bulletEnabled val="1"/>
        </dgm:presLayoutVars>
      </dgm:prSet>
      <dgm:spPr/>
    </dgm:pt>
    <dgm:pt modelId="{E85CE417-AE14-430B-9F5D-69444D5EC667}" type="pres">
      <dgm:prSet presAssocID="{E3794FD9-4DF0-4CA3-B828-F8230DE7ABB3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A9ECA77E-0FA1-4656-A669-E4003B8C9001}" type="pres">
      <dgm:prSet presAssocID="{E3794FD9-4DF0-4CA3-B828-F8230DE7ABB3}" presName="parentRect" presStyleLbl="alignNode1" presStyleIdx="2" presStyleCnt="3"/>
      <dgm:spPr/>
    </dgm:pt>
    <dgm:pt modelId="{7B01E1AF-2A7E-4613-AC9A-683C4285143B}" type="pres">
      <dgm:prSet presAssocID="{E3794FD9-4DF0-4CA3-B828-F8230DE7ABB3}" presName="adorn" presStyleLbl="fgAccFollowNode1" presStyleIdx="2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5000" r="-125000"/>
          </a:stretch>
        </a:blipFill>
      </dgm:spPr>
    </dgm:pt>
  </dgm:ptLst>
  <dgm:cxnLst>
    <dgm:cxn modelId="{CE6F1800-B059-453B-95C6-F66E31E7392A}" srcId="{9422D5D6-F9E7-4072-86B5-3D286675E913}" destId="{325D7953-EFF0-4E9B-B50E-2C4AE239E368}" srcOrd="3" destOrd="0" parTransId="{CB594B35-7D21-45DF-AC09-6BADE33ACB11}" sibTransId="{BD5A2D0E-2734-41F4-AF3A-15B4480ADBD2}"/>
    <dgm:cxn modelId="{E0E06700-64A9-445B-8E2C-5C0D33F48187}" type="presOf" srcId="{E94C27F7-3A4B-450F-9450-FEE16FFF3E74}" destId="{DC7BC077-7153-4D55-94C9-5F568B4F5BD5}" srcOrd="0" destOrd="3" presId="urn:microsoft.com/office/officeart/2005/8/layout/bList2"/>
    <dgm:cxn modelId="{0BC02215-A1F7-4EF6-8A7D-89044AAF1E02}" srcId="{45A66827-CDC3-41A5-AE69-E5A84927751F}" destId="{798727F4-3D94-46C3-92CE-BB5A2714B33E}" srcOrd="4" destOrd="0" parTransId="{87C71FF4-5D34-45A0-90D9-F0D27207D411}" sibTransId="{2C98A00C-4AB4-4C1C-9961-A2352B5644C4}"/>
    <dgm:cxn modelId="{86AF8B16-9AEA-49D9-B166-4B8334843550}" srcId="{9422D5D6-F9E7-4072-86B5-3D286675E913}" destId="{EE11D2A0-D0D4-49B5-8513-3291FCA3953C}" srcOrd="1" destOrd="0" parTransId="{DB358B58-0885-4F2D-BD0B-3C604B4E7426}" sibTransId="{1DAAD319-E402-4E02-B732-5E420D390ECD}"/>
    <dgm:cxn modelId="{CC57C217-D049-48FE-9FCC-49488030C8AA}" type="presOf" srcId="{798727F4-3D94-46C3-92CE-BB5A2714B33E}" destId="{DC7BC077-7153-4D55-94C9-5F568B4F5BD5}" srcOrd="0" destOrd="4" presId="urn:microsoft.com/office/officeart/2005/8/layout/bList2"/>
    <dgm:cxn modelId="{79BA0419-5F7B-4523-9F61-D61F230F489B}" srcId="{45A66827-CDC3-41A5-AE69-E5A84927751F}" destId="{13481666-3458-4576-AE8B-F085E8CDEF43}" srcOrd="5" destOrd="0" parTransId="{D639E5C5-FFB8-418A-B701-3FC763DD0B0C}" sibTransId="{10B3FFAB-C0BF-4B7C-ABC2-68030BDB81D1}"/>
    <dgm:cxn modelId="{A3F1581D-17F9-467E-90FE-975879B0A326}" srcId="{45A66827-CDC3-41A5-AE69-E5A84927751F}" destId="{E94C27F7-3A4B-450F-9450-FEE16FFF3E74}" srcOrd="3" destOrd="0" parTransId="{2E896DEB-9CA2-42CB-9D16-AD9634179C90}" sibTransId="{F13AD779-499B-4BB6-99DB-0255E65A491E}"/>
    <dgm:cxn modelId="{9F62791F-CDAC-479A-AF7C-C15E64CF3875}" type="presOf" srcId="{25E5F58E-D99B-4440-9B55-EE04657A332E}" destId="{0E66B45F-0C43-4BA4-9BD3-C4A4E19D2EE6}" srcOrd="0" destOrd="2" presId="urn:microsoft.com/office/officeart/2005/8/layout/bList2"/>
    <dgm:cxn modelId="{A5468325-8C72-4164-BD2F-0431FF5CA289}" srcId="{45A66827-CDC3-41A5-AE69-E5A84927751F}" destId="{5860842D-1BC7-45BA-A9E2-A618B3CD7DBD}" srcOrd="6" destOrd="0" parTransId="{EFC2D6B7-03E7-4582-8785-CB84E1F3644B}" sibTransId="{FDC0EBD9-E8CB-4624-9CF0-F0107FD07645}"/>
    <dgm:cxn modelId="{3FBE4027-6BC5-4DC5-AD20-40B33D72D935}" type="presOf" srcId="{97F7F72F-F7F8-4F33-851E-5AB630CD4D33}" destId="{25638AD7-91AA-4224-93B2-1081807EAE5A}" srcOrd="0" destOrd="0" presId="urn:microsoft.com/office/officeart/2005/8/layout/bList2"/>
    <dgm:cxn modelId="{578C3928-4EC8-4935-9299-5181498644B3}" srcId="{9422D5D6-F9E7-4072-86B5-3D286675E913}" destId="{40A55D5D-1C5C-4FD8-9F52-3FBE8238ECBC}" srcOrd="0" destOrd="0" parTransId="{F2A91A9A-201D-471A-8845-CBE79E52FF69}" sibTransId="{AAE6E701-E147-4270-BDFD-BE31BB127C26}"/>
    <dgm:cxn modelId="{BA56843E-FEE5-41C7-9A1C-686115F35681}" type="presOf" srcId="{E3794FD9-4DF0-4CA3-B828-F8230DE7ABB3}" destId="{A9ECA77E-0FA1-4656-A669-E4003B8C9001}" srcOrd="1" destOrd="0" presId="urn:microsoft.com/office/officeart/2005/8/layout/bList2"/>
    <dgm:cxn modelId="{D2B8BF5D-3C8E-468B-B1E1-343ECB15BDCC}" type="presOf" srcId="{9422D5D6-F9E7-4072-86B5-3D286675E913}" destId="{E9B5AAB2-5C7A-4D95-8587-79B6D42B7FD5}" srcOrd="1" destOrd="0" presId="urn:microsoft.com/office/officeart/2005/8/layout/bList2"/>
    <dgm:cxn modelId="{829E6266-69E9-40AC-ABEE-9F77690A38DF}" type="presOf" srcId="{298AB756-F0E0-4083-99CA-CBE5A300BF78}" destId="{9712093E-B00A-4D46-9C3F-364AC0F85775}" srcOrd="0" destOrd="0" presId="urn:microsoft.com/office/officeart/2005/8/layout/bList2"/>
    <dgm:cxn modelId="{79E29568-D51B-4ED4-9E8B-D7A2819ECA3C}" type="presOf" srcId="{A65A57E4-BDF1-4208-9D62-6E2734EA4B9D}" destId="{DC7BC077-7153-4D55-94C9-5F568B4F5BD5}" srcOrd="0" destOrd="1" presId="urn:microsoft.com/office/officeart/2005/8/layout/bList2"/>
    <dgm:cxn modelId="{C866674B-B020-46AD-8B88-06546BA6EA60}" srcId="{E3794FD9-4DF0-4CA3-B828-F8230DE7ABB3}" destId="{298AB756-F0E0-4083-99CA-CBE5A300BF78}" srcOrd="0" destOrd="0" parTransId="{442FB164-5171-4CDC-B421-0618E1A29477}" sibTransId="{8E3272F2-4941-4E95-8CD6-2AE8FC41C995}"/>
    <dgm:cxn modelId="{C47C5372-BBE5-4AD0-9684-8909DEDF3523}" type="presOf" srcId="{40A55D5D-1C5C-4FD8-9F52-3FBE8238ECBC}" destId="{0E66B45F-0C43-4BA4-9BD3-C4A4E19D2EE6}" srcOrd="0" destOrd="0" presId="urn:microsoft.com/office/officeart/2005/8/layout/bList2"/>
    <dgm:cxn modelId="{1DC10E75-98DA-4EAA-AC41-D68C94F52377}" type="presOf" srcId="{9422D5D6-F9E7-4072-86B5-3D286675E913}" destId="{5644525F-AB6D-47CD-80F4-F1109C0E4041}" srcOrd="0" destOrd="0" presId="urn:microsoft.com/office/officeart/2005/8/layout/bList2"/>
    <dgm:cxn modelId="{A36BC656-9B54-4A8D-B685-6B8EE3CAED7D}" type="presOf" srcId="{9E6CAB4B-91EA-48F8-9BFE-EE7D721A1501}" destId="{F881DF63-6789-4B11-8A69-0971649B8FCB}" srcOrd="0" destOrd="0" presId="urn:microsoft.com/office/officeart/2005/8/layout/bList2"/>
    <dgm:cxn modelId="{CA009758-05FD-4C7C-98A9-929CBA68B4FD}" srcId="{B0CB09FF-2BFF-4B02-99C5-E18E7C4B9623}" destId="{45A66827-CDC3-41A5-AE69-E5A84927751F}" srcOrd="1" destOrd="0" parTransId="{7AE76A37-E1BF-4349-8812-DB322CEE8B9B}" sibTransId="{9E6CAB4B-91EA-48F8-9BFE-EE7D721A1501}"/>
    <dgm:cxn modelId="{F1F6C291-B497-418C-A9AB-3AC055D226E0}" srcId="{B0CB09FF-2BFF-4B02-99C5-E18E7C4B9623}" destId="{9422D5D6-F9E7-4072-86B5-3D286675E913}" srcOrd="0" destOrd="0" parTransId="{F30D877E-77BA-476C-B1CB-BFD8C216C14D}" sibTransId="{97F7F72F-F7F8-4F33-851E-5AB630CD4D33}"/>
    <dgm:cxn modelId="{1E088099-0EE8-444E-A7BB-126A3984E0D9}" type="presOf" srcId="{325D7953-EFF0-4E9B-B50E-2C4AE239E368}" destId="{0E66B45F-0C43-4BA4-9BD3-C4A4E19D2EE6}" srcOrd="0" destOrd="3" presId="urn:microsoft.com/office/officeart/2005/8/layout/bList2"/>
    <dgm:cxn modelId="{84CF2A9C-2C7E-481D-8767-B58B16A64B5E}" srcId="{45A66827-CDC3-41A5-AE69-E5A84927751F}" destId="{C0AAC117-FACF-4ED8-A7C9-6171ED4D5842}" srcOrd="0" destOrd="0" parTransId="{DC12CF74-00D7-4F12-90EB-13EA144F8D37}" sibTransId="{1708D9C1-8EB5-422A-83EF-40AA296FC4E9}"/>
    <dgm:cxn modelId="{DC47ED9D-424A-48B7-A914-169DEED492D3}" srcId="{9422D5D6-F9E7-4072-86B5-3D286675E913}" destId="{25E5F58E-D99B-4440-9B55-EE04657A332E}" srcOrd="2" destOrd="0" parTransId="{1733E328-E942-4DE9-A8CF-A4EAACC92BBE}" sibTransId="{AB1F1350-B30D-4F9D-9E82-1A1CA4B34791}"/>
    <dgm:cxn modelId="{DE342BA4-257D-425E-8BFA-51344CF8D60F}" type="presOf" srcId="{0F9EA2F4-9813-4E89-ACA5-A782A7824CD2}" destId="{9712093E-B00A-4D46-9C3F-364AC0F85775}" srcOrd="0" destOrd="1" presId="urn:microsoft.com/office/officeart/2005/8/layout/bList2"/>
    <dgm:cxn modelId="{983349A8-BEB2-41F3-BA4B-7A5CC45170BD}" type="presOf" srcId="{C0AAC117-FACF-4ED8-A7C9-6171ED4D5842}" destId="{DC7BC077-7153-4D55-94C9-5F568B4F5BD5}" srcOrd="0" destOrd="0" presId="urn:microsoft.com/office/officeart/2005/8/layout/bList2"/>
    <dgm:cxn modelId="{36672AAC-01CC-4CA5-A4B4-9B24F85E8624}" type="presOf" srcId="{5860842D-1BC7-45BA-A9E2-A618B3CD7DBD}" destId="{DC7BC077-7153-4D55-94C9-5F568B4F5BD5}" srcOrd="0" destOrd="6" presId="urn:microsoft.com/office/officeart/2005/8/layout/bList2"/>
    <dgm:cxn modelId="{E1CD11B3-CC3A-4AFE-92CE-AD19BAA94DCA}" type="presOf" srcId="{EE11D2A0-D0D4-49B5-8513-3291FCA3953C}" destId="{0E66B45F-0C43-4BA4-9BD3-C4A4E19D2EE6}" srcOrd="0" destOrd="1" presId="urn:microsoft.com/office/officeart/2005/8/layout/bList2"/>
    <dgm:cxn modelId="{99B415B5-63D1-4880-B0F0-A902777A4DFC}" type="presOf" srcId="{1B8FA33D-C7C1-4FC5-AE7B-F045DD678E81}" destId="{DC7BC077-7153-4D55-94C9-5F568B4F5BD5}" srcOrd="0" destOrd="7" presId="urn:microsoft.com/office/officeart/2005/8/layout/bList2"/>
    <dgm:cxn modelId="{59B263BD-4D80-4270-8DAB-1914BE6118D7}" type="presOf" srcId="{B0CB09FF-2BFF-4B02-99C5-E18E7C4B9623}" destId="{80E61044-A0FA-4245-95F4-E9CF1F784E0D}" srcOrd="0" destOrd="0" presId="urn:microsoft.com/office/officeart/2005/8/layout/bList2"/>
    <dgm:cxn modelId="{A65E67BF-DA46-4B32-88A1-7B8D48C0EA31}" type="presOf" srcId="{45A66827-CDC3-41A5-AE69-E5A84927751F}" destId="{D8B89C54-3368-454C-85F7-F350EC605726}" srcOrd="0" destOrd="0" presId="urn:microsoft.com/office/officeart/2005/8/layout/bList2"/>
    <dgm:cxn modelId="{8FC35ABF-5741-4F9F-B47C-F0876D75DDD7}" type="presOf" srcId="{34EBB2EA-C409-48DC-A3A1-D97C9E265180}" destId="{DC7BC077-7153-4D55-94C9-5F568B4F5BD5}" srcOrd="0" destOrd="2" presId="urn:microsoft.com/office/officeart/2005/8/layout/bList2"/>
    <dgm:cxn modelId="{83C76AC0-0677-42FF-8D2F-6CE15ACA9E3B}" type="presOf" srcId="{45A66827-CDC3-41A5-AE69-E5A84927751F}" destId="{CA84CE74-588F-4275-B7EA-686C143C70FD}" srcOrd="1" destOrd="0" presId="urn:microsoft.com/office/officeart/2005/8/layout/bList2"/>
    <dgm:cxn modelId="{04223EC3-4567-4B2F-8979-D9289190B42F}" srcId="{B0CB09FF-2BFF-4B02-99C5-E18E7C4B9623}" destId="{E3794FD9-4DF0-4CA3-B828-F8230DE7ABB3}" srcOrd="2" destOrd="0" parTransId="{8B602B0F-97A6-4909-8855-C90D2F420F26}" sibTransId="{159A4011-87EA-4E15-8D46-8BCDB844B68B}"/>
    <dgm:cxn modelId="{A0AC3EC7-2FD7-4F48-B119-FA1DFF1D1DCD}" srcId="{45A66827-CDC3-41A5-AE69-E5A84927751F}" destId="{1B8FA33D-C7C1-4FC5-AE7B-F045DD678E81}" srcOrd="7" destOrd="0" parTransId="{6CC84DA5-E650-4608-B60D-17A7B9134CB9}" sibTransId="{97787804-166A-4AA2-BECB-C49D353A0F64}"/>
    <dgm:cxn modelId="{7384DED9-78AD-4190-9846-8FEEAE21DD6D}" type="presOf" srcId="{E3794FD9-4DF0-4CA3-B828-F8230DE7ABB3}" destId="{E85CE417-AE14-430B-9F5D-69444D5EC667}" srcOrd="0" destOrd="0" presId="urn:microsoft.com/office/officeart/2005/8/layout/bList2"/>
    <dgm:cxn modelId="{F8FF85E4-DD7B-4311-877C-D9624D958872}" srcId="{E3794FD9-4DF0-4CA3-B828-F8230DE7ABB3}" destId="{0F9EA2F4-9813-4E89-ACA5-A782A7824CD2}" srcOrd="1" destOrd="0" parTransId="{443807C0-779F-4410-9DBC-6E3D4419F2C8}" sibTransId="{E437BA80-1E69-45C5-BB6B-56E956272976}"/>
    <dgm:cxn modelId="{85D1ACF0-F271-4ECF-8C06-633A3DDB7C64}" srcId="{45A66827-CDC3-41A5-AE69-E5A84927751F}" destId="{A65A57E4-BDF1-4208-9D62-6E2734EA4B9D}" srcOrd="1" destOrd="0" parTransId="{0F61E48E-7636-4C23-8443-774390E2015E}" sibTransId="{06FA4BB5-94F2-46D2-AAD5-615D635D443E}"/>
    <dgm:cxn modelId="{DF4FF2F7-BEFA-4AB6-9B10-6AC10412AD18}" srcId="{45A66827-CDC3-41A5-AE69-E5A84927751F}" destId="{34EBB2EA-C409-48DC-A3A1-D97C9E265180}" srcOrd="2" destOrd="0" parTransId="{689011D0-2139-4359-A1B6-75B8ED706B72}" sibTransId="{BDAD2197-3C0B-4093-843B-09FEB0B0EFC7}"/>
    <dgm:cxn modelId="{4F1C33F9-7CFD-4605-9374-837C7295C892}" type="presOf" srcId="{13481666-3458-4576-AE8B-F085E8CDEF43}" destId="{DC7BC077-7153-4D55-94C9-5F568B4F5BD5}" srcOrd="0" destOrd="5" presId="urn:microsoft.com/office/officeart/2005/8/layout/bList2"/>
    <dgm:cxn modelId="{627AE001-6A8E-4DE5-ACE0-BD74A3ED199F}" type="presParOf" srcId="{80E61044-A0FA-4245-95F4-E9CF1F784E0D}" destId="{F76B69C8-37DB-4DC8-ADC2-57703FE90160}" srcOrd="0" destOrd="0" presId="urn:microsoft.com/office/officeart/2005/8/layout/bList2"/>
    <dgm:cxn modelId="{AF25A866-80EA-4D27-BEFF-EB9240FEF699}" type="presParOf" srcId="{F76B69C8-37DB-4DC8-ADC2-57703FE90160}" destId="{0E66B45F-0C43-4BA4-9BD3-C4A4E19D2EE6}" srcOrd="0" destOrd="0" presId="urn:microsoft.com/office/officeart/2005/8/layout/bList2"/>
    <dgm:cxn modelId="{1D02F5B7-990B-49C4-ABA3-BC3B51966101}" type="presParOf" srcId="{F76B69C8-37DB-4DC8-ADC2-57703FE90160}" destId="{5644525F-AB6D-47CD-80F4-F1109C0E4041}" srcOrd="1" destOrd="0" presId="urn:microsoft.com/office/officeart/2005/8/layout/bList2"/>
    <dgm:cxn modelId="{9E3B7FAC-168B-4509-9A9D-8A190F6FED35}" type="presParOf" srcId="{F76B69C8-37DB-4DC8-ADC2-57703FE90160}" destId="{E9B5AAB2-5C7A-4D95-8587-79B6D42B7FD5}" srcOrd="2" destOrd="0" presId="urn:microsoft.com/office/officeart/2005/8/layout/bList2"/>
    <dgm:cxn modelId="{D9C31D65-5E4C-4E26-99A8-4939984ACAB1}" type="presParOf" srcId="{F76B69C8-37DB-4DC8-ADC2-57703FE90160}" destId="{B4BDDF2D-78C0-44BC-8A90-DF510A4F7590}" srcOrd="3" destOrd="0" presId="urn:microsoft.com/office/officeart/2005/8/layout/bList2"/>
    <dgm:cxn modelId="{D8371055-C54E-405A-A43F-54028D167A47}" type="presParOf" srcId="{80E61044-A0FA-4245-95F4-E9CF1F784E0D}" destId="{25638AD7-91AA-4224-93B2-1081807EAE5A}" srcOrd="1" destOrd="0" presId="urn:microsoft.com/office/officeart/2005/8/layout/bList2"/>
    <dgm:cxn modelId="{C628576B-2531-4269-BDC9-80E427D87AC5}" type="presParOf" srcId="{80E61044-A0FA-4245-95F4-E9CF1F784E0D}" destId="{BF632A52-182B-4072-BB42-0FF2359D8D15}" srcOrd="2" destOrd="0" presId="urn:microsoft.com/office/officeart/2005/8/layout/bList2"/>
    <dgm:cxn modelId="{7DE2CE24-C958-4A1A-BD29-400312298AF7}" type="presParOf" srcId="{BF632A52-182B-4072-BB42-0FF2359D8D15}" destId="{DC7BC077-7153-4D55-94C9-5F568B4F5BD5}" srcOrd="0" destOrd="0" presId="urn:microsoft.com/office/officeart/2005/8/layout/bList2"/>
    <dgm:cxn modelId="{3C62ABA4-1BC6-4CC3-BE2B-AB17BE6B6C5E}" type="presParOf" srcId="{BF632A52-182B-4072-BB42-0FF2359D8D15}" destId="{D8B89C54-3368-454C-85F7-F350EC605726}" srcOrd="1" destOrd="0" presId="urn:microsoft.com/office/officeart/2005/8/layout/bList2"/>
    <dgm:cxn modelId="{D7BEF033-A9AE-4D5E-8F48-24F3D1FE840A}" type="presParOf" srcId="{BF632A52-182B-4072-BB42-0FF2359D8D15}" destId="{CA84CE74-588F-4275-B7EA-686C143C70FD}" srcOrd="2" destOrd="0" presId="urn:microsoft.com/office/officeart/2005/8/layout/bList2"/>
    <dgm:cxn modelId="{073A7D7F-50DB-4E3E-BE90-8629B3500381}" type="presParOf" srcId="{BF632A52-182B-4072-BB42-0FF2359D8D15}" destId="{CE4F3B2C-9733-434C-B9E3-CE07803FD6D6}" srcOrd="3" destOrd="0" presId="urn:microsoft.com/office/officeart/2005/8/layout/bList2"/>
    <dgm:cxn modelId="{F0CA1E9A-2C03-4BEB-987C-33471710D56D}" type="presParOf" srcId="{80E61044-A0FA-4245-95F4-E9CF1F784E0D}" destId="{F881DF63-6789-4B11-8A69-0971649B8FCB}" srcOrd="3" destOrd="0" presId="urn:microsoft.com/office/officeart/2005/8/layout/bList2"/>
    <dgm:cxn modelId="{F4D7DE54-E8A7-4636-8ACD-1159EFF6C157}" type="presParOf" srcId="{80E61044-A0FA-4245-95F4-E9CF1F784E0D}" destId="{2A48D295-ADB9-43CE-91A2-F3749E133536}" srcOrd="4" destOrd="0" presId="urn:microsoft.com/office/officeart/2005/8/layout/bList2"/>
    <dgm:cxn modelId="{6553CF2C-FD01-4DE4-9CFE-39D0624E8202}" type="presParOf" srcId="{2A48D295-ADB9-43CE-91A2-F3749E133536}" destId="{9712093E-B00A-4D46-9C3F-364AC0F85775}" srcOrd="0" destOrd="0" presId="urn:microsoft.com/office/officeart/2005/8/layout/bList2"/>
    <dgm:cxn modelId="{B57F42C6-77CD-4747-BDB0-6522E037C0D3}" type="presParOf" srcId="{2A48D295-ADB9-43CE-91A2-F3749E133536}" destId="{E85CE417-AE14-430B-9F5D-69444D5EC667}" srcOrd="1" destOrd="0" presId="urn:microsoft.com/office/officeart/2005/8/layout/bList2"/>
    <dgm:cxn modelId="{6B3F1A3C-1138-40F2-8A03-13AF7404EB3B}" type="presParOf" srcId="{2A48D295-ADB9-43CE-91A2-F3749E133536}" destId="{A9ECA77E-0FA1-4656-A669-E4003B8C9001}" srcOrd="2" destOrd="0" presId="urn:microsoft.com/office/officeart/2005/8/layout/bList2"/>
    <dgm:cxn modelId="{C91F20CF-2A56-4D7B-A772-473B016D7F03}" type="presParOf" srcId="{2A48D295-ADB9-43CE-91A2-F3749E133536}" destId="{7B01E1AF-2A7E-4613-AC9A-683C4285143B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66B45F-0C43-4BA4-9BD3-C4A4E19D2EE6}">
      <dsp:nvSpPr>
        <dsp:cNvPr id="0" name=""/>
        <dsp:cNvSpPr/>
      </dsp:nvSpPr>
      <dsp:spPr>
        <a:xfrm>
          <a:off x="647937" y="1756"/>
          <a:ext cx="2698388" cy="2014290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68580" rIns="22860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hr-HR" sz="1800" kern="1200">
            <a:solidFill>
              <a:schemeClr val="bg2">
                <a:lumMod val="25000"/>
              </a:schemeClr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hr-HR" sz="1800" kern="1200">
              <a:solidFill>
                <a:schemeClr val="tx1">
                  <a:lumMod val="65000"/>
                  <a:lumOff val="35000"/>
                </a:schemeClr>
              </a:solidFill>
            </a:rPr>
            <a:t>2.584 predškolskih ustanova i škola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pl-PL" sz="1800" kern="1200">
              <a:solidFill>
                <a:schemeClr val="tx1">
                  <a:lumMod val="65000"/>
                  <a:lumOff val="35000"/>
                </a:schemeClr>
              </a:solidFill>
            </a:rPr>
            <a:t>15.280 odgojitelja, učitelja, nastavnika, stručnih suradnika</a:t>
          </a:r>
          <a:endParaRPr lang="hr-HR" sz="1800" kern="1200">
            <a:solidFill>
              <a:schemeClr val="tx1">
                <a:lumMod val="65000"/>
                <a:lumOff val="35000"/>
              </a:schemeClr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pl-PL" sz="1800" kern="1200">
              <a:solidFill>
                <a:schemeClr val="tx1">
                  <a:lumMod val="65000"/>
                  <a:lumOff val="35000"/>
                </a:schemeClr>
              </a:solidFill>
            </a:rPr>
            <a:t>7.316 projekata</a:t>
          </a:r>
          <a:endParaRPr lang="hr-HR" sz="1800" kern="120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695134" y="48953"/>
        <a:ext cx="2603994" cy="1967093"/>
      </dsp:txXfrm>
    </dsp:sp>
    <dsp:sp modelId="{E9B5AAB2-5C7A-4D95-8587-79B6D42B7FD5}">
      <dsp:nvSpPr>
        <dsp:cNvPr id="0" name=""/>
        <dsp:cNvSpPr/>
      </dsp:nvSpPr>
      <dsp:spPr>
        <a:xfrm>
          <a:off x="647937" y="2016046"/>
          <a:ext cx="2698388" cy="8661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0" rIns="2286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800" b="1" kern="1200">
              <a:solidFill>
                <a:srgbClr val="F4761C"/>
              </a:solidFill>
            </a:rPr>
            <a:t>eTwinning</a:t>
          </a:r>
          <a:r>
            <a:rPr lang="hr-HR" sz="1800" b="1" kern="1200"/>
            <a:t> zajednica u Hrvatskoj</a:t>
          </a:r>
        </a:p>
      </dsp:txBody>
      <dsp:txXfrm>
        <a:off x="647937" y="2016046"/>
        <a:ext cx="1900273" cy="866144"/>
      </dsp:txXfrm>
    </dsp:sp>
    <dsp:sp modelId="{B4BDDF2D-78C0-44BC-8A90-DF510A4F7590}">
      <dsp:nvSpPr>
        <dsp:cNvPr id="0" name=""/>
        <dsp:cNvSpPr/>
      </dsp:nvSpPr>
      <dsp:spPr>
        <a:xfrm>
          <a:off x="2624544" y="2153626"/>
          <a:ext cx="944436" cy="944436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3000" r="-23000"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7BC077-7153-4D55-94C9-5F568B4F5BD5}">
      <dsp:nvSpPr>
        <dsp:cNvPr id="0" name=""/>
        <dsp:cNvSpPr/>
      </dsp:nvSpPr>
      <dsp:spPr>
        <a:xfrm>
          <a:off x="3802958" y="1756"/>
          <a:ext cx="2698388" cy="2014290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1600" kern="1200">
              <a:solidFill>
                <a:schemeClr val="tx1">
                  <a:lumMod val="65000"/>
                  <a:lumOff val="35000"/>
                </a:schemeClr>
              </a:solidFill>
            </a:rPr>
            <a:t>Nacionalna služba za potporu </a:t>
          </a:r>
          <a:r>
            <a:rPr lang="hr-HR" sz="1600" kern="1200" err="1">
              <a:solidFill>
                <a:schemeClr val="tx1">
                  <a:lumMod val="65000"/>
                  <a:lumOff val="35000"/>
                </a:schemeClr>
              </a:solidFill>
            </a:rPr>
            <a:t>eTwinningu</a:t>
          </a:r>
          <a:r>
            <a:rPr lang="hr-HR" sz="1600" kern="1200">
              <a:solidFill>
                <a:schemeClr val="tx1">
                  <a:lumMod val="65000"/>
                  <a:lumOff val="35000"/>
                </a:schemeClr>
              </a:solidFill>
            </a:rPr>
            <a:t> i mreža 11 </a:t>
          </a:r>
          <a:r>
            <a:rPr lang="hr-HR" sz="1600" kern="1200" err="1">
              <a:solidFill>
                <a:schemeClr val="tx1">
                  <a:lumMod val="65000"/>
                  <a:lumOff val="35000"/>
                </a:schemeClr>
              </a:solidFill>
            </a:rPr>
            <a:t>eTwinning</a:t>
          </a:r>
          <a:r>
            <a:rPr lang="hr-HR" sz="1600" kern="1200">
              <a:solidFill>
                <a:schemeClr val="tx1">
                  <a:lumMod val="65000"/>
                  <a:lumOff val="35000"/>
                </a:schemeClr>
              </a:solidFill>
            </a:rPr>
            <a:t> ambasadora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hr-HR" sz="1600" kern="1200">
              <a:solidFill>
                <a:schemeClr val="tx1">
                  <a:lumMod val="65000"/>
                  <a:lumOff val="35000"/>
                </a:schemeClr>
              </a:solidFill>
            </a:rPr>
            <a:t>404 virtualna i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hr-HR" sz="1600" kern="1200">
              <a:solidFill>
                <a:schemeClr val="tx1">
                  <a:lumMod val="65000"/>
                  <a:lumOff val="35000"/>
                </a:schemeClr>
              </a:solidFill>
            </a:rPr>
            <a:t>   fizička događanja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hr-HR" sz="1600" kern="1200">
              <a:solidFill>
                <a:schemeClr val="tx1">
                  <a:lumMod val="65000"/>
                  <a:lumOff val="35000"/>
                </a:schemeClr>
              </a:solidFill>
            </a:rPr>
            <a:t>   s 22.000 sudionika iz HR i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hr-HR" sz="1600" kern="1200">
              <a:solidFill>
                <a:schemeClr val="tx1">
                  <a:lumMod val="65000"/>
                  <a:lumOff val="35000"/>
                </a:schemeClr>
              </a:solidFill>
            </a:rPr>
            <a:t>   EU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hr-HR" sz="1500" kern="1200">
            <a:solidFill>
              <a:schemeClr val="bg2">
                <a:lumMod val="25000"/>
              </a:schemeClr>
            </a:solidFill>
          </a:endParaRPr>
        </a:p>
      </dsp:txBody>
      <dsp:txXfrm>
        <a:off x="3850155" y="48953"/>
        <a:ext cx="2603994" cy="1967093"/>
      </dsp:txXfrm>
    </dsp:sp>
    <dsp:sp modelId="{CA84CE74-588F-4275-B7EA-686C143C70FD}">
      <dsp:nvSpPr>
        <dsp:cNvPr id="0" name=""/>
        <dsp:cNvSpPr/>
      </dsp:nvSpPr>
      <dsp:spPr>
        <a:xfrm>
          <a:off x="3802958" y="2016046"/>
          <a:ext cx="2698388" cy="8661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0" rIns="22860" bIns="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800" b="1" kern="1200">
              <a:solidFill>
                <a:srgbClr val="F47920"/>
              </a:solidFill>
              <a:latin typeface="Arial" panose="020B0604020202020204"/>
            </a:rPr>
            <a:t> </a:t>
          </a:r>
          <a:r>
            <a:rPr lang="hr-HR" sz="1800" b="1" kern="1200" err="1">
              <a:solidFill>
                <a:srgbClr val="F47920"/>
              </a:solidFill>
            </a:rPr>
            <a:t>eTwinning</a:t>
          </a:r>
          <a:r>
            <a:rPr lang="hr-HR" sz="1800" b="1" kern="1200">
              <a:solidFill>
                <a:srgbClr val="F47920"/>
              </a:solidFill>
            </a:rPr>
            <a:t> </a:t>
          </a:r>
          <a:r>
            <a:rPr lang="hr-HR" sz="1800" b="1" kern="1200"/>
            <a:t>događanja</a:t>
          </a:r>
          <a:r>
            <a:rPr lang="hr-HR" sz="1800" b="1" kern="1200">
              <a:latin typeface="Arial" panose="020B0604020202020204"/>
            </a:rPr>
            <a:t> ukupno</a:t>
          </a:r>
          <a:endParaRPr lang="hr-HR" sz="1800" b="1" kern="1200"/>
        </a:p>
      </dsp:txBody>
      <dsp:txXfrm>
        <a:off x="3802958" y="2016046"/>
        <a:ext cx="1900273" cy="866144"/>
      </dsp:txXfrm>
    </dsp:sp>
    <dsp:sp modelId="{CE4F3B2C-9733-434C-B9E3-CE07803FD6D6}">
      <dsp:nvSpPr>
        <dsp:cNvPr id="0" name=""/>
        <dsp:cNvSpPr/>
      </dsp:nvSpPr>
      <dsp:spPr>
        <a:xfrm>
          <a:off x="5779565" y="2153626"/>
          <a:ext cx="944436" cy="944436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3000" r="-23000"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12093E-B00A-4D46-9C3F-364AC0F85775}">
      <dsp:nvSpPr>
        <dsp:cNvPr id="0" name=""/>
        <dsp:cNvSpPr/>
      </dsp:nvSpPr>
      <dsp:spPr>
        <a:xfrm>
          <a:off x="6957979" y="1756"/>
          <a:ext cx="2698388" cy="2014290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68580" rIns="22860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hr-HR" sz="1800" kern="120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1800" kern="1200">
              <a:solidFill>
                <a:schemeClr val="tx1">
                  <a:lumMod val="65000"/>
                  <a:lumOff val="35000"/>
                </a:schemeClr>
              </a:solidFill>
            </a:rPr>
            <a:t>44 virtualna događanja s 2500 korisnika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1800" kern="1200">
              <a:solidFill>
                <a:schemeClr val="tx1">
                  <a:lumMod val="65000"/>
                  <a:lumOff val="35000"/>
                </a:schemeClr>
              </a:solidFill>
            </a:rPr>
            <a:t>Web alati, vrednovanje, razmjena korisnih materijala </a:t>
          </a:r>
        </a:p>
      </dsp:txBody>
      <dsp:txXfrm>
        <a:off x="7005176" y="48953"/>
        <a:ext cx="2603994" cy="1967093"/>
      </dsp:txXfrm>
    </dsp:sp>
    <dsp:sp modelId="{A9ECA77E-0FA1-4656-A669-E4003B8C9001}">
      <dsp:nvSpPr>
        <dsp:cNvPr id="0" name=""/>
        <dsp:cNvSpPr/>
      </dsp:nvSpPr>
      <dsp:spPr>
        <a:xfrm>
          <a:off x="6957979" y="2016046"/>
          <a:ext cx="2698388" cy="8661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0" rIns="2286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800" b="1" kern="1200">
              <a:solidFill>
                <a:srgbClr val="F47921"/>
              </a:solidFill>
            </a:rPr>
            <a:t>eTwinning</a:t>
          </a:r>
          <a:r>
            <a:rPr lang="hr-HR" sz="1800" b="1" kern="1200"/>
            <a:t> tijekom nastave na daljinu</a:t>
          </a:r>
        </a:p>
      </dsp:txBody>
      <dsp:txXfrm>
        <a:off x="6957979" y="2016046"/>
        <a:ext cx="1900273" cy="866144"/>
      </dsp:txXfrm>
    </dsp:sp>
    <dsp:sp modelId="{7B01E1AF-2A7E-4613-AC9A-683C4285143B}">
      <dsp:nvSpPr>
        <dsp:cNvPr id="0" name=""/>
        <dsp:cNvSpPr/>
      </dsp:nvSpPr>
      <dsp:spPr>
        <a:xfrm>
          <a:off x="8934586" y="2153626"/>
          <a:ext cx="944436" cy="944436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3000" r="-23000"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66B45F-0C43-4BA4-9BD3-C4A4E19D2EE6}">
      <dsp:nvSpPr>
        <dsp:cNvPr id="0" name=""/>
        <dsp:cNvSpPr/>
      </dsp:nvSpPr>
      <dsp:spPr>
        <a:xfrm>
          <a:off x="99329" y="3179"/>
          <a:ext cx="2657256" cy="1983585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hr-HR" sz="1500" kern="1200">
            <a:solidFill>
              <a:schemeClr val="tx1">
                <a:lumMod val="65000"/>
                <a:lumOff val="35000"/>
              </a:schemeClr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hr-HR" sz="1600" kern="1200">
              <a:solidFill>
                <a:schemeClr val="tx1">
                  <a:lumMod val="65000"/>
                  <a:lumOff val="35000"/>
                </a:schemeClr>
              </a:solidFill>
            </a:rPr>
            <a:t>Služimo najveću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hr-HR" sz="1600" kern="1200">
              <a:solidFill>
                <a:schemeClr val="tx1">
                  <a:lumMod val="65000"/>
                  <a:lumOff val="35000"/>
                </a:schemeClr>
              </a:solidFill>
            </a:rPr>
            <a:t>   sektorsku zajednicu </a:t>
          </a:r>
          <a:r>
            <a:rPr lang="hr-HR" sz="1600" kern="1200" err="1">
              <a:solidFill>
                <a:schemeClr val="tx1">
                  <a:lumMod val="65000"/>
                  <a:lumOff val="35000"/>
                </a:schemeClr>
              </a:solidFill>
            </a:rPr>
            <a:t>Erasmusa</a:t>
          </a:r>
          <a:r>
            <a:rPr lang="hr-HR" sz="1600" kern="1200">
              <a:solidFill>
                <a:schemeClr val="tx1">
                  <a:lumMod val="65000"/>
                  <a:lumOff val="35000"/>
                </a:schemeClr>
              </a:solidFill>
            </a:rPr>
            <a:t>+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hr-HR" sz="1600" kern="1200">
              <a:solidFill>
                <a:schemeClr val="tx1">
                  <a:lumMod val="65000"/>
                  <a:lumOff val="35000"/>
                </a:schemeClr>
              </a:solidFill>
            </a:rPr>
            <a:t>Preko 3.500 odgojno-obrazovnih ustanova; njihovih djelatnika, djece i učenika </a:t>
          </a:r>
        </a:p>
      </dsp:txBody>
      <dsp:txXfrm>
        <a:off x="145807" y="49657"/>
        <a:ext cx="2564300" cy="1937107"/>
      </dsp:txXfrm>
    </dsp:sp>
    <dsp:sp modelId="{E9B5AAB2-5C7A-4D95-8587-79B6D42B7FD5}">
      <dsp:nvSpPr>
        <dsp:cNvPr id="0" name=""/>
        <dsp:cNvSpPr/>
      </dsp:nvSpPr>
      <dsp:spPr>
        <a:xfrm>
          <a:off x="99329" y="1986765"/>
          <a:ext cx="2657256" cy="8529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0" rIns="24130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900" b="1" kern="1200"/>
            <a:t>Erasmus+ za koga?</a:t>
          </a:r>
        </a:p>
      </dsp:txBody>
      <dsp:txXfrm>
        <a:off x="99329" y="1986765"/>
        <a:ext cx="1871307" cy="852941"/>
      </dsp:txXfrm>
    </dsp:sp>
    <dsp:sp modelId="{B4BDDF2D-78C0-44BC-8A90-DF510A4F7590}">
      <dsp:nvSpPr>
        <dsp:cNvPr id="0" name=""/>
        <dsp:cNvSpPr/>
      </dsp:nvSpPr>
      <dsp:spPr>
        <a:xfrm>
          <a:off x="2045806" y="2122247"/>
          <a:ext cx="930039" cy="930039"/>
        </a:xfrm>
        <a:prstGeom prst="ellipse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5000" r="-125000"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7BC077-7153-4D55-94C9-5F568B4F5BD5}">
      <dsp:nvSpPr>
        <dsp:cNvPr id="0" name=""/>
        <dsp:cNvSpPr/>
      </dsp:nvSpPr>
      <dsp:spPr>
        <a:xfrm>
          <a:off x="3206257" y="3179"/>
          <a:ext cx="2657256" cy="1983585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57150" rIns="19050" bIns="1905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endParaRPr lang="hr-HR" sz="1500" kern="1200">
            <a:solidFill>
              <a:schemeClr val="bg2">
                <a:lumMod val="25000"/>
              </a:schemeClr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hr-HR" sz="1500" kern="1200">
              <a:solidFill>
                <a:schemeClr val="tx1">
                  <a:lumMod val="65000"/>
                  <a:lumOff val="35000"/>
                </a:schemeClr>
              </a:solidFill>
            </a:rPr>
            <a:t>KA1 Projekti mobilnosti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hr-HR" sz="1500" kern="1200">
              <a:solidFill>
                <a:schemeClr val="tx1">
                  <a:lumMod val="65000"/>
                  <a:lumOff val="35000"/>
                </a:schemeClr>
              </a:solidFill>
            </a:rPr>
            <a:t>KA2 Projekti Strateških i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hr-HR" sz="1500" kern="1200">
              <a:solidFill>
                <a:schemeClr val="tx1">
                  <a:lumMod val="65000"/>
                  <a:lumOff val="35000"/>
                </a:schemeClr>
              </a:solidFill>
            </a:rPr>
            <a:t>Školskih partnerstava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hr-HR" sz="1500" kern="1200">
              <a:solidFill>
                <a:schemeClr val="tx1">
                  <a:lumMod val="65000"/>
                  <a:lumOff val="35000"/>
                </a:schemeClr>
              </a:solidFill>
            </a:rPr>
            <a:t>Aktivnosti transnacionalne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hr-HR" sz="1500" kern="1200">
              <a:solidFill>
                <a:schemeClr val="tx1">
                  <a:lumMod val="65000"/>
                  <a:lumOff val="35000"/>
                </a:schemeClr>
              </a:solidFill>
            </a:rPr>
            <a:t>suradnje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hr-HR" sz="1500" kern="1200">
              <a:solidFill>
                <a:schemeClr val="tx1">
                  <a:lumMod val="65000"/>
                  <a:lumOff val="35000"/>
                </a:schemeClr>
              </a:solidFill>
            </a:rPr>
            <a:t>… i eTwinning!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hr-HR" sz="1500" kern="1200">
            <a:solidFill>
              <a:schemeClr val="bg2">
                <a:lumMod val="25000"/>
              </a:schemeClr>
            </a:solidFill>
          </a:endParaRPr>
        </a:p>
      </dsp:txBody>
      <dsp:txXfrm>
        <a:off x="3252735" y="49657"/>
        <a:ext cx="2564300" cy="1937107"/>
      </dsp:txXfrm>
    </dsp:sp>
    <dsp:sp modelId="{CA84CE74-588F-4275-B7EA-686C143C70FD}">
      <dsp:nvSpPr>
        <dsp:cNvPr id="0" name=""/>
        <dsp:cNvSpPr/>
      </dsp:nvSpPr>
      <dsp:spPr>
        <a:xfrm>
          <a:off x="3206257" y="1986765"/>
          <a:ext cx="2657256" cy="8529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0" rIns="24130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900" b="1" kern="1200"/>
            <a:t>Omogućavamo …</a:t>
          </a:r>
        </a:p>
      </dsp:txBody>
      <dsp:txXfrm>
        <a:off x="3206257" y="1986765"/>
        <a:ext cx="1871307" cy="852941"/>
      </dsp:txXfrm>
    </dsp:sp>
    <dsp:sp modelId="{CE4F3B2C-9733-434C-B9E3-CE07803FD6D6}">
      <dsp:nvSpPr>
        <dsp:cNvPr id="0" name=""/>
        <dsp:cNvSpPr/>
      </dsp:nvSpPr>
      <dsp:spPr>
        <a:xfrm>
          <a:off x="5152734" y="2122247"/>
          <a:ext cx="930039" cy="930039"/>
        </a:xfrm>
        <a:prstGeom prst="ellipse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5000" r="-125000"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12093E-B00A-4D46-9C3F-364AC0F85775}">
      <dsp:nvSpPr>
        <dsp:cNvPr id="0" name=""/>
        <dsp:cNvSpPr/>
      </dsp:nvSpPr>
      <dsp:spPr>
        <a:xfrm>
          <a:off x="6313185" y="3179"/>
          <a:ext cx="2657256" cy="1983585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57150" rIns="19050" bIns="1905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hr-HR" sz="1500" kern="120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1500" kern="1200">
              <a:solidFill>
                <a:schemeClr val="tx1">
                  <a:lumMod val="65000"/>
                  <a:lumOff val="35000"/>
                </a:schemeClr>
              </a:solidFill>
            </a:rPr>
            <a:t>Uistinu su brojna, no krenimo od manjih postignuća:  </a:t>
          </a:r>
          <a:r>
            <a:rPr lang="hr-HR" sz="1500" b="1" kern="1200">
              <a:solidFill>
                <a:srgbClr val="F47921"/>
              </a:solidFill>
            </a:rPr>
            <a:t>Aktivnosti transnacionalne suradnje </a:t>
          </a:r>
          <a:r>
            <a:rPr lang="hr-HR" sz="1500" kern="1200">
              <a:solidFill>
                <a:schemeClr val="tx1">
                  <a:lumMod val="65000"/>
                  <a:lumOff val="35000"/>
                </a:schemeClr>
              </a:solidFill>
            </a:rPr>
            <a:t>– 138 sudionika, 60 aktivnosti, 28 zemalja </a:t>
          </a:r>
        </a:p>
      </dsp:txBody>
      <dsp:txXfrm>
        <a:off x="6359663" y="49657"/>
        <a:ext cx="2564300" cy="1937107"/>
      </dsp:txXfrm>
    </dsp:sp>
    <dsp:sp modelId="{A9ECA77E-0FA1-4656-A669-E4003B8C9001}">
      <dsp:nvSpPr>
        <dsp:cNvPr id="0" name=""/>
        <dsp:cNvSpPr/>
      </dsp:nvSpPr>
      <dsp:spPr>
        <a:xfrm>
          <a:off x="6313185" y="1986765"/>
          <a:ext cx="2657256" cy="8529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0" rIns="24130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900" b="1" kern="1200"/>
            <a:t>Vaša i naša Erasmus+ postignuća!</a:t>
          </a:r>
        </a:p>
      </dsp:txBody>
      <dsp:txXfrm>
        <a:off x="6313185" y="1986765"/>
        <a:ext cx="1871307" cy="852941"/>
      </dsp:txXfrm>
    </dsp:sp>
    <dsp:sp modelId="{7B01E1AF-2A7E-4613-AC9A-683C4285143B}">
      <dsp:nvSpPr>
        <dsp:cNvPr id="0" name=""/>
        <dsp:cNvSpPr/>
      </dsp:nvSpPr>
      <dsp:spPr>
        <a:xfrm>
          <a:off x="8259662" y="2122247"/>
          <a:ext cx="930039" cy="930039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5000" r="-125000"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FBA836-5C57-4C73-B812-4DDD5378D53F}" type="datetimeFigureOut">
              <a:rPr lang="hr-HR" smtClean="0"/>
              <a:t>11.5.2021.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0FE6F4-8EFF-4C51-A8AB-DCCAACB03D7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3803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9A1021-69F1-4A66-97D9-CAE8386F9BBC}" type="slidenum">
              <a:rPr kumimoji="0" lang="hr-H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hr-H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49815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/>
              <a:t>Vodič:</a:t>
            </a:r>
          </a:p>
          <a:p>
            <a:pPr marL="0" marR="0" lvl="0" indent="0" algn="l" defTabSz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/>
              <a:t>KA1 – </a:t>
            </a:r>
            <a:r>
              <a:rPr lang="hr-HR" sz="1100" b="0" dirty="0"/>
              <a:t>moguće je i sudjelovanje bez prijave – kao član konzorcija ili domaćin aktivnosti</a:t>
            </a:r>
          </a:p>
          <a:p>
            <a:pPr marL="0" marR="0" lvl="0" indent="0" algn="l" defTabSz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/>
              <a:t>Važna napomena: </a:t>
            </a:r>
            <a:r>
              <a:rPr lang="en-US" sz="1100" b="1" dirty="0"/>
              <a:t>Within a period of any five consecutive call years, </a:t>
            </a:r>
            <a:r>
              <a:rPr lang="en-US" sz="1100" b="1" dirty="0" err="1"/>
              <a:t>organisations</a:t>
            </a:r>
            <a:r>
              <a:rPr lang="en-US" sz="1100" b="1" dirty="0"/>
              <a:t> may receive a maximum of three grants for short-term projects in school education. Grants received in the 2014- 2020 period do not count towards this limit.</a:t>
            </a:r>
            <a:endParaRPr lang="hr-HR" sz="1100" b="1" dirty="0"/>
          </a:p>
          <a:p>
            <a:pPr marL="0" marR="0" lvl="0" indent="0" algn="l" defTabSz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hr-HR" sz="1100" b="1" dirty="0"/>
          </a:p>
          <a:p>
            <a:pPr marL="0" marR="0" lvl="0" indent="0" algn="l" defTabSz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>
                <a:solidFill>
                  <a:schemeClr val="tx1"/>
                </a:solidFill>
              </a:rPr>
              <a:t>Dosadašnji formati KA1 mobilnosti: </a:t>
            </a:r>
            <a:r>
              <a:rPr lang="fr-BE" sz="1100" b="0" kern="150" dirty="0" err="1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poučavanje</a:t>
            </a:r>
            <a:r>
              <a:rPr lang="hr-HR" sz="1100" b="0" kern="150" dirty="0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, </a:t>
            </a:r>
            <a:r>
              <a:rPr lang="fr-BE" sz="1100" b="0" kern="150" dirty="0" err="1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strukturirani</a:t>
            </a:r>
            <a:r>
              <a:rPr lang="fr-BE" sz="1100" b="0" kern="150" dirty="0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 </a:t>
            </a:r>
            <a:r>
              <a:rPr lang="fr-BE" sz="1100" b="0" kern="150" dirty="0" err="1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tečajevi</a:t>
            </a:r>
            <a:r>
              <a:rPr lang="fr-BE" sz="1100" b="0" kern="150" dirty="0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 </a:t>
            </a:r>
            <a:r>
              <a:rPr lang="fr-BE" sz="1100" b="0" kern="150" dirty="0" err="1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ili</a:t>
            </a:r>
            <a:r>
              <a:rPr lang="fr-BE" sz="1100" b="0" kern="150" dirty="0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 </a:t>
            </a:r>
            <a:r>
              <a:rPr lang="fr-BE" sz="1100" b="0" kern="150" dirty="0" err="1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osposobljavanje</a:t>
            </a:r>
            <a:r>
              <a:rPr lang="fr-BE" sz="1100" b="0" kern="150" dirty="0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 u </a:t>
            </a:r>
            <a:r>
              <a:rPr lang="fr-BE" sz="1100" b="0" kern="150" dirty="0" err="1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inozemstvu</a:t>
            </a:r>
            <a:r>
              <a:rPr lang="hr-HR" sz="1100" b="0" kern="150" dirty="0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, </a:t>
            </a:r>
            <a:r>
              <a:rPr lang="fr-BE" sz="1100" b="0" kern="150" dirty="0" err="1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praćenje</a:t>
            </a:r>
            <a:r>
              <a:rPr lang="fr-BE" sz="1100" b="0" kern="150" dirty="0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 rada</a:t>
            </a:r>
            <a:endParaRPr lang="hr-HR" sz="1100" b="0" dirty="0">
              <a:solidFill>
                <a:schemeClr val="tx1"/>
              </a:solidFill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>
                <a:solidFill>
                  <a:schemeClr val="tx1"/>
                </a:solidFill>
              </a:rPr>
              <a:t>Novi formati mobilnosti učenika: </a:t>
            </a:r>
            <a:r>
              <a:rPr lang="sl-SI" sz="1100" i="1" dirty="0">
                <a:solidFill>
                  <a:schemeClr val="tx1"/>
                </a:solidFill>
                <a:ea typeface="ＭＳ Ｐゴシック"/>
              </a:rPr>
              <a:t>short-term learning mobility of school pupils (</a:t>
            </a:r>
            <a:r>
              <a:rPr lang="sl-SI" sz="1100" i="0" dirty="0">
                <a:solidFill>
                  <a:schemeClr val="tx1"/>
                </a:solidFill>
                <a:ea typeface="ＭＳ Ｐゴシック"/>
              </a:rPr>
              <a:t>kratkoročna mobilnost učenika u svrhu učenja</a:t>
            </a:r>
            <a:r>
              <a:rPr lang="sl-SI" sz="1100" i="1" dirty="0">
                <a:solidFill>
                  <a:schemeClr val="tx1"/>
                </a:solidFill>
                <a:ea typeface="ＭＳ Ｐゴシック"/>
              </a:rPr>
              <a:t>), long-term learning mobility of school pupils (</a:t>
            </a:r>
            <a:r>
              <a:rPr lang="sl-SI" sz="1100" i="0" dirty="0">
                <a:solidFill>
                  <a:schemeClr val="tx1"/>
                </a:solidFill>
                <a:ea typeface="ＭＳ Ｐゴシック"/>
              </a:rPr>
              <a:t>dugoročna mobilnost učenika u svrhu učenja</a:t>
            </a:r>
            <a:r>
              <a:rPr lang="sl-SI" sz="1100" i="1" dirty="0">
                <a:solidFill>
                  <a:schemeClr val="tx1"/>
                </a:solidFill>
                <a:ea typeface="ＭＳ Ｐゴシック"/>
              </a:rPr>
              <a:t>): </a:t>
            </a:r>
            <a:r>
              <a:rPr lang="sl-SI" sz="1100" i="0" dirty="0">
                <a:solidFill>
                  <a:schemeClr val="tx1"/>
                </a:solidFill>
                <a:ea typeface="ＭＳ Ｐゴシック"/>
              </a:rPr>
              <a:t>učenici mogu provesti kraće ili duže (do godine dana) vrijeme u partnerskoj školi ili drugoj ustanovi radi učenja ili stručne prakse (</a:t>
            </a:r>
            <a:r>
              <a:rPr lang="sl-SI" sz="1100" i="1" dirty="0">
                <a:solidFill>
                  <a:schemeClr val="tx1"/>
                </a:solidFill>
                <a:ea typeface="ＭＳ Ｐゴシック"/>
              </a:rPr>
              <a:t>traineeship</a:t>
            </a:r>
            <a:r>
              <a:rPr lang="sl-SI" sz="1100" i="0" dirty="0">
                <a:solidFill>
                  <a:schemeClr val="tx1"/>
                </a:solidFill>
                <a:ea typeface="ＭＳ Ｐゴシック"/>
              </a:rPr>
              <a:t>). Za svakog sudionika mobilnosti mora biti oformljen individualni program učenja.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i="1" dirty="0" err="1">
                <a:solidFill>
                  <a:schemeClr val="tx1"/>
                </a:solidFill>
              </a:rPr>
              <a:t>Preparatory</a:t>
            </a:r>
            <a:r>
              <a:rPr lang="hr-HR" sz="1100" b="1" i="1" dirty="0">
                <a:solidFill>
                  <a:schemeClr val="tx1"/>
                </a:solidFill>
              </a:rPr>
              <a:t> </a:t>
            </a:r>
            <a:r>
              <a:rPr lang="hr-HR" sz="1100" b="1" i="1" dirty="0" err="1">
                <a:solidFill>
                  <a:schemeClr val="tx1"/>
                </a:solidFill>
              </a:rPr>
              <a:t>visits</a:t>
            </a:r>
            <a:r>
              <a:rPr lang="hr-HR" sz="1100" b="1" i="1" dirty="0">
                <a:solidFill>
                  <a:schemeClr val="tx1"/>
                </a:solidFill>
              </a:rPr>
              <a:t> </a:t>
            </a:r>
            <a:r>
              <a:rPr lang="hr-HR" sz="1100" b="0" i="1" dirty="0">
                <a:solidFill>
                  <a:schemeClr val="tx1"/>
                </a:solidFill>
              </a:rPr>
              <a:t>(pripremni posjeti) </a:t>
            </a:r>
            <a:r>
              <a:rPr lang="hr-HR" sz="1100" b="0" dirty="0">
                <a:solidFill>
                  <a:schemeClr val="tx1"/>
                </a:solidFill>
              </a:rPr>
              <a:t>– ekvivalent dosadašnjim transnacionalnim projektnim sastancima (TPM) u KA219 i KA201 (pripremne aktivnosti prije mobilnosti po </a:t>
            </a:r>
            <a:r>
              <a:rPr lang="hr-HR" sz="1100" dirty="0">
                <a:solidFill>
                  <a:schemeClr val="tx1"/>
                </a:solidFill>
              </a:rPr>
              <a:t>modelu</a:t>
            </a:r>
            <a:r>
              <a:rPr lang="hr-HR" sz="1100" b="0" dirty="0">
                <a:solidFill>
                  <a:schemeClr val="tx1"/>
                </a:solidFill>
              </a:rPr>
              <a:t> </a:t>
            </a:r>
            <a:r>
              <a:rPr lang="hr-HR" sz="1100" b="0" i="1" dirty="0" err="1">
                <a:solidFill>
                  <a:schemeClr val="tx1"/>
                </a:solidFill>
              </a:rPr>
              <a:t>job</a:t>
            </a:r>
            <a:r>
              <a:rPr lang="hr-HR" sz="1100" b="0" i="1" dirty="0">
                <a:solidFill>
                  <a:schemeClr val="tx1"/>
                </a:solidFill>
              </a:rPr>
              <a:t> </a:t>
            </a:r>
            <a:r>
              <a:rPr lang="hr-HR" sz="1100" b="0" i="1" dirty="0" err="1">
                <a:solidFill>
                  <a:schemeClr val="tx1"/>
                </a:solidFill>
              </a:rPr>
              <a:t>shadowing</a:t>
            </a:r>
            <a:r>
              <a:rPr lang="hr-HR" sz="1100" b="0" i="1" dirty="0">
                <a:solidFill>
                  <a:schemeClr val="tx1"/>
                </a:solidFill>
              </a:rPr>
              <a:t> </a:t>
            </a:r>
            <a:r>
              <a:rPr lang="hr-HR" sz="1100" b="0" dirty="0">
                <a:solidFill>
                  <a:schemeClr val="tx1"/>
                </a:solidFill>
              </a:rPr>
              <a:t>ili </a:t>
            </a:r>
            <a:r>
              <a:rPr lang="hr-HR" sz="1100" b="0" i="1" dirty="0" err="1">
                <a:solidFill>
                  <a:schemeClr val="tx1"/>
                </a:solidFill>
              </a:rPr>
              <a:t>teaching</a:t>
            </a:r>
            <a:r>
              <a:rPr lang="hr-HR" sz="1100" b="0" i="1" dirty="0">
                <a:solidFill>
                  <a:schemeClr val="tx1"/>
                </a:solidFill>
              </a:rPr>
              <a:t> </a:t>
            </a:r>
            <a:r>
              <a:rPr lang="hr-HR" sz="1100" b="0" i="1" dirty="0" err="1">
                <a:solidFill>
                  <a:schemeClr val="tx1"/>
                </a:solidFill>
              </a:rPr>
              <a:t>assignment</a:t>
            </a:r>
            <a:r>
              <a:rPr lang="hr-HR" sz="1100" b="0" i="1" dirty="0">
                <a:solidFill>
                  <a:schemeClr val="tx1"/>
                </a:solidFill>
              </a:rPr>
              <a:t> </a:t>
            </a:r>
            <a:r>
              <a:rPr lang="hr-HR" sz="1100" b="0" dirty="0">
                <a:solidFill>
                  <a:schemeClr val="tx1"/>
                </a:solidFill>
              </a:rPr>
              <a:t>ili za pripremu mobilnosti na kojima sudjeluju osobe s manje mogućnosti).</a:t>
            </a:r>
            <a:endParaRPr lang="hr-HR" sz="1100" b="0" dirty="0">
              <a:solidFill>
                <a:schemeClr val="tx1"/>
              </a:solidFill>
              <a:cs typeface="Calibri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i="1" dirty="0" err="1">
                <a:solidFill>
                  <a:schemeClr val="tx1"/>
                </a:solidFill>
              </a:rPr>
              <a:t>Invited</a:t>
            </a:r>
            <a:r>
              <a:rPr lang="hr-HR" sz="1100" b="1" i="1" dirty="0">
                <a:solidFill>
                  <a:schemeClr val="tx1"/>
                </a:solidFill>
              </a:rPr>
              <a:t> </a:t>
            </a:r>
            <a:r>
              <a:rPr lang="hr-HR" sz="1100" b="1" i="1" dirty="0" err="1">
                <a:solidFill>
                  <a:schemeClr val="tx1"/>
                </a:solidFill>
              </a:rPr>
              <a:t>experts</a:t>
            </a:r>
            <a:r>
              <a:rPr lang="hr-HR" sz="1100" b="1" i="1" dirty="0">
                <a:solidFill>
                  <a:schemeClr val="tx1"/>
                </a:solidFill>
              </a:rPr>
              <a:t> </a:t>
            </a:r>
            <a:r>
              <a:rPr lang="hr-HR" sz="1100" b="0" dirty="0">
                <a:solidFill>
                  <a:schemeClr val="tx1"/>
                </a:solidFill>
              </a:rPr>
              <a:t>(</a:t>
            </a:r>
            <a:r>
              <a:rPr lang="sl-SI" sz="1100" dirty="0">
                <a:solidFill>
                  <a:schemeClr val="tx1"/>
                </a:solidFill>
                <a:ea typeface="ＭＳ Ｐゴシック"/>
              </a:rPr>
              <a:t>ugošćivanje odgojno-obrazovnih stručnjaka) – škole mogu pozvati odgojno-obrazovne stručnjake u svrhu unaprjeđivanja odgojno-obrazovnih praksi u svojoj instituciji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l-SI" sz="1100" b="1" i="1" dirty="0">
                <a:solidFill>
                  <a:schemeClr val="tx1"/>
                </a:solidFill>
                <a:ea typeface="ＭＳ Ｐゴシック"/>
              </a:rPr>
              <a:t>Hosting teachers and educators training </a:t>
            </a:r>
            <a:r>
              <a:rPr lang="sl-SI" sz="1100" dirty="0">
                <a:solidFill>
                  <a:schemeClr val="tx1"/>
                </a:solidFill>
                <a:ea typeface="ＭＳ Ｐゴシック"/>
              </a:rPr>
              <a:t>(osposobljavanje </a:t>
            </a:r>
            <a:r>
              <a:rPr lang="it-IT" sz="1100" dirty="0">
                <a:solidFill>
                  <a:schemeClr val="tx1"/>
                </a:solidFill>
                <a:ea typeface="ＭＳ Ｐゴシック"/>
              </a:rPr>
              <a:t>studen</a:t>
            </a:r>
            <a:r>
              <a:rPr lang="hr-HR" sz="1100" dirty="0">
                <a:solidFill>
                  <a:schemeClr val="tx1"/>
                </a:solidFill>
                <a:ea typeface="ＭＳ Ｐゴシック"/>
              </a:rPr>
              <a:t>ata</a:t>
            </a:r>
            <a:r>
              <a:rPr lang="it-IT" sz="1100" dirty="0">
                <a:solidFill>
                  <a:schemeClr val="tx1"/>
                </a:solidFill>
                <a:ea typeface="ＭＳ Ｐゴシック"/>
              </a:rPr>
              <a:t> i osob</a:t>
            </a:r>
            <a:r>
              <a:rPr lang="hr-HR" sz="1100" dirty="0">
                <a:solidFill>
                  <a:schemeClr val="tx1"/>
                </a:solidFill>
                <a:ea typeface="ＭＳ Ｐゴシック"/>
              </a:rPr>
              <a:t>a</a:t>
            </a:r>
            <a:r>
              <a:rPr lang="it-IT" sz="1100" dirty="0">
                <a:solidFill>
                  <a:schemeClr val="tx1"/>
                </a:solidFill>
                <a:ea typeface="ＭＳ Ｐゴシック"/>
              </a:rPr>
              <a:t> koje su nedavno diplomirale</a:t>
            </a:r>
            <a:r>
              <a:rPr lang="hr-HR" sz="1100" dirty="0">
                <a:solidFill>
                  <a:schemeClr val="tx1"/>
                </a:solidFill>
                <a:ea typeface="ＭＳ Ｐゴシック"/>
              </a:rPr>
              <a:t>) – ustanove </a:t>
            </a:r>
            <a:r>
              <a:rPr lang="hr-HR" sz="1100" dirty="0" err="1">
                <a:solidFill>
                  <a:schemeClr val="tx1"/>
                </a:solidFill>
                <a:ea typeface="ＭＳ Ｐゴシック"/>
              </a:rPr>
              <a:t>prijaviteljice</a:t>
            </a:r>
            <a:r>
              <a:rPr lang="hr-HR" sz="1100" dirty="0">
                <a:solidFill>
                  <a:schemeClr val="tx1"/>
                </a:solidFill>
                <a:ea typeface="ＭＳ Ｐゴシック"/>
              </a:rPr>
              <a:t> (škole) mogu pružiti osposobljavanje budućim nastavnicima (odnosno osobama koje su nedavno diplomirale ili su još na nastavničkim studijima)</a:t>
            </a:r>
            <a:endParaRPr lang="sl-SI" sz="1100" dirty="0">
              <a:solidFill>
                <a:schemeClr val="tx1"/>
              </a:solidFill>
              <a:ea typeface="ＭＳ Ｐゴシック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hr-HR" sz="1100" b="0" dirty="0"/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/>
              <a:t>KA2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/>
              <a:t>IZ PRIJEDLOGA UREDBE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/>
              <a:t>Članak 5.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0" dirty="0"/>
              <a:t>Suradnja među organizacijama i ustanovama U području obrazovanja i osposobljavanja Programom se podupiru sljedeće aktivnosti u okviru ključne mjere 2: (a) partnerstva za suradnju i razmjenu praksi, uključujući mala partnerstva kako bi se poticao širi i </a:t>
            </a:r>
            <a:r>
              <a:rPr lang="hr-HR" sz="1100" b="0" dirty="0" err="1"/>
              <a:t>uključiviji</a:t>
            </a:r>
            <a:r>
              <a:rPr lang="hr-HR" sz="1100" b="0" dirty="0"/>
              <a:t> pristup Programu; (b) partnerstva za izvrsnost, posebno inicijativa „Europska sveučilišta”, centri strukovne izvrsnosti i združeni diplomski studiji; (c) partnerstva za inovacije kako bi se osnažila europska sposobnost u pogledu inovacija; (d) internetske platforme i alati za virtualnu suradnju, uključujući usluge podrške za mrežu </a:t>
            </a:r>
            <a:r>
              <a:rPr lang="hr-HR" sz="1100" b="0" dirty="0" err="1"/>
              <a:t>eTwinning</a:t>
            </a:r>
            <a:r>
              <a:rPr lang="hr-HR" sz="1100" b="0" dirty="0"/>
              <a:t> i za elektroničku platformu za obrazovanje odraslih u Europi.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hr-HR" sz="1100" b="0" dirty="0"/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/>
              <a:t>AWP</a:t>
            </a:r>
            <a:r>
              <a:rPr lang="hr-HR" sz="1100" b="0" dirty="0"/>
              <a:t>: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dirty="0"/>
              <a:t>Small-scale  Partnerships  </a:t>
            </a:r>
            <a:r>
              <a:rPr lang="en-US" sz="1100" b="0" dirty="0"/>
              <a:t>aim  at  widening  access  to  the  </a:t>
            </a:r>
            <a:r>
              <a:rPr lang="en-US" sz="1100" b="0" dirty="0" err="1"/>
              <a:t>programme</a:t>
            </a:r>
            <a:r>
              <a:rPr lang="en-US" sz="1100" b="0" dirty="0"/>
              <a:t>  to  small-scale  actors  and individuals who are hard to reach in the fields</a:t>
            </a:r>
            <a:r>
              <a:rPr lang="hr-HR" sz="1100" b="0" dirty="0"/>
              <a:t> </a:t>
            </a:r>
            <a:r>
              <a:rPr lang="en-US" sz="1100" b="0" dirty="0"/>
              <a:t>of school education, adult education, vocational education  </a:t>
            </a:r>
            <a:r>
              <a:rPr lang="en-US" sz="1100" b="0" dirty="0" err="1"/>
              <a:t>andtrainingandyouth</a:t>
            </a:r>
            <a:r>
              <a:rPr lang="en-US" sz="1100" b="0" dirty="0"/>
              <a:t>.  With  low</a:t>
            </a:r>
            <a:r>
              <a:rPr lang="hr-HR" sz="1100" b="0" dirty="0"/>
              <a:t> </a:t>
            </a:r>
            <a:r>
              <a:rPr lang="en-US" sz="1100" b="0" dirty="0"/>
              <a:t>grant  amounts  awarded  to  </a:t>
            </a:r>
            <a:r>
              <a:rPr lang="en-US" sz="1100" b="0" dirty="0" err="1"/>
              <a:t>organisations</a:t>
            </a:r>
            <a:r>
              <a:rPr lang="en-US" sz="1100" b="0" dirty="0"/>
              <a:t>,  short duration  and  simple</a:t>
            </a:r>
            <a:r>
              <a:rPr lang="hr-HR" sz="1100" b="0" dirty="0"/>
              <a:t> </a:t>
            </a:r>
            <a:r>
              <a:rPr lang="en-US" sz="1100" b="0" dirty="0"/>
              <a:t>administrative  requirements,  this  action  aims</a:t>
            </a:r>
            <a:r>
              <a:rPr lang="hr-HR" sz="1100" b="0" dirty="0"/>
              <a:t> </a:t>
            </a:r>
            <a:r>
              <a:rPr lang="en-US" sz="1100" b="0" dirty="0"/>
              <a:t>to  reach  out  to  grassroots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0" dirty="0"/>
              <a:t>41</a:t>
            </a:r>
            <a:r>
              <a:rPr lang="hr-HR" sz="1100" b="0" dirty="0"/>
              <a:t> </a:t>
            </a:r>
            <a:r>
              <a:rPr lang="en-US" sz="1100" b="0" dirty="0" err="1"/>
              <a:t>organisations</a:t>
            </a:r>
            <a:r>
              <a:rPr lang="en-US" sz="1100" b="0" dirty="0"/>
              <a:t>  and  newcomers  to  Erasmus+, enhancing  the  access to  the  </a:t>
            </a:r>
            <a:r>
              <a:rPr lang="en-US" sz="1100" b="0" dirty="0" err="1"/>
              <a:t>programme</a:t>
            </a:r>
            <a:r>
              <a:rPr lang="en-US" sz="1100" b="0" dirty="0"/>
              <a:t>  for </a:t>
            </a:r>
            <a:r>
              <a:rPr lang="en-US" sz="1100" b="0" dirty="0" err="1"/>
              <a:t>organisations</a:t>
            </a:r>
            <a:r>
              <a:rPr lang="en-US" sz="1100" b="0" dirty="0"/>
              <a:t> with smaller </a:t>
            </a:r>
            <a:r>
              <a:rPr lang="en-US" sz="1100" b="0" dirty="0" err="1"/>
              <a:t>organisational</a:t>
            </a:r>
            <a:r>
              <a:rPr lang="en-US" sz="1100" b="0" dirty="0"/>
              <a:t> capacity.</a:t>
            </a:r>
            <a:r>
              <a:rPr lang="hr-HR" sz="1100" b="0" dirty="0"/>
              <a:t> </a:t>
            </a:r>
            <a:r>
              <a:rPr lang="en-US" sz="1100" b="0" dirty="0"/>
              <a:t>Small-scale Partnerships support flexible formats, combining activities with transnational and national character,</a:t>
            </a:r>
            <a:r>
              <a:rPr lang="hr-HR" sz="1100" b="0" dirty="0"/>
              <a:t> </a:t>
            </a:r>
            <a:r>
              <a:rPr lang="en-US" sz="1100" b="0" dirty="0"/>
              <a:t>although with a European dimension, that</a:t>
            </a:r>
            <a:r>
              <a:rPr lang="hr-HR" sz="1100" b="0" dirty="0"/>
              <a:t> </a:t>
            </a:r>
            <a:r>
              <a:rPr lang="en-US" sz="1100" b="0" dirty="0"/>
              <a:t>increase </a:t>
            </a:r>
            <a:r>
              <a:rPr lang="en-US" sz="1100" b="0" dirty="0" err="1"/>
              <a:t>organisations</a:t>
            </a:r>
            <a:r>
              <a:rPr lang="hr-HR" sz="1100" b="0" dirty="0"/>
              <a:t> </a:t>
            </a:r>
            <a:r>
              <a:rPr lang="en-US" sz="1100" b="0" dirty="0"/>
              <a:t>means to reach out to people with fewer opportunities.</a:t>
            </a:r>
            <a:endParaRPr lang="hr-HR" sz="1100" b="0" dirty="0"/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hr-HR" sz="1100" b="0" dirty="0"/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/>
              <a:t>Erasmus+ učiteljske akademije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dirty="0"/>
              <a:t>Partnerships for Excellence: </a:t>
            </a:r>
            <a:r>
              <a:rPr lang="en-US" sz="1100" b="1" dirty="0" err="1"/>
              <a:t>Erasmus+Teacher</a:t>
            </a:r>
            <a:r>
              <a:rPr lang="en-US" sz="1100" b="1" dirty="0"/>
              <a:t> Academies </a:t>
            </a:r>
            <a:r>
              <a:rPr lang="hr-HR" sz="1100" b="0" dirty="0"/>
              <a:t>- </a:t>
            </a:r>
            <a:r>
              <a:rPr lang="en-US" sz="1100" b="0" dirty="0"/>
              <a:t>Partnerships  for  excellence  will  support  European  partnerships  of  teacher  education  and training  providers,  public authorities  and  stakeholders  that  will  set  up  </a:t>
            </a:r>
            <a:r>
              <a:rPr lang="en-US" sz="1100" b="0" dirty="0" err="1"/>
              <a:t>Erasmus+Teacher</a:t>
            </a:r>
            <a:r>
              <a:rPr lang="en-US" sz="1100" b="0" dirty="0"/>
              <a:t> Academies in order to develop a European and international outlook in teacher education. The Academies   develop   and   test   initial   teacher   education   and   continuous   professional development   strategies   and   </a:t>
            </a:r>
            <a:r>
              <a:rPr lang="en-US" sz="1100" b="0" dirty="0" err="1"/>
              <a:t>programmes</a:t>
            </a:r>
            <a:r>
              <a:rPr lang="en-US" sz="1100" b="0" dirty="0"/>
              <a:t>   and   enhance   the   European   dimension   and </a:t>
            </a:r>
            <a:r>
              <a:rPr lang="en-US" sz="1100" b="0" dirty="0" err="1"/>
              <a:t>internationalisation</a:t>
            </a:r>
            <a:r>
              <a:rPr lang="en-US" sz="1100" b="0" dirty="0"/>
              <a:t>  of  teacher  education  through  innovative  and  sustainable  collaboration. The  </a:t>
            </a:r>
            <a:r>
              <a:rPr lang="en-US" sz="1100" b="0" dirty="0" err="1"/>
              <a:t>Erasmus+Teacher</a:t>
            </a:r>
            <a:r>
              <a:rPr lang="en-US" sz="1100" b="0" dirty="0"/>
              <a:t>  Academies  will  also  work  together  on  the  priorities  set  out  in  the Communication  Achieving  the  European  Education  Area  by  2025  and  the  Digital  Education Action Plan.</a:t>
            </a:r>
            <a:r>
              <a:rPr lang="hr-HR" sz="1100" b="0" dirty="0"/>
              <a:t> </a:t>
            </a:r>
            <a:r>
              <a:rPr lang="en-US" sz="1100" b="0" dirty="0"/>
              <a:t>Type  of  applicants  targeted  by  this  action:  </a:t>
            </a:r>
            <a:r>
              <a:rPr lang="en-US" sz="1100" b="1" dirty="0"/>
              <a:t>Teacher  education  institutions,  public  or  private </a:t>
            </a:r>
            <a:r>
              <a:rPr lang="en-US" sz="1100" b="1" dirty="0" err="1"/>
              <a:t>organisations</a:t>
            </a:r>
            <a:r>
              <a:rPr lang="en-US" sz="1100" b="1" dirty="0"/>
              <a:t> active in the field of teacher education and practice/training schools</a:t>
            </a:r>
            <a:r>
              <a:rPr lang="en-US" sz="1100" b="0" dirty="0"/>
              <a:t>. Applicants must be established in an</a:t>
            </a:r>
            <a:r>
              <a:rPr lang="hr-HR" sz="1100" b="0" dirty="0"/>
              <a:t> </a:t>
            </a:r>
            <a:r>
              <a:rPr lang="en-US" sz="1100" b="0" dirty="0"/>
              <a:t>EU Member State or third country associated to the </a:t>
            </a:r>
            <a:r>
              <a:rPr lang="en-US" sz="1100" b="0" dirty="0" err="1"/>
              <a:t>programme</a:t>
            </a:r>
            <a:r>
              <a:rPr lang="en-US" sz="1100" b="0" dirty="0"/>
              <a:t>. </a:t>
            </a:r>
            <a:endParaRPr lang="hr-HR" sz="1100" b="0" dirty="0"/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hr-HR" sz="2400" b="1" dirty="0"/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hr-HR" sz="24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292D0C-8971-4EEA-BC37-917D35007352}" type="slidenum">
              <a:rPr kumimoji="0" lang="hr-H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hr-H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43579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/>
              <a:t>Vodič:</a:t>
            </a:r>
          </a:p>
          <a:p>
            <a:pPr marL="0" marR="0" lvl="0" indent="0" algn="l" defTabSz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/>
              <a:t>KA1 – </a:t>
            </a:r>
            <a:r>
              <a:rPr lang="hr-HR" sz="1100" b="0" dirty="0"/>
              <a:t>moguće je i sudjelovanje bez prijave – kao član konzorcija ili domaćin aktivnosti</a:t>
            </a:r>
          </a:p>
          <a:p>
            <a:pPr marL="0" marR="0" lvl="0" indent="0" algn="l" defTabSz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/>
              <a:t>Važna napomena: </a:t>
            </a:r>
            <a:r>
              <a:rPr lang="en-US" sz="1100" b="1" dirty="0"/>
              <a:t>Within a period of any five consecutive call years, </a:t>
            </a:r>
            <a:r>
              <a:rPr lang="en-US" sz="1100" b="1" dirty="0" err="1"/>
              <a:t>organisations</a:t>
            </a:r>
            <a:r>
              <a:rPr lang="en-US" sz="1100" b="1" dirty="0"/>
              <a:t> may receive a maximum of three grants for short-term projects in school education. Grants received in the 2014- 2020 period do not count towards this limit.</a:t>
            </a:r>
            <a:endParaRPr lang="hr-HR" sz="1100" b="1" dirty="0"/>
          </a:p>
          <a:p>
            <a:pPr marL="0" marR="0" lvl="0" indent="0" algn="l" defTabSz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hr-HR" sz="1100" b="1" dirty="0"/>
          </a:p>
          <a:p>
            <a:pPr marL="0" marR="0" lvl="0" indent="0" algn="l" defTabSz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>
                <a:solidFill>
                  <a:schemeClr val="tx1"/>
                </a:solidFill>
              </a:rPr>
              <a:t>Dosadašnji formati KA1 mobilnosti: </a:t>
            </a:r>
            <a:r>
              <a:rPr lang="fr-BE" sz="1100" b="0" kern="150" dirty="0" err="1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poučavanje</a:t>
            </a:r>
            <a:r>
              <a:rPr lang="hr-HR" sz="1100" b="0" kern="150" dirty="0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, </a:t>
            </a:r>
            <a:r>
              <a:rPr lang="fr-BE" sz="1100" b="0" kern="150" dirty="0" err="1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strukturirani</a:t>
            </a:r>
            <a:r>
              <a:rPr lang="fr-BE" sz="1100" b="0" kern="150" dirty="0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 </a:t>
            </a:r>
            <a:r>
              <a:rPr lang="fr-BE" sz="1100" b="0" kern="150" dirty="0" err="1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tečajevi</a:t>
            </a:r>
            <a:r>
              <a:rPr lang="fr-BE" sz="1100" b="0" kern="150" dirty="0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 </a:t>
            </a:r>
            <a:r>
              <a:rPr lang="fr-BE" sz="1100" b="0" kern="150" dirty="0" err="1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ili</a:t>
            </a:r>
            <a:r>
              <a:rPr lang="fr-BE" sz="1100" b="0" kern="150" dirty="0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 </a:t>
            </a:r>
            <a:r>
              <a:rPr lang="fr-BE" sz="1100" b="0" kern="150" dirty="0" err="1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osposobljavanje</a:t>
            </a:r>
            <a:r>
              <a:rPr lang="fr-BE" sz="1100" b="0" kern="150" dirty="0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 u </a:t>
            </a:r>
            <a:r>
              <a:rPr lang="fr-BE" sz="1100" b="0" kern="150" dirty="0" err="1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inozemstvu</a:t>
            </a:r>
            <a:r>
              <a:rPr lang="hr-HR" sz="1100" b="0" kern="150" dirty="0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, </a:t>
            </a:r>
            <a:r>
              <a:rPr lang="fr-BE" sz="1100" b="0" kern="150" dirty="0" err="1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praćenje</a:t>
            </a:r>
            <a:r>
              <a:rPr lang="fr-BE" sz="1100" b="0" kern="150" dirty="0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 rada</a:t>
            </a:r>
            <a:endParaRPr lang="hr-HR" sz="1100" b="0" dirty="0">
              <a:solidFill>
                <a:schemeClr val="tx1"/>
              </a:solidFill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>
                <a:solidFill>
                  <a:schemeClr val="tx1"/>
                </a:solidFill>
              </a:rPr>
              <a:t>Novi formati mobilnosti učenika: </a:t>
            </a:r>
            <a:r>
              <a:rPr lang="sl-SI" sz="1100" i="1" dirty="0">
                <a:solidFill>
                  <a:schemeClr val="tx1"/>
                </a:solidFill>
                <a:ea typeface="ＭＳ Ｐゴシック"/>
              </a:rPr>
              <a:t>short-term learning mobility of school pupils (</a:t>
            </a:r>
            <a:r>
              <a:rPr lang="sl-SI" sz="1100" i="0" dirty="0">
                <a:solidFill>
                  <a:schemeClr val="tx1"/>
                </a:solidFill>
                <a:ea typeface="ＭＳ Ｐゴシック"/>
              </a:rPr>
              <a:t>kratkoročna mobilnost učenika u svrhu učenja</a:t>
            </a:r>
            <a:r>
              <a:rPr lang="sl-SI" sz="1100" i="1" dirty="0">
                <a:solidFill>
                  <a:schemeClr val="tx1"/>
                </a:solidFill>
                <a:ea typeface="ＭＳ Ｐゴシック"/>
              </a:rPr>
              <a:t>), long-term learning mobility of school pupils (</a:t>
            </a:r>
            <a:r>
              <a:rPr lang="sl-SI" sz="1100" i="0" dirty="0">
                <a:solidFill>
                  <a:schemeClr val="tx1"/>
                </a:solidFill>
                <a:ea typeface="ＭＳ Ｐゴシック"/>
              </a:rPr>
              <a:t>dugoročna mobilnost učenika u svrhu učenja</a:t>
            </a:r>
            <a:r>
              <a:rPr lang="sl-SI" sz="1100" i="1" dirty="0">
                <a:solidFill>
                  <a:schemeClr val="tx1"/>
                </a:solidFill>
                <a:ea typeface="ＭＳ Ｐゴシック"/>
              </a:rPr>
              <a:t>): </a:t>
            </a:r>
            <a:r>
              <a:rPr lang="sl-SI" sz="1100" i="0" dirty="0">
                <a:solidFill>
                  <a:schemeClr val="tx1"/>
                </a:solidFill>
                <a:ea typeface="ＭＳ Ｐゴシック"/>
              </a:rPr>
              <a:t>učenici mogu provesti kraće ili duže (do godine dana) vrijeme u partnerskoj školi ili drugoj ustanovi radi učenja ili stručne prakse (</a:t>
            </a:r>
            <a:r>
              <a:rPr lang="sl-SI" sz="1100" i="1" dirty="0">
                <a:solidFill>
                  <a:schemeClr val="tx1"/>
                </a:solidFill>
                <a:ea typeface="ＭＳ Ｐゴシック"/>
              </a:rPr>
              <a:t>traineeship</a:t>
            </a:r>
            <a:r>
              <a:rPr lang="sl-SI" sz="1100" i="0" dirty="0">
                <a:solidFill>
                  <a:schemeClr val="tx1"/>
                </a:solidFill>
                <a:ea typeface="ＭＳ Ｐゴシック"/>
              </a:rPr>
              <a:t>). Za svakog sudionika mobilnosti mora biti oformljen individualni program učenja.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i="1" dirty="0" err="1">
                <a:solidFill>
                  <a:schemeClr val="tx1"/>
                </a:solidFill>
              </a:rPr>
              <a:t>Preparatory</a:t>
            </a:r>
            <a:r>
              <a:rPr lang="hr-HR" sz="1100" b="1" i="1" dirty="0">
                <a:solidFill>
                  <a:schemeClr val="tx1"/>
                </a:solidFill>
              </a:rPr>
              <a:t> </a:t>
            </a:r>
            <a:r>
              <a:rPr lang="hr-HR" sz="1100" b="1" i="1" dirty="0" err="1">
                <a:solidFill>
                  <a:schemeClr val="tx1"/>
                </a:solidFill>
              </a:rPr>
              <a:t>visits</a:t>
            </a:r>
            <a:r>
              <a:rPr lang="hr-HR" sz="1100" b="1" i="1" dirty="0">
                <a:solidFill>
                  <a:schemeClr val="tx1"/>
                </a:solidFill>
              </a:rPr>
              <a:t> </a:t>
            </a:r>
            <a:r>
              <a:rPr lang="hr-HR" sz="1100" b="0" i="1" dirty="0">
                <a:solidFill>
                  <a:schemeClr val="tx1"/>
                </a:solidFill>
              </a:rPr>
              <a:t>(pripremni posjeti) </a:t>
            </a:r>
            <a:r>
              <a:rPr lang="hr-HR" sz="1100" b="0" dirty="0">
                <a:solidFill>
                  <a:schemeClr val="tx1"/>
                </a:solidFill>
              </a:rPr>
              <a:t>– ekvivalent dosadašnjim transnacionalnim projektnim sastancima (TPM) u KA219 i KA201 (pripremne aktivnosti prije mobilnosti po </a:t>
            </a:r>
            <a:r>
              <a:rPr lang="hr-HR" sz="1100" dirty="0">
                <a:solidFill>
                  <a:schemeClr val="tx1"/>
                </a:solidFill>
              </a:rPr>
              <a:t>modelu</a:t>
            </a:r>
            <a:r>
              <a:rPr lang="hr-HR" sz="1100" b="0" dirty="0">
                <a:solidFill>
                  <a:schemeClr val="tx1"/>
                </a:solidFill>
              </a:rPr>
              <a:t> </a:t>
            </a:r>
            <a:r>
              <a:rPr lang="hr-HR" sz="1100" b="0" i="1" dirty="0" err="1">
                <a:solidFill>
                  <a:schemeClr val="tx1"/>
                </a:solidFill>
              </a:rPr>
              <a:t>job</a:t>
            </a:r>
            <a:r>
              <a:rPr lang="hr-HR" sz="1100" b="0" i="1" dirty="0">
                <a:solidFill>
                  <a:schemeClr val="tx1"/>
                </a:solidFill>
              </a:rPr>
              <a:t> </a:t>
            </a:r>
            <a:r>
              <a:rPr lang="hr-HR" sz="1100" b="0" i="1" dirty="0" err="1">
                <a:solidFill>
                  <a:schemeClr val="tx1"/>
                </a:solidFill>
              </a:rPr>
              <a:t>shadowing</a:t>
            </a:r>
            <a:r>
              <a:rPr lang="hr-HR" sz="1100" b="0" i="1" dirty="0">
                <a:solidFill>
                  <a:schemeClr val="tx1"/>
                </a:solidFill>
              </a:rPr>
              <a:t> </a:t>
            </a:r>
            <a:r>
              <a:rPr lang="hr-HR" sz="1100" b="0" dirty="0">
                <a:solidFill>
                  <a:schemeClr val="tx1"/>
                </a:solidFill>
              </a:rPr>
              <a:t>ili </a:t>
            </a:r>
            <a:r>
              <a:rPr lang="hr-HR" sz="1100" b="0" i="1" dirty="0" err="1">
                <a:solidFill>
                  <a:schemeClr val="tx1"/>
                </a:solidFill>
              </a:rPr>
              <a:t>teaching</a:t>
            </a:r>
            <a:r>
              <a:rPr lang="hr-HR" sz="1100" b="0" i="1" dirty="0">
                <a:solidFill>
                  <a:schemeClr val="tx1"/>
                </a:solidFill>
              </a:rPr>
              <a:t> </a:t>
            </a:r>
            <a:r>
              <a:rPr lang="hr-HR" sz="1100" b="0" i="1" dirty="0" err="1">
                <a:solidFill>
                  <a:schemeClr val="tx1"/>
                </a:solidFill>
              </a:rPr>
              <a:t>assignment</a:t>
            </a:r>
            <a:r>
              <a:rPr lang="hr-HR" sz="1100" b="0" i="1" dirty="0">
                <a:solidFill>
                  <a:schemeClr val="tx1"/>
                </a:solidFill>
              </a:rPr>
              <a:t> </a:t>
            </a:r>
            <a:r>
              <a:rPr lang="hr-HR" sz="1100" b="0" dirty="0">
                <a:solidFill>
                  <a:schemeClr val="tx1"/>
                </a:solidFill>
              </a:rPr>
              <a:t>ili za pripremu mobilnosti na kojima sudjeluju osobe s manje mogućnosti).</a:t>
            </a:r>
            <a:endParaRPr lang="hr-HR" sz="1100" b="0" dirty="0">
              <a:solidFill>
                <a:schemeClr val="tx1"/>
              </a:solidFill>
              <a:cs typeface="Calibri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i="1" dirty="0" err="1">
                <a:solidFill>
                  <a:schemeClr val="tx1"/>
                </a:solidFill>
              </a:rPr>
              <a:t>Invited</a:t>
            </a:r>
            <a:r>
              <a:rPr lang="hr-HR" sz="1100" b="1" i="1" dirty="0">
                <a:solidFill>
                  <a:schemeClr val="tx1"/>
                </a:solidFill>
              </a:rPr>
              <a:t> </a:t>
            </a:r>
            <a:r>
              <a:rPr lang="hr-HR" sz="1100" b="1" i="1" dirty="0" err="1">
                <a:solidFill>
                  <a:schemeClr val="tx1"/>
                </a:solidFill>
              </a:rPr>
              <a:t>experts</a:t>
            </a:r>
            <a:r>
              <a:rPr lang="hr-HR" sz="1100" b="1" i="1" dirty="0">
                <a:solidFill>
                  <a:schemeClr val="tx1"/>
                </a:solidFill>
              </a:rPr>
              <a:t> </a:t>
            </a:r>
            <a:r>
              <a:rPr lang="hr-HR" sz="1100" b="0" dirty="0">
                <a:solidFill>
                  <a:schemeClr val="tx1"/>
                </a:solidFill>
              </a:rPr>
              <a:t>(</a:t>
            </a:r>
            <a:r>
              <a:rPr lang="sl-SI" sz="1100" dirty="0">
                <a:solidFill>
                  <a:schemeClr val="tx1"/>
                </a:solidFill>
                <a:ea typeface="ＭＳ Ｐゴシック"/>
              </a:rPr>
              <a:t>ugošćivanje odgojno-obrazovnih stručnjaka) – škole mogu pozvati odgojno-obrazovne stručnjake u svrhu unaprjeđivanja odgojno-obrazovnih praksi u svojoj instituciji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l-SI" sz="1100" b="1" i="1" dirty="0">
                <a:solidFill>
                  <a:schemeClr val="tx1"/>
                </a:solidFill>
                <a:ea typeface="ＭＳ Ｐゴシック"/>
              </a:rPr>
              <a:t>Hosting teachers and educators training </a:t>
            </a:r>
            <a:r>
              <a:rPr lang="sl-SI" sz="1100" dirty="0">
                <a:solidFill>
                  <a:schemeClr val="tx1"/>
                </a:solidFill>
                <a:ea typeface="ＭＳ Ｐゴシック"/>
              </a:rPr>
              <a:t>(osposobljavanje </a:t>
            </a:r>
            <a:r>
              <a:rPr lang="it-IT" sz="1100" dirty="0">
                <a:solidFill>
                  <a:schemeClr val="tx1"/>
                </a:solidFill>
                <a:ea typeface="ＭＳ Ｐゴシック"/>
              </a:rPr>
              <a:t>studen</a:t>
            </a:r>
            <a:r>
              <a:rPr lang="hr-HR" sz="1100" dirty="0">
                <a:solidFill>
                  <a:schemeClr val="tx1"/>
                </a:solidFill>
                <a:ea typeface="ＭＳ Ｐゴシック"/>
              </a:rPr>
              <a:t>ata</a:t>
            </a:r>
            <a:r>
              <a:rPr lang="it-IT" sz="1100" dirty="0">
                <a:solidFill>
                  <a:schemeClr val="tx1"/>
                </a:solidFill>
                <a:ea typeface="ＭＳ Ｐゴシック"/>
              </a:rPr>
              <a:t> i osob</a:t>
            </a:r>
            <a:r>
              <a:rPr lang="hr-HR" sz="1100" dirty="0">
                <a:solidFill>
                  <a:schemeClr val="tx1"/>
                </a:solidFill>
                <a:ea typeface="ＭＳ Ｐゴシック"/>
              </a:rPr>
              <a:t>a</a:t>
            </a:r>
            <a:r>
              <a:rPr lang="it-IT" sz="1100" dirty="0">
                <a:solidFill>
                  <a:schemeClr val="tx1"/>
                </a:solidFill>
                <a:ea typeface="ＭＳ Ｐゴシック"/>
              </a:rPr>
              <a:t> koje su nedavno diplomirale</a:t>
            </a:r>
            <a:r>
              <a:rPr lang="hr-HR" sz="1100" dirty="0">
                <a:solidFill>
                  <a:schemeClr val="tx1"/>
                </a:solidFill>
                <a:ea typeface="ＭＳ Ｐゴシック"/>
              </a:rPr>
              <a:t>) – ustanove </a:t>
            </a:r>
            <a:r>
              <a:rPr lang="hr-HR" sz="1100" dirty="0" err="1">
                <a:solidFill>
                  <a:schemeClr val="tx1"/>
                </a:solidFill>
                <a:ea typeface="ＭＳ Ｐゴシック"/>
              </a:rPr>
              <a:t>prijaviteljice</a:t>
            </a:r>
            <a:r>
              <a:rPr lang="hr-HR" sz="1100" dirty="0">
                <a:solidFill>
                  <a:schemeClr val="tx1"/>
                </a:solidFill>
                <a:ea typeface="ＭＳ Ｐゴシック"/>
              </a:rPr>
              <a:t> (škole) mogu pružiti osposobljavanje budućim nastavnicima (odnosno osobama koje su nedavno diplomirale ili su još na nastavničkim studijima)</a:t>
            </a:r>
            <a:endParaRPr lang="sl-SI" sz="1100" dirty="0">
              <a:solidFill>
                <a:schemeClr val="tx1"/>
              </a:solidFill>
              <a:ea typeface="ＭＳ Ｐゴシック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hr-HR" sz="1100" b="0" dirty="0"/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/>
              <a:t>KA2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/>
              <a:t>IZ PRIJEDLOGA UREDBE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/>
              <a:t>Članak 5.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0" dirty="0"/>
              <a:t>Suradnja među organizacijama i ustanovama U području obrazovanja i osposobljavanja Programom se podupiru sljedeće aktivnosti u okviru ključne mjere 2: (a) partnerstva za suradnju i razmjenu praksi, uključujući mala partnerstva kako bi se poticao širi i </a:t>
            </a:r>
            <a:r>
              <a:rPr lang="hr-HR" sz="1100" b="0" dirty="0" err="1"/>
              <a:t>uključiviji</a:t>
            </a:r>
            <a:r>
              <a:rPr lang="hr-HR" sz="1100" b="0" dirty="0"/>
              <a:t> pristup Programu; (b) partnerstva za izvrsnost, posebno inicijativa „Europska sveučilišta”, centri strukovne izvrsnosti i združeni diplomski studiji; (c) partnerstva za inovacije kako bi se osnažila europska sposobnost u pogledu inovacija; (d) internetske platforme i alati za virtualnu suradnju, uključujući usluge podrške za mrežu </a:t>
            </a:r>
            <a:r>
              <a:rPr lang="hr-HR" sz="1100" b="0" dirty="0" err="1"/>
              <a:t>eTwinning</a:t>
            </a:r>
            <a:r>
              <a:rPr lang="hr-HR" sz="1100" b="0" dirty="0"/>
              <a:t> i za elektroničku platformu za obrazovanje odraslih u Europi.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hr-HR" sz="1100" b="0" dirty="0"/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/>
              <a:t>AWP</a:t>
            </a:r>
            <a:r>
              <a:rPr lang="hr-HR" sz="1100" b="0" dirty="0"/>
              <a:t>: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dirty="0"/>
              <a:t>Small-scale  Partnerships  </a:t>
            </a:r>
            <a:r>
              <a:rPr lang="en-US" sz="1100" b="0" dirty="0"/>
              <a:t>aim  at  widening  access  to  the  </a:t>
            </a:r>
            <a:r>
              <a:rPr lang="en-US" sz="1100" b="0" dirty="0" err="1"/>
              <a:t>programme</a:t>
            </a:r>
            <a:r>
              <a:rPr lang="en-US" sz="1100" b="0" dirty="0"/>
              <a:t>  to  small-scale  actors  and individuals who are hard to reach in the fields</a:t>
            </a:r>
            <a:r>
              <a:rPr lang="hr-HR" sz="1100" b="0" dirty="0"/>
              <a:t> </a:t>
            </a:r>
            <a:r>
              <a:rPr lang="en-US" sz="1100" b="0" dirty="0"/>
              <a:t>of school education, adult education, vocational education  </a:t>
            </a:r>
            <a:r>
              <a:rPr lang="en-US" sz="1100" b="0" dirty="0" err="1"/>
              <a:t>andtrainingandyouth</a:t>
            </a:r>
            <a:r>
              <a:rPr lang="en-US" sz="1100" b="0" dirty="0"/>
              <a:t>.  With  low</a:t>
            </a:r>
            <a:r>
              <a:rPr lang="hr-HR" sz="1100" b="0" dirty="0"/>
              <a:t> </a:t>
            </a:r>
            <a:r>
              <a:rPr lang="en-US" sz="1100" b="0" dirty="0"/>
              <a:t>grant  amounts  awarded  to  </a:t>
            </a:r>
            <a:r>
              <a:rPr lang="en-US" sz="1100" b="0" dirty="0" err="1"/>
              <a:t>organisations</a:t>
            </a:r>
            <a:r>
              <a:rPr lang="en-US" sz="1100" b="0" dirty="0"/>
              <a:t>,  short duration  and  simple</a:t>
            </a:r>
            <a:r>
              <a:rPr lang="hr-HR" sz="1100" b="0" dirty="0"/>
              <a:t> </a:t>
            </a:r>
            <a:r>
              <a:rPr lang="en-US" sz="1100" b="0" dirty="0"/>
              <a:t>administrative  requirements,  this  action  aims</a:t>
            </a:r>
            <a:r>
              <a:rPr lang="hr-HR" sz="1100" b="0" dirty="0"/>
              <a:t> </a:t>
            </a:r>
            <a:r>
              <a:rPr lang="en-US" sz="1100" b="0" dirty="0"/>
              <a:t>to  reach  out  to  grassroots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0" dirty="0"/>
              <a:t>41</a:t>
            </a:r>
            <a:r>
              <a:rPr lang="hr-HR" sz="1100" b="0" dirty="0"/>
              <a:t> </a:t>
            </a:r>
            <a:r>
              <a:rPr lang="en-US" sz="1100" b="0" dirty="0" err="1"/>
              <a:t>organisations</a:t>
            </a:r>
            <a:r>
              <a:rPr lang="en-US" sz="1100" b="0" dirty="0"/>
              <a:t>  and  newcomers  to  Erasmus+, enhancing  the  access to  the  </a:t>
            </a:r>
            <a:r>
              <a:rPr lang="en-US" sz="1100" b="0" dirty="0" err="1"/>
              <a:t>programme</a:t>
            </a:r>
            <a:r>
              <a:rPr lang="en-US" sz="1100" b="0" dirty="0"/>
              <a:t>  for </a:t>
            </a:r>
            <a:r>
              <a:rPr lang="en-US" sz="1100" b="0" dirty="0" err="1"/>
              <a:t>organisations</a:t>
            </a:r>
            <a:r>
              <a:rPr lang="en-US" sz="1100" b="0" dirty="0"/>
              <a:t> with smaller </a:t>
            </a:r>
            <a:r>
              <a:rPr lang="en-US" sz="1100" b="0" dirty="0" err="1"/>
              <a:t>organisational</a:t>
            </a:r>
            <a:r>
              <a:rPr lang="en-US" sz="1100" b="0" dirty="0"/>
              <a:t> capacity.</a:t>
            </a:r>
            <a:r>
              <a:rPr lang="hr-HR" sz="1100" b="0" dirty="0"/>
              <a:t> </a:t>
            </a:r>
            <a:r>
              <a:rPr lang="en-US" sz="1100" b="0" dirty="0"/>
              <a:t>Small-scale Partnerships support flexible formats, combining activities with transnational and national character,</a:t>
            </a:r>
            <a:r>
              <a:rPr lang="hr-HR" sz="1100" b="0" dirty="0"/>
              <a:t> </a:t>
            </a:r>
            <a:r>
              <a:rPr lang="en-US" sz="1100" b="0" dirty="0"/>
              <a:t>although with a European dimension, that</a:t>
            </a:r>
            <a:r>
              <a:rPr lang="hr-HR" sz="1100" b="0" dirty="0"/>
              <a:t> </a:t>
            </a:r>
            <a:r>
              <a:rPr lang="en-US" sz="1100" b="0" dirty="0"/>
              <a:t>increase </a:t>
            </a:r>
            <a:r>
              <a:rPr lang="en-US" sz="1100" b="0" dirty="0" err="1"/>
              <a:t>organisations</a:t>
            </a:r>
            <a:r>
              <a:rPr lang="hr-HR" sz="1100" b="0" dirty="0"/>
              <a:t> </a:t>
            </a:r>
            <a:r>
              <a:rPr lang="en-US" sz="1100" b="0" dirty="0"/>
              <a:t>means to reach out to people with fewer opportunities.</a:t>
            </a:r>
            <a:endParaRPr lang="hr-HR" sz="1100" b="0" dirty="0"/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hr-HR" sz="1100" b="0" dirty="0"/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/>
              <a:t>Erasmus+ učiteljske akademije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dirty="0"/>
              <a:t>Partnerships for Excellence: </a:t>
            </a:r>
            <a:r>
              <a:rPr lang="en-US" sz="1100" b="1" dirty="0" err="1"/>
              <a:t>Erasmus+Teacher</a:t>
            </a:r>
            <a:r>
              <a:rPr lang="en-US" sz="1100" b="1" dirty="0"/>
              <a:t> Academies </a:t>
            </a:r>
            <a:r>
              <a:rPr lang="hr-HR" sz="1100" b="0" dirty="0"/>
              <a:t>- </a:t>
            </a:r>
            <a:r>
              <a:rPr lang="en-US" sz="1100" b="0" dirty="0"/>
              <a:t>Partnerships  for  excellence  will  support  European  partnerships  of  teacher  education  and training  providers,  public authorities  and  stakeholders  that  will  set  up  </a:t>
            </a:r>
            <a:r>
              <a:rPr lang="en-US" sz="1100" b="0" dirty="0" err="1"/>
              <a:t>Erasmus+Teacher</a:t>
            </a:r>
            <a:r>
              <a:rPr lang="en-US" sz="1100" b="0" dirty="0"/>
              <a:t> Academies in order to develop a European and international outlook in teacher education. The Academies   develop   and   test   initial   teacher   education   and   continuous   professional development   strategies   and   </a:t>
            </a:r>
            <a:r>
              <a:rPr lang="en-US" sz="1100" b="0" dirty="0" err="1"/>
              <a:t>programmes</a:t>
            </a:r>
            <a:r>
              <a:rPr lang="en-US" sz="1100" b="0" dirty="0"/>
              <a:t>   and   enhance   the   European   dimension   and </a:t>
            </a:r>
            <a:r>
              <a:rPr lang="en-US" sz="1100" b="0" dirty="0" err="1"/>
              <a:t>internationalisation</a:t>
            </a:r>
            <a:r>
              <a:rPr lang="en-US" sz="1100" b="0" dirty="0"/>
              <a:t>  of  teacher  education  through  innovative  and  sustainable  collaboration. The  </a:t>
            </a:r>
            <a:r>
              <a:rPr lang="en-US" sz="1100" b="0" dirty="0" err="1"/>
              <a:t>Erasmus+Teacher</a:t>
            </a:r>
            <a:r>
              <a:rPr lang="en-US" sz="1100" b="0" dirty="0"/>
              <a:t>  Academies  will  also  work  together  on  the  priorities  set  out  in  the Communication  Achieving  the  European  Education  Area  by  2025  and  the  Digital  Education Action Plan.</a:t>
            </a:r>
            <a:r>
              <a:rPr lang="hr-HR" sz="1100" b="0" dirty="0"/>
              <a:t> </a:t>
            </a:r>
            <a:r>
              <a:rPr lang="en-US" sz="1100" b="0" dirty="0"/>
              <a:t>Type  of  applicants  targeted  by  this  action:  </a:t>
            </a:r>
            <a:r>
              <a:rPr lang="en-US" sz="1100" b="1" dirty="0"/>
              <a:t>Teacher  education  institutions,  public  or  private </a:t>
            </a:r>
            <a:r>
              <a:rPr lang="en-US" sz="1100" b="1" dirty="0" err="1"/>
              <a:t>organisations</a:t>
            </a:r>
            <a:r>
              <a:rPr lang="en-US" sz="1100" b="1" dirty="0"/>
              <a:t> active in the field of teacher education and practice/training schools</a:t>
            </a:r>
            <a:r>
              <a:rPr lang="en-US" sz="1100" b="0" dirty="0"/>
              <a:t>. Applicants must be established in an</a:t>
            </a:r>
            <a:r>
              <a:rPr lang="hr-HR" sz="1100" b="0" dirty="0"/>
              <a:t> </a:t>
            </a:r>
            <a:r>
              <a:rPr lang="en-US" sz="1100" b="0" dirty="0"/>
              <a:t>EU Member State or third country associated to the </a:t>
            </a:r>
            <a:r>
              <a:rPr lang="en-US" sz="1100" b="0" dirty="0" err="1"/>
              <a:t>programme</a:t>
            </a:r>
            <a:r>
              <a:rPr lang="en-US" sz="1100" b="0" dirty="0"/>
              <a:t>. </a:t>
            </a:r>
            <a:endParaRPr lang="hr-HR" sz="1100" b="0" dirty="0"/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hr-HR" sz="2400" b="1" dirty="0"/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hr-HR" sz="24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292D0C-8971-4EEA-BC37-917D35007352}" type="slidenum">
              <a:rPr kumimoji="0" lang="hr-H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hr-H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85561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© Copyright </a:t>
            </a:r>
            <a:r>
              <a:rPr lang="en-US" b="1" dirty="0"/>
              <a:t>PresentationGO.com</a:t>
            </a:r>
            <a:r>
              <a:rPr lang="en-US" dirty="0"/>
              <a:t> – The free PowerPoint and Google Slides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D2766-C49B-4C1A-9FEE-6F146754B02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8869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© Copyright </a:t>
            </a:r>
            <a:r>
              <a:rPr lang="en-US" b="1" dirty="0"/>
              <a:t>PresentationGO.com</a:t>
            </a:r>
            <a:r>
              <a:rPr lang="en-US" dirty="0"/>
              <a:t> – The free PowerPoint and Google Slides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D2766-C49B-4C1A-9FEE-6F146754B02B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437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9A1021-69F1-4A66-97D9-CAE8386F9BBC}" type="slidenum">
              <a:rPr kumimoji="0" lang="hr-H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hr-H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215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DE0CBA-B184-45C1-ABE7-A7449C615F01}" type="slidenum">
              <a:rPr kumimoji="0" lang="hr-H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hr-H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9099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Zadržana struktura programa do 2020., malo novosti; ključne novosti u području SE: poseban naglasak na </a:t>
            </a:r>
            <a:r>
              <a:rPr lang="hr-HR" dirty="0" err="1"/>
              <a:t>inkluziji</a:t>
            </a:r>
            <a:r>
              <a:rPr lang="hr-HR" dirty="0"/>
              <a:t>, mobilnost učenika unutar ključne aktivnosti 1, nova struktura partnerstava</a:t>
            </a:r>
            <a:endParaRPr lang="en-US" dirty="0"/>
          </a:p>
          <a:p>
            <a:r>
              <a:rPr lang="hr" dirty="0"/>
              <a:t>Mogućnosti učenja jezika: Program nudi podršku za učenje jezika sudionicima koji provode aktivnost u mobilnosti u inozemstvu (uglavnom putem platforme Online Language Support (OLS), za dugoročne mobilnosti). Osim toga najavljuje se da će biti dostupni i drugi oblici potpore  </a:t>
            </a:r>
            <a:endParaRPr lang="hr-HR" dirty="0"/>
          </a:p>
          <a:p>
            <a:endParaRPr lang="hr-HR" dirty="0">
              <a:cs typeface="Calibri"/>
            </a:endParaRPr>
          </a:p>
          <a:p>
            <a:endParaRPr lang="hr-HR" b="1" dirty="0">
              <a:cs typeface="Calibri"/>
            </a:endParaRPr>
          </a:p>
          <a:p>
            <a:endParaRPr lang="en-US" dirty="0">
              <a:cs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9A1021-69F1-4A66-97D9-CAE8386F9BBC}" type="slidenum">
              <a:rPr kumimoji="0" lang="hr-H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hr-H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98860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/>
              <a:t>SE: 397.629.640 EUR</a:t>
            </a:r>
            <a:endParaRPr lang="en-US"/>
          </a:p>
          <a:p>
            <a:endParaRPr lang="en-US">
              <a:cs typeface="Calibri"/>
            </a:endParaRPr>
          </a:p>
          <a:p>
            <a:r>
              <a:rPr lang="hr-HR">
                <a:cs typeface="Calibri"/>
              </a:rPr>
              <a:t>Podatci</a:t>
            </a:r>
            <a:r>
              <a:rPr lang="en-US">
                <a:cs typeface="Calibri"/>
              </a:rPr>
              <a:t> za </a:t>
            </a:r>
            <a:r>
              <a:rPr lang="en-US" err="1">
                <a:cs typeface="Calibri"/>
              </a:rPr>
              <a:t>stari</a:t>
            </a:r>
            <a:r>
              <a:rPr lang="en-US">
                <a:cs typeface="Calibri"/>
              </a:rPr>
              <a:t> program</a:t>
            </a:r>
            <a:r>
              <a:rPr lang="hr-HR">
                <a:cs typeface="Calibri"/>
              </a:rPr>
              <a:t> (AWP 2015)</a:t>
            </a:r>
            <a:r>
              <a:rPr lang="en-US">
                <a:cs typeface="Calibri"/>
              </a:rPr>
              <a:t>: </a:t>
            </a:r>
          </a:p>
          <a:p>
            <a:endParaRPr lang="en-US">
              <a:cs typeface="Calibri"/>
            </a:endParaRPr>
          </a:p>
          <a:p>
            <a:r>
              <a:rPr lang="en-US"/>
              <a:t>77.5% to education and training (E&amp;T), from which the following minimum allocations shall be assigned: i.</a:t>
            </a:r>
            <a:br>
              <a:rPr lang="en-US">
                <a:cs typeface="+mn-lt"/>
              </a:rPr>
            </a:br>
            <a:r>
              <a:rPr lang="en-US"/>
              <a:t> 43% to higher education (HE), representing 33.3% of the total budget  </a:t>
            </a:r>
            <a:br>
              <a:rPr lang="en-US">
                <a:cs typeface="+mn-lt"/>
              </a:rPr>
            </a:br>
            <a:r>
              <a:rPr lang="en-US"/>
              <a:t>22% to vocational education and training (VET), representing 17% of the total budget </a:t>
            </a:r>
            <a:br>
              <a:rPr lang="en-US">
                <a:cs typeface="+mn-lt"/>
              </a:rPr>
            </a:br>
            <a:r>
              <a:rPr lang="en-US" b="1"/>
              <a:t>15% to school education</a:t>
            </a:r>
            <a:r>
              <a:rPr lang="en-US"/>
              <a:t>, representing 11.6% of the total budget  </a:t>
            </a:r>
            <a:br>
              <a:rPr lang="en-US">
                <a:cs typeface="+mn-lt"/>
              </a:rPr>
            </a:br>
            <a:r>
              <a:rPr lang="en-US"/>
              <a:t>5 % to adult learning, representing 3.9% of the total budget</a:t>
            </a:r>
            <a:endParaRPr lang="en-US">
              <a:cs typeface="Calibri"/>
            </a:endParaRPr>
          </a:p>
          <a:p>
            <a:endParaRPr lang="hr-HR">
              <a:cs typeface="Calibri"/>
            </a:endParaRPr>
          </a:p>
          <a:p>
            <a:r>
              <a:rPr lang="hr-HR">
                <a:cs typeface="Calibri"/>
              </a:rPr>
              <a:t>Dakle, malo povećanje u SE području</a:t>
            </a:r>
            <a:endParaRPr lang="en-US">
              <a:cs typeface="Calibri"/>
            </a:endParaRPr>
          </a:p>
          <a:p>
            <a:endParaRPr lang="en-US">
              <a:cs typeface="Calibri"/>
            </a:endParaRPr>
          </a:p>
          <a:p>
            <a:endParaRPr lang="en-US">
              <a:cs typeface="Calibri"/>
            </a:endParaRPr>
          </a:p>
          <a:p>
            <a:endParaRPr lang="en-US">
              <a:cs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9A1021-69F1-4A66-97D9-CAE8386F9BBC}" type="slidenum">
              <a:rPr kumimoji="0" lang="hr-H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hr-H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34027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b="1">
                <a:cs typeface="Calibri"/>
              </a:rPr>
              <a:t>Podatci se odnose na Hrvatsku.</a:t>
            </a:r>
            <a:endParaRPr lang="en-US" b="1">
              <a:cs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9A1021-69F1-4A66-97D9-CAE8386F9BBC}" type="slidenum">
              <a:rPr kumimoji="0" lang="hr-H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hr-H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2463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9A1021-69F1-4A66-97D9-CAE8386F9BBC}" type="slidenum">
              <a:rPr kumimoji="0" lang="hr-H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hr-H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6028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8D2766-C49B-4C1A-9FEE-6F146754B0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88762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/>
              <a:t>Vodič:</a:t>
            </a:r>
          </a:p>
          <a:p>
            <a:pPr marL="0" marR="0" lvl="0" indent="0" algn="l" defTabSz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/>
              <a:t>KA1 – </a:t>
            </a:r>
            <a:r>
              <a:rPr lang="hr-HR" sz="1100" b="0" dirty="0"/>
              <a:t>moguće je i sudjelovanje bez prijave – kao član konzorcija ili domaćin aktivnosti</a:t>
            </a:r>
          </a:p>
          <a:p>
            <a:pPr marL="0" marR="0" lvl="0" indent="0" algn="l" defTabSz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/>
              <a:t>Važna napomena: </a:t>
            </a:r>
            <a:r>
              <a:rPr lang="en-US" sz="1100" b="1" dirty="0"/>
              <a:t>Within a period of any five consecutive call years, </a:t>
            </a:r>
            <a:r>
              <a:rPr lang="en-US" sz="1100" b="1" dirty="0" err="1"/>
              <a:t>organisations</a:t>
            </a:r>
            <a:r>
              <a:rPr lang="en-US" sz="1100" b="1" dirty="0"/>
              <a:t> may receive a maximum of three grants for short-term projects in school education. Grants received in the 2014- 2020 period do not count towards this limit.</a:t>
            </a:r>
            <a:endParaRPr lang="hr-HR" sz="1100" b="1" dirty="0"/>
          </a:p>
          <a:p>
            <a:pPr marL="0" marR="0" lvl="0" indent="0" algn="l" defTabSz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hr-HR" sz="1100" b="1" dirty="0"/>
          </a:p>
          <a:p>
            <a:pPr marL="0" marR="0" lvl="0" indent="0" algn="l" defTabSz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>
                <a:solidFill>
                  <a:schemeClr val="tx1"/>
                </a:solidFill>
              </a:rPr>
              <a:t>Dosadašnji formati KA1 mobilnosti: </a:t>
            </a:r>
            <a:r>
              <a:rPr lang="fr-BE" sz="1100" b="0" kern="150" dirty="0" err="1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poučavanje</a:t>
            </a:r>
            <a:r>
              <a:rPr lang="hr-HR" sz="1100" b="0" kern="150" dirty="0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, </a:t>
            </a:r>
            <a:r>
              <a:rPr lang="fr-BE" sz="1100" b="0" kern="150" dirty="0" err="1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strukturirani</a:t>
            </a:r>
            <a:r>
              <a:rPr lang="fr-BE" sz="1100" b="0" kern="150" dirty="0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 </a:t>
            </a:r>
            <a:r>
              <a:rPr lang="fr-BE" sz="1100" b="0" kern="150" dirty="0" err="1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tečajevi</a:t>
            </a:r>
            <a:r>
              <a:rPr lang="fr-BE" sz="1100" b="0" kern="150" dirty="0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 </a:t>
            </a:r>
            <a:r>
              <a:rPr lang="fr-BE" sz="1100" b="0" kern="150" dirty="0" err="1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ili</a:t>
            </a:r>
            <a:r>
              <a:rPr lang="fr-BE" sz="1100" b="0" kern="150" dirty="0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 </a:t>
            </a:r>
            <a:r>
              <a:rPr lang="fr-BE" sz="1100" b="0" kern="150" dirty="0" err="1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osposobljavanje</a:t>
            </a:r>
            <a:r>
              <a:rPr lang="fr-BE" sz="1100" b="0" kern="150" dirty="0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 u </a:t>
            </a:r>
            <a:r>
              <a:rPr lang="fr-BE" sz="1100" b="0" kern="150" dirty="0" err="1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inozemstvu</a:t>
            </a:r>
            <a:r>
              <a:rPr lang="hr-HR" sz="1100" b="0" kern="150" dirty="0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, </a:t>
            </a:r>
            <a:r>
              <a:rPr lang="fr-BE" sz="1100" b="0" kern="150" dirty="0" err="1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praćenje</a:t>
            </a:r>
            <a:r>
              <a:rPr lang="fr-BE" sz="1100" b="0" kern="150" dirty="0">
                <a:solidFill>
                  <a:schemeClr val="tx1"/>
                </a:solidFill>
                <a:effectLst/>
                <a:ea typeface="SimSun" panose="02010600030101010101" pitchFamily="2" charset="-122"/>
                <a:cs typeface="Tahoma" panose="020B0604030504040204" pitchFamily="34" charset="0"/>
              </a:rPr>
              <a:t> rada</a:t>
            </a:r>
            <a:endParaRPr lang="hr-HR" sz="1100" b="0" dirty="0">
              <a:solidFill>
                <a:schemeClr val="tx1"/>
              </a:solidFill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>
                <a:solidFill>
                  <a:schemeClr val="tx1"/>
                </a:solidFill>
              </a:rPr>
              <a:t>Novi formati mobilnosti učenika: </a:t>
            </a:r>
            <a:r>
              <a:rPr lang="sl-SI" sz="1100" i="1" dirty="0">
                <a:solidFill>
                  <a:schemeClr val="tx1"/>
                </a:solidFill>
                <a:ea typeface="ＭＳ Ｐゴシック"/>
              </a:rPr>
              <a:t>short-term learning mobility of school pupils (</a:t>
            </a:r>
            <a:r>
              <a:rPr lang="sl-SI" sz="1100" i="0" dirty="0">
                <a:solidFill>
                  <a:schemeClr val="tx1"/>
                </a:solidFill>
                <a:ea typeface="ＭＳ Ｐゴシック"/>
              </a:rPr>
              <a:t>kratkoročna mobilnost učenika u svrhu učenja</a:t>
            </a:r>
            <a:r>
              <a:rPr lang="sl-SI" sz="1100" i="1" dirty="0">
                <a:solidFill>
                  <a:schemeClr val="tx1"/>
                </a:solidFill>
                <a:ea typeface="ＭＳ Ｐゴシック"/>
              </a:rPr>
              <a:t>), long-term learning mobility of school pupils (</a:t>
            </a:r>
            <a:r>
              <a:rPr lang="sl-SI" sz="1100" i="0" dirty="0">
                <a:solidFill>
                  <a:schemeClr val="tx1"/>
                </a:solidFill>
                <a:ea typeface="ＭＳ Ｐゴシック"/>
              </a:rPr>
              <a:t>dugoročna mobilnost učenika u svrhu učenja</a:t>
            </a:r>
            <a:r>
              <a:rPr lang="sl-SI" sz="1100" i="1" dirty="0">
                <a:solidFill>
                  <a:schemeClr val="tx1"/>
                </a:solidFill>
                <a:ea typeface="ＭＳ Ｐゴシック"/>
              </a:rPr>
              <a:t>): </a:t>
            </a:r>
            <a:r>
              <a:rPr lang="sl-SI" sz="1100" i="0" dirty="0">
                <a:solidFill>
                  <a:schemeClr val="tx1"/>
                </a:solidFill>
                <a:ea typeface="ＭＳ Ｐゴシック"/>
              </a:rPr>
              <a:t>učenici mogu provesti kraće ili duže (do godine dana) vrijeme u partnerskoj školi ili drugoj ustanovi radi učenja ili stručne prakse (</a:t>
            </a:r>
            <a:r>
              <a:rPr lang="sl-SI" sz="1100" i="1" dirty="0">
                <a:solidFill>
                  <a:schemeClr val="tx1"/>
                </a:solidFill>
                <a:ea typeface="ＭＳ Ｐゴシック"/>
              </a:rPr>
              <a:t>traineeship</a:t>
            </a:r>
            <a:r>
              <a:rPr lang="sl-SI" sz="1100" i="0" dirty="0">
                <a:solidFill>
                  <a:schemeClr val="tx1"/>
                </a:solidFill>
                <a:ea typeface="ＭＳ Ｐゴシック"/>
              </a:rPr>
              <a:t>). Za svakog sudionika mobilnosti mora biti oformljen individualni program učenja.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i="1" dirty="0" err="1">
                <a:solidFill>
                  <a:schemeClr val="tx1"/>
                </a:solidFill>
              </a:rPr>
              <a:t>Preparatory</a:t>
            </a:r>
            <a:r>
              <a:rPr lang="hr-HR" sz="1100" b="1" i="1" dirty="0">
                <a:solidFill>
                  <a:schemeClr val="tx1"/>
                </a:solidFill>
              </a:rPr>
              <a:t> </a:t>
            </a:r>
            <a:r>
              <a:rPr lang="hr-HR" sz="1100" b="1" i="1" dirty="0" err="1">
                <a:solidFill>
                  <a:schemeClr val="tx1"/>
                </a:solidFill>
              </a:rPr>
              <a:t>visits</a:t>
            </a:r>
            <a:r>
              <a:rPr lang="hr-HR" sz="1100" b="1" i="1" dirty="0">
                <a:solidFill>
                  <a:schemeClr val="tx1"/>
                </a:solidFill>
              </a:rPr>
              <a:t> </a:t>
            </a:r>
            <a:r>
              <a:rPr lang="hr-HR" sz="1100" b="0" i="1" dirty="0">
                <a:solidFill>
                  <a:schemeClr val="tx1"/>
                </a:solidFill>
              </a:rPr>
              <a:t>(pripremni posjeti) </a:t>
            </a:r>
            <a:r>
              <a:rPr lang="hr-HR" sz="1100" b="0" dirty="0">
                <a:solidFill>
                  <a:schemeClr val="tx1"/>
                </a:solidFill>
              </a:rPr>
              <a:t>– ekvivalent dosadašnjim transnacionalnim projektnim sastancima (TPM) u KA219 i KA201 (pripremne aktivnosti prije mobilnosti po </a:t>
            </a:r>
            <a:r>
              <a:rPr lang="hr-HR" sz="1100" dirty="0">
                <a:solidFill>
                  <a:schemeClr val="tx1"/>
                </a:solidFill>
              </a:rPr>
              <a:t>modelu</a:t>
            </a:r>
            <a:r>
              <a:rPr lang="hr-HR" sz="1100" b="0" dirty="0">
                <a:solidFill>
                  <a:schemeClr val="tx1"/>
                </a:solidFill>
              </a:rPr>
              <a:t> </a:t>
            </a:r>
            <a:r>
              <a:rPr lang="hr-HR" sz="1100" b="0" i="1" dirty="0" err="1">
                <a:solidFill>
                  <a:schemeClr val="tx1"/>
                </a:solidFill>
              </a:rPr>
              <a:t>job</a:t>
            </a:r>
            <a:r>
              <a:rPr lang="hr-HR" sz="1100" b="0" i="1" dirty="0">
                <a:solidFill>
                  <a:schemeClr val="tx1"/>
                </a:solidFill>
              </a:rPr>
              <a:t> </a:t>
            </a:r>
            <a:r>
              <a:rPr lang="hr-HR" sz="1100" b="0" i="1" dirty="0" err="1">
                <a:solidFill>
                  <a:schemeClr val="tx1"/>
                </a:solidFill>
              </a:rPr>
              <a:t>shadowing</a:t>
            </a:r>
            <a:r>
              <a:rPr lang="hr-HR" sz="1100" b="0" i="1" dirty="0">
                <a:solidFill>
                  <a:schemeClr val="tx1"/>
                </a:solidFill>
              </a:rPr>
              <a:t> </a:t>
            </a:r>
            <a:r>
              <a:rPr lang="hr-HR" sz="1100" b="0" dirty="0">
                <a:solidFill>
                  <a:schemeClr val="tx1"/>
                </a:solidFill>
              </a:rPr>
              <a:t>ili </a:t>
            </a:r>
            <a:r>
              <a:rPr lang="hr-HR" sz="1100" b="0" i="1" dirty="0" err="1">
                <a:solidFill>
                  <a:schemeClr val="tx1"/>
                </a:solidFill>
              </a:rPr>
              <a:t>teaching</a:t>
            </a:r>
            <a:r>
              <a:rPr lang="hr-HR" sz="1100" b="0" i="1" dirty="0">
                <a:solidFill>
                  <a:schemeClr val="tx1"/>
                </a:solidFill>
              </a:rPr>
              <a:t> </a:t>
            </a:r>
            <a:r>
              <a:rPr lang="hr-HR" sz="1100" b="0" i="1" dirty="0" err="1">
                <a:solidFill>
                  <a:schemeClr val="tx1"/>
                </a:solidFill>
              </a:rPr>
              <a:t>assignment</a:t>
            </a:r>
            <a:r>
              <a:rPr lang="hr-HR" sz="1100" b="0" i="1" dirty="0">
                <a:solidFill>
                  <a:schemeClr val="tx1"/>
                </a:solidFill>
              </a:rPr>
              <a:t> </a:t>
            </a:r>
            <a:r>
              <a:rPr lang="hr-HR" sz="1100" b="0" dirty="0">
                <a:solidFill>
                  <a:schemeClr val="tx1"/>
                </a:solidFill>
              </a:rPr>
              <a:t>ili za pripremu mobilnosti na kojima sudjeluju osobe s manje mogućnosti).</a:t>
            </a:r>
            <a:endParaRPr lang="hr-HR" sz="1100" b="0" dirty="0">
              <a:solidFill>
                <a:schemeClr val="tx1"/>
              </a:solidFill>
              <a:cs typeface="Calibri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i="1" dirty="0" err="1">
                <a:solidFill>
                  <a:schemeClr val="tx1"/>
                </a:solidFill>
              </a:rPr>
              <a:t>Invited</a:t>
            </a:r>
            <a:r>
              <a:rPr lang="hr-HR" sz="1100" b="1" i="1" dirty="0">
                <a:solidFill>
                  <a:schemeClr val="tx1"/>
                </a:solidFill>
              </a:rPr>
              <a:t> </a:t>
            </a:r>
            <a:r>
              <a:rPr lang="hr-HR" sz="1100" b="1" i="1" dirty="0" err="1">
                <a:solidFill>
                  <a:schemeClr val="tx1"/>
                </a:solidFill>
              </a:rPr>
              <a:t>experts</a:t>
            </a:r>
            <a:r>
              <a:rPr lang="hr-HR" sz="1100" b="1" i="1" dirty="0">
                <a:solidFill>
                  <a:schemeClr val="tx1"/>
                </a:solidFill>
              </a:rPr>
              <a:t> </a:t>
            </a:r>
            <a:r>
              <a:rPr lang="hr-HR" sz="1100" b="0" dirty="0">
                <a:solidFill>
                  <a:schemeClr val="tx1"/>
                </a:solidFill>
              </a:rPr>
              <a:t>(</a:t>
            </a:r>
            <a:r>
              <a:rPr lang="sl-SI" sz="1100" dirty="0">
                <a:solidFill>
                  <a:schemeClr val="tx1"/>
                </a:solidFill>
                <a:ea typeface="ＭＳ Ｐゴシック"/>
              </a:rPr>
              <a:t>ugošćivanje odgojno-obrazovnih stručnjaka) – škole mogu pozvati odgojno-obrazovne stručnjake u svrhu unaprjeđivanja odgojno-obrazovnih praksi u svojoj instituciji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l-SI" sz="1100" b="1" i="1" dirty="0">
                <a:solidFill>
                  <a:schemeClr val="tx1"/>
                </a:solidFill>
                <a:ea typeface="ＭＳ Ｐゴシック"/>
              </a:rPr>
              <a:t>Hosting teachers and educators training </a:t>
            </a:r>
            <a:r>
              <a:rPr lang="sl-SI" sz="1100" dirty="0">
                <a:solidFill>
                  <a:schemeClr val="tx1"/>
                </a:solidFill>
                <a:ea typeface="ＭＳ Ｐゴシック"/>
              </a:rPr>
              <a:t>(osposobljavanje </a:t>
            </a:r>
            <a:r>
              <a:rPr lang="it-IT" sz="1100" dirty="0">
                <a:solidFill>
                  <a:schemeClr val="tx1"/>
                </a:solidFill>
                <a:ea typeface="ＭＳ Ｐゴシック"/>
              </a:rPr>
              <a:t>studen</a:t>
            </a:r>
            <a:r>
              <a:rPr lang="hr-HR" sz="1100" dirty="0">
                <a:solidFill>
                  <a:schemeClr val="tx1"/>
                </a:solidFill>
                <a:ea typeface="ＭＳ Ｐゴシック"/>
              </a:rPr>
              <a:t>ata</a:t>
            </a:r>
            <a:r>
              <a:rPr lang="it-IT" sz="1100" dirty="0">
                <a:solidFill>
                  <a:schemeClr val="tx1"/>
                </a:solidFill>
                <a:ea typeface="ＭＳ Ｐゴシック"/>
              </a:rPr>
              <a:t> i osob</a:t>
            </a:r>
            <a:r>
              <a:rPr lang="hr-HR" sz="1100" dirty="0">
                <a:solidFill>
                  <a:schemeClr val="tx1"/>
                </a:solidFill>
                <a:ea typeface="ＭＳ Ｐゴシック"/>
              </a:rPr>
              <a:t>a</a:t>
            </a:r>
            <a:r>
              <a:rPr lang="it-IT" sz="1100" dirty="0">
                <a:solidFill>
                  <a:schemeClr val="tx1"/>
                </a:solidFill>
                <a:ea typeface="ＭＳ Ｐゴシック"/>
              </a:rPr>
              <a:t> koje su nedavno diplomirale</a:t>
            </a:r>
            <a:r>
              <a:rPr lang="hr-HR" sz="1100" dirty="0">
                <a:solidFill>
                  <a:schemeClr val="tx1"/>
                </a:solidFill>
                <a:ea typeface="ＭＳ Ｐゴシック"/>
              </a:rPr>
              <a:t>) – ustanove </a:t>
            </a:r>
            <a:r>
              <a:rPr lang="hr-HR" sz="1100" dirty="0" err="1">
                <a:solidFill>
                  <a:schemeClr val="tx1"/>
                </a:solidFill>
                <a:ea typeface="ＭＳ Ｐゴシック"/>
              </a:rPr>
              <a:t>prijaviteljice</a:t>
            </a:r>
            <a:r>
              <a:rPr lang="hr-HR" sz="1100" dirty="0">
                <a:solidFill>
                  <a:schemeClr val="tx1"/>
                </a:solidFill>
                <a:ea typeface="ＭＳ Ｐゴシック"/>
              </a:rPr>
              <a:t> (škole) mogu pružiti osposobljavanje budućim nastavnicima (odnosno osobama koje su nedavno diplomirale ili su još na nastavničkim studijima)</a:t>
            </a:r>
            <a:endParaRPr lang="sl-SI" sz="1100" dirty="0">
              <a:solidFill>
                <a:schemeClr val="tx1"/>
              </a:solidFill>
              <a:ea typeface="ＭＳ Ｐゴシック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hr-HR" sz="1100" b="0" dirty="0"/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/>
              <a:t>KA2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/>
              <a:t>IZ PRIJEDLOGA UREDBE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/>
              <a:t>Članak 5.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0" dirty="0"/>
              <a:t>Suradnja među organizacijama i ustanovama U području obrazovanja i osposobljavanja Programom se podupiru sljedeće aktivnosti u okviru ključne mjere 2: (a) partnerstva za suradnju i razmjenu praksi, uključujući mala partnerstva kako bi se poticao širi i </a:t>
            </a:r>
            <a:r>
              <a:rPr lang="hr-HR" sz="1100" b="0" dirty="0" err="1"/>
              <a:t>uključiviji</a:t>
            </a:r>
            <a:r>
              <a:rPr lang="hr-HR" sz="1100" b="0" dirty="0"/>
              <a:t> pristup Programu; (b) partnerstva za izvrsnost, posebno inicijativa „Europska sveučilišta”, centri strukovne izvrsnosti i združeni diplomski studiji; (c) partnerstva za inovacije kako bi se osnažila europska sposobnost u pogledu inovacija; (d) internetske platforme i alati za virtualnu suradnju, uključujući usluge podrške za mrežu </a:t>
            </a:r>
            <a:r>
              <a:rPr lang="hr-HR" sz="1100" b="0" dirty="0" err="1"/>
              <a:t>eTwinning</a:t>
            </a:r>
            <a:r>
              <a:rPr lang="hr-HR" sz="1100" b="0" dirty="0"/>
              <a:t> i za elektroničku platformu za obrazovanje odraslih u Europi.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hr-HR" sz="1100" b="0" dirty="0"/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/>
              <a:t>AWP</a:t>
            </a:r>
            <a:r>
              <a:rPr lang="hr-HR" sz="1100" b="0" dirty="0"/>
              <a:t>: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dirty="0"/>
              <a:t>Small-scale  Partnerships  </a:t>
            </a:r>
            <a:r>
              <a:rPr lang="en-US" sz="1100" b="0" dirty="0"/>
              <a:t>aim  at  widening  access  to  the  </a:t>
            </a:r>
            <a:r>
              <a:rPr lang="en-US" sz="1100" b="0" dirty="0" err="1"/>
              <a:t>programme</a:t>
            </a:r>
            <a:r>
              <a:rPr lang="en-US" sz="1100" b="0" dirty="0"/>
              <a:t>  to  small-scale  actors  and individuals who are hard to reach in the fields</a:t>
            </a:r>
            <a:r>
              <a:rPr lang="hr-HR" sz="1100" b="0" dirty="0"/>
              <a:t> </a:t>
            </a:r>
            <a:r>
              <a:rPr lang="en-US" sz="1100" b="0" dirty="0"/>
              <a:t>of school education, adult education, vocational education  </a:t>
            </a:r>
            <a:r>
              <a:rPr lang="en-US" sz="1100" b="0" dirty="0" err="1"/>
              <a:t>andtrainingandyouth</a:t>
            </a:r>
            <a:r>
              <a:rPr lang="en-US" sz="1100" b="0" dirty="0"/>
              <a:t>.  With  low</a:t>
            </a:r>
            <a:r>
              <a:rPr lang="hr-HR" sz="1100" b="0" dirty="0"/>
              <a:t> </a:t>
            </a:r>
            <a:r>
              <a:rPr lang="en-US" sz="1100" b="0" dirty="0"/>
              <a:t>grant  amounts  awarded  to  </a:t>
            </a:r>
            <a:r>
              <a:rPr lang="en-US" sz="1100" b="0" dirty="0" err="1"/>
              <a:t>organisations</a:t>
            </a:r>
            <a:r>
              <a:rPr lang="en-US" sz="1100" b="0" dirty="0"/>
              <a:t>,  short duration  and  simple</a:t>
            </a:r>
            <a:r>
              <a:rPr lang="hr-HR" sz="1100" b="0" dirty="0"/>
              <a:t> </a:t>
            </a:r>
            <a:r>
              <a:rPr lang="en-US" sz="1100" b="0" dirty="0"/>
              <a:t>administrative  requirements,  this  action  aims</a:t>
            </a:r>
            <a:r>
              <a:rPr lang="hr-HR" sz="1100" b="0" dirty="0"/>
              <a:t> </a:t>
            </a:r>
            <a:r>
              <a:rPr lang="en-US" sz="1100" b="0" dirty="0"/>
              <a:t>to  reach  out  to  grassroots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0" dirty="0"/>
              <a:t>41</a:t>
            </a:r>
            <a:r>
              <a:rPr lang="hr-HR" sz="1100" b="0" dirty="0"/>
              <a:t> </a:t>
            </a:r>
            <a:r>
              <a:rPr lang="en-US" sz="1100" b="0" dirty="0" err="1"/>
              <a:t>organisations</a:t>
            </a:r>
            <a:r>
              <a:rPr lang="en-US" sz="1100" b="0" dirty="0"/>
              <a:t>  and  newcomers  to  Erasmus+, enhancing  the  access to  the  </a:t>
            </a:r>
            <a:r>
              <a:rPr lang="en-US" sz="1100" b="0" dirty="0" err="1"/>
              <a:t>programme</a:t>
            </a:r>
            <a:r>
              <a:rPr lang="en-US" sz="1100" b="0" dirty="0"/>
              <a:t>  for </a:t>
            </a:r>
            <a:r>
              <a:rPr lang="en-US" sz="1100" b="0" dirty="0" err="1"/>
              <a:t>organisations</a:t>
            </a:r>
            <a:r>
              <a:rPr lang="en-US" sz="1100" b="0" dirty="0"/>
              <a:t> with smaller </a:t>
            </a:r>
            <a:r>
              <a:rPr lang="en-US" sz="1100" b="0" dirty="0" err="1"/>
              <a:t>organisational</a:t>
            </a:r>
            <a:r>
              <a:rPr lang="en-US" sz="1100" b="0" dirty="0"/>
              <a:t> capacity.</a:t>
            </a:r>
            <a:r>
              <a:rPr lang="hr-HR" sz="1100" b="0" dirty="0"/>
              <a:t> </a:t>
            </a:r>
            <a:r>
              <a:rPr lang="en-US" sz="1100" b="0" dirty="0"/>
              <a:t>Small-scale Partnerships support flexible formats, combining activities with transnational and national character,</a:t>
            </a:r>
            <a:r>
              <a:rPr lang="hr-HR" sz="1100" b="0" dirty="0"/>
              <a:t> </a:t>
            </a:r>
            <a:r>
              <a:rPr lang="en-US" sz="1100" b="0" dirty="0"/>
              <a:t>although with a European dimension, that</a:t>
            </a:r>
            <a:r>
              <a:rPr lang="hr-HR" sz="1100" b="0" dirty="0"/>
              <a:t> </a:t>
            </a:r>
            <a:r>
              <a:rPr lang="en-US" sz="1100" b="0" dirty="0"/>
              <a:t>increase </a:t>
            </a:r>
            <a:r>
              <a:rPr lang="en-US" sz="1100" b="0" dirty="0" err="1"/>
              <a:t>organisations</a:t>
            </a:r>
            <a:r>
              <a:rPr lang="hr-HR" sz="1100" b="0" dirty="0"/>
              <a:t> </a:t>
            </a:r>
            <a:r>
              <a:rPr lang="en-US" sz="1100" b="0" dirty="0"/>
              <a:t>means to reach out to people with fewer opportunities.</a:t>
            </a:r>
            <a:endParaRPr lang="hr-HR" sz="1100" b="0" dirty="0"/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hr-HR" sz="1100" b="0" dirty="0"/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r-HR" sz="1100" b="1" dirty="0"/>
              <a:t>Erasmus+ učiteljske akademije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dirty="0"/>
              <a:t>Partnerships for Excellence: </a:t>
            </a:r>
            <a:r>
              <a:rPr lang="en-US" sz="1100" b="1" dirty="0" err="1"/>
              <a:t>Erasmus+Teacher</a:t>
            </a:r>
            <a:r>
              <a:rPr lang="en-US" sz="1100" b="1" dirty="0"/>
              <a:t> Academies </a:t>
            </a:r>
            <a:r>
              <a:rPr lang="hr-HR" sz="1100" b="0" dirty="0"/>
              <a:t>- </a:t>
            </a:r>
            <a:r>
              <a:rPr lang="en-US" sz="1100" b="0" dirty="0"/>
              <a:t>Partnerships  for  excellence  will  support  European  partnerships  of  teacher  education  and training  providers,  public authorities  and  stakeholders  that  will  set  up  </a:t>
            </a:r>
            <a:r>
              <a:rPr lang="en-US" sz="1100" b="0" dirty="0" err="1"/>
              <a:t>Erasmus+Teacher</a:t>
            </a:r>
            <a:r>
              <a:rPr lang="en-US" sz="1100" b="0" dirty="0"/>
              <a:t> Academies in order to develop a European and international outlook in teacher education. The Academies   develop   and   test   initial   teacher   education   and   continuous   professional development   strategies   and   </a:t>
            </a:r>
            <a:r>
              <a:rPr lang="en-US" sz="1100" b="0" dirty="0" err="1"/>
              <a:t>programmes</a:t>
            </a:r>
            <a:r>
              <a:rPr lang="en-US" sz="1100" b="0" dirty="0"/>
              <a:t>   and   enhance   the   European   dimension   and </a:t>
            </a:r>
            <a:r>
              <a:rPr lang="en-US" sz="1100" b="0" dirty="0" err="1"/>
              <a:t>internationalisation</a:t>
            </a:r>
            <a:r>
              <a:rPr lang="en-US" sz="1100" b="0" dirty="0"/>
              <a:t>  of  teacher  education  through  innovative  and  sustainable  collaboration. The  </a:t>
            </a:r>
            <a:r>
              <a:rPr lang="en-US" sz="1100" b="0" dirty="0" err="1"/>
              <a:t>Erasmus+Teacher</a:t>
            </a:r>
            <a:r>
              <a:rPr lang="en-US" sz="1100" b="0" dirty="0"/>
              <a:t>  Academies  will  also  work  together  on  the  priorities  set  out  in  the Communication  Achieving  the  European  Education  Area  by  2025  and  the  Digital  Education Action Plan.</a:t>
            </a:r>
            <a:r>
              <a:rPr lang="hr-HR" sz="1100" b="0" dirty="0"/>
              <a:t> </a:t>
            </a:r>
            <a:r>
              <a:rPr lang="en-US" sz="1100" b="0" dirty="0"/>
              <a:t>Type  of  applicants  targeted  by  this  action:  </a:t>
            </a:r>
            <a:r>
              <a:rPr lang="en-US" sz="1100" b="1" dirty="0"/>
              <a:t>Teacher  education  institutions,  public  or  private </a:t>
            </a:r>
            <a:r>
              <a:rPr lang="en-US" sz="1100" b="1" dirty="0" err="1"/>
              <a:t>organisations</a:t>
            </a:r>
            <a:r>
              <a:rPr lang="en-US" sz="1100" b="1" dirty="0"/>
              <a:t> active in the field of teacher education and practice/training schools</a:t>
            </a:r>
            <a:r>
              <a:rPr lang="en-US" sz="1100" b="0" dirty="0"/>
              <a:t>. Applicants must be established in an</a:t>
            </a:r>
            <a:r>
              <a:rPr lang="hr-HR" sz="1100" b="0" dirty="0"/>
              <a:t> </a:t>
            </a:r>
            <a:r>
              <a:rPr lang="en-US" sz="1100" b="0" dirty="0"/>
              <a:t>EU Member State or third country associated to the </a:t>
            </a:r>
            <a:r>
              <a:rPr lang="en-US" sz="1100" b="0" dirty="0" err="1"/>
              <a:t>programme</a:t>
            </a:r>
            <a:r>
              <a:rPr lang="en-US" sz="1100" b="0" dirty="0"/>
              <a:t>. </a:t>
            </a:r>
            <a:endParaRPr lang="hr-HR" sz="1100" b="0" dirty="0"/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hr-HR" sz="2400" b="1" dirty="0"/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hr-HR" sz="24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292D0C-8971-4EEA-BC37-917D35007352}" type="slidenum">
              <a:rPr kumimoji="0" lang="hr-H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hr-H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3862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5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E4EA6B1-30EE-A845-9994-6B77785E4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80E52-CE56-DE4E-955E-2CFE4B8C484E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3C740F-F08D-5841-ABF2-536D92C0C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3D6AE1-7C4D-9F4C-A85E-E54DEEF42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F5D2F-DE0A-1640-B743-ADA2DA7D85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836712"/>
            <a:ext cx="10972800" cy="1143000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162275"/>
            <a:ext cx="10972800" cy="4205064"/>
          </a:xfrm>
        </p:spPr>
        <p:txBody>
          <a:bodyPr vert="eaVert"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56981" y="1052735"/>
            <a:ext cx="2743200" cy="4896545"/>
          </a:xfrm>
        </p:spPr>
        <p:txBody>
          <a:bodyPr vert="eaVert"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7381" y="1052736"/>
            <a:ext cx="8026400" cy="4896544"/>
          </a:xfrm>
        </p:spPr>
        <p:txBody>
          <a:bodyPr vert="eaVert"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06576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5969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4337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1871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342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4115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6887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10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636456"/>
            <a:ext cx="10972800" cy="858754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937302"/>
            <a:ext cx="10972800" cy="3400423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947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7741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6437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5150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5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E4EA6B1-30EE-A845-9994-6B77785E4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80E52-CE56-DE4E-955E-2CFE4B8C484E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3C740F-F08D-5841-ABF2-536D92C0C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3D6AE1-7C4D-9F4C-A85E-E54DEEF42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F5D2F-DE0A-1640-B743-ADA2DA7D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9377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636456"/>
            <a:ext cx="10972800" cy="858754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937302"/>
            <a:ext cx="10972800" cy="3400423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500492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41084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628800"/>
            <a:ext cx="10972800" cy="1143000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954363"/>
            <a:ext cx="5384800" cy="3196952"/>
          </a:xfrm>
        </p:spPr>
        <p:txBody>
          <a:bodyPr/>
          <a:lstStyle>
            <a:lvl1pPr>
              <a:defRPr sz="2800">
                <a:solidFill>
                  <a:schemeClr val="accent5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954363"/>
            <a:ext cx="5384800" cy="3196952"/>
          </a:xfrm>
        </p:spPr>
        <p:txBody>
          <a:bodyPr/>
          <a:lstStyle>
            <a:lvl1pPr>
              <a:defRPr sz="2800">
                <a:solidFill>
                  <a:schemeClr val="accent5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70816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96752"/>
            <a:ext cx="10972800" cy="1143000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457227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3096992"/>
            <a:ext cx="5386917" cy="2766293"/>
          </a:xfrm>
        </p:spPr>
        <p:txBody>
          <a:bodyPr/>
          <a:lstStyle>
            <a:lvl1pPr>
              <a:defRPr sz="2400">
                <a:solidFill>
                  <a:schemeClr val="accent5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2457227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3096992"/>
            <a:ext cx="5389033" cy="2766293"/>
          </a:xfrm>
        </p:spPr>
        <p:txBody>
          <a:bodyPr/>
          <a:lstStyle>
            <a:lvl1pPr>
              <a:defRPr sz="2400">
                <a:solidFill>
                  <a:schemeClr val="accent5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2068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988840"/>
            <a:ext cx="10972800" cy="1143000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57116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93689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1556792"/>
            <a:ext cx="4011084" cy="1162050"/>
          </a:xfrm>
        </p:spPr>
        <p:txBody>
          <a:bodyPr anchor="b"/>
          <a:lstStyle>
            <a:lvl1pPr algn="l">
              <a:defRPr sz="2000" b="1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556793"/>
            <a:ext cx="6815667" cy="4020046"/>
          </a:xfrm>
        </p:spPr>
        <p:txBody>
          <a:bodyPr/>
          <a:lstStyle>
            <a:lvl1pPr>
              <a:defRPr sz="3200">
                <a:solidFill>
                  <a:schemeClr val="accent5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2718845"/>
            <a:ext cx="4011084" cy="32219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82893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96754"/>
            <a:ext cx="7315200" cy="35308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04754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836712"/>
            <a:ext cx="10972800" cy="1143000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162275"/>
            <a:ext cx="10972800" cy="4205064"/>
          </a:xfrm>
        </p:spPr>
        <p:txBody>
          <a:bodyPr vert="eaVert"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009144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56981" y="1052735"/>
            <a:ext cx="2743200" cy="4896545"/>
          </a:xfrm>
        </p:spPr>
        <p:txBody>
          <a:bodyPr vert="eaVert"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7381" y="1052736"/>
            <a:ext cx="8026400" cy="4896544"/>
          </a:xfrm>
        </p:spPr>
        <p:txBody>
          <a:bodyPr vert="eaVert"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51505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2184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628800"/>
            <a:ext cx="10972800" cy="1143000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954363"/>
            <a:ext cx="5384800" cy="3196952"/>
          </a:xfrm>
        </p:spPr>
        <p:txBody>
          <a:bodyPr/>
          <a:lstStyle>
            <a:lvl1pPr>
              <a:defRPr sz="2800">
                <a:solidFill>
                  <a:schemeClr val="accent5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954363"/>
            <a:ext cx="5384800" cy="3196952"/>
          </a:xfrm>
        </p:spPr>
        <p:txBody>
          <a:bodyPr/>
          <a:lstStyle>
            <a:lvl1pPr>
              <a:defRPr sz="2800">
                <a:solidFill>
                  <a:schemeClr val="accent5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96752"/>
            <a:ext cx="10972800" cy="1143000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457227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3096992"/>
            <a:ext cx="5386917" cy="2766293"/>
          </a:xfrm>
        </p:spPr>
        <p:txBody>
          <a:bodyPr/>
          <a:lstStyle>
            <a:lvl1pPr>
              <a:defRPr sz="2400">
                <a:solidFill>
                  <a:schemeClr val="accent5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2457227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3096992"/>
            <a:ext cx="5389033" cy="2766293"/>
          </a:xfrm>
        </p:spPr>
        <p:txBody>
          <a:bodyPr/>
          <a:lstStyle>
            <a:lvl1pPr>
              <a:defRPr sz="2400">
                <a:solidFill>
                  <a:schemeClr val="accent5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988840"/>
            <a:ext cx="10972800" cy="1143000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1556792"/>
            <a:ext cx="4011084" cy="1162050"/>
          </a:xfrm>
        </p:spPr>
        <p:txBody>
          <a:bodyPr anchor="b"/>
          <a:lstStyle>
            <a:lvl1pPr algn="l">
              <a:defRPr sz="2000" b="1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556793"/>
            <a:ext cx="6815667" cy="4020046"/>
          </a:xfrm>
        </p:spPr>
        <p:txBody>
          <a:bodyPr/>
          <a:lstStyle>
            <a:lvl1pPr>
              <a:defRPr sz="3200">
                <a:solidFill>
                  <a:schemeClr val="accent5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2718845"/>
            <a:ext cx="4011084" cy="32219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96754"/>
            <a:ext cx="7315200" cy="35308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380E52-CE56-DE4E-955E-2CFE4B8C484E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F5D2F-DE0A-1640-B743-ADA2DA7D852E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F3A58C-83D2-4842-A9CB-7E9FDE15C495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1E4EF38-A886-0741-BB6D-CDCC252B4402}"/>
              </a:ext>
            </a:extLst>
          </p:cNvPr>
          <p:cNvSpPr txBox="1"/>
          <p:nvPr userDrawn="1"/>
        </p:nvSpPr>
        <p:spPr>
          <a:xfrm>
            <a:off x="2343150" y="-6715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r-Latn-R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834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380E52-CE56-DE4E-955E-2CFE4B8C484E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F5D2F-DE0A-1640-B743-ADA2DA7D852E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F3A58C-83D2-4842-A9CB-7E9FDE15C495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1E4EF38-A886-0741-BB6D-CDCC252B4402}"/>
              </a:ext>
            </a:extLst>
          </p:cNvPr>
          <p:cNvSpPr txBox="1"/>
          <p:nvPr userDrawn="1"/>
        </p:nvSpPr>
        <p:spPr>
          <a:xfrm>
            <a:off x="2343150" y="-6715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43367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7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7.jpe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svg"/><Relationship Id="rId7" Type="http://schemas.openxmlformats.org/officeDocument/2006/relationships/image" Target="../media/image36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Relationship Id="rId9" Type="http://schemas.openxmlformats.org/officeDocument/2006/relationships/image" Target="../media/image38.sv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44.png"/><Relationship Id="rId5" Type="http://schemas.openxmlformats.org/officeDocument/2006/relationships/hyperlink" Target="http://www.etwinning.hr/" TargetMode="External"/><Relationship Id="rId4" Type="http://schemas.openxmlformats.org/officeDocument/2006/relationships/hyperlink" Target="http://www.etwinning.net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www.mobilnost.hr/cms_files/2020/09/1599571604_akreditacije-prihvatljivost-2020-02.pdf" TargetMode="Externa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Relationship Id="rId5" Type="http://schemas.openxmlformats.org/officeDocument/2006/relationships/hyperlink" Target="https://www.mobilnost.hr/hr/sadrzaj/natjecaji-i-vezane-informacije/izbornik-natjecaja-i-vezanih-informacija/" TargetMode="External"/><Relationship Id="rId4" Type="http://schemas.openxmlformats.org/officeDocument/2006/relationships/image" Target="../media/image6.sv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svg"/><Relationship Id="rId3" Type="http://schemas.openxmlformats.org/officeDocument/2006/relationships/hyperlink" Target="https://www.mobilnost.hr/hr/natjecaji/poziv-na-podnosenje-prijedloga-za-program-erasmus-za-2021-godinu/" TargetMode="External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4" Type="http://schemas.openxmlformats.org/officeDocument/2006/relationships/hyperlink" Target="https://www.mobilnost.hr/hr/novosti/otvorene-su-prijave-za-niz-webinara-u-sklopu-nove-generacije-programa-erasmus-i-europske-snage-solidarnosti/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obilnost.hr/publikacije/vodic-kroz-ostvarene-prilike/" TargetMode="External"/><Relationship Id="rId3" Type="http://schemas.openxmlformats.org/officeDocument/2006/relationships/image" Target="../media/image55.png"/><Relationship Id="rId7" Type="http://schemas.openxmlformats.org/officeDocument/2006/relationships/hyperlink" Target="https://ec.europa.eu/programmes/erasmus-plus/projects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4" Type="http://schemas.openxmlformats.org/officeDocument/2006/relationships/image" Target="../media/image56.svg"/><Relationship Id="rId9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1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Relationship Id="rId5" Type="http://schemas.openxmlformats.org/officeDocument/2006/relationships/comments" Target="../comments/comment1.xml"/><Relationship Id="rId4" Type="http://schemas.openxmlformats.org/officeDocument/2006/relationships/image" Target="../media/image22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337496" y="2740782"/>
            <a:ext cx="4300044" cy="3079264"/>
            <a:chOff x="0" y="0"/>
            <a:chExt cx="1835257" cy="131422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835257" cy="1314229"/>
            </a:xfrm>
            <a:custGeom>
              <a:avLst/>
              <a:gdLst/>
              <a:ahLst/>
              <a:cxnLst/>
              <a:rect l="l" t="t" r="r" b="b"/>
              <a:pathLst>
                <a:path w="1835257" h="1314229">
                  <a:moveTo>
                    <a:pt x="1710797" y="1314229"/>
                  </a:moveTo>
                  <a:lnTo>
                    <a:pt x="124460" y="1314229"/>
                  </a:lnTo>
                  <a:cubicBezTo>
                    <a:pt x="55880" y="1314229"/>
                    <a:pt x="0" y="1258349"/>
                    <a:pt x="0" y="118976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10797" y="0"/>
                  </a:lnTo>
                  <a:cubicBezTo>
                    <a:pt x="1779377" y="0"/>
                    <a:pt x="1835257" y="55880"/>
                    <a:pt x="1835257" y="124460"/>
                  </a:cubicBezTo>
                  <a:lnTo>
                    <a:pt x="1835257" y="1189769"/>
                  </a:lnTo>
                  <a:cubicBezTo>
                    <a:pt x="1835257" y="1258349"/>
                    <a:pt x="1779377" y="1314229"/>
                    <a:pt x="1710797" y="131422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637540" y="5388479"/>
            <a:ext cx="1434073" cy="133368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7042627" y="1550327"/>
            <a:ext cx="4998476" cy="472356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43176" y="4903383"/>
            <a:ext cx="2719400" cy="106396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3395859" y="4911311"/>
            <a:ext cx="3341221" cy="954336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577488" y="1797669"/>
            <a:ext cx="5892996" cy="25391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defTabSz="609630">
              <a:lnSpc>
                <a:spcPts val="2200"/>
              </a:lnSpc>
            </a:pPr>
            <a:r>
              <a:rPr lang="hr-HR" sz="2000" spc="-24" dirty="0">
                <a:solidFill>
                  <a:srgbClr val="0048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„Uloga ravnatelja u unapređenju ravnateljskih kompetencija u svjetlu aktualnih </a:t>
            </a:r>
            <a:r>
              <a:rPr lang="hr-HR" sz="2000" spc="-24" dirty="0" err="1">
                <a:solidFill>
                  <a:srgbClr val="0048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kurikularnih</a:t>
            </a:r>
            <a:r>
              <a:rPr lang="hr-HR" sz="2000" spc="-24" dirty="0">
                <a:solidFill>
                  <a:srgbClr val="0048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promjena”   </a:t>
            </a:r>
          </a:p>
          <a:p>
            <a:pPr algn="just" defTabSz="609630">
              <a:lnSpc>
                <a:spcPts val="2200"/>
              </a:lnSpc>
            </a:pPr>
            <a:endParaRPr lang="hr-HR" sz="2000" i="1" spc="-20" dirty="0">
              <a:solidFill>
                <a:srgbClr val="0048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09630">
              <a:lnSpc>
                <a:spcPts val="2200"/>
              </a:lnSpc>
            </a:pPr>
            <a:r>
              <a:rPr lang="hr-HR" sz="2000" i="1" spc="-20" dirty="0">
                <a:solidFill>
                  <a:srgbClr val="0048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online</a:t>
            </a:r>
            <a:r>
              <a:rPr lang="hr-HR" sz="2000" spc="-20" dirty="0">
                <a:solidFill>
                  <a:srgbClr val="0048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stručni skup za ravnatelje srednjih škola, AZOO, 19. svibnja 2021.</a:t>
            </a:r>
          </a:p>
          <a:p>
            <a:pPr algn="just" defTabSz="609630">
              <a:lnSpc>
                <a:spcPts val="2200"/>
              </a:lnSpc>
            </a:pPr>
            <a:endParaRPr lang="hr-HR" sz="2000" spc="-20" dirty="0">
              <a:solidFill>
                <a:srgbClr val="0048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09630">
              <a:lnSpc>
                <a:spcPts val="2200"/>
              </a:lnSpc>
            </a:pPr>
            <a:r>
              <a:rPr lang="hr-HR" sz="2000" spc="-20" dirty="0">
                <a:solidFill>
                  <a:srgbClr val="0048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mr.sc. Antonija Gladović, </a:t>
            </a:r>
          </a:p>
          <a:p>
            <a:pPr algn="just" defTabSz="609630">
              <a:lnSpc>
                <a:spcPts val="2200"/>
              </a:lnSpc>
              <a:spcBef>
                <a:spcPct val="0"/>
              </a:spcBef>
            </a:pPr>
            <a:r>
              <a:rPr lang="hr-HR" sz="2000" spc="-20" dirty="0">
                <a:solidFill>
                  <a:srgbClr val="0048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ravnateljica Agencije za mobilnost i programe EU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864812" y="566948"/>
            <a:ext cx="8428940" cy="6710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 defTabSz="609630">
              <a:lnSpc>
                <a:spcPts val="2643"/>
              </a:lnSpc>
            </a:pPr>
            <a:endParaRPr lang="hr-HR" sz="2402" b="1" spc="-24" dirty="0">
              <a:solidFill>
                <a:srgbClr val="0048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609630">
              <a:lnSpc>
                <a:spcPts val="2643"/>
              </a:lnSpc>
            </a:pPr>
            <a:r>
              <a:rPr lang="hr-HR" sz="3000" b="1" spc="-24" dirty="0">
                <a:solidFill>
                  <a:srgbClr val="0048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Erasmus+: ostvarene prilike i nove mogućnosti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0">
            <a:extLst>
              <a:ext uri="{FF2B5EF4-FFF2-40B4-BE49-F238E27FC236}">
                <a16:creationId xmlns:a16="http://schemas.microsoft.com/office/drawing/2014/main" id="{61F79538-0C99-4BBA-A761-0DEB8EF334A4}"/>
              </a:ext>
            </a:extLst>
          </p:cNvPr>
          <p:cNvGrpSpPr/>
          <p:nvPr/>
        </p:nvGrpSpPr>
        <p:grpSpPr>
          <a:xfrm>
            <a:off x="731404" y="1564837"/>
            <a:ext cx="5364596" cy="1708317"/>
            <a:chOff x="0" y="0"/>
            <a:chExt cx="2946646" cy="861197"/>
          </a:xfrm>
        </p:grpSpPr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72396DF3-ABFF-4F51-92A0-DCD8CAF5D6E2}"/>
                </a:ext>
              </a:extLst>
            </p:cNvPr>
            <p:cNvSpPr/>
            <p:nvPr/>
          </p:nvSpPr>
          <p:spPr>
            <a:xfrm>
              <a:off x="0" y="0"/>
              <a:ext cx="2946646" cy="861197"/>
            </a:xfrm>
            <a:custGeom>
              <a:avLst/>
              <a:gdLst/>
              <a:ahLst/>
              <a:cxnLst/>
              <a:rect l="l" t="t" r="r" b="b"/>
              <a:pathLst>
                <a:path w="2946646" h="861197">
                  <a:moveTo>
                    <a:pt x="2822186" y="861197"/>
                  </a:moveTo>
                  <a:lnTo>
                    <a:pt x="124460" y="861197"/>
                  </a:lnTo>
                  <a:cubicBezTo>
                    <a:pt x="55880" y="861197"/>
                    <a:pt x="0" y="805317"/>
                    <a:pt x="0" y="73673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822186" y="0"/>
                  </a:lnTo>
                  <a:cubicBezTo>
                    <a:pt x="2890766" y="0"/>
                    <a:pt x="2946646" y="55880"/>
                    <a:pt x="2946646" y="124460"/>
                  </a:cubicBezTo>
                  <a:lnTo>
                    <a:pt x="2946646" y="736737"/>
                  </a:lnTo>
                  <a:cubicBezTo>
                    <a:pt x="2946646" y="805317"/>
                    <a:pt x="2890766" y="861197"/>
                    <a:pt x="2822186" y="86119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1" name="Title 1">
            <a:extLst>
              <a:ext uri="{FF2B5EF4-FFF2-40B4-BE49-F238E27FC236}">
                <a16:creationId xmlns:a16="http://schemas.microsoft.com/office/drawing/2014/main" id="{685074B6-0941-443F-B656-FE3157C6CA4F}"/>
              </a:ext>
            </a:extLst>
          </p:cNvPr>
          <p:cNvSpPr txBox="1">
            <a:spLocks/>
          </p:cNvSpPr>
          <p:nvPr/>
        </p:nvSpPr>
        <p:spPr>
          <a:xfrm>
            <a:off x="5294289" y="260643"/>
            <a:ext cx="6408716" cy="82763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r-HR" sz="2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Erasmus+ (2021.-2027.)</a:t>
            </a:r>
          </a:p>
          <a:p>
            <a:pPr algn="r"/>
            <a:r>
              <a:rPr lang="hr-HR" sz="2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Opći i posebni ciljevi</a:t>
            </a:r>
          </a:p>
        </p:txBody>
      </p:sp>
      <p:pic>
        <p:nvPicPr>
          <p:cNvPr id="24" name="Picture 9">
            <a:extLst>
              <a:ext uri="{FF2B5EF4-FFF2-40B4-BE49-F238E27FC236}">
                <a16:creationId xmlns:a16="http://schemas.microsoft.com/office/drawing/2014/main" id="{180195B6-107A-4992-9AF6-5A495218DE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639616" y="2465434"/>
            <a:ext cx="5896113" cy="3699870"/>
          </a:xfrm>
          <a:prstGeom prst="rect">
            <a:avLst/>
          </a:prstGeom>
        </p:spPr>
      </p:pic>
      <p:sp>
        <p:nvSpPr>
          <p:cNvPr id="26" name="TextBox 11">
            <a:extLst>
              <a:ext uri="{FF2B5EF4-FFF2-40B4-BE49-F238E27FC236}">
                <a16:creationId xmlns:a16="http://schemas.microsoft.com/office/drawing/2014/main" id="{F34C5851-52F9-467E-ACF8-5B0961285640}"/>
              </a:ext>
            </a:extLst>
          </p:cNvPr>
          <p:cNvSpPr txBox="1"/>
          <p:nvPr/>
        </p:nvSpPr>
        <p:spPr>
          <a:xfrm>
            <a:off x="7583200" y="1958600"/>
            <a:ext cx="4464496" cy="15951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07526" lvl="1" indent="-203763" defTabSz="609630">
              <a:lnSpc>
                <a:spcPts val="2076"/>
              </a:lnSpc>
              <a:buFont typeface="Arial"/>
              <a:buChar char="•"/>
            </a:pPr>
            <a:r>
              <a:rPr lang="hr-HR" sz="1600" b="1" spc="-1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promicati mobilnost u svrhu učenja za pojedince i skupine te suradnju, kvalitetu, </a:t>
            </a:r>
            <a:r>
              <a:rPr lang="hr-HR" sz="1600" b="1" spc="-19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uključivost</a:t>
            </a:r>
            <a:r>
              <a:rPr lang="hr-HR" sz="1600" b="1" spc="-1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 pravednost, izvrsnost, kreativnost i inovativnost na razini organizacija i politika u području obrazovanja i osposobljavanja</a:t>
            </a:r>
          </a:p>
        </p:txBody>
      </p:sp>
      <p:sp>
        <p:nvSpPr>
          <p:cNvPr id="27" name="TextBox 9">
            <a:extLst>
              <a:ext uri="{FF2B5EF4-FFF2-40B4-BE49-F238E27FC236}">
                <a16:creationId xmlns:a16="http://schemas.microsoft.com/office/drawing/2014/main" id="{D8D9E2A4-5F62-4931-B75E-F66AC476B04F}"/>
              </a:ext>
            </a:extLst>
          </p:cNvPr>
          <p:cNvSpPr txBox="1"/>
          <p:nvPr/>
        </p:nvSpPr>
        <p:spPr>
          <a:xfrm>
            <a:off x="8263767" y="3873952"/>
            <a:ext cx="3647440" cy="18644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15607" lvl="1" indent="-207803" defTabSz="609630">
              <a:lnSpc>
                <a:spcPts val="2117"/>
              </a:lnSpc>
              <a:buFont typeface="Arial"/>
              <a:buChar char="•"/>
            </a:pPr>
            <a:r>
              <a:rPr lang="hr-HR" sz="1600" b="1" spc="-1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promicati mobilnosti pojedinca u svrhu neformalnog i </a:t>
            </a:r>
            <a:r>
              <a:rPr lang="hr-HR" sz="1600" b="1" spc="-19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informalnog</a:t>
            </a:r>
            <a:r>
              <a:rPr lang="hr-HR" sz="1600" b="1" spc="-1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učenja, aktivno sudjelovanje mladih te suradnju, kvalitetu, </a:t>
            </a:r>
            <a:r>
              <a:rPr lang="hr-HR" sz="1600" b="1" spc="-19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uključivost</a:t>
            </a:r>
            <a:r>
              <a:rPr lang="hr-HR" sz="1600" b="1" spc="-1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kreativnost i inovativnost na razini organizacija i politika u području mladih</a:t>
            </a:r>
          </a:p>
        </p:txBody>
      </p:sp>
      <p:sp>
        <p:nvSpPr>
          <p:cNvPr id="20" name="TextBox 9">
            <a:extLst>
              <a:ext uri="{FF2B5EF4-FFF2-40B4-BE49-F238E27FC236}">
                <a16:creationId xmlns:a16="http://schemas.microsoft.com/office/drawing/2014/main" id="{5B3C995F-B642-4E94-8A4B-948F7015E1AC}"/>
              </a:ext>
            </a:extLst>
          </p:cNvPr>
          <p:cNvSpPr txBox="1"/>
          <p:nvPr/>
        </p:nvSpPr>
        <p:spPr>
          <a:xfrm>
            <a:off x="370881" y="2610701"/>
            <a:ext cx="2543107" cy="29406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919"/>
              </a:lnSpc>
              <a:spcBef>
                <a:spcPct val="0"/>
              </a:spcBef>
            </a:pPr>
            <a:r>
              <a:rPr lang="hr-HR" sz="2000" b="1" spc="-26" dirty="0">
                <a:solidFill>
                  <a:schemeClr val="accent5">
                    <a:lumMod val="75000"/>
                  </a:schemeClr>
                </a:solidFill>
              </a:rPr>
              <a:t>- </a:t>
            </a:r>
            <a:r>
              <a:rPr lang="hr-HR" sz="2000" b="1" u="none" spc="-26" dirty="0">
                <a:solidFill>
                  <a:schemeClr val="accent5">
                    <a:lumMod val="75000"/>
                  </a:schemeClr>
                </a:solidFill>
              </a:rPr>
              <a:t>pridonijeti održivom razvoju, kvalitetnijem zaposlenju, socijalnoj koheziji, poticanju inovacija te jačanju europskog identiteta i aktivnog građanstva</a:t>
            </a:r>
          </a:p>
        </p:txBody>
      </p:sp>
      <p:sp>
        <p:nvSpPr>
          <p:cNvPr id="17" name="TextBox 13">
            <a:extLst>
              <a:ext uri="{FF2B5EF4-FFF2-40B4-BE49-F238E27FC236}">
                <a16:creationId xmlns:a16="http://schemas.microsoft.com/office/drawing/2014/main" id="{E17D81A3-1156-4CA4-8E73-F6E761132B36}"/>
              </a:ext>
            </a:extLst>
          </p:cNvPr>
          <p:cNvSpPr txBox="1"/>
          <p:nvPr/>
        </p:nvSpPr>
        <p:spPr>
          <a:xfrm>
            <a:off x="722319" y="1313375"/>
            <a:ext cx="7248128" cy="10458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809"/>
              </a:lnSpc>
              <a:spcBef>
                <a:spcPct val="0"/>
              </a:spcBef>
            </a:pPr>
            <a:r>
              <a:rPr lang="hr-HR" sz="2000" b="1" u="none" spc="-25" dirty="0">
                <a:solidFill>
                  <a:schemeClr val="accent5">
                    <a:lumMod val="75000"/>
                  </a:schemeClr>
                </a:solidFill>
              </a:rPr>
              <a:t>- pružiti podršku obrazovnom, profesionalnom i osobnom razvoju osoba u području obrazovanja, osposobljavanja, mladih i sporta kroz cjeloživotno učenje </a:t>
            </a:r>
          </a:p>
        </p:txBody>
      </p:sp>
    </p:spTree>
    <p:extLst>
      <p:ext uri="{BB962C8B-B14F-4D97-AF65-F5344CB8AC3E}">
        <p14:creationId xmlns:p14="http://schemas.microsoft.com/office/powerpoint/2010/main" val="26364064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3F1B5E9-58DA-4915-9A4C-73A3835E4482}"/>
              </a:ext>
            </a:extLst>
          </p:cNvPr>
          <p:cNvSpPr txBox="1"/>
          <p:nvPr/>
        </p:nvSpPr>
        <p:spPr>
          <a:xfrm>
            <a:off x="6023992" y="1919587"/>
            <a:ext cx="6093724" cy="33732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hr-HR" sz="2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Ključni dokumenti Europske unije čije ciljeve podupire (EDU): 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sr-Latn-RS" sz="2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/>
              <a:ea typeface="+mn-lt"/>
              <a:cs typeface="Arial" panose="020B0604020202020204"/>
            </a:endParaRPr>
          </a:p>
          <a:p>
            <a:pPr marL="1257300" lvl="2" indent="-342900">
              <a:spcBef>
                <a:spcPct val="0"/>
              </a:spcBef>
              <a:buFont typeface="Arial"/>
              <a:buChar char="•"/>
              <a:defRPr/>
            </a:pPr>
            <a:r>
              <a:rPr kumimoji="0" lang="hr-HR" sz="2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/>
                <a:ea typeface="+mn-lt"/>
                <a:cs typeface="Arial" panose="020B0604020202020204"/>
              </a:rPr>
              <a:t>Europski obrazovni prostor do 2025.</a:t>
            </a:r>
          </a:p>
          <a:p>
            <a:pPr lvl="1">
              <a:spcBef>
                <a:spcPct val="0"/>
              </a:spcBef>
              <a:defRPr/>
            </a:pPr>
            <a:endParaRPr kumimoji="0" lang="hr-HR" sz="2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/>
              <a:ea typeface="+mn-lt"/>
              <a:cs typeface="Arial" panose="020B0604020202020204"/>
            </a:endParaRPr>
          </a:p>
          <a:p>
            <a:pPr marL="1714500" lvl="3" indent="-342900">
              <a:buFont typeface="Arial"/>
              <a:buChar char="•"/>
              <a:defRPr/>
            </a:pPr>
            <a:r>
              <a:rPr kumimoji="0" lang="hr-HR" sz="2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/>
                <a:ea typeface="+mn-lt"/>
                <a:cs typeface="Arial" panose="020B0604020202020204"/>
              </a:rPr>
              <a:t>Akcijski plan za digitalno obrazovanje 2021.-2027.</a:t>
            </a:r>
          </a:p>
        </p:txBody>
      </p:sp>
      <p:pic>
        <p:nvPicPr>
          <p:cNvPr id="4" name="Picture 9">
            <a:extLst>
              <a:ext uri="{FF2B5EF4-FFF2-40B4-BE49-F238E27FC236}">
                <a16:creationId xmlns:a16="http://schemas.microsoft.com/office/drawing/2014/main" id="{1F0F3364-AB69-4FA8-8EB2-A81F469026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407368" y="1565182"/>
            <a:ext cx="6921675" cy="46976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77FD90C-C1E9-453A-BAE7-E78FADBE7769}"/>
              </a:ext>
            </a:extLst>
          </p:cNvPr>
          <p:cNvSpPr txBox="1">
            <a:spLocks/>
          </p:cNvSpPr>
          <p:nvPr/>
        </p:nvSpPr>
        <p:spPr>
          <a:xfrm>
            <a:off x="5294289" y="260643"/>
            <a:ext cx="6408716" cy="82763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r-HR" sz="2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Erasmus+ (2021.-2027.)</a:t>
            </a:r>
          </a:p>
          <a:p>
            <a:pPr algn="r"/>
            <a:r>
              <a:rPr lang="hr-HR" sz="2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Opći i posebni ciljevi</a:t>
            </a:r>
          </a:p>
        </p:txBody>
      </p:sp>
    </p:spTree>
    <p:extLst>
      <p:ext uri="{BB962C8B-B14F-4D97-AF65-F5344CB8AC3E}">
        <p14:creationId xmlns:p14="http://schemas.microsoft.com/office/powerpoint/2010/main" val="18435170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>
            <a:extLst>
              <a:ext uri="{FF2B5EF4-FFF2-40B4-BE49-F238E27FC236}">
                <a16:creationId xmlns:a16="http://schemas.microsoft.com/office/drawing/2014/main" id="{B2297ACC-89FE-4BEC-9519-5AE24974E6DE}"/>
              </a:ext>
            </a:extLst>
          </p:cNvPr>
          <p:cNvGrpSpPr/>
          <p:nvPr/>
        </p:nvGrpSpPr>
        <p:grpSpPr>
          <a:xfrm>
            <a:off x="407368" y="1340768"/>
            <a:ext cx="5825061" cy="1064879"/>
            <a:chOff x="0" y="0"/>
            <a:chExt cx="3612977" cy="660400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2D7A0645-E1E6-41F0-B3BF-2CB7A6FDF73B}"/>
                </a:ext>
              </a:extLst>
            </p:cNvPr>
            <p:cNvSpPr/>
            <p:nvPr/>
          </p:nvSpPr>
          <p:spPr>
            <a:xfrm>
              <a:off x="0" y="0"/>
              <a:ext cx="3612977" cy="660400"/>
            </a:xfrm>
            <a:custGeom>
              <a:avLst/>
              <a:gdLst/>
              <a:ahLst/>
              <a:cxnLst/>
              <a:rect l="l" t="t" r="r" b="b"/>
              <a:pathLst>
                <a:path w="3612977" h="660400">
                  <a:moveTo>
                    <a:pt x="3488517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488517" y="0"/>
                  </a:lnTo>
                  <a:cubicBezTo>
                    <a:pt x="3557097" y="0"/>
                    <a:pt x="3612977" y="55880"/>
                    <a:pt x="3612977" y="124460"/>
                  </a:cubicBezTo>
                  <a:lnTo>
                    <a:pt x="3612977" y="535940"/>
                  </a:lnTo>
                  <a:cubicBezTo>
                    <a:pt x="3612977" y="604520"/>
                    <a:pt x="3557097" y="660400"/>
                    <a:pt x="3488517" y="660400"/>
                  </a:cubicBezTo>
                  <a:close/>
                </a:path>
              </a:pathLst>
            </a:custGeom>
            <a:solidFill>
              <a:srgbClr val="5DBFBE"/>
            </a:solidFill>
          </p:spPr>
        </p:sp>
      </p:grpSp>
      <p:grpSp>
        <p:nvGrpSpPr>
          <p:cNvPr id="10" name="Group 10">
            <a:extLst>
              <a:ext uri="{FF2B5EF4-FFF2-40B4-BE49-F238E27FC236}">
                <a16:creationId xmlns:a16="http://schemas.microsoft.com/office/drawing/2014/main" id="{9AE62888-7688-4D82-9B9B-619F83A5F87B}"/>
              </a:ext>
            </a:extLst>
          </p:cNvPr>
          <p:cNvGrpSpPr/>
          <p:nvPr/>
        </p:nvGrpSpPr>
        <p:grpSpPr>
          <a:xfrm>
            <a:off x="5710090" y="5013485"/>
            <a:ext cx="5825834" cy="1145179"/>
            <a:chOff x="0" y="0"/>
            <a:chExt cx="3522359" cy="710199"/>
          </a:xfrm>
        </p:grpSpPr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17FAA931-C5BA-4F39-8809-2D003DA26F43}"/>
                </a:ext>
              </a:extLst>
            </p:cNvPr>
            <p:cNvSpPr/>
            <p:nvPr/>
          </p:nvSpPr>
          <p:spPr>
            <a:xfrm>
              <a:off x="0" y="0"/>
              <a:ext cx="3522359" cy="710199"/>
            </a:xfrm>
            <a:custGeom>
              <a:avLst/>
              <a:gdLst/>
              <a:ahLst/>
              <a:cxnLst/>
              <a:rect l="l" t="t" r="r" b="b"/>
              <a:pathLst>
                <a:path w="3522359" h="710199">
                  <a:moveTo>
                    <a:pt x="3397899" y="710199"/>
                  </a:moveTo>
                  <a:lnTo>
                    <a:pt x="124460" y="710199"/>
                  </a:lnTo>
                  <a:cubicBezTo>
                    <a:pt x="55880" y="710199"/>
                    <a:pt x="0" y="654319"/>
                    <a:pt x="0" y="58573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397899" y="0"/>
                  </a:lnTo>
                  <a:cubicBezTo>
                    <a:pt x="3466479" y="0"/>
                    <a:pt x="3522359" y="55880"/>
                    <a:pt x="3522359" y="124460"/>
                  </a:cubicBezTo>
                  <a:lnTo>
                    <a:pt x="3522359" y="585739"/>
                  </a:lnTo>
                  <a:cubicBezTo>
                    <a:pt x="3522359" y="654319"/>
                    <a:pt x="3466479" y="710199"/>
                    <a:pt x="3397899" y="710199"/>
                  </a:cubicBezTo>
                  <a:close/>
                </a:path>
              </a:pathLst>
            </a:custGeom>
            <a:solidFill>
              <a:srgbClr val="689F38"/>
            </a:solidFill>
          </p:spPr>
        </p:sp>
      </p:grpSp>
      <p:grpSp>
        <p:nvGrpSpPr>
          <p:cNvPr id="12" name="Group 12">
            <a:extLst>
              <a:ext uri="{FF2B5EF4-FFF2-40B4-BE49-F238E27FC236}">
                <a16:creationId xmlns:a16="http://schemas.microsoft.com/office/drawing/2014/main" id="{2C51B808-ECAB-4A56-B626-26CCA57567B0}"/>
              </a:ext>
            </a:extLst>
          </p:cNvPr>
          <p:cNvGrpSpPr/>
          <p:nvPr/>
        </p:nvGrpSpPr>
        <p:grpSpPr>
          <a:xfrm>
            <a:off x="5735960" y="2529095"/>
            <a:ext cx="5825835" cy="1111284"/>
            <a:chOff x="0" y="0"/>
            <a:chExt cx="3612977" cy="689179"/>
          </a:xfrm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3FF2E403-2130-4EB5-A78C-4701C4D69798}"/>
                </a:ext>
              </a:extLst>
            </p:cNvPr>
            <p:cNvSpPr/>
            <p:nvPr/>
          </p:nvSpPr>
          <p:spPr>
            <a:xfrm>
              <a:off x="0" y="0"/>
              <a:ext cx="3612977" cy="689179"/>
            </a:xfrm>
            <a:custGeom>
              <a:avLst/>
              <a:gdLst/>
              <a:ahLst/>
              <a:cxnLst/>
              <a:rect l="l" t="t" r="r" b="b"/>
              <a:pathLst>
                <a:path w="3612977" h="689179">
                  <a:moveTo>
                    <a:pt x="3488517" y="689179"/>
                  </a:moveTo>
                  <a:lnTo>
                    <a:pt x="124460" y="689179"/>
                  </a:lnTo>
                  <a:cubicBezTo>
                    <a:pt x="55880" y="689179"/>
                    <a:pt x="0" y="633299"/>
                    <a:pt x="0" y="56471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488517" y="0"/>
                  </a:lnTo>
                  <a:cubicBezTo>
                    <a:pt x="3557097" y="0"/>
                    <a:pt x="3612977" y="55880"/>
                    <a:pt x="3612977" y="124460"/>
                  </a:cubicBezTo>
                  <a:lnTo>
                    <a:pt x="3612977" y="564719"/>
                  </a:lnTo>
                  <a:cubicBezTo>
                    <a:pt x="3612977" y="633299"/>
                    <a:pt x="3557097" y="689179"/>
                    <a:pt x="3488517" y="689179"/>
                  </a:cubicBezTo>
                  <a:close/>
                </a:path>
              </a:pathLst>
            </a:custGeom>
            <a:solidFill>
              <a:srgbClr val="E86F6F"/>
            </a:solidFill>
          </p:spPr>
        </p:sp>
      </p:grpSp>
      <p:grpSp>
        <p:nvGrpSpPr>
          <p:cNvPr id="14" name="Group 14">
            <a:extLst>
              <a:ext uri="{FF2B5EF4-FFF2-40B4-BE49-F238E27FC236}">
                <a16:creationId xmlns:a16="http://schemas.microsoft.com/office/drawing/2014/main" id="{D2A11C0F-D132-4B46-9D90-D28A08EA94C4}"/>
              </a:ext>
            </a:extLst>
          </p:cNvPr>
          <p:cNvGrpSpPr/>
          <p:nvPr/>
        </p:nvGrpSpPr>
        <p:grpSpPr>
          <a:xfrm>
            <a:off x="347402" y="3737903"/>
            <a:ext cx="5747904" cy="1139889"/>
            <a:chOff x="0" y="0"/>
            <a:chExt cx="3522359" cy="808294"/>
          </a:xfrm>
          <a:solidFill>
            <a:schemeClr val="accent1"/>
          </a:solidFill>
        </p:grpSpPr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4E38CA71-E827-4279-BCBF-FA3D104F4E99}"/>
                </a:ext>
              </a:extLst>
            </p:cNvPr>
            <p:cNvSpPr/>
            <p:nvPr/>
          </p:nvSpPr>
          <p:spPr>
            <a:xfrm>
              <a:off x="0" y="0"/>
              <a:ext cx="3522359" cy="808294"/>
            </a:xfrm>
            <a:custGeom>
              <a:avLst/>
              <a:gdLst/>
              <a:ahLst/>
              <a:cxnLst/>
              <a:rect l="l" t="t" r="r" b="b"/>
              <a:pathLst>
                <a:path w="3522359" h="808294">
                  <a:moveTo>
                    <a:pt x="3397899" y="808294"/>
                  </a:moveTo>
                  <a:lnTo>
                    <a:pt x="124460" y="808294"/>
                  </a:lnTo>
                  <a:cubicBezTo>
                    <a:pt x="55880" y="808294"/>
                    <a:pt x="0" y="752414"/>
                    <a:pt x="0" y="68383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397899" y="0"/>
                  </a:lnTo>
                  <a:cubicBezTo>
                    <a:pt x="3466479" y="0"/>
                    <a:pt x="3522359" y="55880"/>
                    <a:pt x="3522359" y="124460"/>
                  </a:cubicBezTo>
                  <a:lnTo>
                    <a:pt x="3522359" y="683834"/>
                  </a:lnTo>
                  <a:cubicBezTo>
                    <a:pt x="3522359" y="752414"/>
                    <a:pt x="3466479" y="808294"/>
                    <a:pt x="3397899" y="808294"/>
                  </a:cubicBezTo>
                  <a:close/>
                </a:path>
              </a:pathLst>
            </a:custGeom>
            <a:grpFill/>
          </p:spPr>
        </p:sp>
      </p:grpSp>
      <p:pic>
        <p:nvPicPr>
          <p:cNvPr id="16" name="Picture 16">
            <a:extLst>
              <a:ext uri="{FF2B5EF4-FFF2-40B4-BE49-F238E27FC236}">
                <a16:creationId xmlns:a16="http://schemas.microsoft.com/office/drawing/2014/main" id="{0AA337D0-0AE7-4666-BF5B-1D8F4B8B97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5844956" y="1297901"/>
            <a:ext cx="3124995" cy="1115884"/>
          </a:xfrm>
          <a:prstGeom prst="rect">
            <a:avLst/>
          </a:prstGeom>
        </p:spPr>
      </p:pic>
      <p:pic>
        <p:nvPicPr>
          <p:cNvPr id="17" name="Picture 17">
            <a:extLst>
              <a:ext uri="{FF2B5EF4-FFF2-40B4-BE49-F238E27FC236}">
                <a16:creationId xmlns:a16="http://schemas.microsoft.com/office/drawing/2014/main" id="{9AFD3DAF-4707-484E-AE27-DFB6A2940B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3121832" y="2375679"/>
            <a:ext cx="2939324" cy="1305550"/>
          </a:xfrm>
          <a:prstGeom prst="rect">
            <a:avLst/>
          </a:prstGeom>
        </p:spPr>
      </p:pic>
      <p:pic>
        <p:nvPicPr>
          <p:cNvPr id="19" name="Picture 19">
            <a:extLst>
              <a:ext uri="{FF2B5EF4-FFF2-40B4-BE49-F238E27FC236}">
                <a16:creationId xmlns:a16="http://schemas.microsoft.com/office/drawing/2014/main" id="{BDAFE9CC-BB19-4613-B474-74F8C30647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4332706" y="4821722"/>
            <a:ext cx="1512250" cy="1457431"/>
          </a:xfrm>
          <a:prstGeom prst="rect">
            <a:avLst/>
          </a:prstGeom>
        </p:spPr>
      </p:pic>
      <p:sp>
        <p:nvSpPr>
          <p:cNvPr id="20" name="TextBox 20">
            <a:extLst>
              <a:ext uri="{FF2B5EF4-FFF2-40B4-BE49-F238E27FC236}">
                <a16:creationId xmlns:a16="http://schemas.microsoft.com/office/drawing/2014/main" id="{5B860518-CB96-4A1F-BE02-03CBCB7B159E}"/>
              </a:ext>
            </a:extLst>
          </p:cNvPr>
          <p:cNvSpPr txBox="1"/>
          <p:nvPr/>
        </p:nvSpPr>
        <p:spPr>
          <a:xfrm>
            <a:off x="551384" y="1456134"/>
            <a:ext cx="5418372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3181"/>
              </a:lnSpc>
            </a:pPr>
            <a:r>
              <a:rPr lang="en-US" sz="2800" b="1" spc="-29" dirty="0">
                <a:solidFill>
                  <a:srgbClr val="FFFFFF"/>
                </a:solidFill>
              </a:rPr>
              <a:t>UKLJUČIVOST I </a:t>
            </a:r>
          </a:p>
          <a:p>
            <a:pPr algn="ctr" defTabSz="609630">
              <a:lnSpc>
                <a:spcPts val="3181"/>
              </a:lnSpc>
              <a:spcBef>
                <a:spcPct val="0"/>
              </a:spcBef>
            </a:pPr>
            <a:r>
              <a:rPr lang="en-US" sz="2800" b="1" spc="-29" dirty="0">
                <a:solidFill>
                  <a:srgbClr val="FFFFFF"/>
                </a:solidFill>
              </a:rPr>
              <a:t>RAZNOLIKOST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00176318-F75F-42C9-9007-45E6C21B0403}"/>
              </a:ext>
            </a:extLst>
          </p:cNvPr>
          <p:cNvSpPr txBox="1"/>
          <p:nvPr/>
        </p:nvSpPr>
        <p:spPr>
          <a:xfrm>
            <a:off x="586108" y="3898247"/>
            <a:ext cx="4898655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3181"/>
              </a:lnSpc>
              <a:spcBef>
                <a:spcPct val="0"/>
              </a:spcBef>
            </a:pPr>
            <a:r>
              <a:rPr lang="en-US" sz="2800" b="1" spc="-29" dirty="0">
                <a:solidFill>
                  <a:srgbClr val="FFFFFF"/>
                </a:solidFill>
              </a:rPr>
              <a:t>DIGITALNA TRANSFORMACIJA</a:t>
            </a:r>
          </a:p>
        </p:txBody>
      </p:sp>
      <p:sp>
        <p:nvSpPr>
          <p:cNvPr id="22" name="TextBox 22">
            <a:extLst>
              <a:ext uri="{FF2B5EF4-FFF2-40B4-BE49-F238E27FC236}">
                <a16:creationId xmlns:a16="http://schemas.microsoft.com/office/drawing/2014/main" id="{0F8CD108-A9F1-4D4B-9963-55B4B269F544}"/>
              </a:ext>
            </a:extLst>
          </p:cNvPr>
          <p:cNvSpPr txBox="1"/>
          <p:nvPr/>
        </p:nvSpPr>
        <p:spPr>
          <a:xfrm>
            <a:off x="6261689" y="5175705"/>
            <a:ext cx="4774375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3181"/>
              </a:lnSpc>
              <a:spcBef>
                <a:spcPct val="0"/>
              </a:spcBef>
            </a:pPr>
            <a:r>
              <a:rPr lang="en-US" sz="2800" b="1" spc="-29" dirty="0">
                <a:solidFill>
                  <a:srgbClr val="FFFFFF"/>
                </a:solidFill>
              </a:rPr>
              <a:t>OKOLIŠ I BORBA PROTIV KLIMATSKIH PROMJENA</a:t>
            </a:r>
          </a:p>
        </p:txBody>
      </p:sp>
      <p:grpSp>
        <p:nvGrpSpPr>
          <p:cNvPr id="23" name="Group 23">
            <a:extLst>
              <a:ext uri="{FF2B5EF4-FFF2-40B4-BE49-F238E27FC236}">
                <a16:creationId xmlns:a16="http://schemas.microsoft.com/office/drawing/2014/main" id="{78F747A2-AA43-48E6-A0AE-789843D2ACA6}"/>
              </a:ext>
            </a:extLst>
          </p:cNvPr>
          <p:cNvGrpSpPr/>
          <p:nvPr/>
        </p:nvGrpSpPr>
        <p:grpSpPr>
          <a:xfrm>
            <a:off x="730841" y="2712225"/>
            <a:ext cx="10464576" cy="1091789"/>
            <a:chOff x="0" y="-20466"/>
            <a:chExt cx="20929152" cy="2183579"/>
          </a:xfrm>
        </p:grpSpPr>
        <p:sp>
          <p:nvSpPr>
            <p:cNvPr id="24" name="TextBox 24">
              <a:extLst>
                <a:ext uri="{FF2B5EF4-FFF2-40B4-BE49-F238E27FC236}">
                  <a16:creationId xmlns:a16="http://schemas.microsoft.com/office/drawing/2014/main" id="{6DF6F11C-3584-47A7-81F4-4FC89E62EE8C}"/>
                </a:ext>
              </a:extLst>
            </p:cNvPr>
            <p:cNvSpPr txBox="1"/>
            <p:nvPr/>
          </p:nvSpPr>
          <p:spPr>
            <a:xfrm>
              <a:off x="0" y="1754797"/>
              <a:ext cx="9704964" cy="40831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609630">
                <a:lnSpc>
                  <a:spcPts val="1715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5" name="TextBox 25">
              <a:extLst>
                <a:ext uri="{FF2B5EF4-FFF2-40B4-BE49-F238E27FC236}">
                  <a16:creationId xmlns:a16="http://schemas.microsoft.com/office/drawing/2014/main" id="{A3616362-4E42-469C-85A5-CA773E516027}"/>
                </a:ext>
              </a:extLst>
            </p:cNvPr>
            <p:cNvSpPr txBox="1"/>
            <p:nvPr/>
          </p:nvSpPr>
          <p:spPr>
            <a:xfrm>
              <a:off x="11224188" y="-20466"/>
              <a:ext cx="9704964" cy="15388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09630">
                <a:lnSpc>
                  <a:spcPts val="3034"/>
                </a:lnSpc>
                <a:spcBef>
                  <a:spcPct val="0"/>
                </a:spcBef>
              </a:pPr>
              <a:r>
                <a:rPr lang="en-US" sz="2800" b="1" spc="-27" dirty="0">
                  <a:solidFill>
                    <a:srgbClr val="FFFFFF"/>
                  </a:solidFill>
                </a:rPr>
                <a:t>SUDJELOVANJE U DEMOKRATSKOM ŽIVOTU</a:t>
              </a:r>
            </a:p>
          </p:txBody>
        </p: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id="{E3A3F051-8588-4067-B00C-FC8447348FE5}"/>
              </a:ext>
            </a:extLst>
          </p:cNvPr>
          <p:cNvSpPr txBox="1">
            <a:spLocks/>
          </p:cNvSpPr>
          <p:nvPr/>
        </p:nvSpPr>
        <p:spPr>
          <a:xfrm>
            <a:off x="5294289" y="260643"/>
            <a:ext cx="6408716" cy="82763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r-HR" sz="2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Erasmus+ (2021.-2027.)</a:t>
            </a:r>
          </a:p>
          <a:p>
            <a:pPr algn="r"/>
            <a:r>
              <a:rPr lang="hr-HR" sz="2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Programski prioriteti</a:t>
            </a:r>
          </a:p>
        </p:txBody>
      </p:sp>
      <p:pic>
        <p:nvPicPr>
          <p:cNvPr id="28" name="Picture 13">
            <a:extLst>
              <a:ext uri="{FF2B5EF4-FFF2-40B4-BE49-F238E27FC236}">
                <a16:creationId xmlns:a16="http://schemas.microsoft.com/office/drawing/2014/main" id="{96A4E3A4-5F41-4E85-87AF-E66D8081BE8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5710090" y="3516068"/>
            <a:ext cx="1683328" cy="1430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7660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9DCE8602-5A45-4FAF-9CD9-EFE67DB9F8E3}"/>
              </a:ext>
            </a:extLst>
          </p:cNvPr>
          <p:cNvSpPr/>
          <p:nvPr/>
        </p:nvSpPr>
        <p:spPr>
          <a:xfrm>
            <a:off x="4834406" y="1630659"/>
            <a:ext cx="6868598" cy="898599"/>
          </a:xfrm>
          <a:custGeom>
            <a:avLst/>
            <a:gdLst>
              <a:gd name="connsiteX0" fmla="*/ 0 w 4853320"/>
              <a:gd name="connsiteY0" fmla="*/ 0 h 898599"/>
              <a:gd name="connsiteX1" fmla="*/ 4853320 w 4853320"/>
              <a:gd name="connsiteY1" fmla="*/ 0 h 898599"/>
              <a:gd name="connsiteX2" fmla="*/ 4853320 w 4853320"/>
              <a:gd name="connsiteY2" fmla="*/ 898599 h 898599"/>
              <a:gd name="connsiteX3" fmla="*/ 0 w 4853320"/>
              <a:gd name="connsiteY3" fmla="*/ 898599 h 898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3320" h="898599">
                <a:moveTo>
                  <a:pt x="0" y="0"/>
                </a:moveTo>
                <a:lnTo>
                  <a:pt x="4853320" y="0"/>
                </a:lnTo>
                <a:lnTo>
                  <a:pt x="4853320" y="898599"/>
                </a:lnTo>
                <a:lnTo>
                  <a:pt x="0" y="898599"/>
                </a:lnTo>
                <a:close/>
              </a:path>
            </a:pathLst>
          </a:custGeom>
          <a:gradFill>
            <a:gsLst>
              <a:gs pos="36000">
                <a:schemeClr val="accent5"/>
              </a:gs>
              <a:gs pos="0">
                <a:schemeClr val="accent5">
                  <a:lumMod val="50000"/>
                </a:schemeClr>
              </a:gs>
              <a:gs pos="100000">
                <a:schemeClr val="accent5"/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hr-HR" sz="2400" b="1" dirty="0">
                <a:solidFill>
                  <a:schemeClr val="bg1"/>
                </a:solidFill>
              </a:rPr>
              <a:t>povećanje broja projekata u kojima </a:t>
            </a:r>
          </a:p>
          <a:p>
            <a:pPr algn="ctr"/>
            <a:r>
              <a:rPr lang="hr-HR" sz="2400" b="1" dirty="0">
                <a:solidFill>
                  <a:schemeClr val="bg1"/>
                </a:solidFill>
              </a:rPr>
              <a:t>sudjeluju osobe s manje mogućnosti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57555275-1BB2-4BE2-95A1-2E60E3EB46C0}"/>
              </a:ext>
            </a:extLst>
          </p:cNvPr>
          <p:cNvSpPr/>
          <p:nvPr/>
        </p:nvSpPr>
        <p:spPr>
          <a:xfrm>
            <a:off x="5357886" y="2530774"/>
            <a:ext cx="6345118" cy="898599"/>
          </a:xfrm>
          <a:custGeom>
            <a:avLst/>
            <a:gdLst>
              <a:gd name="connsiteX0" fmla="*/ 0 w 4329116"/>
              <a:gd name="connsiteY0" fmla="*/ 0 h 898599"/>
              <a:gd name="connsiteX1" fmla="*/ 4329116 w 4329116"/>
              <a:gd name="connsiteY1" fmla="*/ 0 h 898599"/>
              <a:gd name="connsiteX2" fmla="*/ 4329116 w 4329116"/>
              <a:gd name="connsiteY2" fmla="*/ 898599 h 898599"/>
              <a:gd name="connsiteX3" fmla="*/ 0 w 4329116"/>
              <a:gd name="connsiteY3" fmla="*/ 898599 h 898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29116" h="898599">
                <a:moveTo>
                  <a:pt x="0" y="0"/>
                </a:moveTo>
                <a:lnTo>
                  <a:pt x="4329116" y="0"/>
                </a:lnTo>
                <a:lnTo>
                  <a:pt x="4329116" y="898599"/>
                </a:lnTo>
                <a:lnTo>
                  <a:pt x="0" y="898599"/>
                </a:lnTo>
                <a:close/>
              </a:path>
            </a:pathLst>
          </a:custGeom>
          <a:gradFill>
            <a:gsLst>
              <a:gs pos="36000">
                <a:schemeClr val="accent2"/>
              </a:gs>
              <a:gs pos="0">
                <a:schemeClr val="accent2">
                  <a:lumMod val="50000"/>
                </a:schemeClr>
              </a:gs>
              <a:gs pos="100000">
                <a:schemeClr val="accent2"/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/>
            <a:r>
              <a:rPr lang="hr-HR" sz="2400" b="1" dirty="0">
                <a:solidFill>
                  <a:schemeClr val="bg1"/>
                </a:solidFill>
              </a:rPr>
              <a:t>povećanje broja projekata koji se usredotočuju na </a:t>
            </a:r>
            <a:r>
              <a:rPr lang="hr-HR" sz="2400" b="1" dirty="0" err="1">
                <a:solidFill>
                  <a:schemeClr val="bg1"/>
                </a:solidFill>
              </a:rPr>
              <a:t>uključive</a:t>
            </a:r>
            <a:r>
              <a:rPr lang="hr-HR" sz="2400" b="1" dirty="0">
                <a:solidFill>
                  <a:schemeClr val="bg1"/>
                </a:solidFill>
              </a:rPr>
              <a:t> teme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93D144B-BF01-4C5D-BAFD-E8185EC9C19D}"/>
              </a:ext>
            </a:extLst>
          </p:cNvPr>
          <p:cNvSpPr/>
          <p:nvPr/>
        </p:nvSpPr>
        <p:spPr>
          <a:xfrm>
            <a:off x="5794105" y="3429000"/>
            <a:ext cx="5908899" cy="898599"/>
          </a:xfrm>
          <a:custGeom>
            <a:avLst/>
            <a:gdLst>
              <a:gd name="connsiteX0" fmla="*/ 0 w 3807927"/>
              <a:gd name="connsiteY0" fmla="*/ 0 h 898599"/>
              <a:gd name="connsiteX1" fmla="*/ 3807927 w 3807927"/>
              <a:gd name="connsiteY1" fmla="*/ 0 h 898599"/>
              <a:gd name="connsiteX2" fmla="*/ 3807927 w 3807927"/>
              <a:gd name="connsiteY2" fmla="*/ 898599 h 898599"/>
              <a:gd name="connsiteX3" fmla="*/ 0 w 3807927"/>
              <a:gd name="connsiteY3" fmla="*/ 898599 h 898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7927" h="898599">
                <a:moveTo>
                  <a:pt x="0" y="0"/>
                </a:moveTo>
                <a:lnTo>
                  <a:pt x="3807927" y="0"/>
                </a:lnTo>
                <a:lnTo>
                  <a:pt x="3807927" y="898599"/>
                </a:lnTo>
                <a:lnTo>
                  <a:pt x="0" y="898599"/>
                </a:lnTo>
                <a:close/>
              </a:path>
            </a:pathLst>
          </a:custGeom>
          <a:gradFill>
            <a:gsLst>
              <a:gs pos="36000">
                <a:schemeClr val="accent3"/>
              </a:gs>
              <a:gs pos="0">
                <a:schemeClr val="accent3">
                  <a:lumMod val="50000"/>
                </a:schemeClr>
              </a:gs>
              <a:gs pos="100000">
                <a:schemeClr val="accent3"/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/>
            <a:r>
              <a:rPr lang="pl-PL" sz="2400" b="1" dirty="0">
                <a:solidFill>
                  <a:schemeClr val="bg1"/>
                </a:solidFill>
              </a:rPr>
              <a:t>fokus na uključivanje i raznolikost u </a:t>
            </a:r>
          </a:p>
          <a:p>
            <a:pPr algn="ctr"/>
            <a:r>
              <a:rPr lang="pl-PL" sz="2400" b="1" dirty="0">
                <a:solidFill>
                  <a:schemeClr val="bg1"/>
                </a:solidFill>
              </a:rPr>
              <a:t>svim projektnim fazama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6B69CBE-8FDF-4B71-97CF-219AEC33C3E9}"/>
              </a:ext>
            </a:extLst>
          </p:cNvPr>
          <p:cNvSpPr/>
          <p:nvPr/>
        </p:nvSpPr>
        <p:spPr>
          <a:xfrm>
            <a:off x="6372611" y="4327599"/>
            <a:ext cx="5330393" cy="898599"/>
          </a:xfrm>
          <a:custGeom>
            <a:avLst/>
            <a:gdLst>
              <a:gd name="connsiteX0" fmla="*/ 0 w 3286739"/>
              <a:gd name="connsiteY0" fmla="*/ 0 h 898599"/>
              <a:gd name="connsiteX1" fmla="*/ 3286739 w 3286739"/>
              <a:gd name="connsiteY1" fmla="*/ 0 h 898599"/>
              <a:gd name="connsiteX2" fmla="*/ 3286739 w 3286739"/>
              <a:gd name="connsiteY2" fmla="*/ 898599 h 898599"/>
              <a:gd name="connsiteX3" fmla="*/ 0 w 3286739"/>
              <a:gd name="connsiteY3" fmla="*/ 898599 h 898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6739" h="898599">
                <a:moveTo>
                  <a:pt x="0" y="0"/>
                </a:moveTo>
                <a:lnTo>
                  <a:pt x="3286739" y="0"/>
                </a:lnTo>
                <a:lnTo>
                  <a:pt x="3286739" y="898599"/>
                </a:lnTo>
                <a:lnTo>
                  <a:pt x="0" y="898599"/>
                </a:lnTo>
                <a:close/>
              </a:path>
            </a:pathLst>
          </a:custGeom>
          <a:gradFill>
            <a:gsLst>
              <a:gs pos="36000">
                <a:schemeClr val="accent4"/>
              </a:gs>
              <a:gs pos="0">
                <a:schemeClr val="accent4">
                  <a:lumMod val="50000"/>
                </a:schemeClr>
              </a:gs>
              <a:gs pos="100000">
                <a:schemeClr val="accent4"/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/>
            <a:r>
              <a:rPr lang="pl-PL" sz="2200" b="1" dirty="0">
                <a:solidFill>
                  <a:schemeClr val="bg1"/>
                </a:solidFill>
              </a:rPr>
              <a:t>širenje znanja i jačanje kapaciteta </a:t>
            </a:r>
          </a:p>
          <a:p>
            <a:pPr algn="ctr"/>
            <a:r>
              <a:rPr lang="pl-PL" sz="2200" b="1" dirty="0">
                <a:solidFill>
                  <a:schemeClr val="bg1"/>
                </a:solidFill>
              </a:rPr>
              <a:t>o </a:t>
            </a:r>
            <a:r>
              <a:rPr lang="pl-PL" sz="2200" b="1" dirty="0" err="1">
                <a:solidFill>
                  <a:schemeClr val="bg1"/>
                </a:solidFill>
              </a:rPr>
              <a:t>uključivanju</a:t>
            </a:r>
            <a:r>
              <a:rPr lang="pl-PL" sz="2200" b="1" dirty="0">
                <a:solidFill>
                  <a:schemeClr val="bg1"/>
                </a:solidFill>
              </a:rPr>
              <a:t> i </a:t>
            </a:r>
            <a:r>
              <a:rPr lang="pl-PL" sz="2200" b="1" dirty="0" err="1">
                <a:solidFill>
                  <a:schemeClr val="bg1"/>
                </a:solidFill>
              </a:rPr>
              <a:t>raznolikosti</a:t>
            </a:r>
            <a:endParaRPr lang="pl-PL" sz="2200" b="1" dirty="0" err="1">
              <a:solidFill>
                <a:schemeClr val="bg1"/>
              </a:solidFill>
              <a:cs typeface="Arial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F2929FBB-2B4A-4511-8FDA-43E3DC70062B}"/>
              </a:ext>
            </a:extLst>
          </p:cNvPr>
          <p:cNvSpPr/>
          <p:nvPr/>
        </p:nvSpPr>
        <p:spPr>
          <a:xfrm>
            <a:off x="6885060" y="5226198"/>
            <a:ext cx="4817943" cy="898599"/>
          </a:xfrm>
          <a:custGeom>
            <a:avLst/>
            <a:gdLst>
              <a:gd name="connsiteX0" fmla="*/ 0 w 2765552"/>
              <a:gd name="connsiteY0" fmla="*/ 0 h 898599"/>
              <a:gd name="connsiteX1" fmla="*/ 2765552 w 2765552"/>
              <a:gd name="connsiteY1" fmla="*/ 0 h 898599"/>
              <a:gd name="connsiteX2" fmla="*/ 2765552 w 2765552"/>
              <a:gd name="connsiteY2" fmla="*/ 898599 h 898599"/>
              <a:gd name="connsiteX3" fmla="*/ 0 w 2765552"/>
              <a:gd name="connsiteY3" fmla="*/ 898599 h 898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5552" h="898599">
                <a:moveTo>
                  <a:pt x="0" y="0"/>
                </a:moveTo>
                <a:lnTo>
                  <a:pt x="2765552" y="0"/>
                </a:lnTo>
                <a:lnTo>
                  <a:pt x="2765552" y="898599"/>
                </a:lnTo>
                <a:lnTo>
                  <a:pt x="0" y="898599"/>
                </a:lnTo>
                <a:close/>
              </a:path>
            </a:pathLst>
          </a:custGeom>
          <a:gradFill>
            <a:gsLst>
              <a:gs pos="36000">
                <a:schemeClr val="accent6"/>
              </a:gs>
              <a:gs pos="0">
                <a:schemeClr val="accent6">
                  <a:lumMod val="50000"/>
                </a:schemeClr>
              </a:gs>
              <a:gs pos="100000">
                <a:schemeClr val="accent6"/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hr-HR" sz="2400" b="1" dirty="0">
                <a:solidFill>
                  <a:schemeClr val="bg1"/>
                </a:solidFill>
              </a:rPr>
              <a:t>smanjenje nejednakosti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1DBA0CD-1AB2-4864-A98C-9C77D6A9A74C}"/>
              </a:ext>
            </a:extLst>
          </p:cNvPr>
          <p:cNvSpPr/>
          <p:nvPr/>
        </p:nvSpPr>
        <p:spPr>
          <a:xfrm rot="19800000">
            <a:off x="3378808" y="2009856"/>
            <a:ext cx="1820072" cy="1038804"/>
          </a:xfrm>
          <a:custGeom>
            <a:avLst/>
            <a:gdLst>
              <a:gd name="connsiteX0" fmla="*/ 1862825 w 1864937"/>
              <a:gd name="connsiteY0" fmla="*/ 0 h 1064411"/>
              <a:gd name="connsiteX1" fmla="*/ 1864937 w 1864937"/>
              <a:gd name="connsiteY1" fmla="*/ 1064411 h 1064411"/>
              <a:gd name="connsiteX2" fmla="*/ 0 w 1864937"/>
              <a:gd name="connsiteY2" fmla="*/ 1064411 h 1064411"/>
              <a:gd name="connsiteX3" fmla="*/ 1852095 w 1864937"/>
              <a:gd name="connsiteY3" fmla="*/ 0 h 1064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4937" h="1064411">
                <a:moveTo>
                  <a:pt x="1862825" y="0"/>
                </a:moveTo>
                <a:lnTo>
                  <a:pt x="1864937" y="1064411"/>
                </a:lnTo>
                <a:lnTo>
                  <a:pt x="0" y="1064411"/>
                </a:lnTo>
                <a:lnTo>
                  <a:pt x="1852095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1F3CA59-8AE4-4E1A-B172-DC6D5BF88970}"/>
              </a:ext>
            </a:extLst>
          </p:cNvPr>
          <p:cNvSpPr/>
          <p:nvPr/>
        </p:nvSpPr>
        <p:spPr>
          <a:xfrm rot="19800000">
            <a:off x="2223516" y="3352564"/>
            <a:ext cx="3629672" cy="1038804"/>
          </a:xfrm>
          <a:custGeom>
            <a:avLst/>
            <a:gdLst>
              <a:gd name="connsiteX0" fmla="*/ 3717032 w 3719145"/>
              <a:gd name="connsiteY0" fmla="*/ 0 h 1064411"/>
              <a:gd name="connsiteX1" fmla="*/ 3719145 w 3719145"/>
              <a:gd name="connsiteY1" fmla="*/ 1064411 h 1064411"/>
              <a:gd name="connsiteX2" fmla="*/ 0 w 3719145"/>
              <a:gd name="connsiteY2" fmla="*/ 1064411 h 1064411"/>
              <a:gd name="connsiteX3" fmla="*/ 1852094 w 3719145"/>
              <a:gd name="connsiteY3" fmla="*/ 0 h 1064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9145" h="1064411">
                <a:moveTo>
                  <a:pt x="3717032" y="0"/>
                </a:moveTo>
                <a:lnTo>
                  <a:pt x="3719145" y="1064411"/>
                </a:lnTo>
                <a:lnTo>
                  <a:pt x="0" y="1064411"/>
                </a:lnTo>
                <a:lnTo>
                  <a:pt x="185209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591513A-DC3E-4C48-A0EA-D8A120CA1C7F}"/>
              </a:ext>
            </a:extLst>
          </p:cNvPr>
          <p:cNvSpPr/>
          <p:nvPr/>
        </p:nvSpPr>
        <p:spPr>
          <a:xfrm rot="19800000">
            <a:off x="1915431" y="4474842"/>
            <a:ext cx="4514858" cy="1053444"/>
          </a:xfrm>
          <a:custGeom>
            <a:avLst/>
            <a:gdLst>
              <a:gd name="connsiteX0" fmla="*/ 4624039 w 4626151"/>
              <a:gd name="connsiteY0" fmla="*/ 0 h 1064411"/>
              <a:gd name="connsiteX1" fmla="*/ 4626151 w 4626151"/>
              <a:gd name="connsiteY1" fmla="*/ 1064411 h 1064411"/>
              <a:gd name="connsiteX2" fmla="*/ 942863 w 4626151"/>
              <a:gd name="connsiteY2" fmla="*/ 1064411 h 1064411"/>
              <a:gd name="connsiteX3" fmla="*/ 0 w 4626151"/>
              <a:gd name="connsiteY3" fmla="*/ 520049 h 1064411"/>
              <a:gd name="connsiteX4" fmla="*/ 904893 w 4626151"/>
              <a:gd name="connsiteY4" fmla="*/ 0 h 1064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26151" h="1064411">
                <a:moveTo>
                  <a:pt x="4624039" y="0"/>
                </a:moveTo>
                <a:lnTo>
                  <a:pt x="4626151" y="1064411"/>
                </a:lnTo>
                <a:lnTo>
                  <a:pt x="942863" y="1064411"/>
                </a:lnTo>
                <a:lnTo>
                  <a:pt x="0" y="520049"/>
                </a:lnTo>
                <a:lnTo>
                  <a:pt x="904893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FD1FAF8-D691-4274-B308-93CB5E34AD9E}"/>
              </a:ext>
            </a:extLst>
          </p:cNvPr>
          <p:cNvSpPr/>
          <p:nvPr/>
        </p:nvSpPr>
        <p:spPr>
          <a:xfrm rot="19800000">
            <a:off x="3305156" y="5147004"/>
            <a:ext cx="3596741" cy="1038804"/>
          </a:xfrm>
          <a:custGeom>
            <a:avLst/>
            <a:gdLst>
              <a:gd name="connsiteX0" fmla="*/ 3683288 w 3685401"/>
              <a:gd name="connsiteY0" fmla="*/ 0 h 1064411"/>
              <a:gd name="connsiteX1" fmla="*/ 3685401 w 3685401"/>
              <a:gd name="connsiteY1" fmla="*/ 1064411 h 1064411"/>
              <a:gd name="connsiteX2" fmla="*/ 1843614 w 3685401"/>
              <a:gd name="connsiteY2" fmla="*/ 1064411 h 1064411"/>
              <a:gd name="connsiteX3" fmla="*/ 0 w 3685401"/>
              <a:gd name="connsiteY3" fmla="*/ 0 h 1064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5401" h="1064411">
                <a:moveTo>
                  <a:pt x="3683288" y="0"/>
                </a:moveTo>
                <a:lnTo>
                  <a:pt x="3685401" y="1064411"/>
                </a:lnTo>
                <a:lnTo>
                  <a:pt x="1843614" y="106441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DD91764-C8FE-415A-BFE3-64679783BBFA}"/>
              </a:ext>
            </a:extLst>
          </p:cNvPr>
          <p:cNvSpPr/>
          <p:nvPr/>
        </p:nvSpPr>
        <p:spPr>
          <a:xfrm rot="19800000">
            <a:off x="5502465" y="5601401"/>
            <a:ext cx="1799541" cy="1038804"/>
          </a:xfrm>
          <a:custGeom>
            <a:avLst/>
            <a:gdLst>
              <a:gd name="connsiteX0" fmla="*/ 1841787 w 1843900"/>
              <a:gd name="connsiteY0" fmla="*/ 0 h 1064411"/>
              <a:gd name="connsiteX1" fmla="*/ 1843900 w 1843900"/>
              <a:gd name="connsiteY1" fmla="*/ 1064411 h 1064411"/>
              <a:gd name="connsiteX2" fmla="*/ 1843614 w 1843900"/>
              <a:gd name="connsiteY2" fmla="*/ 1064411 h 1064411"/>
              <a:gd name="connsiteX3" fmla="*/ 0 w 1843900"/>
              <a:gd name="connsiteY3" fmla="*/ 0 h 1064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3900" h="1064411">
                <a:moveTo>
                  <a:pt x="1841787" y="0"/>
                </a:moveTo>
                <a:lnTo>
                  <a:pt x="1843900" y="1064411"/>
                </a:lnTo>
                <a:lnTo>
                  <a:pt x="1843614" y="106441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736B4BB-D0DC-4FDE-98C3-6688C1A508A9}"/>
              </a:ext>
            </a:extLst>
          </p:cNvPr>
          <p:cNvGrpSpPr>
            <a:grpSpLocks noChangeAspect="1"/>
          </p:cNvGrpSpPr>
          <p:nvPr/>
        </p:nvGrpSpPr>
        <p:grpSpPr>
          <a:xfrm>
            <a:off x="107583" y="1616528"/>
            <a:ext cx="2939380" cy="3061229"/>
            <a:chOff x="176893" y="1653797"/>
            <a:chExt cx="3974807" cy="4139579"/>
          </a:xfrm>
        </p:grpSpPr>
        <p:sp>
          <p:nvSpPr>
            <p:cNvPr id="15" name="Oval">
              <a:extLst>
                <a:ext uri="{FF2B5EF4-FFF2-40B4-BE49-F238E27FC236}">
                  <a16:creationId xmlns:a16="http://schemas.microsoft.com/office/drawing/2014/main" id="{3B9CBC85-A98C-4C72-864F-4C31BF3FCB5C}"/>
                </a:ext>
              </a:extLst>
            </p:cNvPr>
            <p:cNvSpPr/>
            <p:nvPr/>
          </p:nvSpPr>
          <p:spPr>
            <a:xfrm>
              <a:off x="176893" y="5146269"/>
              <a:ext cx="2482616" cy="350344"/>
            </a:xfrm>
            <a:prstGeom prst="ellipse">
              <a:avLst/>
            </a:prstGeom>
            <a:gradFill flip="none" rotWithShape="1">
              <a:gsLst>
                <a:gs pos="41000">
                  <a:srgbClr val="EEEEEE">
                    <a:alpha val="64000"/>
                  </a:srgbClr>
                </a:gs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74000">
                  <a:schemeClr val="bg1">
                    <a:lumMod val="75000"/>
                  </a:schemeClr>
                </a:gs>
                <a:gs pos="83000">
                  <a:schemeClr val="bg1">
                    <a:lumMod val="6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350"/>
            </a:p>
          </p:txBody>
        </p:sp>
        <p:sp>
          <p:nvSpPr>
            <p:cNvPr id="16" name="Shape">
              <a:extLst>
                <a:ext uri="{FF2B5EF4-FFF2-40B4-BE49-F238E27FC236}">
                  <a16:creationId xmlns:a16="http://schemas.microsoft.com/office/drawing/2014/main" id="{4CFC2052-326E-4791-A4FA-85E6C5C3D2E7}"/>
                </a:ext>
              </a:extLst>
            </p:cNvPr>
            <p:cNvSpPr/>
            <p:nvPr/>
          </p:nvSpPr>
          <p:spPr>
            <a:xfrm>
              <a:off x="1151822" y="2683802"/>
              <a:ext cx="1598285" cy="2244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9" h="21445" extrusionOk="0">
                  <a:moveTo>
                    <a:pt x="7165" y="276"/>
                  </a:moveTo>
                  <a:cubicBezTo>
                    <a:pt x="8496" y="592"/>
                    <a:pt x="9852" y="1160"/>
                    <a:pt x="11166" y="1908"/>
                  </a:cubicBezTo>
                  <a:cubicBezTo>
                    <a:pt x="12462" y="2644"/>
                    <a:pt x="13726" y="3563"/>
                    <a:pt x="14896" y="4606"/>
                  </a:cubicBezTo>
                  <a:cubicBezTo>
                    <a:pt x="16058" y="5639"/>
                    <a:pt x="17135" y="6799"/>
                    <a:pt x="18068" y="8033"/>
                  </a:cubicBezTo>
                  <a:cubicBezTo>
                    <a:pt x="19002" y="9268"/>
                    <a:pt x="19796" y="10584"/>
                    <a:pt x="20392" y="11936"/>
                  </a:cubicBezTo>
                  <a:cubicBezTo>
                    <a:pt x="20992" y="13297"/>
                    <a:pt x="21334" y="14573"/>
                    <a:pt x="21435" y="15721"/>
                  </a:cubicBezTo>
                  <a:cubicBezTo>
                    <a:pt x="21541" y="16887"/>
                    <a:pt x="21402" y="17926"/>
                    <a:pt x="21030" y="18791"/>
                  </a:cubicBezTo>
                  <a:cubicBezTo>
                    <a:pt x="20650" y="19671"/>
                    <a:pt x="20029" y="20371"/>
                    <a:pt x="19184" y="20831"/>
                  </a:cubicBezTo>
                  <a:cubicBezTo>
                    <a:pt x="18318" y="21300"/>
                    <a:pt x="17211" y="21519"/>
                    <a:pt x="15884" y="21423"/>
                  </a:cubicBezTo>
                  <a:cubicBezTo>
                    <a:pt x="14524" y="21324"/>
                    <a:pt x="13071" y="20900"/>
                    <a:pt x="11605" y="20215"/>
                  </a:cubicBezTo>
                  <a:cubicBezTo>
                    <a:pt x="10114" y="19518"/>
                    <a:pt x="8622" y="18557"/>
                    <a:pt x="7220" y="17397"/>
                  </a:cubicBezTo>
                  <a:cubicBezTo>
                    <a:pt x="5805" y="16226"/>
                    <a:pt x="4495" y="14865"/>
                    <a:pt x="3384" y="13393"/>
                  </a:cubicBezTo>
                  <a:cubicBezTo>
                    <a:pt x="2273" y="11921"/>
                    <a:pt x="1373" y="10349"/>
                    <a:pt x="773" y="8763"/>
                  </a:cubicBezTo>
                  <a:cubicBezTo>
                    <a:pt x="178" y="7195"/>
                    <a:pt x="-59" y="5774"/>
                    <a:pt x="13" y="4557"/>
                  </a:cubicBezTo>
                  <a:cubicBezTo>
                    <a:pt x="85" y="3362"/>
                    <a:pt x="452" y="2364"/>
                    <a:pt x="1077" y="1613"/>
                  </a:cubicBezTo>
                  <a:cubicBezTo>
                    <a:pt x="1686" y="877"/>
                    <a:pt x="2535" y="379"/>
                    <a:pt x="3583" y="147"/>
                  </a:cubicBezTo>
                  <a:cubicBezTo>
                    <a:pt x="4596" y="-81"/>
                    <a:pt x="5809" y="-48"/>
                    <a:pt x="7165" y="27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3B3B3"/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350"/>
            </a:p>
          </p:txBody>
        </p:sp>
        <p:sp>
          <p:nvSpPr>
            <p:cNvPr id="17" name="Shape">
              <a:extLst>
                <a:ext uri="{FF2B5EF4-FFF2-40B4-BE49-F238E27FC236}">
                  <a16:creationId xmlns:a16="http://schemas.microsoft.com/office/drawing/2014/main" id="{1DF17D6E-7394-46C7-B806-64925A6C13F0}"/>
                </a:ext>
              </a:extLst>
            </p:cNvPr>
            <p:cNvSpPr/>
            <p:nvPr/>
          </p:nvSpPr>
          <p:spPr>
            <a:xfrm>
              <a:off x="753790" y="2749863"/>
              <a:ext cx="1729091" cy="2372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77" y="19856"/>
                  </a:moveTo>
                  <a:cubicBezTo>
                    <a:pt x="21066" y="19859"/>
                    <a:pt x="21058" y="19862"/>
                    <a:pt x="21046" y="19862"/>
                  </a:cubicBezTo>
                  <a:cubicBezTo>
                    <a:pt x="20869" y="19899"/>
                    <a:pt x="20685" y="19931"/>
                    <a:pt x="20496" y="19951"/>
                  </a:cubicBezTo>
                  <a:cubicBezTo>
                    <a:pt x="20492" y="19951"/>
                    <a:pt x="20488" y="19951"/>
                    <a:pt x="20484" y="19953"/>
                  </a:cubicBezTo>
                  <a:cubicBezTo>
                    <a:pt x="20300" y="19973"/>
                    <a:pt x="20111" y="19985"/>
                    <a:pt x="19915" y="19988"/>
                  </a:cubicBezTo>
                  <a:cubicBezTo>
                    <a:pt x="19891" y="19988"/>
                    <a:pt x="19871" y="19991"/>
                    <a:pt x="19848" y="19991"/>
                  </a:cubicBezTo>
                  <a:cubicBezTo>
                    <a:pt x="19640" y="19994"/>
                    <a:pt x="19427" y="19988"/>
                    <a:pt x="19207" y="19971"/>
                  </a:cubicBezTo>
                  <a:cubicBezTo>
                    <a:pt x="19058" y="19959"/>
                    <a:pt x="18905" y="19942"/>
                    <a:pt x="18752" y="19922"/>
                  </a:cubicBezTo>
                  <a:cubicBezTo>
                    <a:pt x="18740" y="19922"/>
                    <a:pt x="18732" y="19919"/>
                    <a:pt x="18720" y="19919"/>
                  </a:cubicBezTo>
                  <a:cubicBezTo>
                    <a:pt x="18575" y="19899"/>
                    <a:pt x="18426" y="19876"/>
                    <a:pt x="18276" y="19847"/>
                  </a:cubicBezTo>
                  <a:cubicBezTo>
                    <a:pt x="18261" y="19845"/>
                    <a:pt x="18241" y="19842"/>
                    <a:pt x="18225" y="19839"/>
                  </a:cubicBezTo>
                  <a:cubicBezTo>
                    <a:pt x="18084" y="19813"/>
                    <a:pt x="17942" y="19782"/>
                    <a:pt x="17797" y="19747"/>
                  </a:cubicBezTo>
                  <a:cubicBezTo>
                    <a:pt x="17766" y="19739"/>
                    <a:pt x="17730" y="19730"/>
                    <a:pt x="17699" y="19724"/>
                  </a:cubicBezTo>
                  <a:cubicBezTo>
                    <a:pt x="17553" y="19690"/>
                    <a:pt x="17412" y="19650"/>
                    <a:pt x="17267" y="19610"/>
                  </a:cubicBezTo>
                  <a:cubicBezTo>
                    <a:pt x="17251" y="19604"/>
                    <a:pt x="17235" y="19601"/>
                    <a:pt x="17223" y="19595"/>
                  </a:cubicBezTo>
                  <a:cubicBezTo>
                    <a:pt x="17086" y="19555"/>
                    <a:pt x="16952" y="19512"/>
                    <a:pt x="16815" y="19467"/>
                  </a:cubicBezTo>
                  <a:cubicBezTo>
                    <a:pt x="16783" y="19455"/>
                    <a:pt x="16752" y="19447"/>
                    <a:pt x="16721" y="19435"/>
                  </a:cubicBezTo>
                  <a:cubicBezTo>
                    <a:pt x="16575" y="19386"/>
                    <a:pt x="16430" y="19332"/>
                    <a:pt x="16284" y="19278"/>
                  </a:cubicBezTo>
                  <a:cubicBezTo>
                    <a:pt x="16253" y="19266"/>
                    <a:pt x="16222" y="19255"/>
                    <a:pt x="16194" y="19240"/>
                  </a:cubicBezTo>
                  <a:cubicBezTo>
                    <a:pt x="16057" y="19186"/>
                    <a:pt x="15919" y="19132"/>
                    <a:pt x="15782" y="19071"/>
                  </a:cubicBezTo>
                  <a:cubicBezTo>
                    <a:pt x="15762" y="19063"/>
                    <a:pt x="15746" y="19057"/>
                    <a:pt x="15727" y="19049"/>
                  </a:cubicBezTo>
                  <a:cubicBezTo>
                    <a:pt x="15577" y="18983"/>
                    <a:pt x="15428" y="18914"/>
                    <a:pt x="15279" y="18842"/>
                  </a:cubicBezTo>
                  <a:cubicBezTo>
                    <a:pt x="15243" y="18825"/>
                    <a:pt x="15204" y="18808"/>
                    <a:pt x="15169" y="18791"/>
                  </a:cubicBezTo>
                  <a:cubicBezTo>
                    <a:pt x="15031" y="18725"/>
                    <a:pt x="14894" y="18656"/>
                    <a:pt x="14756" y="18585"/>
                  </a:cubicBezTo>
                  <a:cubicBezTo>
                    <a:pt x="14737" y="18576"/>
                    <a:pt x="14717" y="18565"/>
                    <a:pt x="14701" y="18556"/>
                  </a:cubicBezTo>
                  <a:cubicBezTo>
                    <a:pt x="14552" y="18479"/>
                    <a:pt x="14403" y="18396"/>
                    <a:pt x="14253" y="18313"/>
                  </a:cubicBezTo>
                  <a:cubicBezTo>
                    <a:pt x="14202" y="18284"/>
                    <a:pt x="14147" y="18253"/>
                    <a:pt x="14096" y="18221"/>
                  </a:cubicBezTo>
                  <a:cubicBezTo>
                    <a:pt x="13990" y="18158"/>
                    <a:pt x="13880" y="18095"/>
                    <a:pt x="13774" y="18029"/>
                  </a:cubicBezTo>
                  <a:cubicBezTo>
                    <a:pt x="13719" y="17998"/>
                    <a:pt x="13668" y="17963"/>
                    <a:pt x="13613" y="17932"/>
                  </a:cubicBezTo>
                  <a:cubicBezTo>
                    <a:pt x="13495" y="17857"/>
                    <a:pt x="13373" y="17780"/>
                    <a:pt x="13255" y="17703"/>
                  </a:cubicBezTo>
                  <a:cubicBezTo>
                    <a:pt x="13216" y="17677"/>
                    <a:pt x="13181" y="17654"/>
                    <a:pt x="13141" y="17631"/>
                  </a:cubicBezTo>
                  <a:cubicBezTo>
                    <a:pt x="12992" y="17531"/>
                    <a:pt x="12839" y="17428"/>
                    <a:pt x="12690" y="17325"/>
                  </a:cubicBezTo>
                  <a:cubicBezTo>
                    <a:pt x="12493" y="17187"/>
                    <a:pt x="12301" y="17047"/>
                    <a:pt x="12108" y="16904"/>
                  </a:cubicBezTo>
                  <a:cubicBezTo>
                    <a:pt x="12065" y="16869"/>
                    <a:pt x="12022" y="16835"/>
                    <a:pt x="11975" y="16801"/>
                  </a:cubicBezTo>
                  <a:cubicBezTo>
                    <a:pt x="11825" y="16686"/>
                    <a:pt x="11680" y="16572"/>
                    <a:pt x="11535" y="16454"/>
                  </a:cubicBezTo>
                  <a:cubicBezTo>
                    <a:pt x="11472" y="16403"/>
                    <a:pt x="11405" y="16348"/>
                    <a:pt x="11342" y="16297"/>
                  </a:cubicBezTo>
                  <a:cubicBezTo>
                    <a:pt x="11212" y="16191"/>
                    <a:pt x="11087" y="16082"/>
                    <a:pt x="10961" y="15973"/>
                  </a:cubicBezTo>
                  <a:cubicBezTo>
                    <a:pt x="10898" y="15919"/>
                    <a:pt x="10831" y="15861"/>
                    <a:pt x="10769" y="15804"/>
                  </a:cubicBezTo>
                  <a:cubicBezTo>
                    <a:pt x="10627" y="15678"/>
                    <a:pt x="10490" y="15552"/>
                    <a:pt x="10352" y="15423"/>
                  </a:cubicBezTo>
                  <a:cubicBezTo>
                    <a:pt x="10309" y="15383"/>
                    <a:pt x="10266" y="15346"/>
                    <a:pt x="10226" y="15306"/>
                  </a:cubicBezTo>
                  <a:cubicBezTo>
                    <a:pt x="10006" y="15097"/>
                    <a:pt x="9786" y="14879"/>
                    <a:pt x="9574" y="14659"/>
                  </a:cubicBezTo>
                  <a:cubicBezTo>
                    <a:pt x="9527" y="14610"/>
                    <a:pt x="9484" y="14564"/>
                    <a:pt x="9437" y="14516"/>
                  </a:cubicBezTo>
                  <a:cubicBezTo>
                    <a:pt x="9221" y="14292"/>
                    <a:pt x="9012" y="14063"/>
                    <a:pt x="8804" y="13831"/>
                  </a:cubicBezTo>
                  <a:cubicBezTo>
                    <a:pt x="8792" y="13817"/>
                    <a:pt x="8777" y="13800"/>
                    <a:pt x="8765" y="13785"/>
                  </a:cubicBezTo>
                  <a:cubicBezTo>
                    <a:pt x="8568" y="13562"/>
                    <a:pt x="8380" y="13336"/>
                    <a:pt x="8195" y="13104"/>
                  </a:cubicBezTo>
                  <a:cubicBezTo>
                    <a:pt x="8156" y="13055"/>
                    <a:pt x="8117" y="13006"/>
                    <a:pt x="8077" y="12958"/>
                  </a:cubicBezTo>
                  <a:cubicBezTo>
                    <a:pt x="7889" y="12720"/>
                    <a:pt x="7704" y="12480"/>
                    <a:pt x="7527" y="12233"/>
                  </a:cubicBezTo>
                  <a:cubicBezTo>
                    <a:pt x="7480" y="12170"/>
                    <a:pt x="7437" y="12107"/>
                    <a:pt x="7390" y="12041"/>
                  </a:cubicBezTo>
                  <a:cubicBezTo>
                    <a:pt x="7296" y="11913"/>
                    <a:pt x="7205" y="11781"/>
                    <a:pt x="7115" y="11649"/>
                  </a:cubicBezTo>
                  <a:cubicBezTo>
                    <a:pt x="7064" y="11575"/>
                    <a:pt x="7017" y="11500"/>
                    <a:pt x="6966" y="11429"/>
                  </a:cubicBezTo>
                  <a:cubicBezTo>
                    <a:pt x="6879" y="11297"/>
                    <a:pt x="6797" y="11165"/>
                    <a:pt x="6714" y="11033"/>
                  </a:cubicBezTo>
                  <a:cubicBezTo>
                    <a:pt x="6671" y="10962"/>
                    <a:pt x="6624" y="10890"/>
                    <a:pt x="6581" y="10819"/>
                  </a:cubicBezTo>
                  <a:cubicBezTo>
                    <a:pt x="6490" y="10673"/>
                    <a:pt x="6404" y="10524"/>
                    <a:pt x="6321" y="10375"/>
                  </a:cubicBezTo>
                  <a:cubicBezTo>
                    <a:pt x="6290" y="10318"/>
                    <a:pt x="6254" y="10263"/>
                    <a:pt x="6223" y="10206"/>
                  </a:cubicBezTo>
                  <a:cubicBezTo>
                    <a:pt x="6109" y="10000"/>
                    <a:pt x="5999" y="9793"/>
                    <a:pt x="5893" y="9584"/>
                  </a:cubicBezTo>
                  <a:cubicBezTo>
                    <a:pt x="5811" y="9421"/>
                    <a:pt x="5732" y="9255"/>
                    <a:pt x="5653" y="9092"/>
                  </a:cubicBezTo>
                  <a:cubicBezTo>
                    <a:pt x="5630" y="9043"/>
                    <a:pt x="5610" y="8995"/>
                    <a:pt x="5587" y="8943"/>
                  </a:cubicBezTo>
                  <a:cubicBezTo>
                    <a:pt x="5532" y="8817"/>
                    <a:pt x="5477" y="8694"/>
                    <a:pt x="5422" y="8568"/>
                  </a:cubicBezTo>
                  <a:cubicBezTo>
                    <a:pt x="5402" y="8516"/>
                    <a:pt x="5378" y="8468"/>
                    <a:pt x="5359" y="8416"/>
                  </a:cubicBezTo>
                  <a:cubicBezTo>
                    <a:pt x="5288" y="8247"/>
                    <a:pt x="5221" y="8078"/>
                    <a:pt x="5158" y="7909"/>
                  </a:cubicBezTo>
                  <a:cubicBezTo>
                    <a:pt x="5068" y="7663"/>
                    <a:pt x="4986" y="7417"/>
                    <a:pt x="4911" y="7179"/>
                  </a:cubicBezTo>
                  <a:cubicBezTo>
                    <a:pt x="4911" y="7176"/>
                    <a:pt x="4911" y="7173"/>
                    <a:pt x="4907" y="7170"/>
                  </a:cubicBezTo>
                  <a:cubicBezTo>
                    <a:pt x="4832" y="6933"/>
                    <a:pt x="4769" y="6698"/>
                    <a:pt x="4714" y="6466"/>
                  </a:cubicBezTo>
                  <a:cubicBezTo>
                    <a:pt x="4714" y="6460"/>
                    <a:pt x="4711" y="6452"/>
                    <a:pt x="4711" y="6446"/>
                  </a:cubicBezTo>
                  <a:cubicBezTo>
                    <a:pt x="4655" y="6225"/>
                    <a:pt x="4612" y="6008"/>
                    <a:pt x="4577" y="5796"/>
                  </a:cubicBezTo>
                  <a:cubicBezTo>
                    <a:pt x="4573" y="5779"/>
                    <a:pt x="4573" y="5762"/>
                    <a:pt x="4569" y="5741"/>
                  </a:cubicBezTo>
                  <a:cubicBezTo>
                    <a:pt x="4534" y="5541"/>
                    <a:pt x="4506" y="5341"/>
                    <a:pt x="4487" y="5149"/>
                  </a:cubicBezTo>
                  <a:cubicBezTo>
                    <a:pt x="4483" y="5126"/>
                    <a:pt x="4483" y="5103"/>
                    <a:pt x="4479" y="5080"/>
                  </a:cubicBezTo>
                  <a:cubicBezTo>
                    <a:pt x="4459" y="4894"/>
                    <a:pt x="4447" y="4711"/>
                    <a:pt x="4443" y="4530"/>
                  </a:cubicBezTo>
                  <a:cubicBezTo>
                    <a:pt x="4443" y="4507"/>
                    <a:pt x="4443" y="4484"/>
                    <a:pt x="4443" y="4461"/>
                  </a:cubicBezTo>
                  <a:cubicBezTo>
                    <a:pt x="4439" y="4284"/>
                    <a:pt x="4443" y="4112"/>
                    <a:pt x="4451" y="3946"/>
                  </a:cubicBezTo>
                  <a:cubicBezTo>
                    <a:pt x="4451" y="3920"/>
                    <a:pt x="4455" y="3897"/>
                    <a:pt x="4455" y="3872"/>
                  </a:cubicBezTo>
                  <a:cubicBezTo>
                    <a:pt x="4467" y="3705"/>
                    <a:pt x="4483" y="3542"/>
                    <a:pt x="4502" y="3382"/>
                  </a:cubicBezTo>
                  <a:cubicBezTo>
                    <a:pt x="4506" y="3359"/>
                    <a:pt x="4510" y="3333"/>
                    <a:pt x="4514" y="3310"/>
                  </a:cubicBezTo>
                  <a:cubicBezTo>
                    <a:pt x="4538" y="3156"/>
                    <a:pt x="4565" y="3007"/>
                    <a:pt x="4601" y="2861"/>
                  </a:cubicBezTo>
                  <a:cubicBezTo>
                    <a:pt x="4608" y="2829"/>
                    <a:pt x="4616" y="2795"/>
                    <a:pt x="4624" y="2763"/>
                  </a:cubicBezTo>
                  <a:cubicBezTo>
                    <a:pt x="4663" y="2617"/>
                    <a:pt x="4703" y="2471"/>
                    <a:pt x="4754" y="2334"/>
                  </a:cubicBezTo>
                  <a:cubicBezTo>
                    <a:pt x="4754" y="2334"/>
                    <a:pt x="4754" y="2331"/>
                    <a:pt x="4754" y="2331"/>
                  </a:cubicBezTo>
                  <a:cubicBezTo>
                    <a:pt x="4805" y="2193"/>
                    <a:pt x="4860" y="2059"/>
                    <a:pt x="4923" y="1930"/>
                  </a:cubicBezTo>
                  <a:cubicBezTo>
                    <a:pt x="4934" y="1901"/>
                    <a:pt x="4950" y="1873"/>
                    <a:pt x="4962" y="1847"/>
                  </a:cubicBezTo>
                  <a:cubicBezTo>
                    <a:pt x="5025" y="1718"/>
                    <a:pt x="5096" y="1592"/>
                    <a:pt x="5170" y="1475"/>
                  </a:cubicBezTo>
                  <a:cubicBezTo>
                    <a:pt x="5174" y="1466"/>
                    <a:pt x="5182" y="1460"/>
                    <a:pt x="5186" y="1452"/>
                  </a:cubicBezTo>
                  <a:cubicBezTo>
                    <a:pt x="5257" y="1343"/>
                    <a:pt x="5331" y="1240"/>
                    <a:pt x="5410" y="1137"/>
                  </a:cubicBezTo>
                  <a:cubicBezTo>
                    <a:pt x="5433" y="1105"/>
                    <a:pt x="5457" y="1077"/>
                    <a:pt x="5484" y="1048"/>
                  </a:cubicBezTo>
                  <a:cubicBezTo>
                    <a:pt x="5555" y="965"/>
                    <a:pt x="5626" y="888"/>
                    <a:pt x="5701" y="810"/>
                  </a:cubicBezTo>
                  <a:cubicBezTo>
                    <a:pt x="5720" y="790"/>
                    <a:pt x="5740" y="767"/>
                    <a:pt x="5763" y="747"/>
                  </a:cubicBezTo>
                  <a:cubicBezTo>
                    <a:pt x="5858" y="656"/>
                    <a:pt x="5960" y="567"/>
                    <a:pt x="6066" y="487"/>
                  </a:cubicBezTo>
                  <a:cubicBezTo>
                    <a:pt x="6089" y="467"/>
                    <a:pt x="6117" y="450"/>
                    <a:pt x="6141" y="432"/>
                  </a:cubicBezTo>
                  <a:cubicBezTo>
                    <a:pt x="6227" y="369"/>
                    <a:pt x="6313" y="309"/>
                    <a:pt x="6408" y="252"/>
                  </a:cubicBezTo>
                  <a:cubicBezTo>
                    <a:pt x="6439" y="232"/>
                    <a:pt x="6471" y="212"/>
                    <a:pt x="6506" y="192"/>
                  </a:cubicBezTo>
                  <a:cubicBezTo>
                    <a:pt x="6624" y="123"/>
                    <a:pt x="6746" y="57"/>
                    <a:pt x="6871" y="0"/>
                  </a:cubicBezTo>
                  <a:lnTo>
                    <a:pt x="2620" y="1939"/>
                  </a:lnTo>
                  <a:cubicBezTo>
                    <a:pt x="2491" y="1999"/>
                    <a:pt x="2365" y="2065"/>
                    <a:pt x="2243" y="2136"/>
                  </a:cubicBezTo>
                  <a:cubicBezTo>
                    <a:pt x="2208" y="2156"/>
                    <a:pt x="2177" y="2176"/>
                    <a:pt x="2141" y="2196"/>
                  </a:cubicBezTo>
                  <a:cubicBezTo>
                    <a:pt x="2102" y="2219"/>
                    <a:pt x="2063" y="2242"/>
                    <a:pt x="2023" y="2265"/>
                  </a:cubicBezTo>
                  <a:cubicBezTo>
                    <a:pt x="1968" y="2302"/>
                    <a:pt x="1917" y="2342"/>
                    <a:pt x="1862" y="2380"/>
                  </a:cubicBezTo>
                  <a:cubicBezTo>
                    <a:pt x="1835" y="2400"/>
                    <a:pt x="1807" y="2417"/>
                    <a:pt x="1784" y="2437"/>
                  </a:cubicBezTo>
                  <a:cubicBezTo>
                    <a:pt x="1685" y="2514"/>
                    <a:pt x="1587" y="2592"/>
                    <a:pt x="1493" y="2677"/>
                  </a:cubicBezTo>
                  <a:cubicBezTo>
                    <a:pt x="1485" y="2686"/>
                    <a:pt x="1477" y="2695"/>
                    <a:pt x="1465" y="2703"/>
                  </a:cubicBezTo>
                  <a:cubicBezTo>
                    <a:pt x="1442" y="2723"/>
                    <a:pt x="1422" y="2746"/>
                    <a:pt x="1399" y="2769"/>
                  </a:cubicBezTo>
                  <a:cubicBezTo>
                    <a:pt x="1320" y="2846"/>
                    <a:pt x="1241" y="2927"/>
                    <a:pt x="1171" y="3010"/>
                  </a:cubicBezTo>
                  <a:cubicBezTo>
                    <a:pt x="1155" y="3027"/>
                    <a:pt x="1139" y="3041"/>
                    <a:pt x="1124" y="3058"/>
                  </a:cubicBezTo>
                  <a:cubicBezTo>
                    <a:pt x="1112" y="3073"/>
                    <a:pt x="1104" y="3087"/>
                    <a:pt x="1092" y="3101"/>
                  </a:cubicBezTo>
                  <a:cubicBezTo>
                    <a:pt x="1073" y="3124"/>
                    <a:pt x="1053" y="3147"/>
                    <a:pt x="1033" y="3170"/>
                  </a:cubicBezTo>
                  <a:cubicBezTo>
                    <a:pt x="970" y="3250"/>
                    <a:pt x="911" y="3330"/>
                    <a:pt x="856" y="3416"/>
                  </a:cubicBezTo>
                  <a:cubicBezTo>
                    <a:pt x="853" y="3425"/>
                    <a:pt x="845" y="3433"/>
                    <a:pt x="841" y="3439"/>
                  </a:cubicBezTo>
                  <a:cubicBezTo>
                    <a:pt x="774" y="3537"/>
                    <a:pt x="715" y="3637"/>
                    <a:pt x="656" y="3740"/>
                  </a:cubicBezTo>
                  <a:cubicBezTo>
                    <a:pt x="644" y="3766"/>
                    <a:pt x="633" y="3791"/>
                    <a:pt x="617" y="3814"/>
                  </a:cubicBezTo>
                  <a:cubicBezTo>
                    <a:pt x="601" y="3843"/>
                    <a:pt x="589" y="3869"/>
                    <a:pt x="574" y="3897"/>
                  </a:cubicBezTo>
                  <a:cubicBezTo>
                    <a:pt x="554" y="3935"/>
                    <a:pt x="534" y="3972"/>
                    <a:pt x="515" y="4012"/>
                  </a:cubicBezTo>
                  <a:cubicBezTo>
                    <a:pt x="471" y="4106"/>
                    <a:pt x="428" y="4201"/>
                    <a:pt x="389" y="4298"/>
                  </a:cubicBezTo>
                  <a:cubicBezTo>
                    <a:pt x="389" y="4298"/>
                    <a:pt x="389" y="4298"/>
                    <a:pt x="389" y="4298"/>
                  </a:cubicBezTo>
                  <a:cubicBezTo>
                    <a:pt x="389" y="4301"/>
                    <a:pt x="389" y="4301"/>
                    <a:pt x="389" y="4304"/>
                  </a:cubicBezTo>
                  <a:cubicBezTo>
                    <a:pt x="350" y="4401"/>
                    <a:pt x="314" y="4499"/>
                    <a:pt x="283" y="4599"/>
                  </a:cubicBezTo>
                  <a:cubicBezTo>
                    <a:pt x="267" y="4642"/>
                    <a:pt x="259" y="4688"/>
                    <a:pt x="244" y="4731"/>
                  </a:cubicBezTo>
                  <a:cubicBezTo>
                    <a:pt x="240" y="4748"/>
                    <a:pt x="232" y="4765"/>
                    <a:pt x="224" y="4785"/>
                  </a:cubicBezTo>
                  <a:cubicBezTo>
                    <a:pt x="220" y="4799"/>
                    <a:pt x="216" y="4814"/>
                    <a:pt x="212" y="4828"/>
                  </a:cubicBezTo>
                  <a:cubicBezTo>
                    <a:pt x="204" y="4857"/>
                    <a:pt x="196" y="4885"/>
                    <a:pt x="189" y="4914"/>
                  </a:cubicBezTo>
                  <a:cubicBezTo>
                    <a:pt x="165" y="5003"/>
                    <a:pt x="145" y="5092"/>
                    <a:pt x="126" y="5183"/>
                  </a:cubicBezTo>
                  <a:cubicBezTo>
                    <a:pt x="118" y="5215"/>
                    <a:pt x="114" y="5246"/>
                    <a:pt x="110" y="5278"/>
                  </a:cubicBezTo>
                  <a:cubicBezTo>
                    <a:pt x="106" y="5301"/>
                    <a:pt x="102" y="5323"/>
                    <a:pt x="98" y="5349"/>
                  </a:cubicBezTo>
                  <a:cubicBezTo>
                    <a:pt x="90" y="5386"/>
                    <a:pt x="82" y="5424"/>
                    <a:pt x="79" y="5461"/>
                  </a:cubicBezTo>
                  <a:cubicBezTo>
                    <a:pt x="63" y="5555"/>
                    <a:pt x="51" y="5650"/>
                    <a:pt x="39" y="5747"/>
                  </a:cubicBezTo>
                  <a:cubicBezTo>
                    <a:pt x="35" y="5776"/>
                    <a:pt x="35" y="5805"/>
                    <a:pt x="31" y="5833"/>
                  </a:cubicBezTo>
                  <a:cubicBezTo>
                    <a:pt x="27" y="5859"/>
                    <a:pt x="27" y="5882"/>
                    <a:pt x="24" y="5908"/>
                  </a:cubicBezTo>
                  <a:cubicBezTo>
                    <a:pt x="20" y="5953"/>
                    <a:pt x="16" y="5996"/>
                    <a:pt x="12" y="6042"/>
                  </a:cubicBezTo>
                  <a:cubicBezTo>
                    <a:pt x="8" y="6134"/>
                    <a:pt x="4" y="6226"/>
                    <a:pt x="0" y="6320"/>
                  </a:cubicBezTo>
                  <a:cubicBezTo>
                    <a:pt x="0" y="6354"/>
                    <a:pt x="0" y="6389"/>
                    <a:pt x="0" y="6423"/>
                  </a:cubicBezTo>
                  <a:cubicBezTo>
                    <a:pt x="0" y="6446"/>
                    <a:pt x="0" y="6469"/>
                    <a:pt x="0" y="6489"/>
                  </a:cubicBezTo>
                  <a:cubicBezTo>
                    <a:pt x="0" y="6526"/>
                    <a:pt x="0" y="6563"/>
                    <a:pt x="0" y="6603"/>
                  </a:cubicBezTo>
                  <a:cubicBezTo>
                    <a:pt x="0" y="6698"/>
                    <a:pt x="4" y="6795"/>
                    <a:pt x="8" y="6893"/>
                  </a:cubicBezTo>
                  <a:cubicBezTo>
                    <a:pt x="12" y="6939"/>
                    <a:pt x="16" y="6987"/>
                    <a:pt x="16" y="7033"/>
                  </a:cubicBezTo>
                  <a:cubicBezTo>
                    <a:pt x="16" y="7044"/>
                    <a:pt x="16" y="7056"/>
                    <a:pt x="16" y="7070"/>
                  </a:cubicBezTo>
                  <a:cubicBezTo>
                    <a:pt x="16" y="7082"/>
                    <a:pt x="20" y="7090"/>
                    <a:pt x="20" y="7102"/>
                  </a:cubicBezTo>
                  <a:cubicBezTo>
                    <a:pt x="24" y="7130"/>
                    <a:pt x="24" y="7159"/>
                    <a:pt x="27" y="7191"/>
                  </a:cubicBezTo>
                  <a:cubicBezTo>
                    <a:pt x="35" y="7288"/>
                    <a:pt x="47" y="7388"/>
                    <a:pt x="59" y="7488"/>
                  </a:cubicBezTo>
                  <a:cubicBezTo>
                    <a:pt x="67" y="7554"/>
                    <a:pt x="79" y="7623"/>
                    <a:pt x="86" y="7689"/>
                  </a:cubicBezTo>
                  <a:cubicBezTo>
                    <a:pt x="90" y="7706"/>
                    <a:pt x="90" y="7723"/>
                    <a:pt x="94" y="7743"/>
                  </a:cubicBezTo>
                  <a:cubicBezTo>
                    <a:pt x="98" y="7760"/>
                    <a:pt x="98" y="7778"/>
                    <a:pt x="102" y="7792"/>
                  </a:cubicBezTo>
                  <a:cubicBezTo>
                    <a:pt x="118" y="7895"/>
                    <a:pt x="137" y="7998"/>
                    <a:pt x="157" y="8101"/>
                  </a:cubicBezTo>
                  <a:cubicBezTo>
                    <a:pt x="173" y="8196"/>
                    <a:pt x="192" y="8290"/>
                    <a:pt x="216" y="8385"/>
                  </a:cubicBezTo>
                  <a:cubicBezTo>
                    <a:pt x="216" y="8393"/>
                    <a:pt x="220" y="8399"/>
                    <a:pt x="220" y="8408"/>
                  </a:cubicBezTo>
                  <a:cubicBezTo>
                    <a:pt x="220" y="8410"/>
                    <a:pt x="220" y="8416"/>
                    <a:pt x="224" y="8419"/>
                  </a:cubicBezTo>
                  <a:cubicBezTo>
                    <a:pt x="248" y="8531"/>
                    <a:pt x="275" y="8642"/>
                    <a:pt x="303" y="8757"/>
                  </a:cubicBezTo>
                  <a:cubicBezTo>
                    <a:pt x="330" y="8871"/>
                    <a:pt x="361" y="8983"/>
                    <a:pt x="393" y="9101"/>
                  </a:cubicBezTo>
                  <a:cubicBezTo>
                    <a:pt x="393" y="9101"/>
                    <a:pt x="393" y="9103"/>
                    <a:pt x="393" y="9103"/>
                  </a:cubicBezTo>
                  <a:cubicBezTo>
                    <a:pt x="393" y="9106"/>
                    <a:pt x="393" y="9109"/>
                    <a:pt x="397" y="9112"/>
                  </a:cubicBezTo>
                  <a:cubicBezTo>
                    <a:pt x="428" y="9224"/>
                    <a:pt x="464" y="9335"/>
                    <a:pt x="499" y="9450"/>
                  </a:cubicBezTo>
                  <a:cubicBezTo>
                    <a:pt x="534" y="9567"/>
                    <a:pt x="574" y="9685"/>
                    <a:pt x="617" y="9805"/>
                  </a:cubicBezTo>
                  <a:cubicBezTo>
                    <a:pt x="617" y="9808"/>
                    <a:pt x="617" y="9811"/>
                    <a:pt x="621" y="9814"/>
                  </a:cubicBezTo>
                  <a:cubicBezTo>
                    <a:pt x="621" y="9816"/>
                    <a:pt x="621" y="9819"/>
                    <a:pt x="625" y="9822"/>
                  </a:cubicBezTo>
                  <a:cubicBezTo>
                    <a:pt x="625" y="9825"/>
                    <a:pt x="625" y="9828"/>
                    <a:pt x="629" y="9831"/>
                  </a:cubicBezTo>
                  <a:cubicBezTo>
                    <a:pt x="629" y="9834"/>
                    <a:pt x="629" y="9836"/>
                    <a:pt x="633" y="9839"/>
                  </a:cubicBezTo>
                  <a:cubicBezTo>
                    <a:pt x="680" y="9977"/>
                    <a:pt x="731" y="10114"/>
                    <a:pt x="786" y="10252"/>
                  </a:cubicBezTo>
                  <a:cubicBezTo>
                    <a:pt x="798" y="10280"/>
                    <a:pt x="809" y="10309"/>
                    <a:pt x="821" y="10340"/>
                  </a:cubicBezTo>
                  <a:cubicBezTo>
                    <a:pt x="841" y="10389"/>
                    <a:pt x="860" y="10441"/>
                    <a:pt x="880" y="10489"/>
                  </a:cubicBezTo>
                  <a:cubicBezTo>
                    <a:pt x="904" y="10547"/>
                    <a:pt x="927" y="10607"/>
                    <a:pt x="951" y="10664"/>
                  </a:cubicBezTo>
                  <a:cubicBezTo>
                    <a:pt x="978" y="10730"/>
                    <a:pt x="1010" y="10796"/>
                    <a:pt x="1037" y="10859"/>
                  </a:cubicBezTo>
                  <a:cubicBezTo>
                    <a:pt x="1057" y="10907"/>
                    <a:pt x="1080" y="10953"/>
                    <a:pt x="1100" y="11002"/>
                  </a:cubicBezTo>
                  <a:cubicBezTo>
                    <a:pt x="1112" y="11025"/>
                    <a:pt x="1120" y="11048"/>
                    <a:pt x="1131" y="11074"/>
                  </a:cubicBezTo>
                  <a:cubicBezTo>
                    <a:pt x="1194" y="11211"/>
                    <a:pt x="1257" y="11346"/>
                    <a:pt x="1324" y="11483"/>
                  </a:cubicBezTo>
                  <a:cubicBezTo>
                    <a:pt x="1324" y="11486"/>
                    <a:pt x="1328" y="11489"/>
                    <a:pt x="1328" y="11492"/>
                  </a:cubicBezTo>
                  <a:cubicBezTo>
                    <a:pt x="1430" y="11695"/>
                    <a:pt x="1536" y="11898"/>
                    <a:pt x="1646" y="12102"/>
                  </a:cubicBezTo>
                  <a:cubicBezTo>
                    <a:pt x="1654" y="12113"/>
                    <a:pt x="1658" y="12125"/>
                    <a:pt x="1666" y="12136"/>
                  </a:cubicBezTo>
                  <a:cubicBezTo>
                    <a:pt x="1689" y="12179"/>
                    <a:pt x="1717" y="12222"/>
                    <a:pt x="1740" y="12268"/>
                  </a:cubicBezTo>
                  <a:cubicBezTo>
                    <a:pt x="1823" y="12414"/>
                    <a:pt x="1905" y="12560"/>
                    <a:pt x="1992" y="12703"/>
                  </a:cubicBezTo>
                  <a:cubicBezTo>
                    <a:pt x="2008" y="12729"/>
                    <a:pt x="2023" y="12755"/>
                    <a:pt x="2039" y="12783"/>
                  </a:cubicBezTo>
                  <a:cubicBezTo>
                    <a:pt x="2067" y="12829"/>
                    <a:pt x="2094" y="12872"/>
                    <a:pt x="2122" y="12915"/>
                  </a:cubicBezTo>
                  <a:cubicBezTo>
                    <a:pt x="2200" y="13044"/>
                    <a:pt x="2283" y="13173"/>
                    <a:pt x="2365" y="13301"/>
                  </a:cubicBezTo>
                  <a:cubicBezTo>
                    <a:pt x="2389" y="13342"/>
                    <a:pt x="2412" y="13379"/>
                    <a:pt x="2440" y="13419"/>
                  </a:cubicBezTo>
                  <a:cubicBezTo>
                    <a:pt x="2463" y="13453"/>
                    <a:pt x="2487" y="13485"/>
                    <a:pt x="2510" y="13519"/>
                  </a:cubicBezTo>
                  <a:cubicBezTo>
                    <a:pt x="2597" y="13648"/>
                    <a:pt x="2687" y="13777"/>
                    <a:pt x="2778" y="13903"/>
                  </a:cubicBezTo>
                  <a:cubicBezTo>
                    <a:pt x="2809" y="13949"/>
                    <a:pt x="2840" y="13997"/>
                    <a:pt x="2876" y="14043"/>
                  </a:cubicBezTo>
                  <a:cubicBezTo>
                    <a:pt x="2888" y="14060"/>
                    <a:pt x="2899" y="14075"/>
                    <a:pt x="2911" y="14092"/>
                  </a:cubicBezTo>
                  <a:cubicBezTo>
                    <a:pt x="2931" y="14120"/>
                    <a:pt x="2950" y="14149"/>
                    <a:pt x="2974" y="14178"/>
                  </a:cubicBezTo>
                  <a:cubicBezTo>
                    <a:pt x="3127" y="14387"/>
                    <a:pt x="3288" y="14596"/>
                    <a:pt x="3453" y="14799"/>
                  </a:cubicBezTo>
                  <a:cubicBezTo>
                    <a:pt x="3469" y="14819"/>
                    <a:pt x="3481" y="14839"/>
                    <a:pt x="3497" y="14856"/>
                  </a:cubicBezTo>
                  <a:cubicBezTo>
                    <a:pt x="3520" y="14885"/>
                    <a:pt x="3544" y="14914"/>
                    <a:pt x="3567" y="14942"/>
                  </a:cubicBezTo>
                  <a:cubicBezTo>
                    <a:pt x="3752" y="15168"/>
                    <a:pt x="3937" y="15389"/>
                    <a:pt x="4129" y="15609"/>
                  </a:cubicBezTo>
                  <a:cubicBezTo>
                    <a:pt x="4141" y="15621"/>
                    <a:pt x="4149" y="15632"/>
                    <a:pt x="4157" y="15644"/>
                  </a:cubicBezTo>
                  <a:cubicBezTo>
                    <a:pt x="4161" y="15647"/>
                    <a:pt x="4164" y="15650"/>
                    <a:pt x="4164" y="15652"/>
                  </a:cubicBezTo>
                  <a:cubicBezTo>
                    <a:pt x="4369" y="15882"/>
                    <a:pt x="4577" y="16102"/>
                    <a:pt x="4789" y="16323"/>
                  </a:cubicBezTo>
                  <a:cubicBezTo>
                    <a:pt x="4813" y="16345"/>
                    <a:pt x="4836" y="16371"/>
                    <a:pt x="4860" y="16397"/>
                  </a:cubicBezTo>
                  <a:cubicBezTo>
                    <a:pt x="4879" y="16420"/>
                    <a:pt x="4903" y="16440"/>
                    <a:pt x="4927" y="16463"/>
                  </a:cubicBezTo>
                  <a:cubicBezTo>
                    <a:pt x="5139" y="16678"/>
                    <a:pt x="5355" y="16890"/>
                    <a:pt x="5575" y="17093"/>
                  </a:cubicBezTo>
                  <a:cubicBezTo>
                    <a:pt x="5583" y="17099"/>
                    <a:pt x="5591" y="17107"/>
                    <a:pt x="5598" y="17113"/>
                  </a:cubicBezTo>
                  <a:cubicBezTo>
                    <a:pt x="5634" y="17144"/>
                    <a:pt x="5669" y="17176"/>
                    <a:pt x="5704" y="17207"/>
                  </a:cubicBezTo>
                  <a:cubicBezTo>
                    <a:pt x="5842" y="17333"/>
                    <a:pt x="5979" y="17456"/>
                    <a:pt x="6121" y="17580"/>
                  </a:cubicBezTo>
                  <a:cubicBezTo>
                    <a:pt x="6144" y="17603"/>
                    <a:pt x="6168" y="17625"/>
                    <a:pt x="6196" y="17645"/>
                  </a:cubicBezTo>
                  <a:cubicBezTo>
                    <a:pt x="6235" y="17677"/>
                    <a:pt x="6274" y="17708"/>
                    <a:pt x="6309" y="17740"/>
                  </a:cubicBezTo>
                  <a:cubicBezTo>
                    <a:pt x="6372" y="17794"/>
                    <a:pt x="6435" y="17849"/>
                    <a:pt x="6498" y="17903"/>
                  </a:cubicBezTo>
                  <a:cubicBezTo>
                    <a:pt x="6561" y="17955"/>
                    <a:pt x="6624" y="18006"/>
                    <a:pt x="6691" y="18058"/>
                  </a:cubicBezTo>
                  <a:cubicBezTo>
                    <a:pt x="6730" y="18089"/>
                    <a:pt x="6765" y="18121"/>
                    <a:pt x="6805" y="18152"/>
                  </a:cubicBezTo>
                  <a:cubicBezTo>
                    <a:pt x="6832" y="18172"/>
                    <a:pt x="6856" y="18192"/>
                    <a:pt x="6883" y="18212"/>
                  </a:cubicBezTo>
                  <a:cubicBezTo>
                    <a:pt x="7028" y="18327"/>
                    <a:pt x="7174" y="18439"/>
                    <a:pt x="7319" y="18547"/>
                  </a:cubicBezTo>
                  <a:cubicBezTo>
                    <a:pt x="7355" y="18573"/>
                    <a:pt x="7390" y="18602"/>
                    <a:pt x="7425" y="18628"/>
                  </a:cubicBezTo>
                  <a:cubicBezTo>
                    <a:pt x="7433" y="18633"/>
                    <a:pt x="7445" y="18639"/>
                    <a:pt x="7453" y="18648"/>
                  </a:cubicBezTo>
                  <a:cubicBezTo>
                    <a:pt x="7645" y="18788"/>
                    <a:pt x="7838" y="18925"/>
                    <a:pt x="8030" y="19057"/>
                  </a:cubicBezTo>
                  <a:cubicBezTo>
                    <a:pt x="8038" y="19063"/>
                    <a:pt x="8046" y="19069"/>
                    <a:pt x="8054" y="19074"/>
                  </a:cubicBezTo>
                  <a:cubicBezTo>
                    <a:pt x="8187" y="19166"/>
                    <a:pt x="8321" y="19255"/>
                    <a:pt x="8458" y="19341"/>
                  </a:cubicBezTo>
                  <a:cubicBezTo>
                    <a:pt x="8466" y="19346"/>
                    <a:pt x="8474" y="19349"/>
                    <a:pt x="8482" y="19355"/>
                  </a:cubicBezTo>
                  <a:cubicBezTo>
                    <a:pt x="8521" y="19378"/>
                    <a:pt x="8557" y="19404"/>
                    <a:pt x="8596" y="19427"/>
                  </a:cubicBezTo>
                  <a:cubicBezTo>
                    <a:pt x="8686" y="19484"/>
                    <a:pt x="8773" y="19538"/>
                    <a:pt x="8863" y="19593"/>
                  </a:cubicBezTo>
                  <a:cubicBezTo>
                    <a:pt x="8891" y="19610"/>
                    <a:pt x="8922" y="19627"/>
                    <a:pt x="8954" y="19644"/>
                  </a:cubicBezTo>
                  <a:cubicBezTo>
                    <a:pt x="9009" y="19676"/>
                    <a:pt x="9064" y="19707"/>
                    <a:pt x="9119" y="19739"/>
                  </a:cubicBezTo>
                  <a:cubicBezTo>
                    <a:pt x="9170" y="19770"/>
                    <a:pt x="9221" y="19802"/>
                    <a:pt x="9276" y="19830"/>
                  </a:cubicBezTo>
                  <a:cubicBezTo>
                    <a:pt x="9331" y="19862"/>
                    <a:pt x="9386" y="19891"/>
                    <a:pt x="9445" y="19922"/>
                  </a:cubicBezTo>
                  <a:cubicBezTo>
                    <a:pt x="9500" y="19951"/>
                    <a:pt x="9551" y="19982"/>
                    <a:pt x="9606" y="20011"/>
                  </a:cubicBezTo>
                  <a:cubicBezTo>
                    <a:pt x="9633" y="20025"/>
                    <a:pt x="9661" y="20042"/>
                    <a:pt x="9688" y="20057"/>
                  </a:cubicBezTo>
                  <a:cubicBezTo>
                    <a:pt x="9802" y="20117"/>
                    <a:pt x="9920" y="20177"/>
                    <a:pt x="10034" y="20237"/>
                  </a:cubicBezTo>
                  <a:cubicBezTo>
                    <a:pt x="10042" y="20240"/>
                    <a:pt x="10046" y="20243"/>
                    <a:pt x="10054" y="20246"/>
                  </a:cubicBezTo>
                  <a:cubicBezTo>
                    <a:pt x="10073" y="20254"/>
                    <a:pt x="10093" y="20266"/>
                    <a:pt x="10112" y="20274"/>
                  </a:cubicBezTo>
                  <a:cubicBezTo>
                    <a:pt x="10203" y="20317"/>
                    <a:pt x="10289" y="20363"/>
                    <a:pt x="10380" y="20406"/>
                  </a:cubicBezTo>
                  <a:cubicBezTo>
                    <a:pt x="10427" y="20429"/>
                    <a:pt x="10478" y="20452"/>
                    <a:pt x="10525" y="20475"/>
                  </a:cubicBezTo>
                  <a:cubicBezTo>
                    <a:pt x="10545" y="20483"/>
                    <a:pt x="10568" y="20495"/>
                    <a:pt x="10588" y="20506"/>
                  </a:cubicBezTo>
                  <a:cubicBezTo>
                    <a:pt x="10604" y="20515"/>
                    <a:pt x="10619" y="20521"/>
                    <a:pt x="10635" y="20526"/>
                  </a:cubicBezTo>
                  <a:cubicBezTo>
                    <a:pt x="10662" y="20541"/>
                    <a:pt x="10694" y="20552"/>
                    <a:pt x="10721" y="20566"/>
                  </a:cubicBezTo>
                  <a:cubicBezTo>
                    <a:pt x="10835" y="20618"/>
                    <a:pt x="10953" y="20667"/>
                    <a:pt x="11067" y="20715"/>
                  </a:cubicBezTo>
                  <a:cubicBezTo>
                    <a:pt x="11075" y="20718"/>
                    <a:pt x="11083" y="20721"/>
                    <a:pt x="11091" y="20724"/>
                  </a:cubicBezTo>
                  <a:cubicBezTo>
                    <a:pt x="11110" y="20732"/>
                    <a:pt x="11126" y="20738"/>
                    <a:pt x="11146" y="20744"/>
                  </a:cubicBezTo>
                  <a:cubicBezTo>
                    <a:pt x="11228" y="20778"/>
                    <a:pt x="11311" y="20810"/>
                    <a:pt x="11393" y="20841"/>
                  </a:cubicBezTo>
                  <a:cubicBezTo>
                    <a:pt x="11448" y="20864"/>
                    <a:pt x="11507" y="20884"/>
                    <a:pt x="11562" y="20904"/>
                  </a:cubicBezTo>
                  <a:cubicBezTo>
                    <a:pt x="11594" y="20916"/>
                    <a:pt x="11625" y="20927"/>
                    <a:pt x="11656" y="20939"/>
                  </a:cubicBezTo>
                  <a:cubicBezTo>
                    <a:pt x="11676" y="20944"/>
                    <a:pt x="11696" y="20953"/>
                    <a:pt x="11715" y="20961"/>
                  </a:cubicBezTo>
                  <a:cubicBezTo>
                    <a:pt x="11821" y="20999"/>
                    <a:pt x="11928" y="21036"/>
                    <a:pt x="12034" y="21070"/>
                  </a:cubicBezTo>
                  <a:cubicBezTo>
                    <a:pt x="12053" y="21076"/>
                    <a:pt x="12077" y="21082"/>
                    <a:pt x="12096" y="21090"/>
                  </a:cubicBezTo>
                  <a:cubicBezTo>
                    <a:pt x="12128" y="21102"/>
                    <a:pt x="12159" y="21110"/>
                    <a:pt x="12195" y="21122"/>
                  </a:cubicBezTo>
                  <a:cubicBezTo>
                    <a:pt x="12246" y="21139"/>
                    <a:pt x="12301" y="21156"/>
                    <a:pt x="12352" y="21170"/>
                  </a:cubicBezTo>
                  <a:cubicBezTo>
                    <a:pt x="12438" y="21196"/>
                    <a:pt x="12525" y="21219"/>
                    <a:pt x="12607" y="21242"/>
                  </a:cubicBezTo>
                  <a:cubicBezTo>
                    <a:pt x="12623" y="21245"/>
                    <a:pt x="12639" y="21251"/>
                    <a:pt x="12650" y="21254"/>
                  </a:cubicBezTo>
                  <a:cubicBezTo>
                    <a:pt x="12654" y="21254"/>
                    <a:pt x="12658" y="21256"/>
                    <a:pt x="12662" y="21256"/>
                  </a:cubicBezTo>
                  <a:cubicBezTo>
                    <a:pt x="12768" y="21285"/>
                    <a:pt x="12870" y="21311"/>
                    <a:pt x="12973" y="21334"/>
                  </a:cubicBezTo>
                  <a:cubicBezTo>
                    <a:pt x="13012" y="21342"/>
                    <a:pt x="13051" y="21351"/>
                    <a:pt x="13090" y="21360"/>
                  </a:cubicBezTo>
                  <a:cubicBezTo>
                    <a:pt x="13122" y="21368"/>
                    <a:pt x="13157" y="21374"/>
                    <a:pt x="13189" y="21382"/>
                  </a:cubicBezTo>
                  <a:cubicBezTo>
                    <a:pt x="13220" y="21388"/>
                    <a:pt x="13252" y="21397"/>
                    <a:pt x="13283" y="21402"/>
                  </a:cubicBezTo>
                  <a:cubicBezTo>
                    <a:pt x="13385" y="21422"/>
                    <a:pt x="13487" y="21443"/>
                    <a:pt x="13589" y="21460"/>
                  </a:cubicBezTo>
                  <a:cubicBezTo>
                    <a:pt x="13601" y="21463"/>
                    <a:pt x="13613" y="21463"/>
                    <a:pt x="13625" y="21465"/>
                  </a:cubicBezTo>
                  <a:cubicBezTo>
                    <a:pt x="13644" y="21468"/>
                    <a:pt x="13660" y="21471"/>
                    <a:pt x="13680" y="21474"/>
                  </a:cubicBezTo>
                  <a:cubicBezTo>
                    <a:pt x="13739" y="21483"/>
                    <a:pt x="13798" y="21494"/>
                    <a:pt x="13853" y="21503"/>
                  </a:cubicBezTo>
                  <a:cubicBezTo>
                    <a:pt x="13939" y="21514"/>
                    <a:pt x="14025" y="21526"/>
                    <a:pt x="14112" y="21537"/>
                  </a:cubicBezTo>
                  <a:cubicBezTo>
                    <a:pt x="14116" y="21537"/>
                    <a:pt x="14124" y="21537"/>
                    <a:pt x="14128" y="21540"/>
                  </a:cubicBezTo>
                  <a:cubicBezTo>
                    <a:pt x="14139" y="21540"/>
                    <a:pt x="14147" y="21543"/>
                    <a:pt x="14159" y="21543"/>
                  </a:cubicBezTo>
                  <a:cubicBezTo>
                    <a:pt x="14230" y="21551"/>
                    <a:pt x="14300" y="21557"/>
                    <a:pt x="14371" y="21566"/>
                  </a:cubicBezTo>
                  <a:cubicBezTo>
                    <a:pt x="14458" y="21574"/>
                    <a:pt x="14540" y="21580"/>
                    <a:pt x="14627" y="21586"/>
                  </a:cubicBezTo>
                  <a:cubicBezTo>
                    <a:pt x="14646" y="21586"/>
                    <a:pt x="14666" y="21589"/>
                    <a:pt x="14689" y="21589"/>
                  </a:cubicBezTo>
                  <a:cubicBezTo>
                    <a:pt x="14713" y="21589"/>
                    <a:pt x="14729" y="21591"/>
                    <a:pt x="14752" y="21591"/>
                  </a:cubicBezTo>
                  <a:cubicBezTo>
                    <a:pt x="14772" y="21591"/>
                    <a:pt x="14792" y="21594"/>
                    <a:pt x="14811" y="21594"/>
                  </a:cubicBezTo>
                  <a:cubicBezTo>
                    <a:pt x="14831" y="21594"/>
                    <a:pt x="14850" y="21594"/>
                    <a:pt x="14870" y="21597"/>
                  </a:cubicBezTo>
                  <a:cubicBezTo>
                    <a:pt x="14996" y="21600"/>
                    <a:pt x="15118" y="21600"/>
                    <a:pt x="15236" y="21600"/>
                  </a:cubicBezTo>
                  <a:cubicBezTo>
                    <a:pt x="15251" y="21600"/>
                    <a:pt x="15267" y="21597"/>
                    <a:pt x="15279" y="21597"/>
                  </a:cubicBezTo>
                  <a:cubicBezTo>
                    <a:pt x="15287" y="21597"/>
                    <a:pt x="15294" y="21597"/>
                    <a:pt x="15302" y="21597"/>
                  </a:cubicBezTo>
                  <a:cubicBezTo>
                    <a:pt x="15318" y="21597"/>
                    <a:pt x="15330" y="21594"/>
                    <a:pt x="15346" y="21594"/>
                  </a:cubicBezTo>
                  <a:cubicBezTo>
                    <a:pt x="15428" y="21591"/>
                    <a:pt x="15507" y="21589"/>
                    <a:pt x="15585" y="21583"/>
                  </a:cubicBezTo>
                  <a:cubicBezTo>
                    <a:pt x="15699" y="21574"/>
                    <a:pt x="15813" y="21566"/>
                    <a:pt x="15923" y="21551"/>
                  </a:cubicBezTo>
                  <a:cubicBezTo>
                    <a:pt x="15923" y="21551"/>
                    <a:pt x="15927" y="21551"/>
                    <a:pt x="15927" y="21551"/>
                  </a:cubicBezTo>
                  <a:cubicBezTo>
                    <a:pt x="15927" y="21551"/>
                    <a:pt x="15931" y="21551"/>
                    <a:pt x="15931" y="21551"/>
                  </a:cubicBezTo>
                  <a:cubicBezTo>
                    <a:pt x="15935" y="21551"/>
                    <a:pt x="15935" y="21551"/>
                    <a:pt x="15939" y="21548"/>
                  </a:cubicBezTo>
                  <a:cubicBezTo>
                    <a:pt x="16045" y="21534"/>
                    <a:pt x="16147" y="21520"/>
                    <a:pt x="16249" y="21503"/>
                  </a:cubicBezTo>
                  <a:cubicBezTo>
                    <a:pt x="16320" y="21491"/>
                    <a:pt x="16391" y="21477"/>
                    <a:pt x="16461" y="21463"/>
                  </a:cubicBezTo>
                  <a:cubicBezTo>
                    <a:pt x="16477" y="21460"/>
                    <a:pt x="16489" y="21457"/>
                    <a:pt x="16504" y="21451"/>
                  </a:cubicBezTo>
                  <a:cubicBezTo>
                    <a:pt x="16508" y="21451"/>
                    <a:pt x="16512" y="21451"/>
                    <a:pt x="16516" y="21448"/>
                  </a:cubicBezTo>
                  <a:cubicBezTo>
                    <a:pt x="16524" y="21445"/>
                    <a:pt x="16528" y="21445"/>
                    <a:pt x="16536" y="21442"/>
                  </a:cubicBezTo>
                  <a:cubicBezTo>
                    <a:pt x="16579" y="21431"/>
                    <a:pt x="16622" y="21422"/>
                    <a:pt x="16666" y="21411"/>
                  </a:cubicBezTo>
                  <a:cubicBezTo>
                    <a:pt x="16732" y="21394"/>
                    <a:pt x="16799" y="21377"/>
                    <a:pt x="16866" y="21357"/>
                  </a:cubicBezTo>
                  <a:cubicBezTo>
                    <a:pt x="16933" y="21337"/>
                    <a:pt x="16996" y="21316"/>
                    <a:pt x="17062" y="21294"/>
                  </a:cubicBezTo>
                  <a:cubicBezTo>
                    <a:pt x="18575" y="20778"/>
                    <a:pt x="20087" y="20260"/>
                    <a:pt x="21600" y="19744"/>
                  </a:cubicBezTo>
                  <a:cubicBezTo>
                    <a:pt x="21423" y="19770"/>
                    <a:pt x="21254" y="19816"/>
                    <a:pt x="21077" y="1985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18" name="Shape">
              <a:extLst>
                <a:ext uri="{FF2B5EF4-FFF2-40B4-BE49-F238E27FC236}">
                  <a16:creationId xmlns:a16="http://schemas.microsoft.com/office/drawing/2014/main" id="{5515975F-6FD2-4954-8875-0A7BE11020CB}"/>
                </a:ext>
              </a:extLst>
            </p:cNvPr>
            <p:cNvSpPr/>
            <p:nvPr/>
          </p:nvSpPr>
          <p:spPr>
            <a:xfrm>
              <a:off x="1560667" y="3092642"/>
              <a:ext cx="936323" cy="13015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8" h="21427" extrusionOk="0">
                  <a:moveTo>
                    <a:pt x="6978" y="188"/>
                  </a:moveTo>
                  <a:cubicBezTo>
                    <a:pt x="8329" y="457"/>
                    <a:pt x="9716" y="991"/>
                    <a:pt x="11067" y="1721"/>
                  </a:cubicBezTo>
                  <a:cubicBezTo>
                    <a:pt x="12403" y="2446"/>
                    <a:pt x="13718" y="3372"/>
                    <a:pt x="14924" y="4434"/>
                  </a:cubicBezTo>
                  <a:cubicBezTo>
                    <a:pt x="16131" y="5490"/>
                    <a:pt x="17243" y="6686"/>
                    <a:pt x="18204" y="7965"/>
                  </a:cubicBezTo>
                  <a:cubicBezTo>
                    <a:pt x="19165" y="9243"/>
                    <a:pt x="19967" y="10610"/>
                    <a:pt x="20552" y="12008"/>
                  </a:cubicBezTo>
                  <a:cubicBezTo>
                    <a:pt x="21137" y="13411"/>
                    <a:pt x="21448" y="14721"/>
                    <a:pt x="21498" y="15891"/>
                  </a:cubicBezTo>
                  <a:cubicBezTo>
                    <a:pt x="21556" y="17072"/>
                    <a:pt x="21354" y="18112"/>
                    <a:pt x="20913" y="18967"/>
                  </a:cubicBezTo>
                  <a:cubicBezTo>
                    <a:pt x="20472" y="19831"/>
                    <a:pt x="19779" y="20499"/>
                    <a:pt x="18876" y="20918"/>
                  </a:cubicBezTo>
                  <a:cubicBezTo>
                    <a:pt x="17958" y="21348"/>
                    <a:pt x="16803" y="21519"/>
                    <a:pt x="15452" y="21379"/>
                  </a:cubicBezTo>
                  <a:cubicBezTo>
                    <a:pt x="14079" y="21239"/>
                    <a:pt x="12634" y="20789"/>
                    <a:pt x="11197" y="20095"/>
                  </a:cubicBezTo>
                  <a:cubicBezTo>
                    <a:pt x="9745" y="19396"/>
                    <a:pt x="8300" y="18444"/>
                    <a:pt x="6956" y="17315"/>
                  </a:cubicBezTo>
                  <a:cubicBezTo>
                    <a:pt x="5605" y="16181"/>
                    <a:pt x="4355" y="14871"/>
                    <a:pt x="3294" y="13453"/>
                  </a:cubicBezTo>
                  <a:cubicBezTo>
                    <a:pt x="2232" y="12039"/>
                    <a:pt x="1372" y="10527"/>
                    <a:pt x="787" y="8990"/>
                  </a:cubicBezTo>
                  <a:cubicBezTo>
                    <a:pt x="202" y="7462"/>
                    <a:pt x="-44" y="6070"/>
                    <a:pt x="7" y="4858"/>
                  </a:cubicBezTo>
                  <a:cubicBezTo>
                    <a:pt x="57" y="3657"/>
                    <a:pt x="389" y="2642"/>
                    <a:pt x="975" y="1850"/>
                  </a:cubicBezTo>
                  <a:cubicBezTo>
                    <a:pt x="1553" y="1074"/>
                    <a:pt x="2376" y="514"/>
                    <a:pt x="3395" y="225"/>
                  </a:cubicBezTo>
                  <a:cubicBezTo>
                    <a:pt x="4399" y="-55"/>
                    <a:pt x="5612" y="-81"/>
                    <a:pt x="6978" y="188"/>
                  </a:cubicBezTo>
                  <a:close/>
                  <a:moveTo>
                    <a:pt x="13761" y="17149"/>
                  </a:moveTo>
                  <a:cubicBezTo>
                    <a:pt x="14592" y="17253"/>
                    <a:pt x="15307" y="17165"/>
                    <a:pt x="15878" y="16916"/>
                  </a:cubicBezTo>
                  <a:cubicBezTo>
                    <a:pt x="16449" y="16673"/>
                    <a:pt x="16882" y="16274"/>
                    <a:pt x="17171" y="15757"/>
                  </a:cubicBezTo>
                  <a:cubicBezTo>
                    <a:pt x="17460" y="15239"/>
                    <a:pt x="17597" y="14602"/>
                    <a:pt x="17568" y="13877"/>
                  </a:cubicBezTo>
                  <a:cubicBezTo>
                    <a:pt x="17547" y="13152"/>
                    <a:pt x="17359" y="12340"/>
                    <a:pt x="17005" y="11465"/>
                  </a:cubicBezTo>
                  <a:cubicBezTo>
                    <a:pt x="16644" y="10590"/>
                    <a:pt x="16145" y="9735"/>
                    <a:pt x="15546" y="8938"/>
                  </a:cubicBezTo>
                  <a:cubicBezTo>
                    <a:pt x="14946" y="8141"/>
                    <a:pt x="14245" y="7390"/>
                    <a:pt x="13494" y="6732"/>
                  </a:cubicBezTo>
                  <a:cubicBezTo>
                    <a:pt x="12735" y="6075"/>
                    <a:pt x="11919" y="5505"/>
                    <a:pt x="11081" y="5060"/>
                  </a:cubicBezTo>
                  <a:cubicBezTo>
                    <a:pt x="10243" y="4615"/>
                    <a:pt x="9383" y="4294"/>
                    <a:pt x="8553" y="4144"/>
                  </a:cubicBezTo>
                  <a:cubicBezTo>
                    <a:pt x="7715" y="3994"/>
                    <a:pt x="6978" y="4025"/>
                    <a:pt x="6371" y="4216"/>
                  </a:cubicBezTo>
                  <a:cubicBezTo>
                    <a:pt x="5757" y="4408"/>
                    <a:pt x="5273" y="4765"/>
                    <a:pt x="4933" y="5252"/>
                  </a:cubicBezTo>
                  <a:cubicBezTo>
                    <a:pt x="4594" y="5744"/>
                    <a:pt x="4406" y="6370"/>
                    <a:pt x="4392" y="7105"/>
                  </a:cubicBezTo>
                  <a:cubicBezTo>
                    <a:pt x="4377" y="7846"/>
                    <a:pt x="4536" y="8689"/>
                    <a:pt x="4897" y="9611"/>
                  </a:cubicBezTo>
                  <a:cubicBezTo>
                    <a:pt x="5258" y="10533"/>
                    <a:pt x="5779" y="11444"/>
                    <a:pt x="6414" y="12293"/>
                  </a:cubicBezTo>
                  <a:cubicBezTo>
                    <a:pt x="7050" y="13142"/>
                    <a:pt x="7801" y="13934"/>
                    <a:pt x="8610" y="14618"/>
                  </a:cubicBezTo>
                  <a:cubicBezTo>
                    <a:pt x="9420" y="15301"/>
                    <a:pt x="10286" y="15881"/>
                    <a:pt x="11168" y="16316"/>
                  </a:cubicBezTo>
                  <a:cubicBezTo>
                    <a:pt x="12042" y="16761"/>
                    <a:pt x="12923" y="17046"/>
                    <a:pt x="13761" y="17149"/>
                  </a:cubicBezTo>
                </a:path>
              </a:pathLst>
            </a:custGeom>
            <a:gradFill flip="none" rotWithShape="1">
              <a:gsLst>
                <a:gs pos="17000">
                  <a:srgbClr val="A30000"/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350"/>
            </a:p>
          </p:txBody>
        </p:sp>
        <p:sp>
          <p:nvSpPr>
            <p:cNvPr id="19" name="Shape">
              <a:extLst>
                <a:ext uri="{FF2B5EF4-FFF2-40B4-BE49-F238E27FC236}">
                  <a16:creationId xmlns:a16="http://schemas.microsoft.com/office/drawing/2014/main" id="{A9133117-0D79-451C-9355-3415BCB10B18}"/>
                </a:ext>
              </a:extLst>
            </p:cNvPr>
            <p:cNvSpPr/>
            <p:nvPr/>
          </p:nvSpPr>
          <p:spPr>
            <a:xfrm>
              <a:off x="1906608" y="3564385"/>
              <a:ext cx="244389" cy="339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4" h="21401" extrusionOk="0">
                  <a:moveTo>
                    <a:pt x="6691" y="122"/>
                  </a:moveTo>
                  <a:cubicBezTo>
                    <a:pt x="8051" y="340"/>
                    <a:pt x="9467" y="855"/>
                    <a:pt x="10856" y="1569"/>
                  </a:cubicBezTo>
                  <a:cubicBezTo>
                    <a:pt x="12244" y="2282"/>
                    <a:pt x="13604" y="3233"/>
                    <a:pt x="14853" y="4303"/>
                  </a:cubicBezTo>
                  <a:cubicBezTo>
                    <a:pt x="16103" y="5393"/>
                    <a:pt x="17269" y="6622"/>
                    <a:pt x="18268" y="7950"/>
                  </a:cubicBezTo>
                  <a:cubicBezTo>
                    <a:pt x="19268" y="9277"/>
                    <a:pt x="20101" y="10704"/>
                    <a:pt x="20684" y="12151"/>
                  </a:cubicBezTo>
                  <a:cubicBezTo>
                    <a:pt x="21267" y="13597"/>
                    <a:pt x="21572" y="14945"/>
                    <a:pt x="21572" y="16114"/>
                  </a:cubicBezTo>
                  <a:cubicBezTo>
                    <a:pt x="21600" y="17303"/>
                    <a:pt x="21350" y="18333"/>
                    <a:pt x="20850" y="19166"/>
                  </a:cubicBezTo>
                  <a:cubicBezTo>
                    <a:pt x="20351" y="19998"/>
                    <a:pt x="19629" y="20632"/>
                    <a:pt x="18657" y="21009"/>
                  </a:cubicBezTo>
                  <a:cubicBezTo>
                    <a:pt x="17685" y="21385"/>
                    <a:pt x="16519" y="21504"/>
                    <a:pt x="15159" y="21306"/>
                  </a:cubicBezTo>
                  <a:cubicBezTo>
                    <a:pt x="13798" y="21108"/>
                    <a:pt x="12355" y="20632"/>
                    <a:pt x="10939" y="19919"/>
                  </a:cubicBezTo>
                  <a:cubicBezTo>
                    <a:pt x="9523" y="19205"/>
                    <a:pt x="8135" y="18274"/>
                    <a:pt x="6830" y="17164"/>
                  </a:cubicBezTo>
                  <a:cubicBezTo>
                    <a:pt x="5525" y="16054"/>
                    <a:pt x="4331" y="14786"/>
                    <a:pt x="3304" y="13439"/>
                  </a:cubicBezTo>
                  <a:cubicBezTo>
                    <a:pt x="2277" y="12071"/>
                    <a:pt x="1444" y="10625"/>
                    <a:pt x="861" y="9138"/>
                  </a:cubicBezTo>
                  <a:cubicBezTo>
                    <a:pt x="278" y="7652"/>
                    <a:pt x="0" y="6285"/>
                    <a:pt x="0" y="5096"/>
                  </a:cubicBezTo>
                  <a:cubicBezTo>
                    <a:pt x="0" y="3907"/>
                    <a:pt x="278" y="2876"/>
                    <a:pt x="833" y="2064"/>
                  </a:cubicBezTo>
                  <a:cubicBezTo>
                    <a:pt x="1360" y="1252"/>
                    <a:pt x="2138" y="657"/>
                    <a:pt x="3110" y="320"/>
                  </a:cubicBezTo>
                  <a:cubicBezTo>
                    <a:pt x="4137" y="-17"/>
                    <a:pt x="5331" y="-96"/>
                    <a:pt x="6691" y="12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350"/>
            </a:p>
          </p:txBody>
        </p:sp>
        <p:sp>
          <p:nvSpPr>
            <p:cNvPr id="20" name="Shape">
              <a:extLst>
                <a:ext uri="{FF2B5EF4-FFF2-40B4-BE49-F238E27FC236}">
                  <a16:creationId xmlns:a16="http://schemas.microsoft.com/office/drawing/2014/main" id="{8CE2F4F5-3296-48BA-A350-A13D0539C47A}"/>
                </a:ext>
              </a:extLst>
            </p:cNvPr>
            <p:cNvSpPr/>
            <p:nvPr/>
          </p:nvSpPr>
          <p:spPr>
            <a:xfrm>
              <a:off x="1403420" y="2903949"/>
              <a:ext cx="1221936" cy="1698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2" h="21442" extrusionOk="0">
                  <a:moveTo>
                    <a:pt x="7119" y="217"/>
                  </a:moveTo>
                  <a:cubicBezTo>
                    <a:pt x="8463" y="503"/>
                    <a:pt x="9841" y="1043"/>
                    <a:pt x="11174" y="1782"/>
                  </a:cubicBezTo>
                  <a:cubicBezTo>
                    <a:pt x="12496" y="2508"/>
                    <a:pt x="13784" y="3430"/>
                    <a:pt x="14974" y="4482"/>
                  </a:cubicBezTo>
                  <a:cubicBezTo>
                    <a:pt x="16157" y="5527"/>
                    <a:pt x="17253" y="6706"/>
                    <a:pt x="18193" y="7965"/>
                  </a:cubicBezTo>
                  <a:cubicBezTo>
                    <a:pt x="19133" y="9224"/>
                    <a:pt x="19930" y="10570"/>
                    <a:pt x="20511" y="11948"/>
                  </a:cubicBezTo>
                  <a:cubicBezTo>
                    <a:pt x="21097" y="13334"/>
                    <a:pt x="21412" y="14633"/>
                    <a:pt x="21479" y="15796"/>
                  </a:cubicBezTo>
                  <a:cubicBezTo>
                    <a:pt x="21545" y="16972"/>
                    <a:pt x="21362" y="18016"/>
                    <a:pt x="20948" y="18878"/>
                  </a:cubicBezTo>
                  <a:cubicBezTo>
                    <a:pt x="20522" y="19752"/>
                    <a:pt x="19858" y="20439"/>
                    <a:pt x="18967" y="20880"/>
                  </a:cubicBezTo>
                  <a:cubicBezTo>
                    <a:pt x="18060" y="21328"/>
                    <a:pt x="16926" y="21527"/>
                    <a:pt x="15577" y="21408"/>
                  </a:cubicBezTo>
                  <a:cubicBezTo>
                    <a:pt x="14205" y="21289"/>
                    <a:pt x="12756" y="20856"/>
                    <a:pt x="11301" y="20169"/>
                  </a:cubicBezTo>
                  <a:cubicBezTo>
                    <a:pt x="9830" y="19474"/>
                    <a:pt x="8369" y="18521"/>
                    <a:pt x="7003" y="17381"/>
                  </a:cubicBezTo>
                  <a:cubicBezTo>
                    <a:pt x="5626" y="16233"/>
                    <a:pt x="4359" y="14903"/>
                    <a:pt x="3286" y="13465"/>
                  </a:cubicBezTo>
                  <a:cubicBezTo>
                    <a:pt x="2213" y="12028"/>
                    <a:pt x="1339" y="10491"/>
                    <a:pt x="758" y="8934"/>
                  </a:cubicBezTo>
                  <a:cubicBezTo>
                    <a:pt x="177" y="7389"/>
                    <a:pt x="-55" y="5979"/>
                    <a:pt x="11" y="4760"/>
                  </a:cubicBezTo>
                  <a:cubicBezTo>
                    <a:pt x="78" y="3557"/>
                    <a:pt x="437" y="2544"/>
                    <a:pt x="1046" y="1766"/>
                  </a:cubicBezTo>
                  <a:cubicBezTo>
                    <a:pt x="1643" y="999"/>
                    <a:pt x="2484" y="463"/>
                    <a:pt x="3524" y="197"/>
                  </a:cubicBezTo>
                  <a:cubicBezTo>
                    <a:pt x="4542" y="-65"/>
                    <a:pt x="5753" y="-73"/>
                    <a:pt x="7119" y="217"/>
                  </a:cubicBezTo>
                  <a:close/>
                  <a:moveTo>
                    <a:pt x="14548" y="18822"/>
                  </a:moveTo>
                  <a:cubicBezTo>
                    <a:pt x="15582" y="18930"/>
                    <a:pt x="16462" y="18795"/>
                    <a:pt x="17170" y="18469"/>
                  </a:cubicBezTo>
                  <a:cubicBezTo>
                    <a:pt x="17867" y="18143"/>
                    <a:pt x="18392" y="17631"/>
                    <a:pt x="18730" y="16972"/>
                  </a:cubicBezTo>
                  <a:cubicBezTo>
                    <a:pt x="19067" y="16317"/>
                    <a:pt x="19222" y="15518"/>
                    <a:pt x="19178" y="14613"/>
                  </a:cubicBezTo>
                  <a:cubicBezTo>
                    <a:pt x="19133" y="13715"/>
                    <a:pt x="18901" y="12711"/>
                    <a:pt x="18453" y="11634"/>
                  </a:cubicBezTo>
                  <a:cubicBezTo>
                    <a:pt x="18005" y="10562"/>
                    <a:pt x="17391" y="9514"/>
                    <a:pt x="16655" y="8533"/>
                  </a:cubicBezTo>
                  <a:cubicBezTo>
                    <a:pt x="15920" y="7552"/>
                    <a:pt x="15068" y="6635"/>
                    <a:pt x="14144" y="5824"/>
                  </a:cubicBezTo>
                  <a:cubicBezTo>
                    <a:pt x="13215" y="5010"/>
                    <a:pt x="12214" y="4303"/>
                    <a:pt x="11190" y="3743"/>
                  </a:cubicBezTo>
                  <a:cubicBezTo>
                    <a:pt x="10156" y="3183"/>
                    <a:pt x="9094" y="2774"/>
                    <a:pt x="8060" y="2568"/>
                  </a:cubicBezTo>
                  <a:cubicBezTo>
                    <a:pt x="7009" y="2361"/>
                    <a:pt x="6085" y="2381"/>
                    <a:pt x="5316" y="2600"/>
                  </a:cubicBezTo>
                  <a:cubicBezTo>
                    <a:pt x="4531" y="2822"/>
                    <a:pt x="3905" y="3247"/>
                    <a:pt x="3463" y="3847"/>
                  </a:cubicBezTo>
                  <a:cubicBezTo>
                    <a:pt x="3015" y="4450"/>
                    <a:pt x="2755" y="5233"/>
                    <a:pt x="2722" y="6154"/>
                  </a:cubicBezTo>
                  <a:cubicBezTo>
                    <a:pt x="2683" y="7083"/>
                    <a:pt x="2877" y="8156"/>
                    <a:pt x="3319" y="9323"/>
                  </a:cubicBezTo>
                  <a:cubicBezTo>
                    <a:pt x="3767" y="10499"/>
                    <a:pt x="4425" y="11658"/>
                    <a:pt x="5239" y="12746"/>
                  </a:cubicBezTo>
                  <a:cubicBezTo>
                    <a:pt x="6052" y="13831"/>
                    <a:pt x="7009" y="14839"/>
                    <a:pt x="8043" y="15709"/>
                  </a:cubicBezTo>
                  <a:cubicBezTo>
                    <a:pt x="9072" y="16575"/>
                    <a:pt x="10178" y="17301"/>
                    <a:pt x="11290" y="17842"/>
                  </a:cubicBezTo>
                  <a:cubicBezTo>
                    <a:pt x="12391" y="18370"/>
                    <a:pt x="13497" y="18715"/>
                    <a:pt x="14548" y="18822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350"/>
            </a:p>
          </p:txBody>
        </p:sp>
        <p:sp>
          <p:nvSpPr>
            <p:cNvPr id="21" name="Shape">
              <a:extLst>
                <a:ext uri="{FF2B5EF4-FFF2-40B4-BE49-F238E27FC236}">
                  <a16:creationId xmlns:a16="http://schemas.microsoft.com/office/drawing/2014/main" id="{E7433542-6845-454D-B9DB-5DD800BEF73A}"/>
                </a:ext>
              </a:extLst>
            </p:cNvPr>
            <p:cNvSpPr/>
            <p:nvPr/>
          </p:nvSpPr>
          <p:spPr>
            <a:xfrm>
              <a:off x="1214721" y="2715251"/>
              <a:ext cx="1541670" cy="2140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9" h="21454" extrusionOk="0">
                  <a:moveTo>
                    <a:pt x="7276" y="250"/>
                  </a:moveTo>
                  <a:cubicBezTo>
                    <a:pt x="8616" y="552"/>
                    <a:pt x="9973" y="1107"/>
                    <a:pt x="11292" y="1847"/>
                  </a:cubicBezTo>
                  <a:cubicBezTo>
                    <a:pt x="12588" y="2579"/>
                    <a:pt x="13854" y="3492"/>
                    <a:pt x="15023" y="4529"/>
                  </a:cubicBezTo>
                  <a:cubicBezTo>
                    <a:pt x="16184" y="5560"/>
                    <a:pt x="17257" y="6723"/>
                    <a:pt x="18181" y="7961"/>
                  </a:cubicBezTo>
                  <a:cubicBezTo>
                    <a:pt x="19105" y="9200"/>
                    <a:pt x="19889" y="10523"/>
                    <a:pt x="20462" y="11878"/>
                  </a:cubicBezTo>
                  <a:cubicBezTo>
                    <a:pt x="21045" y="13246"/>
                    <a:pt x="21365" y="14529"/>
                    <a:pt x="21448" y="15685"/>
                  </a:cubicBezTo>
                  <a:cubicBezTo>
                    <a:pt x="21531" y="16858"/>
                    <a:pt x="21369" y="17904"/>
                    <a:pt x="20975" y="18774"/>
                  </a:cubicBezTo>
                  <a:cubicBezTo>
                    <a:pt x="20572" y="19659"/>
                    <a:pt x="19928" y="20365"/>
                    <a:pt x="19061" y="20829"/>
                  </a:cubicBezTo>
                  <a:cubicBezTo>
                    <a:pt x="18172" y="21301"/>
                    <a:pt x="17051" y="21525"/>
                    <a:pt x="15711" y="21434"/>
                  </a:cubicBezTo>
                  <a:cubicBezTo>
                    <a:pt x="14344" y="21339"/>
                    <a:pt x="12886" y="20923"/>
                    <a:pt x="11419" y="20246"/>
                  </a:cubicBezTo>
                  <a:cubicBezTo>
                    <a:pt x="9930" y="19555"/>
                    <a:pt x="8449" y="18604"/>
                    <a:pt x="7061" y="17453"/>
                  </a:cubicBezTo>
                  <a:cubicBezTo>
                    <a:pt x="5659" y="16294"/>
                    <a:pt x="4367" y="14942"/>
                    <a:pt x="3277" y="13476"/>
                  </a:cubicBezTo>
                  <a:cubicBezTo>
                    <a:pt x="2186" y="12011"/>
                    <a:pt x="1306" y="10448"/>
                    <a:pt x="728" y="8866"/>
                  </a:cubicBezTo>
                  <a:cubicBezTo>
                    <a:pt x="154" y="7299"/>
                    <a:pt x="-69" y="5878"/>
                    <a:pt x="19" y="4652"/>
                  </a:cubicBezTo>
                  <a:cubicBezTo>
                    <a:pt x="106" y="3448"/>
                    <a:pt x="487" y="2443"/>
                    <a:pt x="1122" y="1677"/>
                  </a:cubicBezTo>
                  <a:cubicBezTo>
                    <a:pt x="1744" y="927"/>
                    <a:pt x="2603" y="414"/>
                    <a:pt x="3658" y="168"/>
                  </a:cubicBezTo>
                  <a:cubicBezTo>
                    <a:pt x="4692" y="-75"/>
                    <a:pt x="5909" y="-59"/>
                    <a:pt x="7276" y="250"/>
                  </a:cubicBezTo>
                  <a:close/>
                  <a:moveTo>
                    <a:pt x="14791" y="19117"/>
                  </a:moveTo>
                  <a:cubicBezTo>
                    <a:pt x="15855" y="19212"/>
                    <a:pt x="16757" y="19054"/>
                    <a:pt x="17476" y="18698"/>
                  </a:cubicBezTo>
                  <a:cubicBezTo>
                    <a:pt x="18181" y="18348"/>
                    <a:pt x="18706" y="17803"/>
                    <a:pt x="19043" y="17110"/>
                  </a:cubicBezTo>
                  <a:cubicBezTo>
                    <a:pt x="19376" y="16426"/>
                    <a:pt x="19521" y="15597"/>
                    <a:pt x="19464" y="14664"/>
                  </a:cubicBezTo>
                  <a:cubicBezTo>
                    <a:pt x="19411" y="13741"/>
                    <a:pt x="19162" y="12710"/>
                    <a:pt x="18697" y="11611"/>
                  </a:cubicBezTo>
                  <a:cubicBezTo>
                    <a:pt x="18238" y="10517"/>
                    <a:pt x="17607" y="9449"/>
                    <a:pt x="16862" y="8450"/>
                  </a:cubicBezTo>
                  <a:cubicBezTo>
                    <a:pt x="16118" y="7451"/>
                    <a:pt x="15251" y="6515"/>
                    <a:pt x="14313" y="5686"/>
                  </a:cubicBezTo>
                  <a:cubicBezTo>
                    <a:pt x="13372" y="4851"/>
                    <a:pt x="12351" y="4123"/>
                    <a:pt x="11305" y="3543"/>
                  </a:cubicBezTo>
                  <a:cubicBezTo>
                    <a:pt x="10249" y="2960"/>
                    <a:pt x="9159" y="2528"/>
                    <a:pt x="8094" y="2301"/>
                  </a:cubicBezTo>
                  <a:cubicBezTo>
                    <a:pt x="7013" y="2071"/>
                    <a:pt x="6049" y="2077"/>
                    <a:pt x="5243" y="2285"/>
                  </a:cubicBezTo>
                  <a:cubicBezTo>
                    <a:pt x="4420" y="2500"/>
                    <a:pt x="3754" y="2925"/>
                    <a:pt x="3281" y="3530"/>
                  </a:cubicBezTo>
                  <a:cubicBezTo>
                    <a:pt x="2800" y="4148"/>
                    <a:pt x="2515" y="4952"/>
                    <a:pt x="2462" y="5906"/>
                  </a:cubicBezTo>
                  <a:cubicBezTo>
                    <a:pt x="2410" y="6874"/>
                    <a:pt x="2598" y="7990"/>
                    <a:pt x="3054" y="9219"/>
                  </a:cubicBezTo>
                  <a:cubicBezTo>
                    <a:pt x="3513" y="10454"/>
                    <a:pt x="4205" y="11674"/>
                    <a:pt x="5055" y="12814"/>
                  </a:cubicBezTo>
                  <a:cubicBezTo>
                    <a:pt x="5905" y="13955"/>
                    <a:pt x="6912" y="15011"/>
                    <a:pt x="7998" y="15922"/>
                  </a:cubicBezTo>
                  <a:cubicBezTo>
                    <a:pt x="9080" y="16826"/>
                    <a:pt x="10236" y="17583"/>
                    <a:pt x="11401" y="18134"/>
                  </a:cubicBezTo>
                  <a:cubicBezTo>
                    <a:pt x="12553" y="18679"/>
                    <a:pt x="13705" y="19023"/>
                    <a:pt x="14791" y="19117"/>
                  </a:cubicBezTo>
                </a:path>
              </a:pathLst>
            </a:cu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350"/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7AB8E4ED-96A2-46EB-A421-384C0B4E80CE}"/>
                </a:ext>
              </a:extLst>
            </p:cNvPr>
            <p:cNvGrpSpPr/>
            <p:nvPr/>
          </p:nvGrpSpPr>
          <p:grpSpPr>
            <a:xfrm>
              <a:off x="1876358" y="2211772"/>
              <a:ext cx="1926980" cy="1238153"/>
              <a:chOff x="1757651" y="1256035"/>
              <a:chExt cx="3442630" cy="2212011"/>
            </a:xfrm>
          </p:grpSpPr>
          <p:sp>
            <p:nvSpPr>
              <p:cNvPr id="72" name="Shape">
                <a:extLst>
                  <a:ext uri="{FF2B5EF4-FFF2-40B4-BE49-F238E27FC236}">
                    <a16:creationId xmlns:a16="http://schemas.microsoft.com/office/drawing/2014/main" id="{8D5162FA-8FFE-415D-B093-A750E86181AB}"/>
                  </a:ext>
                </a:extLst>
              </p:cNvPr>
              <p:cNvSpPr/>
              <p:nvPr/>
            </p:nvSpPr>
            <p:spPr>
              <a:xfrm>
                <a:off x="3757319" y="1256035"/>
                <a:ext cx="1277854" cy="10491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29" h="20679" extrusionOk="0">
                    <a:moveTo>
                      <a:pt x="0" y="20679"/>
                    </a:moveTo>
                    <a:cubicBezTo>
                      <a:pt x="0" y="20679"/>
                      <a:pt x="6874" y="9644"/>
                      <a:pt x="9717" y="5626"/>
                    </a:cubicBezTo>
                    <a:cubicBezTo>
                      <a:pt x="12560" y="1608"/>
                      <a:pt x="15192" y="-921"/>
                      <a:pt x="18291" y="316"/>
                    </a:cubicBezTo>
                    <a:cubicBezTo>
                      <a:pt x="21390" y="1553"/>
                      <a:pt x="21600" y="6502"/>
                      <a:pt x="20201" y="8976"/>
                    </a:cubicBezTo>
                    <a:lnTo>
                      <a:pt x="0" y="2067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73" name="Shape">
                <a:extLst>
                  <a:ext uri="{FF2B5EF4-FFF2-40B4-BE49-F238E27FC236}">
                    <a16:creationId xmlns:a16="http://schemas.microsoft.com/office/drawing/2014/main" id="{ABA03880-082D-469F-B158-8CF716D7A60A}"/>
                  </a:ext>
                </a:extLst>
              </p:cNvPr>
              <p:cNvSpPr/>
              <p:nvPr/>
            </p:nvSpPr>
            <p:spPr>
              <a:xfrm>
                <a:off x="1757651" y="3255710"/>
                <a:ext cx="356758" cy="212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3" h="21171" extrusionOk="0">
                    <a:moveTo>
                      <a:pt x="18576" y="513"/>
                    </a:moveTo>
                    <a:lnTo>
                      <a:pt x="0" y="21171"/>
                    </a:lnTo>
                    <a:lnTo>
                      <a:pt x="20304" y="5663"/>
                    </a:lnTo>
                    <a:cubicBezTo>
                      <a:pt x="21201" y="4999"/>
                      <a:pt x="21600" y="3227"/>
                      <a:pt x="21168" y="1731"/>
                    </a:cubicBezTo>
                    <a:cubicBezTo>
                      <a:pt x="20769" y="236"/>
                      <a:pt x="19706" y="-429"/>
                      <a:pt x="18809" y="291"/>
                    </a:cubicBezTo>
                    <a:cubicBezTo>
                      <a:pt x="18742" y="346"/>
                      <a:pt x="18642" y="402"/>
                      <a:pt x="18576" y="51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74" name="Shape">
                <a:extLst>
                  <a:ext uri="{FF2B5EF4-FFF2-40B4-BE49-F238E27FC236}">
                    <a16:creationId xmlns:a16="http://schemas.microsoft.com/office/drawing/2014/main" id="{70A06CBC-010A-4665-844C-375CCD90F146}"/>
                  </a:ext>
                </a:extLst>
              </p:cNvPr>
              <p:cNvSpPr/>
              <p:nvPr/>
            </p:nvSpPr>
            <p:spPr>
              <a:xfrm>
                <a:off x="2035383" y="1700408"/>
                <a:ext cx="2935251" cy="1649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4" h="21489" extrusionOk="0">
                    <a:moveTo>
                      <a:pt x="376" y="18748"/>
                    </a:moveTo>
                    <a:cubicBezTo>
                      <a:pt x="474" y="18560"/>
                      <a:pt x="592" y="18364"/>
                      <a:pt x="730" y="18169"/>
                    </a:cubicBezTo>
                    <a:cubicBezTo>
                      <a:pt x="840" y="18010"/>
                      <a:pt x="962" y="17843"/>
                      <a:pt x="1096" y="17677"/>
                    </a:cubicBezTo>
                    <a:cubicBezTo>
                      <a:pt x="1210" y="17532"/>
                      <a:pt x="1332" y="17387"/>
                      <a:pt x="1463" y="17242"/>
                    </a:cubicBezTo>
                    <a:cubicBezTo>
                      <a:pt x="1581" y="17112"/>
                      <a:pt x="1703" y="16975"/>
                      <a:pt x="1829" y="16837"/>
                    </a:cubicBezTo>
                    <a:cubicBezTo>
                      <a:pt x="2517" y="16113"/>
                      <a:pt x="3387" y="15303"/>
                      <a:pt x="4425" y="14361"/>
                    </a:cubicBezTo>
                    <a:cubicBezTo>
                      <a:pt x="4539" y="14260"/>
                      <a:pt x="4657" y="14152"/>
                      <a:pt x="4775" y="14043"/>
                    </a:cubicBezTo>
                    <a:cubicBezTo>
                      <a:pt x="4889" y="13942"/>
                      <a:pt x="5007" y="13833"/>
                      <a:pt x="5125" y="13732"/>
                    </a:cubicBezTo>
                    <a:cubicBezTo>
                      <a:pt x="5239" y="13630"/>
                      <a:pt x="5357" y="13522"/>
                      <a:pt x="5475" y="13420"/>
                    </a:cubicBezTo>
                    <a:cubicBezTo>
                      <a:pt x="5589" y="13319"/>
                      <a:pt x="5707" y="13211"/>
                      <a:pt x="5825" y="13109"/>
                    </a:cubicBezTo>
                    <a:cubicBezTo>
                      <a:pt x="5963" y="12986"/>
                      <a:pt x="6106" y="12856"/>
                      <a:pt x="6252" y="12726"/>
                    </a:cubicBezTo>
                    <a:cubicBezTo>
                      <a:pt x="10692" y="8715"/>
                      <a:pt x="21504" y="0"/>
                      <a:pt x="21504" y="0"/>
                    </a:cubicBezTo>
                    <a:cubicBezTo>
                      <a:pt x="21504" y="0"/>
                      <a:pt x="12140" y="10757"/>
                      <a:pt x="8067" y="15064"/>
                    </a:cubicBezTo>
                    <a:cubicBezTo>
                      <a:pt x="7615" y="15541"/>
                      <a:pt x="7168" y="16012"/>
                      <a:pt x="6736" y="16468"/>
                    </a:cubicBezTo>
                    <a:cubicBezTo>
                      <a:pt x="6622" y="16584"/>
                      <a:pt x="6513" y="16707"/>
                      <a:pt x="6403" y="16823"/>
                    </a:cubicBezTo>
                    <a:cubicBezTo>
                      <a:pt x="6289" y="16938"/>
                      <a:pt x="6179" y="17061"/>
                      <a:pt x="6069" y="17170"/>
                    </a:cubicBezTo>
                    <a:cubicBezTo>
                      <a:pt x="5955" y="17286"/>
                      <a:pt x="5845" y="17402"/>
                      <a:pt x="5735" y="17517"/>
                    </a:cubicBezTo>
                    <a:cubicBezTo>
                      <a:pt x="5621" y="17633"/>
                      <a:pt x="5512" y="17749"/>
                      <a:pt x="5398" y="17865"/>
                    </a:cubicBezTo>
                    <a:cubicBezTo>
                      <a:pt x="4445" y="18849"/>
                      <a:pt x="3575" y="19704"/>
                      <a:pt x="2822" y="20333"/>
                    </a:cubicBezTo>
                    <a:cubicBezTo>
                      <a:pt x="2687" y="20442"/>
                      <a:pt x="2561" y="20550"/>
                      <a:pt x="2435" y="20645"/>
                    </a:cubicBezTo>
                    <a:cubicBezTo>
                      <a:pt x="2297" y="20753"/>
                      <a:pt x="2162" y="20854"/>
                      <a:pt x="2036" y="20941"/>
                    </a:cubicBezTo>
                    <a:cubicBezTo>
                      <a:pt x="1890" y="21043"/>
                      <a:pt x="1747" y="21130"/>
                      <a:pt x="1617" y="21209"/>
                    </a:cubicBezTo>
                    <a:cubicBezTo>
                      <a:pt x="1454" y="21296"/>
                      <a:pt x="1304" y="21368"/>
                      <a:pt x="1165" y="21419"/>
                    </a:cubicBezTo>
                    <a:cubicBezTo>
                      <a:pt x="624" y="21600"/>
                      <a:pt x="250" y="21441"/>
                      <a:pt x="91" y="20833"/>
                    </a:cubicBezTo>
                    <a:cubicBezTo>
                      <a:pt x="-96" y="20123"/>
                      <a:pt x="10" y="19457"/>
                      <a:pt x="376" y="187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75" name="Shape">
                <a:extLst>
                  <a:ext uri="{FF2B5EF4-FFF2-40B4-BE49-F238E27FC236}">
                    <a16:creationId xmlns:a16="http://schemas.microsoft.com/office/drawing/2014/main" id="{2A07035C-CB18-4E6B-98D2-78F35F17BACE}"/>
                  </a:ext>
                </a:extLst>
              </p:cNvPr>
              <p:cNvSpPr/>
              <p:nvPr/>
            </p:nvSpPr>
            <p:spPr>
              <a:xfrm>
                <a:off x="3701777" y="1533763"/>
                <a:ext cx="1299188" cy="820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74" h="20440" extrusionOk="0">
                    <a:moveTo>
                      <a:pt x="0" y="20440"/>
                    </a:moveTo>
                    <a:cubicBezTo>
                      <a:pt x="0" y="20440"/>
                      <a:pt x="9976" y="4628"/>
                      <a:pt x="13923" y="1734"/>
                    </a:cubicBezTo>
                    <a:cubicBezTo>
                      <a:pt x="17861" y="-1160"/>
                      <a:pt x="20477" y="86"/>
                      <a:pt x="21039" y="1734"/>
                    </a:cubicBezTo>
                    <a:cubicBezTo>
                      <a:pt x="21600" y="3382"/>
                      <a:pt x="20287" y="4365"/>
                      <a:pt x="19391" y="4988"/>
                    </a:cubicBezTo>
                    <a:cubicBezTo>
                      <a:pt x="18495" y="5611"/>
                      <a:pt x="0" y="20440"/>
                      <a:pt x="0" y="2044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76" name="Shape">
                <a:extLst>
                  <a:ext uri="{FF2B5EF4-FFF2-40B4-BE49-F238E27FC236}">
                    <a16:creationId xmlns:a16="http://schemas.microsoft.com/office/drawing/2014/main" id="{D083A17B-C600-48C5-9871-8AC9795D524D}"/>
                  </a:ext>
                </a:extLst>
              </p:cNvPr>
              <p:cNvSpPr/>
              <p:nvPr/>
            </p:nvSpPr>
            <p:spPr>
              <a:xfrm>
                <a:off x="3757319" y="1700403"/>
                <a:ext cx="1442962" cy="7315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23" h="21600" extrusionOk="0">
                    <a:moveTo>
                      <a:pt x="0" y="21600"/>
                    </a:moveTo>
                    <a:cubicBezTo>
                      <a:pt x="0" y="21600"/>
                      <a:pt x="13450" y="21600"/>
                      <a:pt x="17343" y="19845"/>
                    </a:cubicBezTo>
                    <a:cubicBezTo>
                      <a:pt x="21236" y="18090"/>
                      <a:pt x="21600" y="8348"/>
                      <a:pt x="20451" y="4363"/>
                    </a:cubicBezTo>
                    <a:cubicBezTo>
                      <a:pt x="19302" y="377"/>
                      <a:pt x="17343" y="0"/>
                      <a:pt x="17343" y="0"/>
                    </a:cubicBezTo>
                    <a:lnTo>
                      <a:pt x="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77" name="Shape">
                <a:extLst>
                  <a:ext uri="{FF2B5EF4-FFF2-40B4-BE49-F238E27FC236}">
                    <a16:creationId xmlns:a16="http://schemas.microsoft.com/office/drawing/2014/main" id="{68611528-7D50-40EE-BFA1-6CD2597390E7}"/>
                  </a:ext>
                </a:extLst>
              </p:cNvPr>
              <p:cNvSpPr/>
              <p:nvPr/>
            </p:nvSpPr>
            <p:spPr>
              <a:xfrm>
                <a:off x="2653958" y="2768289"/>
                <a:ext cx="182486" cy="2899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89" h="21600" extrusionOk="0">
                    <a:moveTo>
                      <a:pt x="4127" y="13490"/>
                    </a:moveTo>
                    <a:cubicBezTo>
                      <a:pt x="348" y="8814"/>
                      <a:pt x="-911" y="4179"/>
                      <a:pt x="663" y="1779"/>
                    </a:cubicBezTo>
                    <a:cubicBezTo>
                      <a:pt x="2427" y="1200"/>
                      <a:pt x="4253" y="579"/>
                      <a:pt x="6079" y="0"/>
                    </a:cubicBezTo>
                    <a:cubicBezTo>
                      <a:pt x="4631" y="2400"/>
                      <a:pt x="5890" y="6993"/>
                      <a:pt x="9669" y="11586"/>
                    </a:cubicBezTo>
                    <a:cubicBezTo>
                      <a:pt x="12880" y="15559"/>
                      <a:pt x="17099" y="18497"/>
                      <a:pt x="20689" y="19614"/>
                    </a:cubicBezTo>
                    <a:cubicBezTo>
                      <a:pt x="18926" y="20276"/>
                      <a:pt x="17225" y="20938"/>
                      <a:pt x="15525" y="21600"/>
                    </a:cubicBezTo>
                    <a:cubicBezTo>
                      <a:pt x="11747" y="20566"/>
                      <a:pt x="7402" y="17545"/>
                      <a:pt x="4127" y="134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78" name="Shape">
                <a:extLst>
                  <a:ext uri="{FF2B5EF4-FFF2-40B4-BE49-F238E27FC236}">
                    <a16:creationId xmlns:a16="http://schemas.microsoft.com/office/drawing/2014/main" id="{54C12322-D429-4B7F-8DD3-9361CA984C0E}"/>
                  </a:ext>
                </a:extLst>
              </p:cNvPr>
              <p:cNvSpPr/>
              <p:nvPr/>
            </p:nvSpPr>
            <p:spPr>
              <a:xfrm>
                <a:off x="2701855" y="2748108"/>
                <a:ext cx="179490" cy="2871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11" h="21600" extrusionOk="0">
                    <a:moveTo>
                      <a:pt x="4239" y="13495"/>
                    </a:moveTo>
                    <a:cubicBezTo>
                      <a:pt x="457" y="8857"/>
                      <a:pt x="-889" y="4261"/>
                      <a:pt x="585" y="1796"/>
                    </a:cubicBezTo>
                    <a:cubicBezTo>
                      <a:pt x="2380" y="1212"/>
                      <a:pt x="4239" y="585"/>
                      <a:pt x="6097" y="0"/>
                    </a:cubicBezTo>
                    <a:cubicBezTo>
                      <a:pt x="4751" y="2465"/>
                      <a:pt x="6033" y="7019"/>
                      <a:pt x="9815" y="11573"/>
                    </a:cubicBezTo>
                    <a:cubicBezTo>
                      <a:pt x="13020" y="15459"/>
                      <a:pt x="17186" y="18425"/>
                      <a:pt x="20711" y="19595"/>
                    </a:cubicBezTo>
                    <a:cubicBezTo>
                      <a:pt x="18916" y="20263"/>
                      <a:pt x="17186" y="20973"/>
                      <a:pt x="15455" y="21600"/>
                    </a:cubicBezTo>
                    <a:cubicBezTo>
                      <a:pt x="11866" y="20514"/>
                      <a:pt x="7572" y="17505"/>
                      <a:pt x="4239" y="1349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79" name="Shape">
                <a:extLst>
                  <a:ext uri="{FF2B5EF4-FFF2-40B4-BE49-F238E27FC236}">
                    <a16:creationId xmlns:a16="http://schemas.microsoft.com/office/drawing/2014/main" id="{F8701842-7730-4492-8C7E-6BE34E66F7E1}"/>
                  </a:ext>
                </a:extLst>
              </p:cNvPr>
              <p:cNvSpPr/>
              <p:nvPr/>
            </p:nvSpPr>
            <p:spPr>
              <a:xfrm>
                <a:off x="2606465" y="2792574"/>
                <a:ext cx="184296" cy="2927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53" h="21600" extrusionOk="0">
                    <a:moveTo>
                      <a:pt x="4095" y="13526"/>
                    </a:moveTo>
                    <a:cubicBezTo>
                      <a:pt x="298" y="8812"/>
                      <a:pt x="-947" y="4140"/>
                      <a:pt x="734" y="1803"/>
                    </a:cubicBezTo>
                    <a:cubicBezTo>
                      <a:pt x="2477" y="1230"/>
                      <a:pt x="4282" y="615"/>
                      <a:pt x="6087" y="0"/>
                    </a:cubicBezTo>
                    <a:cubicBezTo>
                      <a:pt x="4531" y="2377"/>
                      <a:pt x="5776" y="6968"/>
                      <a:pt x="9511" y="11599"/>
                    </a:cubicBezTo>
                    <a:cubicBezTo>
                      <a:pt x="12810" y="15616"/>
                      <a:pt x="17105" y="18608"/>
                      <a:pt x="20653" y="19633"/>
                    </a:cubicBezTo>
                    <a:cubicBezTo>
                      <a:pt x="18910" y="20288"/>
                      <a:pt x="17229" y="20944"/>
                      <a:pt x="15486" y="21600"/>
                    </a:cubicBezTo>
                    <a:cubicBezTo>
                      <a:pt x="11876" y="20698"/>
                      <a:pt x="7456" y="17665"/>
                      <a:pt x="4095" y="1352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80" name="Shape">
                <a:extLst>
                  <a:ext uri="{FF2B5EF4-FFF2-40B4-BE49-F238E27FC236}">
                    <a16:creationId xmlns:a16="http://schemas.microsoft.com/office/drawing/2014/main" id="{F2AD80D8-DDAC-4BED-8503-DD2E63758F51}"/>
                  </a:ext>
                </a:extLst>
              </p:cNvPr>
              <p:cNvSpPr/>
              <p:nvPr/>
            </p:nvSpPr>
            <p:spPr>
              <a:xfrm>
                <a:off x="2743114" y="2728619"/>
                <a:ext cx="177171" cy="2843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51" h="21600" extrusionOk="0">
                    <a:moveTo>
                      <a:pt x="4291" y="13500"/>
                    </a:moveTo>
                    <a:cubicBezTo>
                      <a:pt x="517" y="8902"/>
                      <a:pt x="-849" y="4303"/>
                      <a:pt x="517" y="1814"/>
                    </a:cubicBezTo>
                    <a:cubicBezTo>
                      <a:pt x="2339" y="1223"/>
                      <a:pt x="4226" y="591"/>
                      <a:pt x="6112" y="0"/>
                    </a:cubicBezTo>
                    <a:cubicBezTo>
                      <a:pt x="4876" y="2531"/>
                      <a:pt x="6177" y="7045"/>
                      <a:pt x="9951" y="11559"/>
                    </a:cubicBezTo>
                    <a:cubicBezTo>
                      <a:pt x="13074" y="15398"/>
                      <a:pt x="17173" y="18309"/>
                      <a:pt x="20751" y="19533"/>
                    </a:cubicBezTo>
                    <a:cubicBezTo>
                      <a:pt x="18929" y="20208"/>
                      <a:pt x="17173" y="20925"/>
                      <a:pt x="15416" y="21600"/>
                    </a:cubicBezTo>
                    <a:cubicBezTo>
                      <a:pt x="11773" y="20419"/>
                      <a:pt x="7544" y="17423"/>
                      <a:pt x="4291" y="135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81" name="Shape">
                <a:extLst>
                  <a:ext uri="{FF2B5EF4-FFF2-40B4-BE49-F238E27FC236}">
                    <a16:creationId xmlns:a16="http://schemas.microsoft.com/office/drawing/2014/main" id="{4BC5CAB9-940A-485D-9073-B0A44C303EAE}"/>
                  </a:ext>
                </a:extLst>
              </p:cNvPr>
              <p:cNvSpPr/>
              <p:nvPr/>
            </p:nvSpPr>
            <p:spPr>
              <a:xfrm>
                <a:off x="2033002" y="3143611"/>
                <a:ext cx="158277" cy="2098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982" h="20760" extrusionOk="0">
                    <a:moveTo>
                      <a:pt x="6517" y="0"/>
                    </a:moveTo>
                    <a:cubicBezTo>
                      <a:pt x="6798" y="3188"/>
                      <a:pt x="8340" y="7200"/>
                      <a:pt x="11075" y="11267"/>
                    </a:cubicBezTo>
                    <a:cubicBezTo>
                      <a:pt x="13670" y="15115"/>
                      <a:pt x="16896" y="18247"/>
                      <a:pt x="19982" y="20226"/>
                    </a:cubicBezTo>
                    <a:cubicBezTo>
                      <a:pt x="10655" y="21600"/>
                      <a:pt x="4203" y="20391"/>
                      <a:pt x="1468" y="15774"/>
                    </a:cubicBezTo>
                    <a:cubicBezTo>
                      <a:pt x="-1618" y="10443"/>
                      <a:pt x="205" y="5386"/>
                      <a:pt x="651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82" name="Shape">
                <a:extLst>
                  <a:ext uri="{FF2B5EF4-FFF2-40B4-BE49-F238E27FC236}">
                    <a16:creationId xmlns:a16="http://schemas.microsoft.com/office/drawing/2014/main" id="{1D19FA33-8A0E-4FE0-8D83-15091E9837D7}"/>
                  </a:ext>
                </a:extLst>
              </p:cNvPr>
              <p:cNvSpPr/>
              <p:nvPr/>
            </p:nvSpPr>
            <p:spPr>
              <a:xfrm>
                <a:off x="2082934" y="3100824"/>
                <a:ext cx="168305" cy="249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634" y="13710"/>
                    </a:moveTo>
                    <a:cubicBezTo>
                      <a:pt x="1853" y="10151"/>
                      <a:pt x="285" y="6639"/>
                      <a:pt x="0" y="3849"/>
                    </a:cubicBezTo>
                    <a:cubicBezTo>
                      <a:pt x="1711" y="2598"/>
                      <a:pt x="3778" y="1299"/>
                      <a:pt x="6202" y="0"/>
                    </a:cubicBezTo>
                    <a:cubicBezTo>
                      <a:pt x="5846" y="2983"/>
                      <a:pt x="7485" y="7216"/>
                      <a:pt x="10836" y="11498"/>
                    </a:cubicBezTo>
                    <a:cubicBezTo>
                      <a:pt x="13972" y="15491"/>
                      <a:pt x="17964" y="18569"/>
                      <a:pt x="21600" y="20205"/>
                    </a:cubicBezTo>
                    <a:cubicBezTo>
                      <a:pt x="18749" y="20782"/>
                      <a:pt x="16111" y="21263"/>
                      <a:pt x="13687" y="21600"/>
                    </a:cubicBezTo>
                    <a:cubicBezTo>
                      <a:pt x="10551" y="19820"/>
                      <a:pt x="7343" y="17078"/>
                      <a:pt x="4634" y="137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83" name="Shape">
                <a:extLst>
                  <a:ext uri="{FF2B5EF4-FFF2-40B4-BE49-F238E27FC236}">
                    <a16:creationId xmlns:a16="http://schemas.microsoft.com/office/drawing/2014/main" id="{E4A08625-DF7B-45A7-812C-C07070B46DBF}"/>
                  </a:ext>
                </a:extLst>
              </p:cNvPr>
              <p:cNvSpPr/>
              <p:nvPr/>
            </p:nvSpPr>
            <p:spPr>
              <a:xfrm>
                <a:off x="2129718" y="3062838"/>
                <a:ext cx="178125" cy="2705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12" h="21600" extrusionOk="0">
                    <a:moveTo>
                      <a:pt x="4364" y="13616"/>
                    </a:moveTo>
                    <a:cubicBezTo>
                      <a:pt x="1241" y="9669"/>
                      <a:pt x="-288" y="5766"/>
                      <a:pt x="44" y="3016"/>
                    </a:cubicBezTo>
                    <a:cubicBezTo>
                      <a:pt x="1839" y="2040"/>
                      <a:pt x="3833" y="1020"/>
                      <a:pt x="6026" y="0"/>
                    </a:cubicBezTo>
                    <a:cubicBezTo>
                      <a:pt x="5162" y="2705"/>
                      <a:pt x="6624" y="7141"/>
                      <a:pt x="10146" y="11532"/>
                    </a:cubicBezTo>
                    <a:cubicBezTo>
                      <a:pt x="13403" y="15612"/>
                      <a:pt x="17657" y="18673"/>
                      <a:pt x="21312" y="19959"/>
                    </a:cubicBezTo>
                    <a:cubicBezTo>
                      <a:pt x="18919" y="20580"/>
                      <a:pt x="16593" y="21112"/>
                      <a:pt x="14466" y="21600"/>
                    </a:cubicBezTo>
                    <a:cubicBezTo>
                      <a:pt x="11010" y="20137"/>
                      <a:pt x="7289" y="17298"/>
                      <a:pt x="4364" y="1361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84" name="Shape">
                <a:extLst>
                  <a:ext uri="{FF2B5EF4-FFF2-40B4-BE49-F238E27FC236}">
                    <a16:creationId xmlns:a16="http://schemas.microsoft.com/office/drawing/2014/main" id="{50B8753C-EED8-4567-98A3-41090988591D}"/>
                  </a:ext>
                </a:extLst>
              </p:cNvPr>
              <p:cNvSpPr/>
              <p:nvPr/>
            </p:nvSpPr>
            <p:spPr>
              <a:xfrm>
                <a:off x="2214371" y="3004017"/>
                <a:ext cx="188211" cy="2916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51" h="21600" extrusionOk="0">
                    <a:moveTo>
                      <a:pt x="4051" y="13577"/>
                    </a:moveTo>
                    <a:cubicBezTo>
                      <a:pt x="543" y="9134"/>
                      <a:pt x="-749" y="4731"/>
                      <a:pt x="420" y="2304"/>
                    </a:cubicBezTo>
                    <a:cubicBezTo>
                      <a:pt x="2205" y="1563"/>
                      <a:pt x="4051" y="782"/>
                      <a:pt x="5959" y="0"/>
                    </a:cubicBezTo>
                    <a:cubicBezTo>
                      <a:pt x="4420" y="2345"/>
                      <a:pt x="5651" y="6994"/>
                      <a:pt x="9343" y="11643"/>
                    </a:cubicBezTo>
                    <a:cubicBezTo>
                      <a:pt x="12728" y="15881"/>
                      <a:pt x="17220" y="18967"/>
                      <a:pt x="20851" y="19831"/>
                    </a:cubicBezTo>
                    <a:cubicBezTo>
                      <a:pt x="18820" y="20448"/>
                      <a:pt x="16913" y="21065"/>
                      <a:pt x="15005" y="21600"/>
                    </a:cubicBezTo>
                    <a:cubicBezTo>
                      <a:pt x="11559" y="20613"/>
                      <a:pt x="7251" y="17650"/>
                      <a:pt x="4051" y="1357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85" name="Shape">
                <a:extLst>
                  <a:ext uri="{FF2B5EF4-FFF2-40B4-BE49-F238E27FC236}">
                    <a16:creationId xmlns:a16="http://schemas.microsoft.com/office/drawing/2014/main" id="{3BDD347D-6278-4B18-BDED-A6C7515786BE}"/>
                  </a:ext>
                </a:extLst>
              </p:cNvPr>
              <p:cNvSpPr/>
              <p:nvPr/>
            </p:nvSpPr>
            <p:spPr>
              <a:xfrm>
                <a:off x="2258122" y="2814515"/>
                <a:ext cx="492434" cy="4582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3" h="21600" extrusionOk="0">
                    <a:moveTo>
                      <a:pt x="1571" y="16364"/>
                    </a:moveTo>
                    <a:cubicBezTo>
                      <a:pt x="132" y="13405"/>
                      <a:pt x="-347" y="10447"/>
                      <a:pt x="252" y="8954"/>
                    </a:cubicBezTo>
                    <a:cubicBezTo>
                      <a:pt x="4304" y="6336"/>
                      <a:pt x="9434" y="3404"/>
                      <a:pt x="15547" y="0"/>
                    </a:cubicBezTo>
                    <a:cubicBezTo>
                      <a:pt x="14900" y="1492"/>
                      <a:pt x="15380" y="4477"/>
                      <a:pt x="16842" y="7488"/>
                    </a:cubicBezTo>
                    <a:cubicBezTo>
                      <a:pt x="18136" y="10132"/>
                      <a:pt x="19839" y="12070"/>
                      <a:pt x="21253" y="12672"/>
                    </a:cubicBezTo>
                    <a:cubicBezTo>
                      <a:pt x="15643" y="16233"/>
                      <a:pt x="10513" y="19322"/>
                      <a:pt x="6078" y="21600"/>
                    </a:cubicBezTo>
                    <a:cubicBezTo>
                      <a:pt x="4639" y="21024"/>
                      <a:pt x="2889" y="19061"/>
                      <a:pt x="1571" y="1636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86" name="Shape">
                <a:extLst>
                  <a:ext uri="{FF2B5EF4-FFF2-40B4-BE49-F238E27FC236}">
                    <a16:creationId xmlns:a16="http://schemas.microsoft.com/office/drawing/2014/main" id="{8757B1A0-F32F-4024-861E-F8AC3485A50A}"/>
                  </a:ext>
                </a:extLst>
              </p:cNvPr>
              <p:cNvSpPr/>
              <p:nvPr/>
            </p:nvSpPr>
            <p:spPr>
              <a:xfrm>
                <a:off x="2173401" y="3033453"/>
                <a:ext cx="184778" cy="2838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9" h="21600" extrusionOk="0">
                    <a:moveTo>
                      <a:pt x="4146" y="13526"/>
                    </a:moveTo>
                    <a:cubicBezTo>
                      <a:pt x="798" y="9299"/>
                      <a:pt x="-591" y="5115"/>
                      <a:pt x="230" y="2536"/>
                    </a:cubicBezTo>
                    <a:cubicBezTo>
                      <a:pt x="1998" y="1691"/>
                      <a:pt x="3893" y="845"/>
                      <a:pt x="5914" y="0"/>
                    </a:cubicBezTo>
                    <a:cubicBezTo>
                      <a:pt x="4651" y="2536"/>
                      <a:pt x="5977" y="7059"/>
                      <a:pt x="9641" y="11582"/>
                    </a:cubicBezTo>
                    <a:cubicBezTo>
                      <a:pt x="12988" y="15724"/>
                      <a:pt x="17346" y="18810"/>
                      <a:pt x="21009" y="19867"/>
                    </a:cubicBezTo>
                    <a:cubicBezTo>
                      <a:pt x="18862" y="20501"/>
                      <a:pt x="16777" y="21093"/>
                      <a:pt x="14820" y="21600"/>
                    </a:cubicBezTo>
                    <a:cubicBezTo>
                      <a:pt x="11283" y="20374"/>
                      <a:pt x="7241" y="17415"/>
                      <a:pt x="4146" y="1352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326FEB8-BAEE-429A-A65A-8324F43F333B}"/>
                </a:ext>
              </a:extLst>
            </p:cNvPr>
            <p:cNvGrpSpPr/>
            <p:nvPr/>
          </p:nvGrpSpPr>
          <p:grpSpPr>
            <a:xfrm rot="20246942">
              <a:off x="1172519" y="1653797"/>
              <a:ext cx="1926980" cy="1238153"/>
              <a:chOff x="1757651" y="1256035"/>
              <a:chExt cx="3442630" cy="2212011"/>
            </a:xfrm>
          </p:grpSpPr>
          <p:sp>
            <p:nvSpPr>
              <p:cNvPr id="57" name="Shape">
                <a:extLst>
                  <a:ext uri="{FF2B5EF4-FFF2-40B4-BE49-F238E27FC236}">
                    <a16:creationId xmlns:a16="http://schemas.microsoft.com/office/drawing/2014/main" id="{230D11B4-F677-4F2B-870D-59269B830330}"/>
                  </a:ext>
                </a:extLst>
              </p:cNvPr>
              <p:cNvSpPr/>
              <p:nvPr/>
            </p:nvSpPr>
            <p:spPr>
              <a:xfrm>
                <a:off x="3757319" y="1256035"/>
                <a:ext cx="1277854" cy="10491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29" h="20679" extrusionOk="0">
                    <a:moveTo>
                      <a:pt x="0" y="20679"/>
                    </a:moveTo>
                    <a:cubicBezTo>
                      <a:pt x="0" y="20679"/>
                      <a:pt x="6874" y="9644"/>
                      <a:pt x="9717" y="5626"/>
                    </a:cubicBezTo>
                    <a:cubicBezTo>
                      <a:pt x="12560" y="1608"/>
                      <a:pt x="15192" y="-921"/>
                      <a:pt x="18291" y="316"/>
                    </a:cubicBezTo>
                    <a:cubicBezTo>
                      <a:pt x="21390" y="1553"/>
                      <a:pt x="21600" y="6502"/>
                      <a:pt x="20201" y="8976"/>
                    </a:cubicBezTo>
                    <a:lnTo>
                      <a:pt x="0" y="2067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</a:gradFill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58" name="Shape">
                <a:extLst>
                  <a:ext uri="{FF2B5EF4-FFF2-40B4-BE49-F238E27FC236}">
                    <a16:creationId xmlns:a16="http://schemas.microsoft.com/office/drawing/2014/main" id="{267913F3-7B88-42AD-BF3A-AF8EAC6E05EC}"/>
                  </a:ext>
                </a:extLst>
              </p:cNvPr>
              <p:cNvSpPr/>
              <p:nvPr/>
            </p:nvSpPr>
            <p:spPr>
              <a:xfrm>
                <a:off x="1757651" y="3255710"/>
                <a:ext cx="356758" cy="212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3" h="21171" extrusionOk="0">
                    <a:moveTo>
                      <a:pt x="18576" y="513"/>
                    </a:moveTo>
                    <a:lnTo>
                      <a:pt x="0" y="21171"/>
                    </a:lnTo>
                    <a:lnTo>
                      <a:pt x="20304" y="5663"/>
                    </a:lnTo>
                    <a:cubicBezTo>
                      <a:pt x="21201" y="4999"/>
                      <a:pt x="21600" y="3227"/>
                      <a:pt x="21168" y="1731"/>
                    </a:cubicBezTo>
                    <a:cubicBezTo>
                      <a:pt x="20769" y="236"/>
                      <a:pt x="19706" y="-429"/>
                      <a:pt x="18809" y="291"/>
                    </a:cubicBezTo>
                    <a:cubicBezTo>
                      <a:pt x="18742" y="346"/>
                      <a:pt x="18642" y="402"/>
                      <a:pt x="18576" y="51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</a:gradFill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59" name="Shape">
                <a:extLst>
                  <a:ext uri="{FF2B5EF4-FFF2-40B4-BE49-F238E27FC236}">
                    <a16:creationId xmlns:a16="http://schemas.microsoft.com/office/drawing/2014/main" id="{0F995040-D5C3-4E48-85FE-2FF0C69E5535}"/>
                  </a:ext>
                </a:extLst>
              </p:cNvPr>
              <p:cNvSpPr/>
              <p:nvPr/>
            </p:nvSpPr>
            <p:spPr>
              <a:xfrm>
                <a:off x="2035383" y="1700408"/>
                <a:ext cx="2935251" cy="1649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4" h="21489" extrusionOk="0">
                    <a:moveTo>
                      <a:pt x="376" y="18748"/>
                    </a:moveTo>
                    <a:cubicBezTo>
                      <a:pt x="474" y="18560"/>
                      <a:pt x="592" y="18364"/>
                      <a:pt x="730" y="18169"/>
                    </a:cubicBezTo>
                    <a:cubicBezTo>
                      <a:pt x="840" y="18010"/>
                      <a:pt x="962" y="17843"/>
                      <a:pt x="1096" y="17677"/>
                    </a:cubicBezTo>
                    <a:cubicBezTo>
                      <a:pt x="1210" y="17532"/>
                      <a:pt x="1332" y="17387"/>
                      <a:pt x="1463" y="17242"/>
                    </a:cubicBezTo>
                    <a:cubicBezTo>
                      <a:pt x="1581" y="17112"/>
                      <a:pt x="1703" y="16975"/>
                      <a:pt x="1829" y="16837"/>
                    </a:cubicBezTo>
                    <a:cubicBezTo>
                      <a:pt x="2517" y="16113"/>
                      <a:pt x="3387" y="15303"/>
                      <a:pt x="4425" y="14361"/>
                    </a:cubicBezTo>
                    <a:cubicBezTo>
                      <a:pt x="4539" y="14260"/>
                      <a:pt x="4657" y="14152"/>
                      <a:pt x="4775" y="14043"/>
                    </a:cubicBezTo>
                    <a:cubicBezTo>
                      <a:pt x="4889" y="13942"/>
                      <a:pt x="5007" y="13833"/>
                      <a:pt x="5125" y="13732"/>
                    </a:cubicBezTo>
                    <a:cubicBezTo>
                      <a:pt x="5239" y="13630"/>
                      <a:pt x="5357" y="13522"/>
                      <a:pt x="5475" y="13420"/>
                    </a:cubicBezTo>
                    <a:cubicBezTo>
                      <a:pt x="5589" y="13319"/>
                      <a:pt x="5707" y="13211"/>
                      <a:pt x="5825" y="13109"/>
                    </a:cubicBezTo>
                    <a:cubicBezTo>
                      <a:pt x="5963" y="12986"/>
                      <a:pt x="6106" y="12856"/>
                      <a:pt x="6252" y="12726"/>
                    </a:cubicBezTo>
                    <a:cubicBezTo>
                      <a:pt x="10692" y="8715"/>
                      <a:pt x="21504" y="0"/>
                      <a:pt x="21504" y="0"/>
                    </a:cubicBezTo>
                    <a:cubicBezTo>
                      <a:pt x="21504" y="0"/>
                      <a:pt x="12140" y="10757"/>
                      <a:pt x="8067" y="15064"/>
                    </a:cubicBezTo>
                    <a:cubicBezTo>
                      <a:pt x="7615" y="15541"/>
                      <a:pt x="7168" y="16012"/>
                      <a:pt x="6736" y="16468"/>
                    </a:cubicBezTo>
                    <a:cubicBezTo>
                      <a:pt x="6622" y="16584"/>
                      <a:pt x="6513" y="16707"/>
                      <a:pt x="6403" y="16823"/>
                    </a:cubicBezTo>
                    <a:cubicBezTo>
                      <a:pt x="6289" y="16938"/>
                      <a:pt x="6179" y="17061"/>
                      <a:pt x="6069" y="17170"/>
                    </a:cubicBezTo>
                    <a:cubicBezTo>
                      <a:pt x="5955" y="17286"/>
                      <a:pt x="5845" y="17402"/>
                      <a:pt x="5735" y="17517"/>
                    </a:cubicBezTo>
                    <a:cubicBezTo>
                      <a:pt x="5621" y="17633"/>
                      <a:pt x="5512" y="17749"/>
                      <a:pt x="5398" y="17865"/>
                    </a:cubicBezTo>
                    <a:cubicBezTo>
                      <a:pt x="4445" y="18849"/>
                      <a:pt x="3575" y="19704"/>
                      <a:pt x="2822" y="20333"/>
                    </a:cubicBezTo>
                    <a:cubicBezTo>
                      <a:pt x="2687" y="20442"/>
                      <a:pt x="2561" y="20550"/>
                      <a:pt x="2435" y="20645"/>
                    </a:cubicBezTo>
                    <a:cubicBezTo>
                      <a:pt x="2297" y="20753"/>
                      <a:pt x="2162" y="20854"/>
                      <a:pt x="2036" y="20941"/>
                    </a:cubicBezTo>
                    <a:cubicBezTo>
                      <a:pt x="1890" y="21043"/>
                      <a:pt x="1747" y="21130"/>
                      <a:pt x="1617" y="21209"/>
                    </a:cubicBezTo>
                    <a:cubicBezTo>
                      <a:pt x="1454" y="21296"/>
                      <a:pt x="1304" y="21368"/>
                      <a:pt x="1165" y="21419"/>
                    </a:cubicBezTo>
                    <a:cubicBezTo>
                      <a:pt x="624" y="21600"/>
                      <a:pt x="250" y="21441"/>
                      <a:pt x="91" y="20833"/>
                    </a:cubicBezTo>
                    <a:cubicBezTo>
                      <a:pt x="-96" y="20123"/>
                      <a:pt x="10" y="19457"/>
                      <a:pt x="376" y="1874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</a:gradFill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60" name="Shape">
                <a:extLst>
                  <a:ext uri="{FF2B5EF4-FFF2-40B4-BE49-F238E27FC236}">
                    <a16:creationId xmlns:a16="http://schemas.microsoft.com/office/drawing/2014/main" id="{428F0DFC-3DF9-4434-B7AA-FD840AE9BA14}"/>
                  </a:ext>
                </a:extLst>
              </p:cNvPr>
              <p:cNvSpPr/>
              <p:nvPr/>
            </p:nvSpPr>
            <p:spPr>
              <a:xfrm>
                <a:off x="3701777" y="1533763"/>
                <a:ext cx="1299188" cy="820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74" h="20440" extrusionOk="0">
                    <a:moveTo>
                      <a:pt x="0" y="20440"/>
                    </a:moveTo>
                    <a:cubicBezTo>
                      <a:pt x="0" y="20440"/>
                      <a:pt x="9976" y="4628"/>
                      <a:pt x="13923" y="1734"/>
                    </a:cubicBezTo>
                    <a:cubicBezTo>
                      <a:pt x="17861" y="-1160"/>
                      <a:pt x="20477" y="86"/>
                      <a:pt x="21039" y="1734"/>
                    </a:cubicBezTo>
                    <a:cubicBezTo>
                      <a:pt x="21600" y="3382"/>
                      <a:pt x="20287" y="4365"/>
                      <a:pt x="19391" y="4988"/>
                    </a:cubicBezTo>
                    <a:cubicBezTo>
                      <a:pt x="18495" y="5611"/>
                      <a:pt x="0" y="20440"/>
                      <a:pt x="0" y="2044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</a:gradFill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61" name="Shape">
                <a:extLst>
                  <a:ext uri="{FF2B5EF4-FFF2-40B4-BE49-F238E27FC236}">
                    <a16:creationId xmlns:a16="http://schemas.microsoft.com/office/drawing/2014/main" id="{13FCDDE6-9FC0-4771-A973-FC26987E9A89}"/>
                  </a:ext>
                </a:extLst>
              </p:cNvPr>
              <p:cNvSpPr/>
              <p:nvPr/>
            </p:nvSpPr>
            <p:spPr>
              <a:xfrm>
                <a:off x="3757319" y="1700403"/>
                <a:ext cx="1442962" cy="7315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23" h="21600" extrusionOk="0">
                    <a:moveTo>
                      <a:pt x="0" y="21600"/>
                    </a:moveTo>
                    <a:cubicBezTo>
                      <a:pt x="0" y="21600"/>
                      <a:pt x="13450" y="21600"/>
                      <a:pt x="17343" y="19845"/>
                    </a:cubicBezTo>
                    <a:cubicBezTo>
                      <a:pt x="21236" y="18090"/>
                      <a:pt x="21600" y="8348"/>
                      <a:pt x="20451" y="4363"/>
                    </a:cubicBezTo>
                    <a:cubicBezTo>
                      <a:pt x="19302" y="377"/>
                      <a:pt x="17343" y="0"/>
                      <a:pt x="17343" y="0"/>
                    </a:cubicBezTo>
                    <a:lnTo>
                      <a:pt x="0" y="2160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</a:gradFill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62" name="Shape">
                <a:extLst>
                  <a:ext uri="{FF2B5EF4-FFF2-40B4-BE49-F238E27FC236}">
                    <a16:creationId xmlns:a16="http://schemas.microsoft.com/office/drawing/2014/main" id="{326165FA-1361-47D4-B4DD-CE37974F58DD}"/>
                  </a:ext>
                </a:extLst>
              </p:cNvPr>
              <p:cNvSpPr/>
              <p:nvPr/>
            </p:nvSpPr>
            <p:spPr>
              <a:xfrm>
                <a:off x="2653958" y="2768289"/>
                <a:ext cx="182486" cy="2899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89" h="21600" extrusionOk="0">
                    <a:moveTo>
                      <a:pt x="4127" y="13490"/>
                    </a:moveTo>
                    <a:cubicBezTo>
                      <a:pt x="348" y="8814"/>
                      <a:pt x="-911" y="4179"/>
                      <a:pt x="663" y="1779"/>
                    </a:cubicBezTo>
                    <a:cubicBezTo>
                      <a:pt x="2427" y="1200"/>
                      <a:pt x="4253" y="579"/>
                      <a:pt x="6079" y="0"/>
                    </a:cubicBezTo>
                    <a:cubicBezTo>
                      <a:pt x="4631" y="2400"/>
                      <a:pt x="5890" y="6993"/>
                      <a:pt x="9669" y="11586"/>
                    </a:cubicBezTo>
                    <a:cubicBezTo>
                      <a:pt x="12880" y="15559"/>
                      <a:pt x="17099" y="18497"/>
                      <a:pt x="20689" y="19614"/>
                    </a:cubicBezTo>
                    <a:cubicBezTo>
                      <a:pt x="18926" y="20276"/>
                      <a:pt x="17225" y="20938"/>
                      <a:pt x="15525" y="21600"/>
                    </a:cubicBezTo>
                    <a:cubicBezTo>
                      <a:pt x="11747" y="20566"/>
                      <a:pt x="7402" y="17545"/>
                      <a:pt x="4127" y="1349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</a:gradFill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63" name="Shape">
                <a:extLst>
                  <a:ext uri="{FF2B5EF4-FFF2-40B4-BE49-F238E27FC236}">
                    <a16:creationId xmlns:a16="http://schemas.microsoft.com/office/drawing/2014/main" id="{A34EC9BE-D55F-4F4A-B314-7EEA0FDB7BF7}"/>
                  </a:ext>
                </a:extLst>
              </p:cNvPr>
              <p:cNvSpPr/>
              <p:nvPr/>
            </p:nvSpPr>
            <p:spPr>
              <a:xfrm>
                <a:off x="2701855" y="2748108"/>
                <a:ext cx="179490" cy="2871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11" h="21600" extrusionOk="0">
                    <a:moveTo>
                      <a:pt x="4239" y="13495"/>
                    </a:moveTo>
                    <a:cubicBezTo>
                      <a:pt x="457" y="8857"/>
                      <a:pt x="-889" y="4261"/>
                      <a:pt x="585" y="1796"/>
                    </a:cubicBezTo>
                    <a:cubicBezTo>
                      <a:pt x="2380" y="1212"/>
                      <a:pt x="4239" y="585"/>
                      <a:pt x="6097" y="0"/>
                    </a:cubicBezTo>
                    <a:cubicBezTo>
                      <a:pt x="4751" y="2465"/>
                      <a:pt x="6033" y="7019"/>
                      <a:pt x="9815" y="11573"/>
                    </a:cubicBezTo>
                    <a:cubicBezTo>
                      <a:pt x="13020" y="15459"/>
                      <a:pt x="17186" y="18425"/>
                      <a:pt x="20711" y="19595"/>
                    </a:cubicBezTo>
                    <a:cubicBezTo>
                      <a:pt x="18916" y="20263"/>
                      <a:pt x="17186" y="20973"/>
                      <a:pt x="15455" y="21600"/>
                    </a:cubicBezTo>
                    <a:cubicBezTo>
                      <a:pt x="11866" y="20514"/>
                      <a:pt x="7572" y="17505"/>
                      <a:pt x="4239" y="1349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</a:gradFill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64" name="Shape">
                <a:extLst>
                  <a:ext uri="{FF2B5EF4-FFF2-40B4-BE49-F238E27FC236}">
                    <a16:creationId xmlns:a16="http://schemas.microsoft.com/office/drawing/2014/main" id="{4E76262F-2B19-45B3-AC2E-EADB0F656AD2}"/>
                  </a:ext>
                </a:extLst>
              </p:cNvPr>
              <p:cNvSpPr/>
              <p:nvPr/>
            </p:nvSpPr>
            <p:spPr>
              <a:xfrm>
                <a:off x="2606465" y="2792574"/>
                <a:ext cx="184296" cy="2927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53" h="21600" extrusionOk="0">
                    <a:moveTo>
                      <a:pt x="4095" y="13526"/>
                    </a:moveTo>
                    <a:cubicBezTo>
                      <a:pt x="298" y="8812"/>
                      <a:pt x="-947" y="4140"/>
                      <a:pt x="734" y="1803"/>
                    </a:cubicBezTo>
                    <a:cubicBezTo>
                      <a:pt x="2477" y="1230"/>
                      <a:pt x="4282" y="615"/>
                      <a:pt x="6087" y="0"/>
                    </a:cubicBezTo>
                    <a:cubicBezTo>
                      <a:pt x="4531" y="2377"/>
                      <a:pt x="5776" y="6968"/>
                      <a:pt x="9511" y="11599"/>
                    </a:cubicBezTo>
                    <a:cubicBezTo>
                      <a:pt x="12810" y="15616"/>
                      <a:pt x="17105" y="18608"/>
                      <a:pt x="20653" y="19633"/>
                    </a:cubicBezTo>
                    <a:cubicBezTo>
                      <a:pt x="18910" y="20288"/>
                      <a:pt x="17229" y="20944"/>
                      <a:pt x="15486" y="21600"/>
                    </a:cubicBezTo>
                    <a:cubicBezTo>
                      <a:pt x="11876" y="20698"/>
                      <a:pt x="7456" y="17665"/>
                      <a:pt x="4095" y="1352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</a:gradFill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65" name="Shape">
                <a:extLst>
                  <a:ext uri="{FF2B5EF4-FFF2-40B4-BE49-F238E27FC236}">
                    <a16:creationId xmlns:a16="http://schemas.microsoft.com/office/drawing/2014/main" id="{9F5A5A93-3B63-49B0-8F21-4134D3509FCF}"/>
                  </a:ext>
                </a:extLst>
              </p:cNvPr>
              <p:cNvSpPr/>
              <p:nvPr/>
            </p:nvSpPr>
            <p:spPr>
              <a:xfrm>
                <a:off x="2743114" y="2728619"/>
                <a:ext cx="177171" cy="2843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51" h="21600" extrusionOk="0">
                    <a:moveTo>
                      <a:pt x="4291" y="13500"/>
                    </a:moveTo>
                    <a:cubicBezTo>
                      <a:pt x="517" y="8902"/>
                      <a:pt x="-849" y="4303"/>
                      <a:pt x="517" y="1814"/>
                    </a:cubicBezTo>
                    <a:cubicBezTo>
                      <a:pt x="2339" y="1223"/>
                      <a:pt x="4226" y="591"/>
                      <a:pt x="6112" y="0"/>
                    </a:cubicBezTo>
                    <a:cubicBezTo>
                      <a:pt x="4876" y="2531"/>
                      <a:pt x="6177" y="7045"/>
                      <a:pt x="9951" y="11559"/>
                    </a:cubicBezTo>
                    <a:cubicBezTo>
                      <a:pt x="13074" y="15398"/>
                      <a:pt x="17173" y="18309"/>
                      <a:pt x="20751" y="19533"/>
                    </a:cubicBezTo>
                    <a:cubicBezTo>
                      <a:pt x="18929" y="20208"/>
                      <a:pt x="17173" y="20925"/>
                      <a:pt x="15416" y="21600"/>
                    </a:cubicBezTo>
                    <a:cubicBezTo>
                      <a:pt x="11773" y="20419"/>
                      <a:pt x="7544" y="17423"/>
                      <a:pt x="4291" y="1350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</a:gradFill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66" name="Shape">
                <a:extLst>
                  <a:ext uri="{FF2B5EF4-FFF2-40B4-BE49-F238E27FC236}">
                    <a16:creationId xmlns:a16="http://schemas.microsoft.com/office/drawing/2014/main" id="{7DC41E70-1593-40DC-B0D0-E5D2D8769E14}"/>
                  </a:ext>
                </a:extLst>
              </p:cNvPr>
              <p:cNvSpPr/>
              <p:nvPr/>
            </p:nvSpPr>
            <p:spPr>
              <a:xfrm>
                <a:off x="2033002" y="3143611"/>
                <a:ext cx="158277" cy="2098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982" h="20760" extrusionOk="0">
                    <a:moveTo>
                      <a:pt x="6517" y="0"/>
                    </a:moveTo>
                    <a:cubicBezTo>
                      <a:pt x="6798" y="3188"/>
                      <a:pt x="8340" y="7200"/>
                      <a:pt x="11075" y="11267"/>
                    </a:cubicBezTo>
                    <a:cubicBezTo>
                      <a:pt x="13670" y="15115"/>
                      <a:pt x="16896" y="18247"/>
                      <a:pt x="19982" y="20226"/>
                    </a:cubicBezTo>
                    <a:cubicBezTo>
                      <a:pt x="10655" y="21600"/>
                      <a:pt x="4203" y="20391"/>
                      <a:pt x="1468" y="15774"/>
                    </a:cubicBezTo>
                    <a:cubicBezTo>
                      <a:pt x="-1618" y="10443"/>
                      <a:pt x="205" y="5386"/>
                      <a:pt x="651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</a:gradFill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67" name="Shape">
                <a:extLst>
                  <a:ext uri="{FF2B5EF4-FFF2-40B4-BE49-F238E27FC236}">
                    <a16:creationId xmlns:a16="http://schemas.microsoft.com/office/drawing/2014/main" id="{253A26DE-DDA2-4665-A69D-643D1ED69E3B}"/>
                  </a:ext>
                </a:extLst>
              </p:cNvPr>
              <p:cNvSpPr/>
              <p:nvPr/>
            </p:nvSpPr>
            <p:spPr>
              <a:xfrm>
                <a:off x="2082934" y="3100824"/>
                <a:ext cx="168305" cy="249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634" y="13710"/>
                    </a:moveTo>
                    <a:cubicBezTo>
                      <a:pt x="1853" y="10151"/>
                      <a:pt x="285" y="6639"/>
                      <a:pt x="0" y="3849"/>
                    </a:cubicBezTo>
                    <a:cubicBezTo>
                      <a:pt x="1711" y="2598"/>
                      <a:pt x="3778" y="1299"/>
                      <a:pt x="6202" y="0"/>
                    </a:cubicBezTo>
                    <a:cubicBezTo>
                      <a:pt x="5846" y="2983"/>
                      <a:pt x="7485" y="7216"/>
                      <a:pt x="10836" y="11498"/>
                    </a:cubicBezTo>
                    <a:cubicBezTo>
                      <a:pt x="13972" y="15491"/>
                      <a:pt x="17964" y="18569"/>
                      <a:pt x="21600" y="20205"/>
                    </a:cubicBezTo>
                    <a:cubicBezTo>
                      <a:pt x="18749" y="20782"/>
                      <a:pt x="16111" y="21263"/>
                      <a:pt x="13687" y="21600"/>
                    </a:cubicBezTo>
                    <a:cubicBezTo>
                      <a:pt x="10551" y="19820"/>
                      <a:pt x="7343" y="17078"/>
                      <a:pt x="4634" y="1371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</a:gradFill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68" name="Shape">
                <a:extLst>
                  <a:ext uri="{FF2B5EF4-FFF2-40B4-BE49-F238E27FC236}">
                    <a16:creationId xmlns:a16="http://schemas.microsoft.com/office/drawing/2014/main" id="{34CFEFC9-9DD3-4206-81B0-C3477B00DDF5}"/>
                  </a:ext>
                </a:extLst>
              </p:cNvPr>
              <p:cNvSpPr/>
              <p:nvPr/>
            </p:nvSpPr>
            <p:spPr>
              <a:xfrm>
                <a:off x="2129718" y="3062838"/>
                <a:ext cx="178125" cy="2705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12" h="21600" extrusionOk="0">
                    <a:moveTo>
                      <a:pt x="4364" y="13616"/>
                    </a:moveTo>
                    <a:cubicBezTo>
                      <a:pt x="1241" y="9669"/>
                      <a:pt x="-288" y="5766"/>
                      <a:pt x="44" y="3016"/>
                    </a:cubicBezTo>
                    <a:cubicBezTo>
                      <a:pt x="1839" y="2040"/>
                      <a:pt x="3833" y="1020"/>
                      <a:pt x="6026" y="0"/>
                    </a:cubicBezTo>
                    <a:cubicBezTo>
                      <a:pt x="5162" y="2705"/>
                      <a:pt x="6624" y="7141"/>
                      <a:pt x="10146" y="11532"/>
                    </a:cubicBezTo>
                    <a:cubicBezTo>
                      <a:pt x="13403" y="15612"/>
                      <a:pt x="17657" y="18673"/>
                      <a:pt x="21312" y="19959"/>
                    </a:cubicBezTo>
                    <a:cubicBezTo>
                      <a:pt x="18919" y="20580"/>
                      <a:pt x="16593" y="21112"/>
                      <a:pt x="14466" y="21600"/>
                    </a:cubicBezTo>
                    <a:cubicBezTo>
                      <a:pt x="11010" y="20137"/>
                      <a:pt x="7289" y="17298"/>
                      <a:pt x="4364" y="1361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</a:gradFill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69" name="Shape">
                <a:extLst>
                  <a:ext uri="{FF2B5EF4-FFF2-40B4-BE49-F238E27FC236}">
                    <a16:creationId xmlns:a16="http://schemas.microsoft.com/office/drawing/2014/main" id="{E91D1599-9E21-427E-9245-EE9590E9ED28}"/>
                  </a:ext>
                </a:extLst>
              </p:cNvPr>
              <p:cNvSpPr/>
              <p:nvPr/>
            </p:nvSpPr>
            <p:spPr>
              <a:xfrm>
                <a:off x="2214371" y="3004017"/>
                <a:ext cx="188211" cy="2916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51" h="21600" extrusionOk="0">
                    <a:moveTo>
                      <a:pt x="4051" y="13577"/>
                    </a:moveTo>
                    <a:cubicBezTo>
                      <a:pt x="543" y="9134"/>
                      <a:pt x="-749" y="4731"/>
                      <a:pt x="420" y="2304"/>
                    </a:cubicBezTo>
                    <a:cubicBezTo>
                      <a:pt x="2205" y="1563"/>
                      <a:pt x="4051" y="782"/>
                      <a:pt x="5959" y="0"/>
                    </a:cubicBezTo>
                    <a:cubicBezTo>
                      <a:pt x="4420" y="2345"/>
                      <a:pt x="5651" y="6994"/>
                      <a:pt x="9343" y="11643"/>
                    </a:cubicBezTo>
                    <a:cubicBezTo>
                      <a:pt x="12728" y="15881"/>
                      <a:pt x="17220" y="18967"/>
                      <a:pt x="20851" y="19831"/>
                    </a:cubicBezTo>
                    <a:cubicBezTo>
                      <a:pt x="18820" y="20448"/>
                      <a:pt x="16913" y="21065"/>
                      <a:pt x="15005" y="21600"/>
                    </a:cubicBezTo>
                    <a:cubicBezTo>
                      <a:pt x="11559" y="20613"/>
                      <a:pt x="7251" y="17650"/>
                      <a:pt x="4051" y="1357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</a:gradFill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70" name="Shape">
                <a:extLst>
                  <a:ext uri="{FF2B5EF4-FFF2-40B4-BE49-F238E27FC236}">
                    <a16:creationId xmlns:a16="http://schemas.microsoft.com/office/drawing/2014/main" id="{2A43AEB7-24FC-473D-AD4A-66C6DE8593D4}"/>
                  </a:ext>
                </a:extLst>
              </p:cNvPr>
              <p:cNvSpPr/>
              <p:nvPr/>
            </p:nvSpPr>
            <p:spPr>
              <a:xfrm>
                <a:off x="2258122" y="2814515"/>
                <a:ext cx="492434" cy="4582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3" h="21600" extrusionOk="0">
                    <a:moveTo>
                      <a:pt x="1571" y="16364"/>
                    </a:moveTo>
                    <a:cubicBezTo>
                      <a:pt x="132" y="13405"/>
                      <a:pt x="-347" y="10447"/>
                      <a:pt x="252" y="8954"/>
                    </a:cubicBezTo>
                    <a:cubicBezTo>
                      <a:pt x="4304" y="6336"/>
                      <a:pt x="9434" y="3404"/>
                      <a:pt x="15547" y="0"/>
                    </a:cubicBezTo>
                    <a:cubicBezTo>
                      <a:pt x="14900" y="1492"/>
                      <a:pt x="15380" y="4477"/>
                      <a:pt x="16842" y="7488"/>
                    </a:cubicBezTo>
                    <a:cubicBezTo>
                      <a:pt x="18136" y="10132"/>
                      <a:pt x="19839" y="12070"/>
                      <a:pt x="21253" y="12672"/>
                    </a:cubicBezTo>
                    <a:cubicBezTo>
                      <a:pt x="15643" y="16233"/>
                      <a:pt x="10513" y="19322"/>
                      <a:pt x="6078" y="21600"/>
                    </a:cubicBezTo>
                    <a:cubicBezTo>
                      <a:pt x="4639" y="21024"/>
                      <a:pt x="2889" y="19061"/>
                      <a:pt x="1571" y="1636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</a:gradFill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71" name="Shape">
                <a:extLst>
                  <a:ext uri="{FF2B5EF4-FFF2-40B4-BE49-F238E27FC236}">
                    <a16:creationId xmlns:a16="http://schemas.microsoft.com/office/drawing/2014/main" id="{FAAA135F-C74B-47D2-9187-C22AA7B9FAA6}"/>
                  </a:ext>
                </a:extLst>
              </p:cNvPr>
              <p:cNvSpPr/>
              <p:nvPr/>
            </p:nvSpPr>
            <p:spPr>
              <a:xfrm>
                <a:off x="2173401" y="3033453"/>
                <a:ext cx="184778" cy="2838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9" h="21600" extrusionOk="0">
                    <a:moveTo>
                      <a:pt x="4146" y="13526"/>
                    </a:moveTo>
                    <a:cubicBezTo>
                      <a:pt x="798" y="9299"/>
                      <a:pt x="-591" y="5115"/>
                      <a:pt x="230" y="2536"/>
                    </a:cubicBezTo>
                    <a:cubicBezTo>
                      <a:pt x="1998" y="1691"/>
                      <a:pt x="3893" y="845"/>
                      <a:pt x="5914" y="0"/>
                    </a:cubicBezTo>
                    <a:cubicBezTo>
                      <a:pt x="4651" y="2536"/>
                      <a:pt x="5977" y="7059"/>
                      <a:pt x="9641" y="11582"/>
                    </a:cubicBezTo>
                    <a:cubicBezTo>
                      <a:pt x="12988" y="15724"/>
                      <a:pt x="17346" y="18810"/>
                      <a:pt x="21009" y="19867"/>
                    </a:cubicBezTo>
                    <a:cubicBezTo>
                      <a:pt x="18862" y="20501"/>
                      <a:pt x="16777" y="21093"/>
                      <a:pt x="14820" y="21600"/>
                    </a:cubicBezTo>
                    <a:cubicBezTo>
                      <a:pt x="11283" y="20374"/>
                      <a:pt x="7241" y="17415"/>
                      <a:pt x="4146" y="1352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</a:gradFill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6494BDCF-DB8C-4A4F-92E8-7E225D944AC0}"/>
                </a:ext>
              </a:extLst>
            </p:cNvPr>
            <p:cNvGrpSpPr/>
            <p:nvPr/>
          </p:nvGrpSpPr>
          <p:grpSpPr>
            <a:xfrm rot="2000927">
              <a:off x="2224720" y="3117982"/>
              <a:ext cx="1926980" cy="1238153"/>
              <a:chOff x="1757651" y="1256035"/>
              <a:chExt cx="3442630" cy="2212011"/>
            </a:xfrm>
          </p:grpSpPr>
          <p:sp>
            <p:nvSpPr>
              <p:cNvPr id="42" name="Shape">
                <a:extLst>
                  <a:ext uri="{FF2B5EF4-FFF2-40B4-BE49-F238E27FC236}">
                    <a16:creationId xmlns:a16="http://schemas.microsoft.com/office/drawing/2014/main" id="{440B81E3-71D5-457A-BF25-A86D61DD7F6D}"/>
                  </a:ext>
                </a:extLst>
              </p:cNvPr>
              <p:cNvSpPr/>
              <p:nvPr/>
            </p:nvSpPr>
            <p:spPr>
              <a:xfrm>
                <a:off x="3757319" y="1256035"/>
                <a:ext cx="1277854" cy="10491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29" h="20679" extrusionOk="0">
                    <a:moveTo>
                      <a:pt x="0" y="20679"/>
                    </a:moveTo>
                    <a:cubicBezTo>
                      <a:pt x="0" y="20679"/>
                      <a:pt x="6874" y="9644"/>
                      <a:pt x="9717" y="5626"/>
                    </a:cubicBezTo>
                    <a:cubicBezTo>
                      <a:pt x="12560" y="1608"/>
                      <a:pt x="15192" y="-921"/>
                      <a:pt x="18291" y="316"/>
                    </a:cubicBezTo>
                    <a:cubicBezTo>
                      <a:pt x="21390" y="1553"/>
                      <a:pt x="21600" y="6502"/>
                      <a:pt x="20201" y="8976"/>
                    </a:cubicBezTo>
                    <a:lnTo>
                      <a:pt x="0" y="20679"/>
                    </a:lnTo>
                    <a:close/>
                  </a:path>
                </a:pathLst>
              </a:cu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43" name="Shape">
                <a:extLst>
                  <a:ext uri="{FF2B5EF4-FFF2-40B4-BE49-F238E27FC236}">
                    <a16:creationId xmlns:a16="http://schemas.microsoft.com/office/drawing/2014/main" id="{0CB388D9-16A2-4869-810B-F7661D9B529B}"/>
                  </a:ext>
                </a:extLst>
              </p:cNvPr>
              <p:cNvSpPr/>
              <p:nvPr/>
            </p:nvSpPr>
            <p:spPr>
              <a:xfrm>
                <a:off x="1757651" y="3255710"/>
                <a:ext cx="356758" cy="212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3" h="21171" extrusionOk="0">
                    <a:moveTo>
                      <a:pt x="18576" y="513"/>
                    </a:moveTo>
                    <a:lnTo>
                      <a:pt x="0" y="21171"/>
                    </a:lnTo>
                    <a:lnTo>
                      <a:pt x="20304" y="5663"/>
                    </a:lnTo>
                    <a:cubicBezTo>
                      <a:pt x="21201" y="4999"/>
                      <a:pt x="21600" y="3227"/>
                      <a:pt x="21168" y="1731"/>
                    </a:cubicBezTo>
                    <a:cubicBezTo>
                      <a:pt x="20769" y="236"/>
                      <a:pt x="19706" y="-429"/>
                      <a:pt x="18809" y="291"/>
                    </a:cubicBezTo>
                    <a:cubicBezTo>
                      <a:pt x="18742" y="346"/>
                      <a:pt x="18642" y="402"/>
                      <a:pt x="18576" y="513"/>
                    </a:cubicBezTo>
                    <a:close/>
                  </a:path>
                </a:pathLst>
              </a:cu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44" name="Shape">
                <a:extLst>
                  <a:ext uri="{FF2B5EF4-FFF2-40B4-BE49-F238E27FC236}">
                    <a16:creationId xmlns:a16="http://schemas.microsoft.com/office/drawing/2014/main" id="{7EAE1B76-9CB0-4023-A1C8-CF95E4001958}"/>
                  </a:ext>
                </a:extLst>
              </p:cNvPr>
              <p:cNvSpPr/>
              <p:nvPr/>
            </p:nvSpPr>
            <p:spPr>
              <a:xfrm>
                <a:off x="2035383" y="1700408"/>
                <a:ext cx="2935251" cy="1649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4" h="21489" extrusionOk="0">
                    <a:moveTo>
                      <a:pt x="376" y="18748"/>
                    </a:moveTo>
                    <a:cubicBezTo>
                      <a:pt x="474" y="18560"/>
                      <a:pt x="592" y="18364"/>
                      <a:pt x="730" y="18169"/>
                    </a:cubicBezTo>
                    <a:cubicBezTo>
                      <a:pt x="840" y="18010"/>
                      <a:pt x="962" y="17843"/>
                      <a:pt x="1096" y="17677"/>
                    </a:cubicBezTo>
                    <a:cubicBezTo>
                      <a:pt x="1210" y="17532"/>
                      <a:pt x="1332" y="17387"/>
                      <a:pt x="1463" y="17242"/>
                    </a:cubicBezTo>
                    <a:cubicBezTo>
                      <a:pt x="1581" y="17112"/>
                      <a:pt x="1703" y="16975"/>
                      <a:pt x="1829" y="16837"/>
                    </a:cubicBezTo>
                    <a:cubicBezTo>
                      <a:pt x="2517" y="16113"/>
                      <a:pt x="3387" y="15303"/>
                      <a:pt x="4425" y="14361"/>
                    </a:cubicBezTo>
                    <a:cubicBezTo>
                      <a:pt x="4539" y="14260"/>
                      <a:pt x="4657" y="14152"/>
                      <a:pt x="4775" y="14043"/>
                    </a:cubicBezTo>
                    <a:cubicBezTo>
                      <a:pt x="4889" y="13942"/>
                      <a:pt x="5007" y="13833"/>
                      <a:pt x="5125" y="13732"/>
                    </a:cubicBezTo>
                    <a:cubicBezTo>
                      <a:pt x="5239" y="13630"/>
                      <a:pt x="5357" y="13522"/>
                      <a:pt x="5475" y="13420"/>
                    </a:cubicBezTo>
                    <a:cubicBezTo>
                      <a:pt x="5589" y="13319"/>
                      <a:pt x="5707" y="13211"/>
                      <a:pt x="5825" y="13109"/>
                    </a:cubicBezTo>
                    <a:cubicBezTo>
                      <a:pt x="5963" y="12986"/>
                      <a:pt x="6106" y="12856"/>
                      <a:pt x="6252" y="12726"/>
                    </a:cubicBezTo>
                    <a:cubicBezTo>
                      <a:pt x="10692" y="8715"/>
                      <a:pt x="21504" y="0"/>
                      <a:pt x="21504" y="0"/>
                    </a:cubicBezTo>
                    <a:cubicBezTo>
                      <a:pt x="21504" y="0"/>
                      <a:pt x="12140" y="10757"/>
                      <a:pt x="8067" y="15064"/>
                    </a:cubicBezTo>
                    <a:cubicBezTo>
                      <a:pt x="7615" y="15541"/>
                      <a:pt x="7168" y="16012"/>
                      <a:pt x="6736" y="16468"/>
                    </a:cubicBezTo>
                    <a:cubicBezTo>
                      <a:pt x="6622" y="16584"/>
                      <a:pt x="6513" y="16707"/>
                      <a:pt x="6403" y="16823"/>
                    </a:cubicBezTo>
                    <a:cubicBezTo>
                      <a:pt x="6289" y="16938"/>
                      <a:pt x="6179" y="17061"/>
                      <a:pt x="6069" y="17170"/>
                    </a:cubicBezTo>
                    <a:cubicBezTo>
                      <a:pt x="5955" y="17286"/>
                      <a:pt x="5845" y="17402"/>
                      <a:pt x="5735" y="17517"/>
                    </a:cubicBezTo>
                    <a:cubicBezTo>
                      <a:pt x="5621" y="17633"/>
                      <a:pt x="5512" y="17749"/>
                      <a:pt x="5398" y="17865"/>
                    </a:cubicBezTo>
                    <a:cubicBezTo>
                      <a:pt x="4445" y="18849"/>
                      <a:pt x="3575" y="19704"/>
                      <a:pt x="2822" y="20333"/>
                    </a:cubicBezTo>
                    <a:cubicBezTo>
                      <a:pt x="2687" y="20442"/>
                      <a:pt x="2561" y="20550"/>
                      <a:pt x="2435" y="20645"/>
                    </a:cubicBezTo>
                    <a:cubicBezTo>
                      <a:pt x="2297" y="20753"/>
                      <a:pt x="2162" y="20854"/>
                      <a:pt x="2036" y="20941"/>
                    </a:cubicBezTo>
                    <a:cubicBezTo>
                      <a:pt x="1890" y="21043"/>
                      <a:pt x="1747" y="21130"/>
                      <a:pt x="1617" y="21209"/>
                    </a:cubicBezTo>
                    <a:cubicBezTo>
                      <a:pt x="1454" y="21296"/>
                      <a:pt x="1304" y="21368"/>
                      <a:pt x="1165" y="21419"/>
                    </a:cubicBezTo>
                    <a:cubicBezTo>
                      <a:pt x="624" y="21600"/>
                      <a:pt x="250" y="21441"/>
                      <a:pt x="91" y="20833"/>
                    </a:cubicBezTo>
                    <a:cubicBezTo>
                      <a:pt x="-96" y="20123"/>
                      <a:pt x="10" y="19457"/>
                      <a:pt x="376" y="18748"/>
                    </a:cubicBezTo>
                    <a:close/>
                  </a:path>
                </a:pathLst>
              </a:cu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45" name="Shape">
                <a:extLst>
                  <a:ext uri="{FF2B5EF4-FFF2-40B4-BE49-F238E27FC236}">
                    <a16:creationId xmlns:a16="http://schemas.microsoft.com/office/drawing/2014/main" id="{2CFA8389-9960-43F8-B5FA-184BC611FD3B}"/>
                  </a:ext>
                </a:extLst>
              </p:cNvPr>
              <p:cNvSpPr/>
              <p:nvPr/>
            </p:nvSpPr>
            <p:spPr>
              <a:xfrm>
                <a:off x="3701777" y="1533763"/>
                <a:ext cx="1299188" cy="820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74" h="20440" extrusionOk="0">
                    <a:moveTo>
                      <a:pt x="0" y="20440"/>
                    </a:moveTo>
                    <a:cubicBezTo>
                      <a:pt x="0" y="20440"/>
                      <a:pt x="9976" y="4628"/>
                      <a:pt x="13923" y="1734"/>
                    </a:cubicBezTo>
                    <a:cubicBezTo>
                      <a:pt x="17861" y="-1160"/>
                      <a:pt x="20477" y="86"/>
                      <a:pt x="21039" y="1734"/>
                    </a:cubicBezTo>
                    <a:cubicBezTo>
                      <a:pt x="21600" y="3382"/>
                      <a:pt x="20287" y="4365"/>
                      <a:pt x="19391" y="4988"/>
                    </a:cubicBezTo>
                    <a:cubicBezTo>
                      <a:pt x="18495" y="5611"/>
                      <a:pt x="0" y="20440"/>
                      <a:pt x="0" y="20440"/>
                    </a:cubicBezTo>
                    <a:close/>
                  </a:path>
                </a:pathLst>
              </a:cu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46" name="Shape">
                <a:extLst>
                  <a:ext uri="{FF2B5EF4-FFF2-40B4-BE49-F238E27FC236}">
                    <a16:creationId xmlns:a16="http://schemas.microsoft.com/office/drawing/2014/main" id="{1D495865-9DA5-44F8-80DF-11E2B004692C}"/>
                  </a:ext>
                </a:extLst>
              </p:cNvPr>
              <p:cNvSpPr/>
              <p:nvPr/>
            </p:nvSpPr>
            <p:spPr>
              <a:xfrm>
                <a:off x="3757319" y="1700403"/>
                <a:ext cx="1442962" cy="7315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23" h="21600" extrusionOk="0">
                    <a:moveTo>
                      <a:pt x="0" y="21600"/>
                    </a:moveTo>
                    <a:cubicBezTo>
                      <a:pt x="0" y="21600"/>
                      <a:pt x="13450" y="21600"/>
                      <a:pt x="17343" y="19845"/>
                    </a:cubicBezTo>
                    <a:cubicBezTo>
                      <a:pt x="21236" y="18090"/>
                      <a:pt x="21600" y="8348"/>
                      <a:pt x="20451" y="4363"/>
                    </a:cubicBezTo>
                    <a:cubicBezTo>
                      <a:pt x="19302" y="377"/>
                      <a:pt x="17343" y="0"/>
                      <a:pt x="17343" y="0"/>
                    </a:cubicBezTo>
                    <a:lnTo>
                      <a:pt x="0" y="21600"/>
                    </a:lnTo>
                    <a:close/>
                  </a:path>
                </a:pathLst>
              </a:cu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47" name="Shape">
                <a:extLst>
                  <a:ext uri="{FF2B5EF4-FFF2-40B4-BE49-F238E27FC236}">
                    <a16:creationId xmlns:a16="http://schemas.microsoft.com/office/drawing/2014/main" id="{37B009DB-D37D-4267-A27B-805CDA01E514}"/>
                  </a:ext>
                </a:extLst>
              </p:cNvPr>
              <p:cNvSpPr/>
              <p:nvPr/>
            </p:nvSpPr>
            <p:spPr>
              <a:xfrm>
                <a:off x="2653958" y="2768289"/>
                <a:ext cx="182486" cy="2899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89" h="21600" extrusionOk="0">
                    <a:moveTo>
                      <a:pt x="4127" y="13490"/>
                    </a:moveTo>
                    <a:cubicBezTo>
                      <a:pt x="348" y="8814"/>
                      <a:pt x="-911" y="4179"/>
                      <a:pt x="663" y="1779"/>
                    </a:cubicBezTo>
                    <a:cubicBezTo>
                      <a:pt x="2427" y="1200"/>
                      <a:pt x="4253" y="579"/>
                      <a:pt x="6079" y="0"/>
                    </a:cubicBezTo>
                    <a:cubicBezTo>
                      <a:pt x="4631" y="2400"/>
                      <a:pt x="5890" y="6993"/>
                      <a:pt x="9669" y="11586"/>
                    </a:cubicBezTo>
                    <a:cubicBezTo>
                      <a:pt x="12880" y="15559"/>
                      <a:pt x="17099" y="18497"/>
                      <a:pt x="20689" y="19614"/>
                    </a:cubicBezTo>
                    <a:cubicBezTo>
                      <a:pt x="18926" y="20276"/>
                      <a:pt x="17225" y="20938"/>
                      <a:pt x="15525" y="21600"/>
                    </a:cubicBezTo>
                    <a:cubicBezTo>
                      <a:pt x="11747" y="20566"/>
                      <a:pt x="7402" y="17545"/>
                      <a:pt x="4127" y="13490"/>
                    </a:cubicBezTo>
                    <a:close/>
                  </a:path>
                </a:pathLst>
              </a:cu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48" name="Shape">
                <a:extLst>
                  <a:ext uri="{FF2B5EF4-FFF2-40B4-BE49-F238E27FC236}">
                    <a16:creationId xmlns:a16="http://schemas.microsoft.com/office/drawing/2014/main" id="{180C560D-6083-4AF9-A5DC-154F90B96ECF}"/>
                  </a:ext>
                </a:extLst>
              </p:cNvPr>
              <p:cNvSpPr/>
              <p:nvPr/>
            </p:nvSpPr>
            <p:spPr>
              <a:xfrm>
                <a:off x="2701855" y="2748108"/>
                <a:ext cx="179490" cy="2871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11" h="21600" extrusionOk="0">
                    <a:moveTo>
                      <a:pt x="4239" y="13495"/>
                    </a:moveTo>
                    <a:cubicBezTo>
                      <a:pt x="457" y="8857"/>
                      <a:pt x="-889" y="4261"/>
                      <a:pt x="585" y="1796"/>
                    </a:cubicBezTo>
                    <a:cubicBezTo>
                      <a:pt x="2380" y="1212"/>
                      <a:pt x="4239" y="585"/>
                      <a:pt x="6097" y="0"/>
                    </a:cubicBezTo>
                    <a:cubicBezTo>
                      <a:pt x="4751" y="2465"/>
                      <a:pt x="6033" y="7019"/>
                      <a:pt x="9815" y="11573"/>
                    </a:cubicBezTo>
                    <a:cubicBezTo>
                      <a:pt x="13020" y="15459"/>
                      <a:pt x="17186" y="18425"/>
                      <a:pt x="20711" y="19595"/>
                    </a:cubicBezTo>
                    <a:cubicBezTo>
                      <a:pt x="18916" y="20263"/>
                      <a:pt x="17186" y="20973"/>
                      <a:pt x="15455" y="21600"/>
                    </a:cubicBezTo>
                    <a:cubicBezTo>
                      <a:pt x="11866" y="20514"/>
                      <a:pt x="7572" y="17505"/>
                      <a:pt x="4239" y="13495"/>
                    </a:cubicBezTo>
                    <a:close/>
                  </a:path>
                </a:pathLst>
              </a:cu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49" name="Shape">
                <a:extLst>
                  <a:ext uri="{FF2B5EF4-FFF2-40B4-BE49-F238E27FC236}">
                    <a16:creationId xmlns:a16="http://schemas.microsoft.com/office/drawing/2014/main" id="{1218AA56-D521-4557-8056-8840D60FCD27}"/>
                  </a:ext>
                </a:extLst>
              </p:cNvPr>
              <p:cNvSpPr/>
              <p:nvPr/>
            </p:nvSpPr>
            <p:spPr>
              <a:xfrm>
                <a:off x="2606465" y="2792574"/>
                <a:ext cx="184296" cy="2927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53" h="21600" extrusionOk="0">
                    <a:moveTo>
                      <a:pt x="4095" y="13526"/>
                    </a:moveTo>
                    <a:cubicBezTo>
                      <a:pt x="298" y="8812"/>
                      <a:pt x="-947" y="4140"/>
                      <a:pt x="734" y="1803"/>
                    </a:cubicBezTo>
                    <a:cubicBezTo>
                      <a:pt x="2477" y="1230"/>
                      <a:pt x="4282" y="615"/>
                      <a:pt x="6087" y="0"/>
                    </a:cubicBezTo>
                    <a:cubicBezTo>
                      <a:pt x="4531" y="2377"/>
                      <a:pt x="5776" y="6968"/>
                      <a:pt x="9511" y="11599"/>
                    </a:cubicBezTo>
                    <a:cubicBezTo>
                      <a:pt x="12810" y="15616"/>
                      <a:pt x="17105" y="18608"/>
                      <a:pt x="20653" y="19633"/>
                    </a:cubicBezTo>
                    <a:cubicBezTo>
                      <a:pt x="18910" y="20288"/>
                      <a:pt x="17229" y="20944"/>
                      <a:pt x="15486" y="21600"/>
                    </a:cubicBezTo>
                    <a:cubicBezTo>
                      <a:pt x="11876" y="20698"/>
                      <a:pt x="7456" y="17665"/>
                      <a:pt x="4095" y="13526"/>
                    </a:cubicBezTo>
                    <a:close/>
                  </a:path>
                </a:pathLst>
              </a:cu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50" name="Shape">
                <a:extLst>
                  <a:ext uri="{FF2B5EF4-FFF2-40B4-BE49-F238E27FC236}">
                    <a16:creationId xmlns:a16="http://schemas.microsoft.com/office/drawing/2014/main" id="{EBE41773-8734-4181-AD5C-1E2F2295DF71}"/>
                  </a:ext>
                </a:extLst>
              </p:cNvPr>
              <p:cNvSpPr/>
              <p:nvPr/>
            </p:nvSpPr>
            <p:spPr>
              <a:xfrm>
                <a:off x="2743114" y="2728619"/>
                <a:ext cx="177171" cy="2843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51" h="21600" extrusionOk="0">
                    <a:moveTo>
                      <a:pt x="4291" y="13500"/>
                    </a:moveTo>
                    <a:cubicBezTo>
                      <a:pt x="517" y="8902"/>
                      <a:pt x="-849" y="4303"/>
                      <a:pt x="517" y="1814"/>
                    </a:cubicBezTo>
                    <a:cubicBezTo>
                      <a:pt x="2339" y="1223"/>
                      <a:pt x="4226" y="591"/>
                      <a:pt x="6112" y="0"/>
                    </a:cubicBezTo>
                    <a:cubicBezTo>
                      <a:pt x="4876" y="2531"/>
                      <a:pt x="6177" y="7045"/>
                      <a:pt x="9951" y="11559"/>
                    </a:cubicBezTo>
                    <a:cubicBezTo>
                      <a:pt x="13074" y="15398"/>
                      <a:pt x="17173" y="18309"/>
                      <a:pt x="20751" y="19533"/>
                    </a:cubicBezTo>
                    <a:cubicBezTo>
                      <a:pt x="18929" y="20208"/>
                      <a:pt x="17173" y="20925"/>
                      <a:pt x="15416" y="21600"/>
                    </a:cubicBezTo>
                    <a:cubicBezTo>
                      <a:pt x="11773" y="20419"/>
                      <a:pt x="7544" y="17423"/>
                      <a:pt x="4291" y="13500"/>
                    </a:cubicBezTo>
                    <a:close/>
                  </a:path>
                </a:pathLst>
              </a:cu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51" name="Shape">
                <a:extLst>
                  <a:ext uri="{FF2B5EF4-FFF2-40B4-BE49-F238E27FC236}">
                    <a16:creationId xmlns:a16="http://schemas.microsoft.com/office/drawing/2014/main" id="{D6D1FDA0-0A8F-4356-81F4-070ACADDC100}"/>
                  </a:ext>
                </a:extLst>
              </p:cNvPr>
              <p:cNvSpPr/>
              <p:nvPr/>
            </p:nvSpPr>
            <p:spPr>
              <a:xfrm>
                <a:off x="2033002" y="3143611"/>
                <a:ext cx="158277" cy="2098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982" h="20760" extrusionOk="0">
                    <a:moveTo>
                      <a:pt x="6517" y="0"/>
                    </a:moveTo>
                    <a:cubicBezTo>
                      <a:pt x="6798" y="3188"/>
                      <a:pt x="8340" y="7200"/>
                      <a:pt x="11075" y="11267"/>
                    </a:cubicBezTo>
                    <a:cubicBezTo>
                      <a:pt x="13670" y="15115"/>
                      <a:pt x="16896" y="18247"/>
                      <a:pt x="19982" y="20226"/>
                    </a:cubicBezTo>
                    <a:cubicBezTo>
                      <a:pt x="10655" y="21600"/>
                      <a:pt x="4203" y="20391"/>
                      <a:pt x="1468" y="15774"/>
                    </a:cubicBezTo>
                    <a:cubicBezTo>
                      <a:pt x="-1618" y="10443"/>
                      <a:pt x="205" y="5386"/>
                      <a:pt x="6517" y="0"/>
                    </a:cubicBezTo>
                    <a:close/>
                  </a:path>
                </a:pathLst>
              </a:cu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52" name="Shape">
                <a:extLst>
                  <a:ext uri="{FF2B5EF4-FFF2-40B4-BE49-F238E27FC236}">
                    <a16:creationId xmlns:a16="http://schemas.microsoft.com/office/drawing/2014/main" id="{1F56B620-6D63-4588-8E28-85703776483A}"/>
                  </a:ext>
                </a:extLst>
              </p:cNvPr>
              <p:cNvSpPr/>
              <p:nvPr/>
            </p:nvSpPr>
            <p:spPr>
              <a:xfrm>
                <a:off x="2082934" y="3100824"/>
                <a:ext cx="168305" cy="249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634" y="13710"/>
                    </a:moveTo>
                    <a:cubicBezTo>
                      <a:pt x="1853" y="10151"/>
                      <a:pt x="285" y="6639"/>
                      <a:pt x="0" y="3849"/>
                    </a:cubicBezTo>
                    <a:cubicBezTo>
                      <a:pt x="1711" y="2598"/>
                      <a:pt x="3778" y="1299"/>
                      <a:pt x="6202" y="0"/>
                    </a:cubicBezTo>
                    <a:cubicBezTo>
                      <a:pt x="5846" y="2983"/>
                      <a:pt x="7485" y="7216"/>
                      <a:pt x="10836" y="11498"/>
                    </a:cubicBezTo>
                    <a:cubicBezTo>
                      <a:pt x="13972" y="15491"/>
                      <a:pt x="17964" y="18569"/>
                      <a:pt x="21600" y="20205"/>
                    </a:cubicBezTo>
                    <a:cubicBezTo>
                      <a:pt x="18749" y="20782"/>
                      <a:pt x="16111" y="21263"/>
                      <a:pt x="13687" y="21600"/>
                    </a:cubicBezTo>
                    <a:cubicBezTo>
                      <a:pt x="10551" y="19820"/>
                      <a:pt x="7343" y="17078"/>
                      <a:pt x="4634" y="13710"/>
                    </a:cubicBezTo>
                    <a:close/>
                  </a:path>
                </a:pathLst>
              </a:cu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53" name="Shape">
                <a:extLst>
                  <a:ext uri="{FF2B5EF4-FFF2-40B4-BE49-F238E27FC236}">
                    <a16:creationId xmlns:a16="http://schemas.microsoft.com/office/drawing/2014/main" id="{F6E8F5D3-14ED-4AD1-8066-66EF602F9055}"/>
                  </a:ext>
                </a:extLst>
              </p:cNvPr>
              <p:cNvSpPr/>
              <p:nvPr/>
            </p:nvSpPr>
            <p:spPr>
              <a:xfrm>
                <a:off x="2129718" y="3062838"/>
                <a:ext cx="178125" cy="2705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12" h="21600" extrusionOk="0">
                    <a:moveTo>
                      <a:pt x="4364" y="13616"/>
                    </a:moveTo>
                    <a:cubicBezTo>
                      <a:pt x="1241" y="9669"/>
                      <a:pt x="-288" y="5766"/>
                      <a:pt x="44" y="3016"/>
                    </a:cubicBezTo>
                    <a:cubicBezTo>
                      <a:pt x="1839" y="2040"/>
                      <a:pt x="3833" y="1020"/>
                      <a:pt x="6026" y="0"/>
                    </a:cubicBezTo>
                    <a:cubicBezTo>
                      <a:pt x="5162" y="2705"/>
                      <a:pt x="6624" y="7141"/>
                      <a:pt x="10146" y="11532"/>
                    </a:cubicBezTo>
                    <a:cubicBezTo>
                      <a:pt x="13403" y="15612"/>
                      <a:pt x="17657" y="18673"/>
                      <a:pt x="21312" y="19959"/>
                    </a:cubicBezTo>
                    <a:cubicBezTo>
                      <a:pt x="18919" y="20580"/>
                      <a:pt x="16593" y="21112"/>
                      <a:pt x="14466" y="21600"/>
                    </a:cubicBezTo>
                    <a:cubicBezTo>
                      <a:pt x="11010" y="20137"/>
                      <a:pt x="7289" y="17298"/>
                      <a:pt x="4364" y="13616"/>
                    </a:cubicBezTo>
                    <a:close/>
                  </a:path>
                </a:pathLst>
              </a:cu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54" name="Shape">
                <a:extLst>
                  <a:ext uri="{FF2B5EF4-FFF2-40B4-BE49-F238E27FC236}">
                    <a16:creationId xmlns:a16="http://schemas.microsoft.com/office/drawing/2014/main" id="{20A38C49-1238-47EC-B865-0031FDF7B5EE}"/>
                  </a:ext>
                </a:extLst>
              </p:cNvPr>
              <p:cNvSpPr/>
              <p:nvPr/>
            </p:nvSpPr>
            <p:spPr>
              <a:xfrm>
                <a:off x="2214371" y="3004017"/>
                <a:ext cx="188211" cy="2916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51" h="21600" extrusionOk="0">
                    <a:moveTo>
                      <a:pt x="4051" y="13577"/>
                    </a:moveTo>
                    <a:cubicBezTo>
                      <a:pt x="543" y="9134"/>
                      <a:pt x="-749" y="4731"/>
                      <a:pt x="420" y="2304"/>
                    </a:cubicBezTo>
                    <a:cubicBezTo>
                      <a:pt x="2205" y="1563"/>
                      <a:pt x="4051" y="782"/>
                      <a:pt x="5959" y="0"/>
                    </a:cubicBezTo>
                    <a:cubicBezTo>
                      <a:pt x="4420" y="2345"/>
                      <a:pt x="5651" y="6994"/>
                      <a:pt x="9343" y="11643"/>
                    </a:cubicBezTo>
                    <a:cubicBezTo>
                      <a:pt x="12728" y="15881"/>
                      <a:pt x="17220" y="18967"/>
                      <a:pt x="20851" y="19831"/>
                    </a:cubicBezTo>
                    <a:cubicBezTo>
                      <a:pt x="18820" y="20448"/>
                      <a:pt x="16913" y="21065"/>
                      <a:pt x="15005" y="21600"/>
                    </a:cubicBezTo>
                    <a:cubicBezTo>
                      <a:pt x="11559" y="20613"/>
                      <a:pt x="7251" y="17650"/>
                      <a:pt x="4051" y="13577"/>
                    </a:cubicBezTo>
                    <a:close/>
                  </a:path>
                </a:pathLst>
              </a:cu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55" name="Shape">
                <a:extLst>
                  <a:ext uri="{FF2B5EF4-FFF2-40B4-BE49-F238E27FC236}">
                    <a16:creationId xmlns:a16="http://schemas.microsoft.com/office/drawing/2014/main" id="{FD8B8665-1C48-4CC2-AEAF-A0C4E554D7BD}"/>
                  </a:ext>
                </a:extLst>
              </p:cNvPr>
              <p:cNvSpPr/>
              <p:nvPr/>
            </p:nvSpPr>
            <p:spPr>
              <a:xfrm>
                <a:off x="2258122" y="2814515"/>
                <a:ext cx="492434" cy="4582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3" h="21600" extrusionOk="0">
                    <a:moveTo>
                      <a:pt x="1571" y="16364"/>
                    </a:moveTo>
                    <a:cubicBezTo>
                      <a:pt x="132" y="13405"/>
                      <a:pt x="-347" y="10447"/>
                      <a:pt x="252" y="8954"/>
                    </a:cubicBezTo>
                    <a:cubicBezTo>
                      <a:pt x="4304" y="6336"/>
                      <a:pt x="9434" y="3404"/>
                      <a:pt x="15547" y="0"/>
                    </a:cubicBezTo>
                    <a:cubicBezTo>
                      <a:pt x="14900" y="1492"/>
                      <a:pt x="15380" y="4477"/>
                      <a:pt x="16842" y="7488"/>
                    </a:cubicBezTo>
                    <a:cubicBezTo>
                      <a:pt x="18136" y="10132"/>
                      <a:pt x="19839" y="12070"/>
                      <a:pt x="21253" y="12672"/>
                    </a:cubicBezTo>
                    <a:cubicBezTo>
                      <a:pt x="15643" y="16233"/>
                      <a:pt x="10513" y="19322"/>
                      <a:pt x="6078" y="21600"/>
                    </a:cubicBezTo>
                    <a:cubicBezTo>
                      <a:pt x="4639" y="21024"/>
                      <a:pt x="2889" y="19061"/>
                      <a:pt x="1571" y="16364"/>
                    </a:cubicBezTo>
                    <a:close/>
                  </a:path>
                </a:pathLst>
              </a:cu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sp>
            <p:nvSpPr>
              <p:cNvPr id="56" name="Shape">
                <a:extLst>
                  <a:ext uri="{FF2B5EF4-FFF2-40B4-BE49-F238E27FC236}">
                    <a16:creationId xmlns:a16="http://schemas.microsoft.com/office/drawing/2014/main" id="{72F755F8-6D1B-45ED-9AD4-4B6D6D691494}"/>
                  </a:ext>
                </a:extLst>
              </p:cNvPr>
              <p:cNvSpPr/>
              <p:nvPr/>
            </p:nvSpPr>
            <p:spPr>
              <a:xfrm>
                <a:off x="2173401" y="3033453"/>
                <a:ext cx="184778" cy="2838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9" h="21600" extrusionOk="0">
                    <a:moveTo>
                      <a:pt x="4146" y="13526"/>
                    </a:moveTo>
                    <a:cubicBezTo>
                      <a:pt x="798" y="9299"/>
                      <a:pt x="-591" y="5115"/>
                      <a:pt x="230" y="2536"/>
                    </a:cubicBezTo>
                    <a:cubicBezTo>
                      <a:pt x="1998" y="1691"/>
                      <a:pt x="3893" y="845"/>
                      <a:pt x="5914" y="0"/>
                    </a:cubicBezTo>
                    <a:cubicBezTo>
                      <a:pt x="4651" y="2536"/>
                      <a:pt x="5977" y="7059"/>
                      <a:pt x="9641" y="11582"/>
                    </a:cubicBezTo>
                    <a:cubicBezTo>
                      <a:pt x="12988" y="15724"/>
                      <a:pt x="17346" y="18810"/>
                      <a:pt x="21009" y="19867"/>
                    </a:cubicBezTo>
                    <a:cubicBezTo>
                      <a:pt x="18862" y="20501"/>
                      <a:pt x="16777" y="21093"/>
                      <a:pt x="14820" y="21600"/>
                    </a:cubicBezTo>
                    <a:cubicBezTo>
                      <a:pt x="11283" y="20374"/>
                      <a:pt x="7241" y="17415"/>
                      <a:pt x="4146" y="13526"/>
                    </a:cubicBezTo>
                    <a:close/>
                  </a:path>
                </a:pathLst>
              </a:cu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3E88D3EE-317C-4FF0-AC08-94F0CC2AC544}"/>
                </a:ext>
              </a:extLst>
            </p:cNvPr>
            <p:cNvGrpSpPr/>
            <p:nvPr/>
          </p:nvGrpSpPr>
          <p:grpSpPr>
            <a:xfrm>
              <a:off x="2001820" y="4150397"/>
              <a:ext cx="1808115" cy="1642979"/>
              <a:chOff x="2669093" y="4390862"/>
              <a:chExt cx="2410820" cy="2190639"/>
            </a:xfrm>
          </p:grpSpPr>
          <p:sp>
            <p:nvSpPr>
              <p:cNvPr id="26" name="Shape">
                <a:extLst>
                  <a:ext uri="{FF2B5EF4-FFF2-40B4-BE49-F238E27FC236}">
                    <a16:creationId xmlns:a16="http://schemas.microsoft.com/office/drawing/2014/main" id="{82ED1A11-DF48-4378-ADE1-56BA9B929D4C}"/>
                  </a:ext>
                </a:extLst>
              </p:cNvPr>
              <p:cNvSpPr/>
              <p:nvPr/>
            </p:nvSpPr>
            <p:spPr>
              <a:xfrm rot="3600000">
                <a:off x="2778704" y="4870839"/>
                <a:ext cx="2190639" cy="12306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4" h="21489" extrusionOk="0">
                    <a:moveTo>
                      <a:pt x="376" y="18748"/>
                    </a:moveTo>
                    <a:cubicBezTo>
                      <a:pt x="474" y="18560"/>
                      <a:pt x="592" y="18364"/>
                      <a:pt x="730" y="18169"/>
                    </a:cubicBezTo>
                    <a:cubicBezTo>
                      <a:pt x="840" y="18010"/>
                      <a:pt x="962" y="17843"/>
                      <a:pt x="1096" y="17677"/>
                    </a:cubicBezTo>
                    <a:cubicBezTo>
                      <a:pt x="1210" y="17532"/>
                      <a:pt x="1332" y="17387"/>
                      <a:pt x="1463" y="17242"/>
                    </a:cubicBezTo>
                    <a:cubicBezTo>
                      <a:pt x="1581" y="17112"/>
                      <a:pt x="1703" y="16975"/>
                      <a:pt x="1829" y="16837"/>
                    </a:cubicBezTo>
                    <a:cubicBezTo>
                      <a:pt x="2517" y="16113"/>
                      <a:pt x="3387" y="15303"/>
                      <a:pt x="4425" y="14361"/>
                    </a:cubicBezTo>
                    <a:cubicBezTo>
                      <a:pt x="4539" y="14260"/>
                      <a:pt x="4657" y="14152"/>
                      <a:pt x="4775" y="14043"/>
                    </a:cubicBezTo>
                    <a:cubicBezTo>
                      <a:pt x="4889" y="13942"/>
                      <a:pt x="5007" y="13833"/>
                      <a:pt x="5125" y="13732"/>
                    </a:cubicBezTo>
                    <a:cubicBezTo>
                      <a:pt x="5239" y="13630"/>
                      <a:pt x="5357" y="13522"/>
                      <a:pt x="5475" y="13420"/>
                    </a:cubicBezTo>
                    <a:cubicBezTo>
                      <a:pt x="5589" y="13319"/>
                      <a:pt x="5707" y="13211"/>
                      <a:pt x="5825" y="13109"/>
                    </a:cubicBezTo>
                    <a:cubicBezTo>
                      <a:pt x="5963" y="12986"/>
                      <a:pt x="6106" y="12856"/>
                      <a:pt x="6252" y="12726"/>
                    </a:cubicBezTo>
                    <a:cubicBezTo>
                      <a:pt x="10692" y="8715"/>
                      <a:pt x="21504" y="0"/>
                      <a:pt x="21504" y="0"/>
                    </a:cubicBezTo>
                    <a:cubicBezTo>
                      <a:pt x="21504" y="0"/>
                      <a:pt x="12140" y="10757"/>
                      <a:pt x="8067" y="15064"/>
                    </a:cubicBezTo>
                    <a:cubicBezTo>
                      <a:pt x="7615" y="15541"/>
                      <a:pt x="7168" y="16012"/>
                      <a:pt x="6736" y="16468"/>
                    </a:cubicBezTo>
                    <a:cubicBezTo>
                      <a:pt x="6622" y="16584"/>
                      <a:pt x="6513" y="16707"/>
                      <a:pt x="6403" y="16823"/>
                    </a:cubicBezTo>
                    <a:cubicBezTo>
                      <a:pt x="6289" y="16938"/>
                      <a:pt x="6179" y="17061"/>
                      <a:pt x="6069" y="17170"/>
                    </a:cubicBezTo>
                    <a:cubicBezTo>
                      <a:pt x="5955" y="17286"/>
                      <a:pt x="5845" y="17402"/>
                      <a:pt x="5735" y="17517"/>
                    </a:cubicBezTo>
                    <a:cubicBezTo>
                      <a:pt x="5621" y="17633"/>
                      <a:pt x="5512" y="17749"/>
                      <a:pt x="5398" y="17865"/>
                    </a:cubicBezTo>
                    <a:cubicBezTo>
                      <a:pt x="4445" y="18849"/>
                      <a:pt x="3575" y="19704"/>
                      <a:pt x="2822" y="20333"/>
                    </a:cubicBezTo>
                    <a:cubicBezTo>
                      <a:pt x="2687" y="20442"/>
                      <a:pt x="2561" y="20550"/>
                      <a:pt x="2435" y="20645"/>
                    </a:cubicBezTo>
                    <a:cubicBezTo>
                      <a:pt x="2297" y="20753"/>
                      <a:pt x="2162" y="20854"/>
                      <a:pt x="2036" y="20941"/>
                    </a:cubicBezTo>
                    <a:cubicBezTo>
                      <a:pt x="1890" y="21043"/>
                      <a:pt x="1747" y="21130"/>
                      <a:pt x="1617" y="21209"/>
                    </a:cubicBezTo>
                    <a:cubicBezTo>
                      <a:pt x="1454" y="21296"/>
                      <a:pt x="1304" y="21368"/>
                      <a:pt x="1165" y="21419"/>
                    </a:cubicBezTo>
                    <a:cubicBezTo>
                      <a:pt x="624" y="21600"/>
                      <a:pt x="250" y="21441"/>
                      <a:pt x="91" y="20833"/>
                    </a:cubicBezTo>
                    <a:cubicBezTo>
                      <a:pt x="-96" y="20123"/>
                      <a:pt x="10" y="19457"/>
                      <a:pt x="376" y="18748"/>
                    </a:cubicBezTo>
                    <a:close/>
                  </a:path>
                </a:pathLst>
              </a:cu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sz="1350"/>
              </a:p>
            </p:txBody>
          </p: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40D9034E-68A8-44F5-BAF9-5E30580ACDDD}"/>
                  </a:ext>
                </a:extLst>
              </p:cNvPr>
              <p:cNvGrpSpPr/>
              <p:nvPr/>
            </p:nvGrpSpPr>
            <p:grpSpPr>
              <a:xfrm>
                <a:off x="2669093" y="4652588"/>
                <a:ext cx="2410820" cy="1831557"/>
                <a:chOff x="2669093" y="4652588"/>
                <a:chExt cx="2410820" cy="1831557"/>
              </a:xfrm>
            </p:grpSpPr>
            <p:sp>
              <p:nvSpPr>
                <p:cNvPr id="28" name="Shape">
                  <a:extLst>
                    <a:ext uri="{FF2B5EF4-FFF2-40B4-BE49-F238E27FC236}">
                      <a16:creationId xmlns:a16="http://schemas.microsoft.com/office/drawing/2014/main" id="{E5302200-CE12-41F1-B6CE-D5F0E6117030}"/>
                    </a:ext>
                  </a:extLst>
                </p:cNvPr>
                <p:cNvSpPr/>
                <p:nvPr/>
              </p:nvSpPr>
              <p:spPr>
                <a:xfrm rot="3600000">
                  <a:off x="4211554" y="5394260"/>
                  <a:ext cx="953689" cy="7830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9" h="20679" extrusionOk="0">
                      <a:moveTo>
                        <a:pt x="0" y="20679"/>
                      </a:moveTo>
                      <a:cubicBezTo>
                        <a:pt x="0" y="20679"/>
                        <a:pt x="6874" y="9644"/>
                        <a:pt x="9717" y="5626"/>
                      </a:cubicBezTo>
                      <a:cubicBezTo>
                        <a:pt x="12560" y="1608"/>
                        <a:pt x="15192" y="-921"/>
                        <a:pt x="18291" y="316"/>
                      </a:cubicBezTo>
                      <a:cubicBezTo>
                        <a:pt x="21390" y="1553"/>
                        <a:pt x="21600" y="6502"/>
                        <a:pt x="20201" y="8976"/>
                      </a:cubicBezTo>
                      <a:lnTo>
                        <a:pt x="0" y="20679"/>
                      </a:lnTo>
                      <a:close/>
                    </a:path>
                  </a:pathLst>
                </a:custGeom>
                <a:ln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sz="1350"/>
                </a:p>
              </p:txBody>
            </p:sp>
            <p:sp>
              <p:nvSpPr>
                <p:cNvPr id="29" name="Shape">
                  <a:extLst>
                    <a:ext uri="{FF2B5EF4-FFF2-40B4-BE49-F238E27FC236}">
                      <a16:creationId xmlns:a16="http://schemas.microsoft.com/office/drawing/2014/main" id="{ED53B0F4-5B8C-4F02-9824-71B47137D74E}"/>
                    </a:ext>
                  </a:extLst>
                </p:cNvPr>
                <p:cNvSpPr/>
                <p:nvPr/>
              </p:nvSpPr>
              <p:spPr>
                <a:xfrm rot="3600000">
                  <a:off x="2615201" y="4706480"/>
                  <a:ext cx="266256" cy="15847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43" h="21171" extrusionOk="0">
                      <a:moveTo>
                        <a:pt x="18576" y="513"/>
                      </a:moveTo>
                      <a:lnTo>
                        <a:pt x="0" y="21171"/>
                      </a:lnTo>
                      <a:lnTo>
                        <a:pt x="20304" y="5663"/>
                      </a:lnTo>
                      <a:cubicBezTo>
                        <a:pt x="21201" y="4999"/>
                        <a:pt x="21600" y="3227"/>
                        <a:pt x="21168" y="1731"/>
                      </a:cubicBezTo>
                      <a:cubicBezTo>
                        <a:pt x="20769" y="236"/>
                        <a:pt x="19706" y="-429"/>
                        <a:pt x="18809" y="291"/>
                      </a:cubicBezTo>
                      <a:cubicBezTo>
                        <a:pt x="18742" y="346"/>
                        <a:pt x="18642" y="402"/>
                        <a:pt x="18576" y="513"/>
                      </a:cubicBezTo>
                      <a:close/>
                    </a:path>
                  </a:pathLst>
                </a:custGeom>
                <a:ln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sz="1350"/>
                </a:p>
              </p:txBody>
            </p:sp>
            <p:sp>
              <p:nvSpPr>
                <p:cNvPr id="30" name="Shape">
                  <a:extLst>
                    <a:ext uri="{FF2B5EF4-FFF2-40B4-BE49-F238E27FC236}">
                      <a16:creationId xmlns:a16="http://schemas.microsoft.com/office/drawing/2014/main" id="{2564259C-D9E1-4A5E-B517-CBD0573E28EB}"/>
                    </a:ext>
                  </a:extLst>
                </p:cNvPr>
                <p:cNvSpPr/>
                <p:nvPr/>
              </p:nvSpPr>
              <p:spPr>
                <a:xfrm rot="3600000">
                  <a:off x="4081407" y="5511654"/>
                  <a:ext cx="969611" cy="6119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174" h="20440" extrusionOk="0">
                      <a:moveTo>
                        <a:pt x="0" y="20440"/>
                      </a:moveTo>
                      <a:cubicBezTo>
                        <a:pt x="0" y="20440"/>
                        <a:pt x="9976" y="4628"/>
                        <a:pt x="13923" y="1734"/>
                      </a:cubicBezTo>
                      <a:cubicBezTo>
                        <a:pt x="17861" y="-1160"/>
                        <a:pt x="20477" y="86"/>
                        <a:pt x="21039" y="1734"/>
                      </a:cubicBezTo>
                      <a:cubicBezTo>
                        <a:pt x="21600" y="3382"/>
                        <a:pt x="20287" y="4365"/>
                        <a:pt x="19391" y="4988"/>
                      </a:cubicBezTo>
                      <a:cubicBezTo>
                        <a:pt x="18495" y="5611"/>
                        <a:pt x="0" y="20440"/>
                        <a:pt x="0" y="20440"/>
                      </a:cubicBezTo>
                      <a:close/>
                    </a:path>
                  </a:pathLst>
                </a:custGeom>
                <a:ln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sz="1350"/>
                </a:p>
              </p:txBody>
            </p:sp>
            <p:sp>
              <p:nvSpPr>
                <p:cNvPr id="31" name="Shape">
                  <a:extLst>
                    <a:ext uri="{FF2B5EF4-FFF2-40B4-BE49-F238E27FC236}">
                      <a16:creationId xmlns:a16="http://schemas.microsoft.com/office/drawing/2014/main" id="{FB361A38-DE57-4228-97DB-FAAD34B7ED00}"/>
                    </a:ext>
                  </a:extLst>
                </p:cNvPr>
                <p:cNvSpPr/>
                <p:nvPr/>
              </p:nvSpPr>
              <p:spPr>
                <a:xfrm rot="3600000">
                  <a:off x="3996187" y="5672702"/>
                  <a:ext cx="1076913" cy="5459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3" h="21600" extrusionOk="0">
                      <a:moveTo>
                        <a:pt x="0" y="21600"/>
                      </a:moveTo>
                      <a:cubicBezTo>
                        <a:pt x="0" y="21600"/>
                        <a:pt x="13450" y="21600"/>
                        <a:pt x="17343" y="19845"/>
                      </a:cubicBezTo>
                      <a:cubicBezTo>
                        <a:pt x="21236" y="18090"/>
                        <a:pt x="21600" y="8348"/>
                        <a:pt x="20451" y="4363"/>
                      </a:cubicBezTo>
                      <a:cubicBezTo>
                        <a:pt x="19302" y="377"/>
                        <a:pt x="17343" y="0"/>
                        <a:pt x="17343" y="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ln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sz="1350"/>
                </a:p>
              </p:txBody>
            </p:sp>
            <p:sp>
              <p:nvSpPr>
                <p:cNvPr id="32" name="Shape">
                  <a:extLst>
                    <a:ext uri="{FF2B5EF4-FFF2-40B4-BE49-F238E27FC236}">
                      <a16:creationId xmlns:a16="http://schemas.microsoft.com/office/drawing/2014/main" id="{CCBFC05F-9BC2-4476-9A65-9BD65065BC5F}"/>
                    </a:ext>
                  </a:extLst>
                </p:cNvPr>
                <p:cNvSpPr/>
                <p:nvPr/>
              </p:nvSpPr>
              <p:spPr>
                <a:xfrm rot="3600000">
                  <a:off x="3272133" y="5033104"/>
                  <a:ext cx="136193" cy="2164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689" h="21600" extrusionOk="0">
                      <a:moveTo>
                        <a:pt x="4127" y="13490"/>
                      </a:moveTo>
                      <a:cubicBezTo>
                        <a:pt x="348" y="8814"/>
                        <a:pt x="-911" y="4179"/>
                        <a:pt x="663" y="1779"/>
                      </a:cubicBezTo>
                      <a:cubicBezTo>
                        <a:pt x="2427" y="1200"/>
                        <a:pt x="4253" y="579"/>
                        <a:pt x="6079" y="0"/>
                      </a:cubicBezTo>
                      <a:cubicBezTo>
                        <a:pt x="4631" y="2400"/>
                        <a:pt x="5890" y="6993"/>
                        <a:pt x="9669" y="11586"/>
                      </a:cubicBezTo>
                      <a:cubicBezTo>
                        <a:pt x="12880" y="15559"/>
                        <a:pt x="17099" y="18497"/>
                        <a:pt x="20689" y="19614"/>
                      </a:cubicBezTo>
                      <a:cubicBezTo>
                        <a:pt x="18926" y="20276"/>
                        <a:pt x="17225" y="20938"/>
                        <a:pt x="15525" y="21600"/>
                      </a:cubicBezTo>
                      <a:cubicBezTo>
                        <a:pt x="11747" y="20566"/>
                        <a:pt x="7402" y="17545"/>
                        <a:pt x="4127" y="13490"/>
                      </a:cubicBezTo>
                      <a:close/>
                    </a:path>
                  </a:pathLst>
                </a:custGeom>
                <a:ln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sz="1350"/>
                </a:p>
              </p:txBody>
            </p:sp>
            <p:sp>
              <p:nvSpPr>
                <p:cNvPr id="33" name="Shape">
                  <a:extLst>
                    <a:ext uri="{FF2B5EF4-FFF2-40B4-BE49-F238E27FC236}">
                      <a16:creationId xmlns:a16="http://schemas.microsoft.com/office/drawing/2014/main" id="{AA954971-6887-4B76-A337-CA50E84F2DCA}"/>
                    </a:ext>
                  </a:extLst>
                </p:cNvPr>
                <p:cNvSpPr/>
                <p:nvPr/>
              </p:nvSpPr>
              <p:spPr>
                <a:xfrm rot="3600000">
                  <a:off x="3304508" y="5056082"/>
                  <a:ext cx="133957" cy="2143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711" h="21600" extrusionOk="0">
                      <a:moveTo>
                        <a:pt x="4239" y="13495"/>
                      </a:moveTo>
                      <a:cubicBezTo>
                        <a:pt x="457" y="8857"/>
                        <a:pt x="-889" y="4261"/>
                        <a:pt x="585" y="1796"/>
                      </a:cubicBezTo>
                      <a:cubicBezTo>
                        <a:pt x="2380" y="1212"/>
                        <a:pt x="4239" y="585"/>
                        <a:pt x="6097" y="0"/>
                      </a:cubicBezTo>
                      <a:cubicBezTo>
                        <a:pt x="4751" y="2465"/>
                        <a:pt x="6033" y="7019"/>
                        <a:pt x="9815" y="11573"/>
                      </a:cubicBezTo>
                      <a:cubicBezTo>
                        <a:pt x="13020" y="15459"/>
                        <a:pt x="17186" y="18425"/>
                        <a:pt x="20711" y="19595"/>
                      </a:cubicBezTo>
                      <a:cubicBezTo>
                        <a:pt x="18916" y="20263"/>
                        <a:pt x="17186" y="20973"/>
                        <a:pt x="15455" y="21600"/>
                      </a:cubicBezTo>
                      <a:cubicBezTo>
                        <a:pt x="11866" y="20514"/>
                        <a:pt x="7572" y="17505"/>
                        <a:pt x="4239" y="13495"/>
                      </a:cubicBezTo>
                      <a:close/>
                    </a:path>
                  </a:pathLst>
                </a:custGeom>
                <a:ln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sz="1350"/>
                </a:p>
              </p:txBody>
            </p:sp>
            <p:sp>
              <p:nvSpPr>
                <p:cNvPr id="34" name="Shape">
                  <a:extLst>
                    <a:ext uri="{FF2B5EF4-FFF2-40B4-BE49-F238E27FC236}">
                      <a16:creationId xmlns:a16="http://schemas.microsoft.com/office/drawing/2014/main" id="{87A5E6F5-9294-4818-80C2-3F556787FCCE}"/>
                    </a:ext>
                  </a:extLst>
                </p:cNvPr>
                <p:cNvSpPr/>
                <p:nvPr/>
              </p:nvSpPr>
              <p:spPr>
                <a:xfrm rot="3600000">
                  <a:off x="3237482" y="5011539"/>
                  <a:ext cx="137544" cy="21847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653" h="21600" extrusionOk="0">
                      <a:moveTo>
                        <a:pt x="4095" y="13526"/>
                      </a:moveTo>
                      <a:cubicBezTo>
                        <a:pt x="298" y="8812"/>
                        <a:pt x="-947" y="4140"/>
                        <a:pt x="734" y="1803"/>
                      </a:cubicBezTo>
                      <a:cubicBezTo>
                        <a:pt x="2477" y="1230"/>
                        <a:pt x="4282" y="615"/>
                        <a:pt x="6087" y="0"/>
                      </a:cubicBezTo>
                      <a:cubicBezTo>
                        <a:pt x="4531" y="2377"/>
                        <a:pt x="5776" y="6968"/>
                        <a:pt x="9511" y="11599"/>
                      </a:cubicBezTo>
                      <a:cubicBezTo>
                        <a:pt x="12810" y="15616"/>
                        <a:pt x="17105" y="18608"/>
                        <a:pt x="20653" y="19633"/>
                      </a:cubicBezTo>
                      <a:cubicBezTo>
                        <a:pt x="18910" y="20288"/>
                        <a:pt x="17229" y="20944"/>
                        <a:pt x="15486" y="21600"/>
                      </a:cubicBezTo>
                      <a:cubicBezTo>
                        <a:pt x="11876" y="20698"/>
                        <a:pt x="7456" y="17665"/>
                        <a:pt x="4095" y="13526"/>
                      </a:cubicBezTo>
                      <a:close/>
                    </a:path>
                  </a:pathLst>
                </a:custGeom>
                <a:ln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sz="1350"/>
                </a:p>
              </p:txBody>
            </p:sp>
            <p:sp>
              <p:nvSpPr>
                <p:cNvPr id="35" name="Shape">
                  <a:extLst>
                    <a:ext uri="{FF2B5EF4-FFF2-40B4-BE49-F238E27FC236}">
                      <a16:creationId xmlns:a16="http://schemas.microsoft.com/office/drawing/2014/main" id="{F10E8791-C9C8-4539-8595-950D9EEA2FA4}"/>
                    </a:ext>
                  </a:extLst>
                </p:cNvPr>
                <p:cNvSpPr/>
                <p:nvPr/>
              </p:nvSpPr>
              <p:spPr>
                <a:xfrm rot="3600000">
                  <a:off x="3333832" y="5075246"/>
                  <a:ext cx="132226" cy="2122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751" h="21600" extrusionOk="0">
                      <a:moveTo>
                        <a:pt x="4291" y="13500"/>
                      </a:moveTo>
                      <a:cubicBezTo>
                        <a:pt x="517" y="8902"/>
                        <a:pt x="-849" y="4303"/>
                        <a:pt x="517" y="1814"/>
                      </a:cubicBezTo>
                      <a:cubicBezTo>
                        <a:pt x="2339" y="1223"/>
                        <a:pt x="4226" y="591"/>
                        <a:pt x="6112" y="0"/>
                      </a:cubicBezTo>
                      <a:cubicBezTo>
                        <a:pt x="4876" y="2531"/>
                        <a:pt x="6177" y="7045"/>
                        <a:pt x="9951" y="11559"/>
                      </a:cubicBezTo>
                      <a:cubicBezTo>
                        <a:pt x="13074" y="15398"/>
                        <a:pt x="17173" y="18309"/>
                        <a:pt x="20751" y="19533"/>
                      </a:cubicBezTo>
                      <a:cubicBezTo>
                        <a:pt x="18929" y="20208"/>
                        <a:pt x="17173" y="20925"/>
                        <a:pt x="15416" y="21600"/>
                      </a:cubicBezTo>
                      <a:cubicBezTo>
                        <a:pt x="11773" y="20419"/>
                        <a:pt x="7544" y="17423"/>
                        <a:pt x="4291" y="13500"/>
                      </a:cubicBezTo>
                      <a:close/>
                    </a:path>
                  </a:pathLst>
                </a:custGeom>
                <a:ln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sz="1350"/>
                </a:p>
              </p:txBody>
            </p:sp>
            <p:sp>
              <p:nvSpPr>
                <p:cNvPr id="36" name="Shape">
                  <a:extLst>
                    <a:ext uri="{FF2B5EF4-FFF2-40B4-BE49-F238E27FC236}">
                      <a16:creationId xmlns:a16="http://schemas.microsoft.com/office/drawing/2014/main" id="{A4DBCB04-1349-49E4-9D15-5432AE5C30F2}"/>
                    </a:ext>
                  </a:extLst>
                </p:cNvPr>
                <p:cNvSpPr/>
                <p:nvPr/>
              </p:nvSpPr>
              <p:spPr>
                <a:xfrm rot="3600000">
                  <a:off x="2828255" y="4778948"/>
                  <a:ext cx="118125" cy="1565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982" h="20760" extrusionOk="0">
                      <a:moveTo>
                        <a:pt x="6517" y="0"/>
                      </a:moveTo>
                      <a:cubicBezTo>
                        <a:pt x="6798" y="3188"/>
                        <a:pt x="8340" y="7200"/>
                        <a:pt x="11075" y="11267"/>
                      </a:cubicBezTo>
                      <a:cubicBezTo>
                        <a:pt x="13670" y="15115"/>
                        <a:pt x="16896" y="18247"/>
                        <a:pt x="19982" y="20226"/>
                      </a:cubicBezTo>
                      <a:cubicBezTo>
                        <a:pt x="10655" y="21600"/>
                        <a:pt x="4203" y="20391"/>
                        <a:pt x="1468" y="15774"/>
                      </a:cubicBezTo>
                      <a:cubicBezTo>
                        <a:pt x="-1618" y="10443"/>
                        <a:pt x="205" y="5386"/>
                        <a:pt x="6517" y="0"/>
                      </a:cubicBezTo>
                      <a:close/>
                    </a:path>
                  </a:pathLst>
                </a:custGeom>
                <a:ln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sz="1350"/>
                </a:p>
              </p:txBody>
            </p:sp>
            <p:sp>
              <p:nvSpPr>
                <p:cNvPr id="37" name="Shape">
                  <a:extLst>
                    <a:ext uri="{FF2B5EF4-FFF2-40B4-BE49-F238E27FC236}">
                      <a16:creationId xmlns:a16="http://schemas.microsoft.com/office/drawing/2014/main" id="{C64EE110-D5F8-4AB2-B579-AA11A168CF9B}"/>
                    </a:ext>
                  </a:extLst>
                </p:cNvPr>
                <p:cNvSpPr/>
                <p:nvPr/>
              </p:nvSpPr>
              <p:spPr>
                <a:xfrm rot="3600000">
                  <a:off x="2859874" y="4791106"/>
                  <a:ext cx="125610" cy="1861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634" y="13710"/>
                      </a:moveTo>
                      <a:cubicBezTo>
                        <a:pt x="1853" y="10151"/>
                        <a:pt x="285" y="6639"/>
                        <a:pt x="0" y="3849"/>
                      </a:cubicBezTo>
                      <a:cubicBezTo>
                        <a:pt x="1711" y="2598"/>
                        <a:pt x="3778" y="1299"/>
                        <a:pt x="6202" y="0"/>
                      </a:cubicBezTo>
                      <a:cubicBezTo>
                        <a:pt x="5846" y="2983"/>
                        <a:pt x="7485" y="7216"/>
                        <a:pt x="10836" y="11498"/>
                      </a:cubicBezTo>
                      <a:cubicBezTo>
                        <a:pt x="13972" y="15491"/>
                        <a:pt x="17964" y="18569"/>
                        <a:pt x="21600" y="20205"/>
                      </a:cubicBezTo>
                      <a:cubicBezTo>
                        <a:pt x="18749" y="20782"/>
                        <a:pt x="16111" y="21263"/>
                        <a:pt x="13687" y="21600"/>
                      </a:cubicBezTo>
                      <a:cubicBezTo>
                        <a:pt x="10551" y="19820"/>
                        <a:pt x="7343" y="17078"/>
                        <a:pt x="4634" y="13710"/>
                      </a:cubicBezTo>
                      <a:close/>
                    </a:path>
                  </a:pathLst>
                </a:custGeom>
                <a:ln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sz="1350"/>
                </a:p>
              </p:txBody>
            </p:sp>
            <p:sp>
              <p:nvSpPr>
                <p:cNvPr id="38" name="Shape">
                  <a:extLst>
                    <a:ext uri="{FF2B5EF4-FFF2-40B4-BE49-F238E27FC236}">
                      <a16:creationId xmlns:a16="http://schemas.microsoft.com/office/drawing/2014/main" id="{991549FE-708D-47E5-98AE-D87E4AA3F0CC}"/>
                    </a:ext>
                  </a:extLst>
                </p:cNvPr>
                <p:cNvSpPr/>
                <p:nvPr/>
              </p:nvSpPr>
              <p:spPr>
                <a:xfrm rot="3600000">
                  <a:off x="2893230" y="4806404"/>
                  <a:ext cx="132938" cy="2018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12" h="21600" extrusionOk="0">
                      <a:moveTo>
                        <a:pt x="4364" y="13616"/>
                      </a:moveTo>
                      <a:cubicBezTo>
                        <a:pt x="1241" y="9669"/>
                        <a:pt x="-288" y="5766"/>
                        <a:pt x="44" y="3016"/>
                      </a:cubicBezTo>
                      <a:cubicBezTo>
                        <a:pt x="1839" y="2040"/>
                        <a:pt x="3833" y="1020"/>
                        <a:pt x="6026" y="0"/>
                      </a:cubicBezTo>
                      <a:cubicBezTo>
                        <a:pt x="5162" y="2705"/>
                        <a:pt x="6624" y="7141"/>
                        <a:pt x="10146" y="11532"/>
                      </a:cubicBezTo>
                      <a:cubicBezTo>
                        <a:pt x="13403" y="15612"/>
                        <a:pt x="17657" y="18673"/>
                        <a:pt x="21312" y="19959"/>
                      </a:cubicBezTo>
                      <a:cubicBezTo>
                        <a:pt x="18919" y="20580"/>
                        <a:pt x="16593" y="21112"/>
                        <a:pt x="14466" y="21600"/>
                      </a:cubicBezTo>
                      <a:cubicBezTo>
                        <a:pt x="11010" y="20137"/>
                        <a:pt x="7289" y="17298"/>
                        <a:pt x="4364" y="13616"/>
                      </a:cubicBezTo>
                      <a:close/>
                    </a:path>
                  </a:pathLst>
                </a:custGeom>
                <a:ln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sz="1350"/>
                </a:p>
              </p:txBody>
            </p:sp>
            <p:sp>
              <p:nvSpPr>
                <p:cNvPr id="39" name="Shape">
                  <a:extLst>
                    <a:ext uri="{FF2B5EF4-FFF2-40B4-BE49-F238E27FC236}">
                      <a16:creationId xmlns:a16="http://schemas.microsoft.com/office/drawing/2014/main" id="{5BE35796-FFC9-4C1F-850D-2974B649BD26}"/>
                    </a:ext>
                  </a:extLst>
                </p:cNvPr>
                <p:cNvSpPr/>
                <p:nvPr/>
              </p:nvSpPr>
              <p:spPr>
                <a:xfrm rot="3600000">
                  <a:off x="2954134" y="4838490"/>
                  <a:ext cx="140466" cy="2176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851" h="21600" extrusionOk="0">
                      <a:moveTo>
                        <a:pt x="4051" y="13577"/>
                      </a:moveTo>
                      <a:cubicBezTo>
                        <a:pt x="543" y="9134"/>
                        <a:pt x="-749" y="4731"/>
                        <a:pt x="420" y="2304"/>
                      </a:cubicBezTo>
                      <a:cubicBezTo>
                        <a:pt x="2205" y="1563"/>
                        <a:pt x="4051" y="782"/>
                        <a:pt x="5959" y="0"/>
                      </a:cubicBezTo>
                      <a:cubicBezTo>
                        <a:pt x="4420" y="2345"/>
                        <a:pt x="5651" y="6994"/>
                        <a:pt x="9343" y="11643"/>
                      </a:cubicBezTo>
                      <a:cubicBezTo>
                        <a:pt x="12728" y="15881"/>
                        <a:pt x="17220" y="18967"/>
                        <a:pt x="20851" y="19831"/>
                      </a:cubicBezTo>
                      <a:cubicBezTo>
                        <a:pt x="18820" y="20448"/>
                        <a:pt x="16913" y="21065"/>
                        <a:pt x="15005" y="21600"/>
                      </a:cubicBezTo>
                      <a:cubicBezTo>
                        <a:pt x="11559" y="20613"/>
                        <a:pt x="7251" y="17650"/>
                        <a:pt x="4051" y="13577"/>
                      </a:cubicBezTo>
                      <a:close/>
                    </a:path>
                  </a:pathLst>
                </a:custGeom>
                <a:ln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sz="1350"/>
                </a:p>
              </p:txBody>
            </p:sp>
            <p:sp>
              <p:nvSpPr>
                <p:cNvPr id="40" name="Shape">
                  <a:extLst>
                    <a:ext uri="{FF2B5EF4-FFF2-40B4-BE49-F238E27FC236}">
                      <a16:creationId xmlns:a16="http://schemas.microsoft.com/office/drawing/2014/main" id="{43A635EF-FA38-4DA5-8CD0-7F2C3DBAC167}"/>
                    </a:ext>
                  </a:extLst>
                </p:cNvPr>
                <p:cNvSpPr/>
                <p:nvPr/>
              </p:nvSpPr>
              <p:spPr>
                <a:xfrm rot="3600000">
                  <a:off x="2982329" y="4863277"/>
                  <a:ext cx="367514" cy="342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53" h="21600" extrusionOk="0">
                      <a:moveTo>
                        <a:pt x="1571" y="16364"/>
                      </a:moveTo>
                      <a:cubicBezTo>
                        <a:pt x="132" y="13405"/>
                        <a:pt x="-347" y="10447"/>
                        <a:pt x="252" y="8954"/>
                      </a:cubicBezTo>
                      <a:cubicBezTo>
                        <a:pt x="4304" y="6336"/>
                        <a:pt x="9434" y="3404"/>
                        <a:pt x="15547" y="0"/>
                      </a:cubicBezTo>
                      <a:cubicBezTo>
                        <a:pt x="14900" y="1492"/>
                        <a:pt x="15380" y="4477"/>
                        <a:pt x="16842" y="7488"/>
                      </a:cubicBezTo>
                      <a:cubicBezTo>
                        <a:pt x="18136" y="10132"/>
                        <a:pt x="19839" y="12070"/>
                        <a:pt x="21253" y="12672"/>
                      </a:cubicBezTo>
                      <a:cubicBezTo>
                        <a:pt x="15643" y="16233"/>
                        <a:pt x="10513" y="19322"/>
                        <a:pt x="6078" y="21600"/>
                      </a:cubicBezTo>
                      <a:cubicBezTo>
                        <a:pt x="4639" y="21024"/>
                        <a:pt x="2889" y="19061"/>
                        <a:pt x="1571" y="16364"/>
                      </a:cubicBezTo>
                      <a:close/>
                    </a:path>
                  </a:pathLst>
                </a:custGeom>
                <a:ln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sz="1350"/>
                </a:p>
              </p:txBody>
            </p:sp>
            <p:sp>
              <p:nvSpPr>
                <p:cNvPr id="41" name="Shape">
                  <a:extLst>
                    <a:ext uri="{FF2B5EF4-FFF2-40B4-BE49-F238E27FC236}">
                      <a16:creationId xmlns:a16="http://schemas.microsoft.com/office/drawing/2014/main" id="{3587E783-EE5A-456D-9F5B-2D1C6F9DE2B2}"/>
                    </a:ext>
                  </a:extLst>
                </p:cNvPr>
                <p:cNvSpPr/>
                <p:nvPr/>
              </p:nvSpPr>
              <p:spPr>
                <a:xfrm rot="3600000">
                  <a:off x="2922973" y="4823335"/>
                  <a:ext cx="137904" cy="2118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9" h="21600" extrusionOk="0">
                      <a:moveTo>
                        <a:pt x="4146" y="13526"/>
                      </a:moveTo>
                      <a:cubicBezTo>
                        <a:pt x="798" y="9299"/>
                        <a:pt x="-591" y="5115"/>
                        <a:pt x="230" y="2536"/>
                      </a:cubicBezTo>
                      <a:cubicBezTo>
                        <a:pt x="1998" y="1691"/>
                        <a:pt x="3893" y="845"/>
                        <a:pt x="5914" y="0"/>
                      </a:cubicBezTo>
                      <a:cubicBezTo>
                        <a:pt x="4651" y="2536"/>
                        <a:pt x="5977" y="7059"/>
                        <a:pt x="9641" y="11582"/>
                      </a:cubicBezTo>
                      <a:cubicBezTo>
                        <a:pt x="12988" y="15724"/>
                        <a:pt x="17346" y="18810"/>
                        <a:pt x="21009" y="19867"/>
                      </a:cubicBezTo>
                      <a:cubicBezTo>
                        <a:pt x="18862" y="20501"/>
                        <a:pt x="16777" y="21093"/>
                        <a:pt x="14820" y="21600"/>
                      </a:cubicBezTo>
                      <a:cubicBezTo>
                        <a:pt x="11283" y="20374"/>
                        <a:pt x="7241" y="17415"/>
                        <a:pt x="4146" y="13526"/>
                      </a:cubicBezTo>
                      <a:close/>
                    </a:path>
                  </a:pathLst>
                </a:custGeom>
                <a:ln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sz="1350"/>
                </a:p>
              </p:txBody>
            </p:sp>
          </p:grpSp>
        </p:grpSp>
      </p:grpSp>
      <p:sp>
        <p:nvSpPr>
          <p:cNvPr id="87" name="Title 1">
            <a:extLst>
              <a:ext uri="{FF2B5EF4-FFF2-40B4-BE49-F238E27FC236}">
                <a16:creationId xmlns:a16="http://schemas.microsoft.com/office/drawing/2014/main" id="{50F4ADC7-607E-4A1E-8A29-BF05DD9BC7C0}"/>
              </a:ext>
            </a:extLst>
          </p:cNvPr>
          <p:cNvSpPr txBox="1">
            <a:spLocks/>
          </p:cNvSpPr>
          <p:nvPr/>
        </p:nvSpPr>
        <p:spPr>
          <a:xfrm>
            <a:off x="4151784" y="260643"/>
            <a:ext cx="7551221" cy="82763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r-HR" sz="2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Erasmus+ (2021.-2027.)</a:t>
            </a:r>
          </a:p>
          <a:p>
            <a:pPr algn="r"/>
            <a:r>
              <a:rPr lang="hr-HR" sz="2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Ciljevi u kontekstu uključivanja i raznolikosti</a:t>
            </a:r>
          </a:p>
        </p:txBody>
      </p:sp>
    </p:spTree>
    <p:extLst>
      <p:ext uri="{BB962C8B-B14F-4D97-AF65-F5344CB8AC3E}">
        <p14:creationId xmlns:p14="http://schemas.microsoft.com/office/powerpoint/2010/main" val="566374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ica 8">
            <a:extLst>
              <a:ext uri="{FF2B5EF4-FFF2-40B4-BE49-F238E27FC236}">
                <a16:creationId xmlns:a16="http://schemas.microsoft.com/office/drawing/2014/main" id="{27AE9105-64C8-4ED3-9CF5-8364136C6B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905221"/>
              </p:ext>
            </p:extLst>
          </p:nvPr>
        </p:nvGraphicFramePr>
        <p:xfrm>
          <a:off x="623392" y="1268760"/>
          <a:ext cx="10945216" cy="4919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8450">
                  <a:extLst>
                    <a:ext uri="{9D8B030D-6E8A-4147-A177-3AD203B41FA5}">
                      <a16:colId xmlns:a16="http://schemas.microsoft.com/office/drawing/2014/main" val="387788274"/>
                    </a:ext>
                  </a:extLst>
                </a:gridCol>
                <a:gridCol w="3391939">
                  <a:extLst>
                    <a:ext uri="{9D8B030D-6E8A-4147-A177-3AD203B41FA5}">
                      <a16:colId xmlns:a16="http://schemas.microsoft.com/office/drawing/2014/main" val="1709534824"/>
                    </a:ext>
                  </a:extLst>
                </a:gridCol>
                <a:gridCol w="3494827">
                  <a:extLst>
                    <a:ext uri="{9D8B030D-6E8A-4147-A177-3AD203B41FA5}">
                      <a16:colId xmlns:a16="http://schemas.microsoft.com/office/drawing/2014/main" val="3744775716"/>
                    </a:ext>
                  </a:extLst>
                </a:gridCol>
              </a:tblGrid>
              <a:tr h="1019592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hr-HR" sz="2200" dirty="0">
                          <a:effectLst/>
                        </a:rPr>
                        <a:t>Ključna aktivnost 1</a:t>
                      </a:r>
                    </a:p>
                    <a:p>
                      <a:pPr lvl="0" algn="ctr">
                        <a:buNone/>
                      </a:pPr>
                      <a:r>
                        <a:rPr lang="hr-HR" sz="2200" dirty="0">
                          <a:effectLst/>
                        </a:rPr>
                        <a:t>Mobilnost</a:t>
                      </a:r>
                    </a:p>
                  </a:txBody>
                  <a:tcPr marL="0" marR="0" marT="0" marB="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200" dirty="0">
                          <a:effectLst/>
                        </a:rPr>
                        <a:t>Ključna aktivnost 2</a:t>
                      </a:r>
                    </a:p>
                    <a:p>
                      <a:pPr lvl="0" algn="ctr">
                        <a:buNone/>
                      </a:pPr>
                      <a:r>
                        <a:rPr lang="hr-HR" sz="2200" dirty="0">
                          <a:effectLst/>
                        </a:rPr>
                        <a:t>Suradnja</a:t>
                      </a:r>
                    </a:p>
                  </a:txBody>
                  <a:tcPr marL="0" marR="0" marT="0" marB="0" anchor="ctr">
                    <a:solidFill>
                      <a:srgbClr val="F479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200" dirty="0">
                          <a:effectLst/>
                        </a:rPr>
                        <a:t>Ključna aktivnost 3</a:t>
                      </a:r>
                    </a:p>
                    <a:p>
                      <a:pPr lvl="0" algn="ctr">
                        <a:buNone/>
                      </a:pPr>
                      <a:r>
                        <a:rPr lang="hr-HR" sz="2200" dirty="0">
                          <a:effectLst/>
                        </a:rPr>
                        <a:t>Razvoj politika</a:t>
                      </a:r>
                    </a:p>
                  </a:txBody>
                  <a:tcPr marL="0" marR="0" marT="0" marB="0" anchor="ctr">
                    <a:solidFill>
                      <a:srgbClr val="4BAC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2957028"/>
                  </a:ext>
                </a:extLst>
              </a:tr>
              <a:tr h="1100336">
                <a:tc>
                  <a:txBody>
                    <a:bodyPr/>
                    <a:lstStyle/>
                    <a:p>
                      <a:pPr algn="ctr"/>
                      <a:r>
                        <a:rPr lang="hr-HR" sz="1800" b="1" u="sng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Mobilnost učenika i nastavnika </a:t>
                      </a:r>
                      <a:br>
                        <a:rPr lang="hr-HR" sz="1800" b="1" u="sng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</a:br>
                      <a:r>
                        <a:rPr lang="hr-HR" sz="1800" b="1" u="sng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u odgoju i općem obrazovanju</a:t>
                      </a:r>
                      <a:r>
                        <a:rPr lang="hr-HR" sz="1800" b="1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​</a:t>
                      </a:r>
                    </a:p>
                  </a:txBody>
                  <a:tcPr marL="0" marR="0" marT="0" marB="0" anchor="ctr">
                    <a:solidFill>
                      <a:schemeClr val="tx1">
                        <a:lumMod val="50000"/>
                        <a:lumOff val="50000"/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800" b="1" u="sng" noProof="0" dirty="0">
                          <a:solidFill>
                            <a:srgbClr val="F47921"/>
                          </a:solidFill>
                          <a:effectLst/>
                        </a:rPr>
                        <a:t>Partnerstva za suradnju</a:t>
                      </a:r>
                      <a:endParaRPr lang="sr-Latn-RS" sz="1800" b="1" u="sng" dirty="0">
                        <a:solidFill>
                          <a:srgbClr val="F47921"/>
                        </a:solidFill>
                      </a:endParaRPr>
                    </a:p>
                  </a:txBody>
                  <a:tcPr marL="0" marR="0" marT="0" marB="0" anchor="ctr">
                    <a:solidFill>
                      <a:srgbClr val="F47921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800" b="1" noProof="0" dirty="0">
                          <a:solidFill>
                            <a:srgbClr val="4BACC6"/>
                          </a:solidFill>
                          <a:effectLst/>
                        </a:rPr>
                        <a:t>Podrška razvoju politika </a:t>
                      </a:r>
                      <a:br>
                        <a:rPr lang="hr-HR" sz="1800" b="1" noProof="0" dirty="0">
                          <a:solidFill>
                            <a:srgbClr val="4BACC6"/>
                          </a:solidFill>
                          <a:effectLst/>
                        </a:rPr>
                      </a:br>
                      <a:r>
                        <a:rPr lang="hr-HR" sz="1800" b="1" noProof="0" dirty="0">
                          <a:solidFill>
                            <a:srgbClr val="4BACC6"/>
                          </a:solidFill>
                          <a:effectLst/>
                        </a:rPr>
                        <a:t> u području obrazovanja i </a:t>
                      </a:r>
                      <a:br>
                        <a:rPr lang="hr-HR" sz="1800" b="1" noProof="0" dirty="0">
                          <a:solidFill>
                            <a:srgbClr val="4BACC6"/>
                          </a:solidFill>
                          <a:effectLst/>
                        </a:rPr>
                      </a:br>
                      <a:r>
                        <a:rPr lang="hr-HR" sz="1800" b="1" noProof="0" dirty="0">
                          <a:solidFill>
                            <a:srgbClr val="4BACC6"/>
                          </a:solidFill>
                          <a:effectLst/>
                        </a:rPr>
                        <a:t> osposobljavanja​</a:t>
                      </a:r>
                    </a:p>
                  </a:txBody>
                  <a:tcPr marL="0" marR="0" marT="0" marB="0" anchor="ctr">
                    <a:solidFill>
                      <a:srgbClr val="4BACC6">
                        <a:alpha val="1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3126839"/>
                  </a:ext>
                </a:extLst>
              </a:tr>
              <a:tr h="825252">
                <a:tc>
                  <a:txBody>
                    <a:bodyPr/>
                    <a:lstStyle/>
                    <a:p>
                      <a:pPr algn="ctr"/>
                      <a:r>
                        <a:rPr lang="hr-HR" sz="1800" b="1" u="sng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Mobilnost učenika i nastavnika u strukovnom obrazovanju</a:t>
                      </a:r>
                    </a:p>
                  </a:txBody>
                  <a:tcPr marL="0" marR="0" marT="0" marB="0" anchor="ctr">
                    <a:solidFill>
                      <a:schemeClr val="tx1">
                        <a:lumMod val="50000"/>
                        <a:lumOff val="50000"/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800" b="1" noProof="0" dirty="0">
                          <a:solidFill>
                            <a:srgbClr val="F47921"/>
                          </a:solidFill>
                          <a:effectLst/>
                        </a:rPr>
                        <a:t> Partnerstva za izvrsnost</a:t>
                      </a:r>
                      <a:endParaRPr lang="en-US" sz="1800" b="1" noProof="0" dirty="0">
                        <a:solidFill>
                          <a:srgbClr val="F47921"/>
                        </a:solidFill>
                        <a:effectLst/>
                      </a:endParaRPr>
                    </a:p>
                  </a:txBody>
                  <a:tcPr marL="0" marR="0" marT="0" marB="0" anchor="ctr">
                    <a:solidFill>
                      <a:srgbClr val="F47921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800" b="1" noProof="0" dirty="0">
                          <a:solidFill>
                            <a:srgbClr val="4BACC6"/>
                          </a:solidFill>
                          <a:effectLst/>
                        </a:rPr>
                        <a:t> Politički dijalog i suradnja</a:t>
                      </a:r>
                      <a:br>
                        <a:rPr lang="hr-HR" sz="1800" b="1" noProof="0" dirty="0">
                          <a:solidFill>
                            <a:srgbClr val="4BACC6"/>
                          </a:solidFill>
                          <a:effectLst/>
                        </a:rPr>
                      </a:br>
                      <a:r>
                        <a:rPr lang="hr-HR" sz="1800" b="1" noProof="0" dirty="0">
                          <a:solidFill>
                            <a:srgbClr val="4BACC6"/>
                          </a:solidFill>
                          <a:effectLst/>
                        </a:rPr>
                        <a:t> među dionicima​</a:t>
                      </a:r>
                    </a:p>
                  </a:txBody>
                  <a:tcPr marL="0" marR="0" marT="0" marB="0" anchor="ctr">
                    <a:solidFill>
                      <a:srgbClr val="4BACC6">
                        <a:alpha val="1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11609"/>
                  </a:ext>
                </a:extLst>
              </a:tr>
              <a:tr h="570484">
                <a:tc>
                  <a:txBody>
                    <a:bodyPr/>
                    <a:lstStyle/>
                    <a:p>
                      <a:pPr algn="ctr"/>
                      <a:r>
                        <a:rPr lang="hr-HR" sz="1800" b="1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Mobilnost studenata i zaposlenika </a:t>
                      </a:r>
                      <a:br>
                        <a:rPr lang="hr-HR" sz="1800" b="1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</a:br>
                      <a:r>
                        <a:rPr lang="hr-HR" sz="1800" b="1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u visokom obrazovanju​</a:t>
                      </a:r>
                    </a:p>
                  </a:txBody>
                  <a:tcPr marL="0" marR="0" marT="0" marB="0" anchor="ctr">
                    <a:solidFill>
                      <a:schemeClr val="tx1">
                        <a:lumMod val="50000"/>
                        <a:lumOff val="50000"/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800" b="1" kern="1200" noProof="0" dirty="0">
                          <a:solidFill>
                            <a:srgbClr val="F479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Partnerstva za inovacije​</a:t>
                      </a:r>
                    </a:p>
                  </a:txBody>
                  <a:tcPr marL="0" marR="0" marT="0" marB="0" anchor="ctr">
                    <a:solidFill>
                      <a:srgbClr val="F47921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800" b="1" noProof="0" dirty="0">
                          <a:solidFill>
                            <a:srgbClr val="4BACC6"/>
                          </a:solidFill>
                          <a:effectLst/>
                        </a:rPr>
                        <a:t> Suradnja s drugim </a:t>
                      </a:r>
                      <a:endParaRPr lang="hr-HR" sz="1800" b="1" noProof="0" dirty="0">
                        <a:solidFill>
                          <a:srgbClr val="4BACC6"/>
                        </a:solidFill>
                      </a:endParaRPr>
                    </a:p>
                    <a:p>
                      <a:pPr lvl="0" algn="ctr">
                        <a:buNone/>
                      </a:pPr>
                      <a:r>
                        <a:rPr lang="hr-HR" sz="1800" b="1" noProof="0" dirty="0">
                          <a:solidFill>
                            <a:srgbClr val="4BACC6"/>
                          </a:solidFill>
                          <a:effectLst/>
                        </a:rPr>
                        <a:t> instrumentima ​EU </a:t>
                      </a:r>
                    </a:p>
                  </a:txBody>
                  <a:tcPr marL="0" marR="0" marT="0" marB="0" anchor="ctr">
                    <a:solidFill>
                      <a:srgbClr val="4BACC6">
                        <a:alpha val="1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1999295"/>
                  </a:ext>
                </a:extLst>
              </a:tr>
              <a:tr h="1100336">
                <a:tc>
                  <a:txBody>
                    <a:bodyPr/>
                    <a:lstStyle/>
                    <a:p>
                      <a:pPr algn="ctr"/>
                      <a:r>
                        <a:rPr lang="hr-HR" sz="1800" b="1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Mobilnost učenika i nastavnika</a:t>
                      </a:r>
                      <a:br>
                        <a:rPr lang="hr-HR" sz="1800" b="1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</a:br>
                      <a:r>
                        <a:rPr lang="hr-HR" sz="1800" b="1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u obrazovanju odraslih​</a:t>
                      </a:r>
                    </a:p>
                  </a:txBody>
                  <a:tcPr marL="0" marR="0" marT="0" marB="0" anchor="ctr">
                    <a:solidFill>
                      <a:schemeClr val="tx1">
                        <a:lumMod val="50000"/>
                        <a:lumOff val="50000"/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800" b="1" i="1" noProof="0" dirty="0">
                          <a:solidFill>
                            <a:srgbClr val="F47921"/>
                          </a:solidFill>
                          <a:effectLst/>
                        </a:rPr>
                        <a:t> Online</a:t>
                      </a:r>
                      <a:r>
                        <a:rPr lang="hr-HR" sz="1800" b="1" noProof="0" dirty="0">
                          <a:solidFill>
                            <a:srgbClr val="F47921"/>
                          </a:solidFill>
                          <a:effectLst/>
                        </a:rPr>
                        <a:t> platforme i alati virtualne suradnje </a:t>
                      </a:r>
                    </a:p>
                  </a:txBody>
                  <a:tcPr marL="0" marR="0" marT="0" marB="0" anchor="ctr">
                    <a:solidFill>
                      <a:srgbClr val="F47921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800" b="1" noProof="0" dirty="0">
                          <a:solidFill>
                            <a:srgbClr val="4BACC6"/>
                          </a:solidFill>
                          <a:effectLst/>
                        </a:rPr>
                        <a:t> Aktivnosti diseminacije i </a:t>
                      </a:r>
                      <a:br>
                        <a:rPr lang="hr-HR" sz="1800" b="1" noProof="0" dirty="0">
                          <a:solidFill>
                            <a:srgbClr val="4BACC6"/>
                          </a:solidFill>
                          <a:effectLst/>
                        </a:rPr>
                      </a:br>
                      <a:r>
                        <a:rPr lang="hr-HR" sz="1800" b="1" noProof="0" dirty="0">
                          <a:solidFill>
                            <a:srgbClr val="4BACC6"/>
                          </a:solidFill>
                          <a:effectLst/>
                        </a:rPr>
                        <a:t> podizanja svijesti </a:t>
                      </a:r>
                    </a:p>
                  </a:txBody>
                  <a:tcPr marL="0" marR="0" marT="0" marB="0" anchor="ctr">
                    <a:solidFill>
                      <a:srgbClr val="4BACC6">
                        <a:alpha val="1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0642949"/>
                  </a:ext>
                </a:extLst>
              </a:tr>
              <a:tr h="303070">
                <a:tc>
                  <a:txBody>
                    <a:bodyPr/>
                    <a:lstStyle/>
                    <a:p>
                      <a:pPr algn="ctr"/>
                      <a:r>
                        <a:rPr lang="hr-HR" sz="1800" b="1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Mogućnosti učenja jezika</a:t>
                      </a:r>
                    </a:p>
                  </a:txBody>
                  <a:tcPr marL="0" marR="0" marT="0" marB="0" anchor="ctr">
                    <a:solidFill>
                      <a:schemeClr val="tx1">
                        <a:lumMod val="50000"/>
                        <a:lumOff val="50000"/>
                        <a:alpha val="1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hr-HR" sz="1800" b="1" dirty="0">
                          <a:solidFill>
                            <a:srgbClr val="B9B9B9"/>
                          </a:solidFill>
                        </a:rPr>
                        <a:t> </a:t>
                      </a:r>
                      <a:r>
                        <a:rPr lang="hr-HR" sz="1800" b="1" dirty="0">
                          <a:solidFill>
                            <a:srgbClr val="7F7F7F"/>
                          </a:solidFill>
                        </a:rPr>
                        <a:t>Jean </a:t>
                      </a:r>
                      <a:r>
                        <a:rPr lang="hr-HR" sz="1800" b="1" dirty="0" err="1">
                          <a:solidFill>
                            <a:srgbClr val="7F7F7F"/>
                          </a:solidFill>
                        </a:rPr>
                        <a:t>Monnet</a:t>
                      </a:r>
                      <a:endParaRPr lang="hr-HR" sz="1800" b="1" dirty="0">
                        <a:solidFill>
                          <a:srgbClr val="7F7F7F"/>
                        </a:solidFill>
                      </a:endParaRPr>
                    </a:p>
                  </a:txBody>
                  <a:tcPr marL="0" marR="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hr-HR" sz="1800" b="1" dirty="0">
                        <a:solidFill>
                          <a:srgbClr val="4BACC6"/>
                        </a:solidFill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6326328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1E227B00-7980-466E-850C-72381F31BC1C}"/>
              </a:ext>
            </a:extLst>
          </p:cNvPr>
          <p:cNvSpPr txBox="1">
            <a:spLocks/>
          </p:cNvSpPr>
          <p:nvPr/>
        </p:nvSpPr>
        <p:spPr>
          <a:xfrm>
            <a:off x="5294289" y="260643"/>
            <a:ext cx="6408716" cy="82763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r-HR" sz="2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Erasmus+ (2021.-2027.)</a:t>
            </a:r>
          </a:p>
          <a:p>
            <a:pPr algn="r"/>
            <a:r>
              <a:rPr lang="hr-HR" sz="2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Struktura aktivnosti</a:t>
            </a:r>
          </a:p>
        </p:txBody>
      </p:sp>
    </p:spTree>
    <p:extLst>
      <p:ext uri="{BB962C8B-B14F-4D97-AF65-F5344CB8AC3E}">
        <p14:creationId xmlns:p14="http://schemas.microsoft.com/office/powerpoint/2010/main" val="23588573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lika 7">
            <a:extLst>
              <a:ext uri="{FF2B5EF4-FFF2-40B4-BE49-F238E27FC236}">
                <a16:creationId xmlns:a16="http://schemas.microsoft.com/office/drawing/2014/main" id="{A285BE05-AB02-4D2C-BBC9-29958049D9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35360" y="1508681"/>
            <a:ext cx="5846731" cy="3644121"/>
          </a:xfrm>
        </p:spPr>
      </p:pic>
      <p:pic>
        <p:nvPicPr>
          <p:cNvPr id="9" name="Slika 9">
            <a:extLst>
              <a:ext uri="{FF2B5EF4-FFF2-40B4-BE49-F238E27FC236}">
                <a16:creationId xmlns:a16="http://schemas.microsoft.com/office/drawing/2014/main" id="{FAE323AE-CC7D-4F56-AB7A-E6826E08A4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1306" y="1508681"/>
            <a:ext cx="5565334" cy="3655195"/>
          </a:xfrm>
          <a:prstGeom prst="rect">
            <a:avLst/>
          </a:prstGeom>
        </p:spPr>
      </p:pic>
      <p:sp>
        <p:nvSpPr>
          <p:cNvPr id="3" name="TekstniOkvir 2">
            <a:extLst>
              <a:ext uri="{FF2B5EF4-FFF2-40B4-BE49-F238E27FC236}">
                <a16:creationId xmlns:a16="http://schemas.microsoft.com/office/drawing/2014/main" id="{E249186F-56BF-4540-8B8F-92D1D3CF102D}"/>
              </a:ext>
            </a:extLst>
          </p:cNvPr>
          <p:cNvSpPr txBox="1"/>
          <p:nvPr/>
        </p:nvSpPr>
        <p:spPr>
          <a:xfrm>
            <a:off x="2828956" y="5349319"/>
            <a:ext cx="6924700" cy="646331"/>
          </a:xfrm>
          <a:prstGeom prst="rect">
            <a:avLst/>
          </a:prstGeom>
          <a:ln>
            <a:solidFill>
              <a:srgbClr val="4472C4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/>
              </a:rPr>
              <a:t>Ukupan budžet (sve programske zemlje): 2.855.010.543 EUR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/>
              <a:ea typeface="+mn-lt"/>
              <a:cs typeface="Arial" panose="020B0604020202020204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/>
                <a:ea typeface="+mn-lt"/>
                <a:cs typeface="Arial" panose="020B0604020202020204"/>
              </a:rPr>
              <a:t>Obrazovanje i osposobljavanj</a:t>
            </a: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/>
              </a:rPr>
              <a:t>e:  2.076.576.163  EUR</a:t>
            </a:r>
            <a:endParaRPr kumimoji="0" lang="hr-H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949D1F7-BBF7-41FF-8C4B-D8143E79F028}"/>
              </a:ext>
            </a:extLst>
          </p:cNvPr>
          <p:cNvSpPr txBox="1">
            <a:spLocks/>
          </p:cNvSpPr>
          <p:nvPr/>
        </p:nvSpPr>
        <p:spPr>
          <a:xfrm>
            <a:off x="5294289" y="260643"/>
            <a:ext cx="6408716" cy="82763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r-HR" sz="2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Erasmus+ (2021.-2027.)</a:t>
            </a:r>
          </a:p>
          <a:p>
            <a:pPr algn="r"/>
            <a:r>
              <a:rPr lang="hr-HR" sz="2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Raspodjela proračuna</a:t>
            </a:r>
          </a:p>
        </p:txBody>
      </p:sp>
    </p:spTree>
    <p:extLst>
      <p:ext uri="{BB962C8B-B14F-4D97-AF65-F5344CB8AC3E}">
        <p14:creationId xmlns:p14="http://schemas.microsoft.com/office/powerpoint/2010/main" val="39452257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3366081-2877-4BDC-978A-486E343B15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086" y="1344317"/>
            <a:ext cx="5472608" cy="5405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1800" b="1" dirty="0">
                <a:solidFill>
                  <a:srgbClr val="F47921"/>
                </a:solidFill>
              </a:rPr>
              <a:t>  Odgoj i opće obrazovanje: </a:t>
            </a:r>
            <a:r>
              <a:rPr lang="hr-HR" sz="1800" b="1" dirty="0">
                <a:solidFill>
                  <a:srgbClr val="F47921"/>
                </a:solidFill>
                <a:cs typeface="Arial"/>
              </a:rPr>
              <a:t>u</a:t>
            </a:r>
            <a:r>
              <a:rPr lang="en-US" sz="1800" b="1" dirty="0" err="1">
                <a:solidFill>
                  <a:srgbClr val="F47921"/>
                </a:solidFill>
                <a:cs typeface="Arial"/>
              </a:rPr>
              <a:t>kupno</a:t>
            </a:r>
            <a:r>
              <a:rPr lang="en-US" sz="1800" b="1" dirty="0">
                <a:solidFill>
                  <a:srgbClr val="F47921"/>
                </a:solidFill>
                <a:cs typeface="Arial"/>
              </a:rPr>
              <a:t> 4.675.459</a:t>
            </a:r>
            <a:r>
              <a:rPr lang="hr-HR" sz="1800" b="1" dirty="0">
                <a:solidFill>
                  <a:srgbClr val="F47921"/>
                </a:solidFill>
                <a:cs typeface="Arial"/>
              </a:rPr>
              <a:t> €</a:t>
            </a:r>
            <a:endParaRPr lang="en-US" sz="1800" b="1" dirty="0">
              <a:solidFill>
                <a:srgbClr val="F47921"/>
              </a:solidFill>
              <a:cs typeface="Arial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9C2A8D3-BEF5-4AD6-B400-2EACBE1EBAC6}"/>
              </a:ext>
            </a:extLst>
          </p:cNvPr>
          <p:cNvSpPr txBox="1">
            <a:spLocks/>
          </p:cNvSpPr>
          <p:nvPr/>
        </p:nvSpPr>
        <p:spPr>
          <a:xfrm>
            <a:off x="4511824" y="260643"/>
            <a:ext cx="7191181" cy="82763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l-PL" sz="2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Erasmus+ (2021.-2027.) </a:t>
            </a:r>
          </a:p>
          <a:p>
            <a:pPr algn="r"/>
            <a:r>
              <a:rPr lang="pl-PL" sz="2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Najavljeni proračun</a:t>
            </a:r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043125C4-E969-4C49-AEAD-D741A9639866}"/>
              </a:ext>
            </a:extLst>
          </p:cNvPr>
          <p:cNvSpPr txBox="1">
            <a:spLocks/>
          </p:cNvSpPr>
          <p:nvPr/>
        </p:nvSpPr>
        <p:spPr>
          <a:xfrm>
            <a:off x="5999444" y="1337206"/>
            <a:ext cx="6156948" cy="5405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hr-HR" sz="1800" b="1" dirty="0"/>
              <a:t>  </a:t>
            </a:r>
            <a:r>
              <a:rPr lang="hr-HR" sz="1800" b="1" dirty="0">
                <a:solidFill>
                  <a:srgbClr val="F47921"/>
                </a:solidFill>
              </a:rPr>
              <a:t>Strukovno obrazovanje i osposobljavanje: </a:t>
            </a:r>
            <a:r>
              <a:rPr lang="hr-HR" sz="1800" b="1" dirty="0">
                <a:solidFill>
                  <a:srgbClr val="F47921"/>
                </a:solidFill>
                <a:cs typeface="Arial"/>
              </a:rPr>
              <a:t>ukupno</a:t>
            </a:r>
            <a:r>
              <a:rPr lang="en-US" sz="1800" b="1" dirty="0">
                <a:solidFill>
                  <a:srgbClr val="F47921"/>
                </a:solidFill>
                <a:cs typeface="Arial"/>
              </a:rPr>
              <a:t> </a:t>
            </a:r>
            <a:r>
              <a:rPr lang="hr-HR" sz="1800" b="1" i="0" u="none" strike="noStrike" baseline="0" dirty="0">
                <a:solidFill>
                  <a:srgbClr val="F47921"/>
                </a:solidFill>
                <a:cs typeface="Arial" panose="020B0604020202020204" pitchFamily="34" charset="0"/>
              </a:rPr>
              <a:t>6.017.449</a:t>
            </a:r>
            <a:r>
              <a:rPr lang="hr-HR" sz="1800" b="1" dirty="0">
                <a:solidFill>
                  <a:srgbClr val="F47921"/>
                </a:solidFill>
                <a:cs typeface="Arial"/>
              </a:rPr>
              <a:t> €</a:t>
            </a:r>
            <a:endParaRPr lang="en-US" sz="1800" b="1" dirty="0">
              <a:solidFill>
                <a:srgbClr val="F47921"/>
              </a:solidFill>
              <a:cs typeface="Arial"/>
            </a:endParaRP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A607423F-202F-4997-AAE9-8BB37DDA03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0236059"/>
              </p:ext>
            </p:extLst>
          </p:nvPr>
        </p:nvGraphicFramePr>
        <p:xfrm>
          <a:off x="5863452" y="1926453"/>
          <a:ext cx="6156948" cy="4431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B50D3960-D19E-42FD-A2C0-FF6AABA906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52547865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13D11DF6-50F6-4ACC-A8CF-0FE1E22759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3717530"/>
              </p:ext>
            </p:extLst>
          </p:nvPr>
        </p:nvGraphicFramePr>
        <p:xfrm>
          <a:off x="36306" y="1850635"/>
          <a:ext cx="6156948" cy="4431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1746250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B48DB70-1981-47A3-B9DD-EC632C84786B}"/>
              </a:ext>
            </a:extLst>
          </p:cNvPr>
          <p:cNvSpPr txBox="1">
            <a:spLocks/>
          </p:cNvSpPr>
          <p:nvPr/>
        </p:nvSpPr>
        <p:spPr>
          <a:xfrm>
            <a:off x="3575720" y="957714"/>
            <a:ext cx="1656184" cy="652972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3000" b="1" dirty="0">
                <a:solidFill>
                  <a:schemeClr val="bg1"/>
                </a:solidFill>
                <a:latin typeface="Arial"/>
                <a:cs typeface="Arial"/>
              </a:rPr>
              <a:t>Sadržaj</a:t>
            </a:r>
            <a:endParaRPr lang="en-US" sz="30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EB9EC02-453F-43E1-BF19-DEF01C43F7DD}"/>
              </a:ext>
            </a:extLst>
          </p:cNvPr>
          <p:cNvSpPr/>
          <p:nvPr/>
        </p:nvSpPr>
        <p:spPr>
          <a:xfrm>
            <a:off x="342673" y="1534566"/>
            <a:ext cx="2008911" cy="4320480"/>
          </a:xfrm>
          <a:prstGeom prst="roundRect">
            <a:avLst/>
          </a:prstGeom>
          <a:solidFill>
            <a:srgbClr val="4BACC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000" rIns="18000" rtlCol="0" anchor="ctr"/>
          <a:lstStyle/>
          <a:p>
            <a:pPr algn="ctr"/>
            <a:r>
              <a:rPr lang="hr-HR" sz="2400" b="1" dirty="0"/>
              <a:t>Kako sudjelovati?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EAFF271-1DA5-45C9-B94B-917A0B381EBF}"/>
              </a:ext>
            </a:extLst>
          </p:cNvPr>
          <p:cNvSpPr/>
          <p:nvPr/>
        </p:nvSpPr>
        <p:spPr>
          <a:xfrm>
            <a:off x="2495600" y="1931818"/>
            <a:ext cx="648072" cy="360040"/>
          </a:xfrm>
          <a:prstGeom prst="rightArrow">
            <a:avLst/>
          </a:prstGeom>
          <a:solidFill>
            <a:srgbClr val="87888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FF89FA8E-372C-46AC-A648-9D956A385056}"/>
              </a:ext>
            </a:extLst>
          </p:cNvPr>
          <p:cNvSpPr/>
          <p:nvPr/>
        </p:nvSpPr>
        <p:spPr>
          <a:xfrm>
            <a:off x="2495600" y="3412587"/>
            <a:ext cx="648072" cy="360040"/>
          </a:xfrm>
          <a:prstGeom prst="rightArrow">
            <a:avLst/>
          </a:prstGeom>
          <a:solidFill>
            <a:srgbClr val="87888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8EC1451D-2EDF-42AC-B0BE-2E59408C36C3}"/>
              </a:ext>
            </a:extLst>
          </p:cNvPr>
          <p:cNvSpPr/>
          <p:nvPr/>
        </p:nvSpPr>
        <p:spPr>
          <a:xfrm>
            <a:off x="2495600" y="4893357"/>
            <a:ext cx="648072" cy="360040"/>
          </a:xfrm>
          <a:prstGeom prst="rightArrow">
            <a:avLst/>
          </a:prstGeom>
          <a:solidFill>
            <a:srgbClr val="87888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E377D69-9BDD-47BE-A883-8A63F7E25C99}"/>
              </a:ext>
            </a:extLst>
          </p:cNvPr>
          <p:cNvSpPr/>
          <p:nvPr/>
        </p:nvSpPr>
        <p:spPr>
          <a:xfrm>
            <a:off x="3287688" y="3276563"/>
            <a:ext cx="3580897" cy="64730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000" rIns="18000" rtlCol="0" anchor="ctr"/>
          <a:lstStyle/>
          <a:p>
            <a:pPr algn="ctr"/>
            <a:r>
              <a:rPr lang="hr-HR" sz="2200" b="1" dirty="0">
                <a:solidFill>
                  <a:srgbClr val="4BACC6"/>
                </a:solidFill>
                <a:effectLst/>
              </a:rPr>
              <a:t>Kratkoročni projekti</a:t>
            </a:r>
          </a:p>
          <a:p>
            <a:pPr algn="ctr"/>
            <a:r>
              <a:rPr lang="hr-HR" sz="1000" b="1" dirty="0">
                <a:solidFill>
                  <a:srgbClr val="4BACC6"/>
                </a:solidFill>
              </a:rPr>
              <a:t>(pojedinačne organizacije)</a:t>
            </a:r>
            <a:endParaRPr lang="hr-HR" sz="1000" b="1" dirty="0">
              <a:solidFill>
                <a:srgbClr val="4BACC6"/>
              </a:solidFill>
              <a:effectLst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85FD05E8-3242-4E04-ACCC-0055700658B5}"/>
              </a:ext>
            </a:extLst>
          </p:cNvPr>
          <p:cNvSpPr/>
          <p:nvPr/>
        </p:nvSpPr>
        <p:spPr>
          <a:xfrm>
            <a:off x="3287688" y="4725962"/>
            <a:ext cx="3570753" cy="82052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000" rIns="18000" rtlCol="0" anchor="ctr"/>
          <a:lstStyle/>
          <a:p>
            <a:pPr algn="ctr"/>
            <a:r>
              <a:rPr lang="hr-HR" sz="2200" b="1" dirty="0">
                <a:solidFill>
                  <a:srgbClr val="4BACC6"/>
                </a:solidFill>
                <a:effectLst/>
              </a:rPr>
              <a:t>Sudjelovanje bez </a:t>
            </a:r>
            <a:br>
              <a:rPr lang="hr-HR" sz="2200" b="1" dirty="0">
                <a:solidFill>
                  <a:srgbClr val="4BACC6"/>
                </a:solidFill>
                <a:effectLst/>
              </a:rPr>
            </a:br>
            <a:r>
              <a:rPr lang="hr-HR" sz="2200" b="1" dirty="0">
                <a:solidFill>
                  <a:srgbClr val="4BACC6"/>
                </a:solidFill>
                <a:effectLst/>
              </a:rPr>
              <a:t>podnošenja prijave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3FBAEAB-AF5A-490F-AF98-249C1E576F3A}"/>
              </a:ext>
            </a:extLst>
          </p:cNvPr>
          <p:cNvSpPr/>
          <p:nvPr/>
        </p:nvSpPr>
        <p:spPr>
          <a:xfrm>
            <a:off x="3287688" y="1785352"/>
            <a:ext cx="3580897" cy="65297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000" rIns="18000" rtlCol="0" anchor="ctr"/>
          <a:lstStyle/>
          <a:p>
            <a:pPr algn="ctr"/>
            <a:r>
              <a:rPr lang="hr-HR" sz="2200" b="1" dirty="0">
                <a:solidFill>
                  <a:srgbClr val="4BACC6"/>
                </a:solidFill>
                <a:effectLst/>
              </a:rPr>
              <a:t>Erasmus akreditacija</a:t>
            </a:r>
          </a:p>
          <a:p>
            <a:pPr algn="ctr"/>
            <a:r>
              <a:rPr lang="hr-HR" sz="1000" b="1" dirty="0">
                <a:solidFill>
                  <a:srgbClr val="4BACC6"/>
                </a:solidFill>
              </a:rPr>
              <a:t>(pojedinačne organizacije ili koordinator konzorcija)</a:t>
            </a:r>
            <a:endParaRPr lang="hr-HR" sz="1000" b="1" dirty="0">
              <a:solidFill>
                <a:srgbClr val="4BACC6"/>
              </a:solidFill>
              <a:effectLst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AF34F4E-8E45-4042-A602-DB09529B26F9}"/>
              </a:ext>
            </a:extLst>
          </p:cNvPr>
          <p:cNvSpPr txBox="1">
            <a:spLocks/>
          </p:cNvSpPr>
          <p:nvPr/>
        </p:nvSpPr>
        <p:spPr>
          <a:xfrm>
            <a:off x="3287688" y="260643"/>
            <a:ext cx="8415317" cy="82763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r-HR" sz="2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Erasmus+ (2021.-2027.)</a:t>
            </a:r>
          </a:p>
          <a:p>
            <a:pPr algn="r"/>
            <a:r>
              <a:rPr lang="hr-HR" sz="2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Mogućnosti uključivanja u KA1 projekte mobilnosti*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D1DF4D9-171F-4F24-9407-B5BA358E908C}"/>
              </a:ext>
            </a:extLst>
          </p:cNvPr>
          <p:cNvSpPr txBox="1"/>
          <p:nvPr/>
        </p:nvSpPr>
        <p:spPr>
          <a:xfrm>
            <a:off x="7077908" y="1593240"/>
            <a:ext cx="47103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hr-HR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Cilj omogućiti dugoročno sudjelovanje u Programu i kontinuiranu provedbu projekata </a:t>
            </a:r>
            <a:r>
              <a:rPr kumimoji="0" lang="hr-HR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→ prijelaz iz godišnjih natječaja u kontinuirano financiranje.</a:t>
            </a:r>
            <a:endParaRPr kumimoji="0" lang="hr-HR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DFAC11-5E65-437A-B776-C75D309FA301}"/>
              </a:ext>
            </a:extLst>
          </p:cNvPr>
          <p:cNvSpPr txBox="1"/>
          <p:nvPr/>
        </p:nvSpPr>
        <p:spPr>
          <a:xfrm>
            <a:off x="119336" y="6203176"/>
            <a:ext cx="4104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*decentralizirane aktivnosti; odgoj i opće obrazovanje / strukovno obrazovanje i osposobljavanje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6B65625-B847-4132-AEFB-5485D32302A6}"/>
              </a:ext>
            </a:extLst>
          </p:cNvPr>
          <p:cNvSpPr txBox="1"/>
          <p:nvPr/>
        </p:nvSpPr>
        <p:spPr>
          <a:xfrm>
            <a:off x="7079793" y="2930887"/>
            <a:ext cx="46232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Clr>
                <a:srgbClr val="87888C"/>
              </a:buClr>
            </a:pPr>
            <a:r>
              <a:rPr lang="hr-HR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Mogućnost prijave projektnih prijedloga prvenstveno namijenjen neiskusnim organizacijama (</a:t>
            </a:r>
            <a:r>
              <a:rPr lang="hr-HR" sz="1600" b="1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newcomers</a:t>
            </a:r>
            <a:r>
              <a:rPr lang="hr-HR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 i ustanovama smanjenih kapaciteta kako bi se okušale u provedbi projekata mobilnosti.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A7576E8-6607-47FF-89A2-382C2C34AB1C}"/>
              </a:ext>
            </a:extLst>
          </p:cNvPr>
          <p:cNvSpPr txBox="1"/>
          <p:nvPr/>
        </p:nvSpPr>
        <p:spPr>
          <a:xfrm>
            <a:off x="6992660" y="4474503"/>
            <a:ext cx="479559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87888C"/>
              </a:buClr>
              <a:buFontTx/>
              <a:buChar char="-"/>
            </a:pPr>
            <a:r>
              <a:rPr lang="hr-HR" sz="1600" b="1" dirty="0">
                <a:solidFill>
                  <a:srgbClr val="87888C"/>
                </a:solidFill>
              </a:rPr>
              <a:t>Uključivanje u već formirani akreditirani konzorcij</a:t>
            </a:r>
            <a:endParaRPr lang="hr-HR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42900" indent="-342900">
              <a:buClr>
                <a:srgbClr val="87888C"/>
              </a:buClr>
              <a:buFontTx/>
              <a:buChar char="-"/>
            </a:pPr>
            <a:r>
              <a:rPr lang="hr-HR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Sudjelovanje u programu u ulozi ustanove primateljice (dolazna mobilnost osoblja ili učenika)</a:t>
            </a:r>
            <a:endParaRPr lang="hr-HR" sz="1600" b="1" dirty="0"/>
          </a:p>
        </p:txBody>
      </p:sp>
    </p:spTree>
    <p:extLst>
      <p:ext uri="{BB962C8B-B14F-4D97-AF65-F5344CB8AC3E}">
        <p14:creationId xmlns:p14="http://schemas.microsoft.com/office/powerpoint/2010/main" val="11624102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61347C9-7120-411D-86EC-380206AA0E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023" y="2319360"/>
            <a:ext cx="5407623" cy="3921822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7A09217E-4138-41A5-9E98-0382402F0ABA}"/>
              </a:ext>
            </a:extLst>
          </p:cNvPr>
          <p:cNvSpPr txBox="1">
            <a:spLocks/>
          </p:cNvSpPr>
          <p:nvPr/>
        </p:nvSpPr>
        <p:spPr>
          <a:xfrm>
            <a:off x="4511824" y="476672"/>
            <a:ext cx="7191181" cy="82763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r-HR" sz="2600" b="1" dirty="0">
                <a:solidFill>
                  <a:srgbClr val="4BACC6"/>
                </a:solidFill>
              </a:rPr>
              <a:t>KA1 u području odgoja i općeg obrazovanja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B50CFA-68DA-45B7-9063-5D3C25E504F7}"/>
              </a:ext>
            </a:extLst>
          </p:cNvPr>
          <p:cNvSpPr txBox="1"/>
          <p:nvPr/>
        </p:nvSpPr>
        <p:spPr>
          <a:xfrm>
            <a:off x="5330189" y="1304310"/>
            <a:ext cx="5891356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2400" b="1" dirty="0">
                <a:solidFill>
                  <a:srgbClr val="F47921"/>
                </a:solidFill>
                <a:latin typeface="Arial"/>
                <a:cs typeface="Arial"/>
              </a:rPr>
              <a:t>Ciljevi aktivnosti: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400" b="1" dirty="0">
                <a:solidFill>
                  <a:srgbClr val="F47921"/>
                </a:solidFill>
                <a:latin typeface="Arial"/>
                <a:cs typeface="Arial"/>
              </a:rPr>
              <a:t>pružanje mogućnosti za učenje</a:t>
            </a:r>
            <a:endParaRPr lang="hr-HR" sz="2400" b="1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400" b="1" dirty="0">
                <a:solidFill>
                  <a:srgbClr val="F47921"/>
                </a:solidFill>
                <a:latin typeface="Arial"/>
                <a:cs typeface="Arial"/>
              </a:rPr>
              <a:t>internacionalizacija i razvoj ustanova</a:t>
            </a:r>
          </a:p>
          <a:p>
            <a:endParaRPr lang="hr-HR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D0EF6F-84C1-4BAA-B38E-4A201DC99FFC}"/>
              </a:ext>
            </a:extLst>
          </p:cNvPr>
          <p:cNvSpPr txBox="1"/>
          <p:nvPr/>
        </p:nvSpPr>
        <p:spPr>
          <a:xfrm>
            <a:off x="335360" y="2966303"/>
            <a:ext cx="622869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>
                <a:solidFill>
                  <a:srgbClr val="87888B"/>
                </a:solidFill>
              </a:rPr>
              <a:t>Širok spektar mogućnosti oslanja se na aktivnosti poput </a:t>
            </a:r>
            <a:r>
              <a:rPr lang="hr-HR" sz="2000" b="1" dirty="0">
                <a:solidFill>
                  <a:srgbClr val="878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jačanja europske dimenzije poučavanja i učenja, </a:t>
            </a:r>
            <a:r>
              <a:rPr lang="hr-HR" sz="2000" b="1" dirty="0">
                <a:solidFill>
                  <a:srgbClr val="87888B"/>
                </a:solidFill>
              </a:rPr>
              <a:t>promicanjem vrijednosti </a:t>
            </a:r>
            <a:r>
              <a:rPr lang="hr-HR" sz="2000" b="1" dirty="0" err="1">
                <a:solidFill>
                  <a:srgbClr val="87888B"/>
                </a:solidFill>
              </a:rPr>
              <a:t>uključivosti</a:t>
            </a:r>
            <a:r>
              <a:rPr lang="hr-HR" sz="2000" b="1" dirty="0">
                <a:solidFill>
                  <a:srgbClr val="87888B"/>
                </a:solidFill>
              </a:rPr>
              <a:t> i raznolikosti, tolerancije i demokratskog sudjelovanja, </a:t>
            </a:r>
            <a:r>
              <a:rPr lang="hr-HR" sz="2000" b="1" dirty="0">
                <a:solidFill>
                  <a:srgbClr val="878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povećanje kvalitete poučavanja i učenja, </a:t>
            </a:r>
            <a:r>
              <a:rPr lang="hr-HR" sz="2000" dirty="0">
                <a:solidFill>
                  <a:srgbClr val="87888B"/>
                </a:solidFill>
              </a:rPr>
              <a:t>podupiranje stručnog usavršavanja učitelja i nastavnika, ravnatelja i drugog školskog osoblja, </a:t>
            </a:r>
            <a:r>
              <a:rPr lang="hr-HR" sz="2000" b="1" dirty="0">
                <a:solidFill>
                  <a:srgbClr val="878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doprinosa stvaranju europskog prostora obrazovanja, </a:t>
            </a:r>
            <a:r>
              <a:rPr lang="hr-HR" sz="2000" dirty="0">
                <a:solidFill>
                  <a:srgbClr val="87888B"/>
                </a:solidFill>
              </a:rPr>
              <a:t>omogućivanjem mobilnosti u svrhu učenja za sve učenike u odgoju i općem obrazovanju…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4E7ADCE-57B5-4402-952B-ADCE82BC2B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872" t="43530" r="44094" b="27951"/>
          <a:stretch/>
        </p:blipFill>
        <p:spPr>
          <a:xfrm rot="5945408">
            <a:off x="3322054" y="1636032"/>
            <a:ext cx="1654328" cy="1152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820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7A09217E-4138-41A5-9E98-0382402F0ABA}"/>
              </a:ext>
            </a:extLst>
          </p:cNvPr>
          <p:cNvSpPr txBox="1">
            <a:spLocks/>
          </p:cNvSpPr>
          <p:nvPr/>
        </p:nvSpPr>
        <p:spPr>
          <a:xfrm>
            <a:off x="4511824" y="476672"/>
            <a:ext cx="7191181" cy="82763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r-HR" sz="2600" b="1" dirty="0">
                <a:solidFill>
                  <a:srgbClr val="4BACC6"/>
                </a:solidFill>
              </a:rPr>
              <a:t>KA1 u području odgoja i općeg obrazovanja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48B6C68-523F-4DCC-BAD0-5F2BE86D02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442125"/>
              </p:ext>
            </p:extLst>
          </p:nvPr>
        </p:nvGraphicFramePr>
        <p:xfrm>
          <a:off x="983432" y="1484784"/>
          <a:ext cx="10225136" cy="1636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>
                  <a:extLst>
                    <a:ext uri="{9D8B030D-6E8A-4147-A177-3AD203B41FA5}">
                      <a16:colId xmlns:a16="http://schemas.microsoft.com/office/drawing/2014/main" val="650609525"/>
                    </a:ext>
                  </a:extLst>
                </a:gridCol>
                <a:gridCol w="5112568">
                  <a:extLst>
                    <a:ext uri="{9D8B030D-6E8A-4147-A177-3AD203B41FA5}">
                      <a16:colId xmlns:a16="http://schemas.microsoft.com/office/drawing/2014/main" val="1987212426"/>
                    </a:ext>
                  </a:extLst>
                </a:gridCol>
              </a:tblGrid>
              <a:tr h="412340">
                <a:tc>
                  <a:txBody>
                    <a:bodyPr/>
                    <a:lstStyle/>
                    <a:p>
                      <a:r>
                        <a:rPr lang="hr-HR" dirty="0"/>
                        <a:t>Učenici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Osoblje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1026531"/>
                  </a:ext>
                </a:extLst>
              </a:tr>
              <a:tr h="412340">
                <a:tc>
                  <a:txBody>
                    <a:bodyPr/>
                    <a:lstStyle/>
                    <a:p>
                      <a:r>
                        <a:rPr lang="hr-HR" sz="1600" b="1" dirty="0"/>
                        <a:t>Grupna mobilnost učenika</a:t>
                      </a:r>
                    </a:p>
                  </a:txBody>
                  <a:tcPr>
                    <a:solidFill>
                      <a:srgbClr val="F47921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600" b="1" dirty="0"/>
                        <a:t>Praćenje rada (</a:t>
                      </a:r>
                      <a:r>
                        <a:rPr lang="hr-HR" sz="1600" b="1" i="1" dirty="0" err="1"/>
                        <a:t>job</a:t>
                      </a:r>
                      <a:r>
                        <a:rPr lang="hr-HR" sz="1600" b="1" i="1" dirty="0"/>
                        <a:t> </a:t>
                      </a:r>
                      <a:r>
                        <a:rPr lang="hr-HR" sz="1600" b="1" i="1" dirty="0" err="1"/>
                        <a:t>shadowing</a:t>
                      </a:r>
                      <a:r>
                        <a:rPr lang="hr-HR" sz="1600" b="1" dirty="0"/>
                        <a:t>)</a:t>
                      </a:r>
                    </a:p>
                  </a:txBody>
                  <a:tcPr>
                    <a:solidFill>
                      <a:srgbClr val="F47921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5385314"/>
                  </a:ext>
                </a:extLst>
              </a:tr>
              <a:tr h="399456">
                <a:tc>
                  <a:txBody>
                    <a:bodyPr/>
                    <a:lstStyle/>
                    <a:p>
                      <a:r>
                        <a:rPr lang="hr-HR" sz="1600" b="1" dirty="0"/>
                        <a:t>Kratkoročna mobilnost učenika u svrhu učenja</a:t>
                      </a:r>
                    </a:p>
                  </a:txBody>
                  <a:tcPr>
                    <a:solidFill>
                      <a:srgbClr val="F47921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600" b="1" dirty="0"/>
                        <a:t>Aktivnosti poučavanja</a:t>
                      </a:r>
                    </a:p>
                  </a:txBody>
                  <a:tcPr>
                    <a:solidFill>
                      <a:srgbClr val="F47921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628781"/>
                  </a:ext>
                </a:extLst>
              </a:tr>
              <a:tr h="412340">
                <a:tc>
                  <a:txBody>
                    <a:bodyPr/>
                    <a:lstStyle/>
                    <a:p>
                      <a:r>
                        <a:rPr lang="hr-HR" sz="1600" b="1" dirty="0"/>
                        <a:t>Dugoročna mobilnost učenika u svrhu učenja</a:t>
                      </a:r>
                    </a:p>
                  </a:txBody>
                  <a:tcPr>
                    <a:solidFill>
                      <a:srgbClr val="F47921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600" b="1" dirty="0"/>
                        <a:t>Tečajevi i osposobljavanje</a:t>
                      </a:r>
                    </a:p>
                  </a:txBody>
                  <a:tcPr>
                    <a:solidFill>
                      <a:srgbClr val="F47921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2403186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8BF2B42-FE70-40D2-9159-DE7394072A27}"/>
              </a:ext>
            </a:extLst>
          </p:cNvPr>
          <p:cNvSpPr txBox="1"/>
          <p:nvPr/>
        </p:nvSpPr>
        <p:spPr>
          <a:xfrm>
            <a:off x="806651" y="4588386"/>
            <a:ext cx="1057869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r-HR" sz="1600" b="1" dirty="0">
                <a:solidFill>
                  <a:srgbClr val="F47921"/>
                </a:solidFill>
              </a:rPr>
              <a:t>Aktivnosti se moraju odvijati u inozemstvu, u zemlji sudionici programa.</a:t>
            </a:r>
          </a:p>
          <a:p>
            <a:pPr algn="ctr"/>
            <a:endParaRPr lang="hr-HR" sz="1600" b="1" dirty="0">
              <a:solidFill>
                <a:srgbClr val="F47921"/>
              </a:solidFill>
            </a:endParaRPr>
          </a:p>
          <a:p>
            <a:pPr algn="ctr"/>
            <a:r>
              <a:rPr lang="hr-HR" sz="1600" b="1" dirty="0">
                <a:solidFill>
                  <a:srgbClr val="F47921"/>
                </a:solidFill>
              </a:rPr>
              <a:t> Grupna mobilnost učenika mora se odvijati u školi primateljici, osim ako je neko drugo mjesto bolje s obzirom na sadržaj i kvalitetu aktivnosti. U tom slučaju aktivnosti se iznimno mogu odvijati na drugom mjestu u zemlji škole domaćina ili u sjedištu institucije Europske unije. Bez obzira na mjesto održavanja aktivnosti, u njoj moraju sudjelovati učenici iz najmanje dvije zemlje sudionice programa.</a:t>
            </a:r>
            <a:endParaRPr lang="hr-HR" sz="1600" b="1" i="0" u="none" strike="noStrike" baseline="0" dirty="0">
              <a:solidFill>
                <a:srgbClr val="F4792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977FA04-D8B0-472F-95B2-DA795FE7B241}"/>
              </a:ext>
            </a:extLst>
          </p:cNvPr>
          <p:cNvSpPr/>
          <p:nvPr/>
        </p:nvSpPr>
        <p:spPr>
          <a:xfrm>
            <a:off x="6096000" y="3140968"/>
            <a:ext cx="5112568" cy="1284221"/>
          </a:xfrm>
          <a:prstGeom prst="rect">
            <a:avLst/>
          </a:prstGeom>
          <a:solidFill>
            <a:srgbClr val="F47921">
              <a:alpha val="1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0" rIns="0" rtlCol="0" anchor="t"/>
          <a:lstStyle/>
          <a:p>
            <a:pPr algn="l"/>
            <a:r>
              <a:rPr lang="hr-HR" sz="1600" b="1" dirty="0">
                <a:solidFill>
                  <a:srgbClr val="000000"/>
                </a:solidFill>
              </a:rPr>
              <a:t>Ostale vrste aktivnosti:</a:t>
            </a:r>
          </a:p>
          <a:p>
            <a:pPr marL="285750" indent="-285750" algn="l">
              <a:buFontTx/>
              <a:buChar char="-"/>
            </a:pPr>
            <a:r>
              <a:rPr lang="hr-HR" sz="1600" b="1" dirty="0">
                <a:solidFill>
                  <a:srgbClr val="000000"/>
                </a:solidFill>
              </a:rPr>
              <a:t>Pozvani stručnjaci</a:t>
            </a:r>
          </a:p>
          <a:p>
            <a:pPr marL="285750" indent="-285750" algn="l">
              <a:buFontTx/>
              <a:buChar char="-"/>
            </a:pPr>
            <a:r>
              <a:rPr lang="hr-HR" sz="1600" b="1" dirty="0">
                <a:solidFill>
                  <a:srgbClr val="000000"/>
                </a:solidFill>
              </a:rPr>
              <a:t>Primanje nastavnog osoblja koje se osposobljava</a:t>
            </a:r>
          </a:p>
          <a:p>
            <a:pPr marL="285750" indent="-285750" algn="l">
              <a:buFontTx/>
              <a:buChar char="-"/>
            </a:pPr>
            <a:r>
              <a:rPr lang="hr-HR" sz="1600" b="1" dirty="0">
                <a:solidFill>
                  <a:srgbClr val="000000"/>
                </a:solidFill>
              </a:rPr>
              <a:t>Pripremni posjeti</a:t>
            </a:r>
            <a:endParaRPr lang="en-US" sz="1600" b="1" i="1" dirty="0">
              <a:solidFill>
                <a:srgbClr val="FF0000"/>
              </a:solidFill>
              <a:cs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D40BFC-782A-4D17-8CA5-960DCBE2E776}"/>
              </a:ext>
            </a:extLst>
          </p:cNvPr>
          <p:cNvSpPr txBox="1"/>
          <p:nvPr/>
        </p:nvSpPr>
        <p:spPr>
          <a:xfrm>
            <a:off x="1343472" y="3323952"/>
            <a:ext cx="489654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1800" b="1" i="0" u="none" strike="noStrike" baseline="0" dirty="0">
                <a:solidFill>
                  <a:srgbClr val="F47921"/>
                </a:solidFill>
              </a:rPr>
              <a:t>Uz fizičku mobilnost sve aktivnosti mobilnosti osoblja i učenika mogu se kombinirati s virtualnim aktivnostima. 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573764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2">
            <a:extLst>
              <a:ext uri="{FF2B5EF4-FFF2-40B4-BE49-F238E27FC236}">
                <a16:creationId xmlns:a16="http://schemas.microsoft.com/office/drawing/2014/main" id="{1B38BB3A-4BB1-42C0-BE35-FFF49427FD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683051" y="1708398"/>
            <a:ext cx="1476545" cy="1373187"/>
          </a:xfrm>
          <a:prstGeom prst="rect">
            <a:avLst/>
          </a:prstGeom>
        </p:spPr>
      </p:pic>
      <p:grpSp>
        <p:nvGrpSpPr>
          <p:cNvPr id="10" name="Group 10">
            <a:extLst>
              <a:ext uri="{FF2B5EF4-FFF2-40B4-BE49-F238E27FC236}">
                <a16:creationId xmlns:a16="http://schemas.microsoft.com/office/drawing/2014/main" id="{669AF828-3B37-4A13-9C3F-BCEF1AE26891}"/>
              </a:ext>
            </a:extLst>
          </p:cNvPr>
          <p:cNvGrpSpPr/>
          <p:nvPr/>
        </p:nvGrpSpPr>
        <p:grpSpPr>
          <a:xfrm rot="-5400000">
            <a:off x="8167996" y="2369443"/>
            <a:ext cx="4401172" cy="2747100"/>
            <a:chOff x="0" y="0"/>
            <a:chExt cx="1923367" cy="1244915"/>
          </a:xfrm>
        </p:grpSpPr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D5B13570-18B1-4811-80B9-E0395C4FB89C}"/>
                </a:ext>
              </a:extLst>
            </p:cNvPr>
            <p:cNvSpPr/>
            <p:nvPr/>
          </p:nvSpPr>
          <p:spPr>
            <a:xfrm>
              <a:off x="0" y="0"/>
              <a:ext cx="1923367" cy="1244915"/>
            </a:xfrm>
            <a:custGeom>
              <a:avLst/>
              <a:gdLst/>
              <a:ahLst/>
              <a:cxnLst/>
              <a:rect l="l" t="t" r="r" b="b"/>
              <a:pathLst>
                <a:path w="1923367" h="1244915">
                  <a:moveTo>
                    <a:pt x="1798906" y="1244915"/>
                  </a:moveTo>
                  <a:lnTo>
                    <a:pt x="124460" y="1244915"/>
                  </a:lnTo>
                  <a:cubicBezTo>
                    <a:pt x="55880" y="1244915"/>
                    <a:pt x="0" y="1189034"/>
                    <a:pt x="0" y="112045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98907" y="0"/>
                  </a:lnTo>
                  <a:cubicBezTo>
                    <a:pt x="1867487" y="0"/>
                    <a:pt x="1923367" y="55880"/>
                    <a:pt x="1923367" y="124460"/>
                  </a:cubicBezTo>
                  <a:lnTo>
                    <a:pt x="1923367" y="1120455"/>
                  </a:lnTo>
                  <a:cubicBezTo>
                    <a:pt x="1923367" y="1189035"/>
                    <a:pt x="1867487" y="1244915"/>
                    <a:pt x="1798907" y="1244915"/>
                  </a:cubicBezTo>
                  <a:close/>
                </a:path>
              </a:pathLst>
            </a:custGeom>
            <a:solidFill>
              <a:srgbClr val="75C7FB"/>
            </a:solidFill>
          </p:spPr>
        </p:sp>
      </p:grp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63906E3-43AE-4D3A-9F3B-4B4E1DB61E27}"/>
              </a:ext>
            </a:extLst>
          </p:cNvPr>
          <p:cNvSpPr txBox="1">
            <a:spLocks/>
          </p:cNvSpPr>
          <p:nvPr/>
        </p:nvSpPr>
        <p:spPr>
          <a:xfrm>
            <a:off x="642008" y="3432412"/>
            <a:ext cx="6449541" cy="28083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1800" b="1" dirty="0">
                <a:solidFill>
                  <a:srgbClr val="00B4CD"/>
                </a:solidFill>
                <a:cs typeface="Times New Roman"/>
              </a:rPr>
              <a:t>Načela novoga Programa</a:t>
            </a:r>
          </a:p>
          <a:p>
            <a:pPr lvl="1"/>
            <a:r>
              <a:rPr lang="hr-HR" sz="1600" dirty="0">
                <a:solidFill>
                  <a:srgbClr val="00B4CD"/>
                </a:solidFill>
                <a:cs typeface="Times New Roman"/>
              </a:rPr>
              <a:t>nastavljanje na prethodno iskustvo, usmjerenost prema budućnosti („Evolucija, ne revolucija”)</a:t>
            </a:r>
          </a:p>
          <a:p>
            <a:pPr lvl="1"/>
            <a:r>
              <a:rPr lang="hr-HR" sz="1600" dirty="0">
                <a:solidFill>
                  <a:srgbClr val="00B4CD"/>
                </a:solidFill>
                <a:cs typeface="Times New Roman"/>
              </a:rPr>
              <a:t>usmjereniji na sudjelovanje i razvoj svijesti o EU</a:t>
            </a:r>
            <a:endParaRPr lang="hr-HR" sz="1600" dirty="0">
              <a:solidFill>
                <a:srgbClr val="00B4CD"/>
              </a:solidFill>
              <a:cs typeface="Arial" panose="020B0604020202020204"/>
            </a:endParaRPr>
          </a:p>
          <a:p>
            <a:pPr lvl="1"/>
            <a:r>
              <a:rPr lang="hr-HR" sz="1600" dirty="0">
                <a:solidFill>
                  <a:srgbClr val="00B4CD"/>
                </a:solidFill>
                <a:cs typeface="Times New Roman"/>
              </a:rPr>
              <a:t>više međunarodni</a:t>
            </a:r>
            <a:endParaRPr lang="hr-HR" sz="1600" dirty="0">
              <a:solidFill>
                <a:srgbClr val="00B4CD"/>
              </a:solidFill>
              <a:cs typeface="Times New Roman" panose="02020603050405020304" pitchFamily="18" charset="0"/>
            </a:endParaRPr>
          </a:p>
          <a:p>
            <a:pPr lvl="1"/>
            <a:r>
              <a:rPr lang="hr-HR" sz="1600" dirty="0">
                <a:solidFill>
                  <a:srgbClr val="00B4CD"/>
                </a:solidFill>
                <a:cs typeface="Times New Roman"/>
              </a:rPr>
              <a:t>u sinergiji s ostalim EU instrumentima</a:t>
            </a:r>
          </a:p>
          <a:p>
            <a:pPr lvl="1"/>
            <a:r>
              <a:rPr lang="hr-HR" sz="1600" dirty="0">
                <a:solidFill>
                  <a:srgbClr val="00B4CD"/>
                </a:solidFill>
                <a:cs typeface="Times New Roman"/>
              </a:rPr>
              <a:t>jednostavniji</a:t>
            </a:r>
            <a:endParaRPr lang="hr-HR" sz="1600" dirty="0">
              <a:solidFill>
                <a:srgbClr val="00B4CD"/>
              </a:solidFill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FCA5E5-4711-4AB0-AA62-2454B67BB299}"/>
              </a:ext>
            </a:extLst>
          </p:cNvPr>
          <p:cNvSpPr txBox="1"/>
          <p:nvPr/>
        </p:nvSpPr>
        <p:spPr>
          <a:xfrm>
            <a:off x="819917" y="1358036"/>
            <a:ext cx="6093724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r-HR" sz="2000" b="1" dirty="0">
                <a:solidFill>
                  <a:srgbClr val="777877"/>
                </a:solidFill>
                <a:ea typeface="ＭＳ Ｐゴシック" charset="0"/>
              </a:rPr>
              <a:t>Najveći  program Europske unije za potporu obrazovanju, osposobljavanju, mladima i sportu </a:t>
            </a:r>
          </a:p>
          <a:p>
            <a:endParaRPr lang="hr-HR" b="1" dirty="0">
              <a:solidFill>
                <a:srgbClr val="777877"/>
              </a:solidFill>
              <a:ea typeface="ＭＳ Ｐゴシック" charset="0"/>
            </a:endParaRPr>
          </a:p>
          <a:p>
            <a:pPr algn="ctr"/>
            <a:r>
              <a:rPr lang="hr-HR" sz="2000" b="1" dirty="0">
                <a:solidFill>
                  <a:srgbClr val="777877"/>
                </a:solidFill>
                <a:ea typeface="ＭＳ Ｐゴシック" charset="0"/>
              </a:rPr>
              <a:t>Proračun 26,2 milijarde EUR</a:t>
            </a:r>
          </a:p>
          <a:p>
            <a:pPr algn="ctr"/>
            <a:r>
              <a:rPr lang="hr-HR" sz="1400" b="1" dirty="0">
                <a:solidFill>
                  <a:srgbClr val="777877"/>
                </a:solidFill>
                <a:ea typeface="ＭＳ Ｐゴシック" charset="0"/>
              </a:rPr>
              <a:t>(gotovo dvostruko više u odnosu na prethodno programsko razdoblje)</a:t>
            </a:r>
          </a:p>
        </p:txBody>
      </p:sp>
      <p:pic>
        <p:nvPicPr>
          <p:cNvPr id="9" name="Picture 13">
            <a:extLst>
              <a:ext uri="{FF2B5EF4-FFF2-40B4-BE49-F238E27FC236}">
                <a16:creationId xmlns:a16="http://schemas.microsoft.com/office/drawing/2014/main" id="{84E315C5-17C4-4ABB-8934-74E3097D7A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7144454" y="1916832"/>
            <a:ext cx="4655199" cy="4026747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0A22B8A9-DA84-42E2-A214-EF596EF07DD3}"/>
              </a:ext>
            </a:extLst>
          </p:cNvPr>
          <p:cNvSpPr txBox="1">
            <a:spLocks/>
          </p:cNvSpPr>
          <p:nvPr/>
        </p:nvSpPr>
        <p:spPr>
          <a:xfrm>
            <a:off x="5294289" y="437505"/>
            <a:ext cx="6408716" cy="82763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r-HR" sz="2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Novi Erasmus+ (2021.-2027.)</a:t>
            </a:r>
          </a:p>
        </p:txBody>
      </p:sp>
    </p:spTree>
    <p:extLst>
      <p:ext uri="{BB962C8B-B14F-4D97-AF65-F5344CB8AC3E}">
        <p14:creationId xmlns:p14="http://schemas.microsoft.com/office/powerpoint/2010/main" val="32035590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29036F-ACF2-4B33-AE9E-BE19FFA6BA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9984" y="82644"/>
            <a:ext cx="11871851" cy="1143000"/>
          </a:xfrm>
        </p:spPr>
        <p:txBody>
          <a:bodyPr>
            <a:normAutofit fontScale="90000"/>
          </a:bodyPr>
          <a:lstStyle/>
          <a:p>
            <a:pPr algn="l">
              <a:spcBef>
                <a:spcPct val="20000"/>
              </a:spcBef>
              <a:buFont typeface="Arial"/>
              <a:defRPr/>
            </a:pPr>
            <a:br>
              <a:rPr lang="en-US" sz="1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hr-HR" sz="2800" b="1" dirty="0" err="1">
                <a:solidFill>
                  <a:srgbClr val="F47921"/>
                </a:solidFill>
                <a:latin typeface="Arial"/>
                <a:ea typeface="+mn-ea"/>
                <a:cs typeface="Arial"/>
              </a:rPr>
              <a:t>eTwinning</a:t>
            </a:r>
            <a:r>
              <a:rPr lang="hr-HR" sz="2800" b="1" dirty="0">
                <a:solidFill>
                  <a:srgbClr val="F47921"/>
                </a:solidFill>
                <a:latin typeface="Arial"/>
                <a:ea typeface="+mn-ea"/>
                <a:cs typeface="Arial"/>
              </a:rPr>
              <a:t>- najveća europska odgojno-obrazovna </a:t>
            </a:r>
            <a:br>
              <a:rPr lang="hr-HR" sz="2800" b="1" dirty="0">
                <a:solidFill>
                  <a:srgbClr val="F47921"/>
                </a:solidFill>
                <a:latin typeface="Arial"/>
                <a:ea typeface="+mn-ea"/>
                <a:cs typeface="Arial"/>
              </a:rPr>
            </a:br>
            <a:r>
              <a:rPr lang="hr-HR" sz="2800" b="1" dirty="0">
                <a:solidFill>
                  <a:srgbClr val="F47921"/>
                </a:solidFill>
                <a:latin typeface="Arial"/>
                <a:ea typeface="+mn-ea"/>
                <a:cs typeface="Arial"/>
              </a:rPr>
              <a:t>zajednica</a:t>
            </a:r>
            <a:endParaRPr lang="hr-HR" sz="2800" b="1" dirty="0" err="1">
              <a:solidFill>
                <a:srgbClr val="F47921"/>
              </a:solidFill>
              <a:ea typeface="+mn-ea"/>
              <a:cs typeface="Arial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3F0A4BC-89FE-4D6A-95D2-D459DD22D7B0}"/>
              </a:ext>
            </a:extLst>
          </p:cNvPr>
          <p:cNvSpPr/>
          <p:nvPr/>
        </p:nvSpPr>
        <p:spPr>
          <a:xfrm>
            <a:off x="8254893" y="982158"/>
            <a:ext cx="3674177" cy="509524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C504A88-9518-40D2-A6AF-030A5890EAD5}"/>
              </a:ext>
            </a:extLst>
          </p:cNvPr>
          <p:cNvSpPr/>
          <p:nvPr/>
        </p:nvSpPr>
        <p:spPr>
          <a:xfrm>
            <a:off x="435675" y="1228528"/>
            <a:ext cx="4852469" cy="488642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1" i="0" u="none" strike="noStrike" kern="1200" cap="none" spc="0" normalizeH="0" baseline="0" noProof="0" dirty="0">
              <a:ln>
                <a:noFill/>
              </a:ln>
              <a:solidFill>
                <a:srgbClr val="4BACC6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4BACC6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400" b="1" i="0" u="none" strike="noStrike" kern="1200" cap="none" spc="0" normalizeH="0" baseline="0" noProof="0" dirty="0">
              <a:ln>
                <a:noFill/>
              </a:ln>
              <a:solidFill>
                <a:srgbClr val="4BACC6"/>
              </a:solidFill>
              <a:effectLst/>
              <a:uLnTx/>
              <a:uFillTx/>
              <a:latin typeface="Arial"/>
              <a:cs typeface="Arial"/>
            </a:endParaRPr>
          </a:p>
          <a:p>
            <a:pPr>
              <a:defRPr/>
            </a:pPr>
            <a:endParaRPr lang="hr-HR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87888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9918A944-AD44-4B64-B144-B6587AD401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1166" y="1228441"/>
            <a:ext cx="2451100" cy="3416935"/>
          </a:xfrm>
          <a:prstGeom prst="rect">
            <a:avLst/>
          </a:prstGeom>
        </p:spPr>
      </p:pic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BC831676-75DA-4620-A4BE-4895859255A3}"/>
              </a:ext>
            </a:extLst>
          </p:cNvPr>
          <p:cNvSpPr txBox="1">
            <a:spLocks/>
          </p:cNvSpPr>
          <p:nvPr/>
        </p:nvSpPr>
        <p:spPr>
          <a:xfrm>
            <a:off x="8455605" y="1325835"/>
            <a:ext cx="2733040" cy="4548232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>
                <a:solidFill>
                  <a:srgbClr val="4BACC6"/>
                </a:solidFill>
                <a:latin typeface="Arial"/>
                <a:cs typeface="Arial"/>
              </a:rPr>
              <a:t>eTwinning</a:t>
            </a:r>
            <a:r>
              <a:rPr lang="hr-HR" sz="2000" b="1" dirty="0">
                <a:solidFill>
                  <a:srgbClr val="4BACC6"/>
                </a:solidFill>
                <a:latin typeface="Arial"/>
                <a:cs typeface="Arial"/>
              </a:rPr>
              <a:t> – nagrade i priznanja</a:t>
            </a:r>
          </a:p>
          <a:p>
            <a:pPr marL="0" indent="0">
              <a:buNone/>
            </a:pPr>
            <a:r>
              <a:rPr lang="hr-HR" sz="1700" dirty="0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- nacionalna oznaka kvalitete za </a:t>
            </a:r>
            <a:r>
              <a:rPr lang="hr-HR" sz="170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eTwinningove</a:t>
            </a:r>
            <a:r>
              <a:rPr lang="hr-HR" sz="1700" dirty="0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 projekte</a:t>
            </a:r>
          </a:p>
          <a:p>
            <a:pPr marL="0" indent="0">
              <a:buNone/>
            </a:pPr>
            <a:r>
              <a:rPr lang="hr-HR" sz="1700" dirty="0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- nacionalna COMET nagrada za </a:t>
            </a:r>
            <a:r>
              <a:rPr lang="hr-HR" sz="170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eTwinningove</a:t>
            </a:r>
            <a:r>
              <a:rPr lang="hr-HR" sz="1700" dirty="0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 projekte</a:t>
            </a:r>
            <a:endParaRPr lang="hr-HR" sz="1700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hr-HR" sz="1700" dirty="0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- europska oznaka </a:t>
            </a:r>
            <a:r>
              <a:rPr lang="hr-HR" sz="170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kvaliete</a:t>
            </a:r>
            <a:r>
              <a:rPr lang="hr-HR" sz="1700" dirty="0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 za </a:t>
            </a:r>
            <a:r>
              <a:rPr lang="hr-HR" sz="170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eTwinningove</a:t>
            </a:r>
            <a:r>
              <a:rPr lang="hr-HR" sz="1700" dirty="0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 projekte</a:t>
            </a:r>
            <a:endParaRPr lang="hr-HR" sz="1700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hr-HR" sz="1700" dirty="0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- Europske nagrade za </a:t>
            </a:r>
            <a:r>
              <a:rPr lang="hr-HR" sz="170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eTwinngove</a:t>
            </a:r>
            <a:r>
              <a:rPr lang="hr-HR" sz="1700" dirty="0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 projekte</a:t>
            </a:r>
            <a:endParaRPr lang="hr-HR" sz="1700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hr-HR" sz="1700" dirty="0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- </a:t>
            </a:r>
            <a:r>
              <a:rPr lang="hr-HR" sz="17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oznaka </a:t>
            </a:r>
            <a:r>
              <a:rPr lang="hr-HR" sz="1700" b="1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eTwinningove</a:t>
            </a:r>
            <a:r>
              <a:rPr lang="hr-HR" sz="17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 škole - nagrada i priznanje za timski rad u školi</a:t>
            </a:r>
            <a:endParaRPr lang="hr-HR" sz="1700" b="1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hr-HR" sz="1800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431162-B06C-48B5-904F-C4DB8B9371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6395" y="1347759"/>
            <a:ext cx="4643120" cy="463967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hr-HR" sz="2000" b="1" dirty="0">
                <a:solidFill>
                  <a:srgbClr val="4BACC6"/>
                </a:solidFill>
                <a:latin typeface="Arial"/>
                <a:cs typeface="Arial"/>
              </a:rPr>
              <a:t>     </a:t>
            </a:r>
            <a:r>
              <a:rPr lang="hr-HR" sz="2000" b="1" dirty="0" err="1">
                <a:solidFill>
                  <a:srgbClr val="4BACC6"/>
                </a:solidFill>
                <a:latin typeface="Arial"/>
                <a:cs typeface="Arial"/>
              </a:rPr>
              <a:t>eTwinning</a:t>
            </a:r>
            <a:r>
              <a:rPr lang="hr-HR" sz="2000" b="1" dirty="0">
                <a:solidFill>
                  <a:srgbClr val="4BACC6"/>
                </a:solidFill>
                <a:latin typeface="Arial"/>
                <a:cs typeface="Arial"/>
              </a:rPr>
              <a:t> – tko, zašto i za koga</a:t>
            </a:r>
          </a:p>
          <a:p>
            <a:pPr marL="0" indent="0">
              <a:buNone/>
            </a:pPr>
            <a:endParaRPr lang="hr-HR" sz="2000" b="1" dirty="0">
              <a:solidFill>
                <a:srgbClr val="4BACC6"/>
              </a:solidFill>
              <a:latin typeface="Arial"/>
              <a:cs typeface="Arial"/>
            </a:endParaRPr>
          </a:p>
          <a:p>
            <a:pPr marL="0" indent="0">
              <a:buNone/>
            </a:pPr>
            <a:r>
              <a:rPr lang="hr-HR" sz="1800" dirty="0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- zajednica </a:t>
            </a:r>
            <a:r>
              <a:rPr lang="hr-HR" sz="1800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odgojno-obrazovnih djelatnika </a:t>
            </a:r>
            <a:r>
              <a:rPr lang="hr-HR" sz="1800" dirty="0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iz  </a:t>
            </a:r>
            <a:r>
              <a:rPr lang="hr-HR" sz="1800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44 </a:t>
            </a:r>
            <a:r>
              <a:rPr lang="hr-HR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eTwinning</a:t>
            </a:r>
            <a:r>
              <a:rPr lang="hr-HR" sz="1800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 i </a:t>
            </a:r>
            <a:r>
              <a:rPr lang="hr-HR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eTwinning</a:t>
            </a:r>
            <a:r>
              <a:rPr lang="hr-HR" sz="1800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 Plus zemlje</a:t>
            </a:r>
            <a:endParaRPr lang="hr-HR">
              <a:solidFill>
                <a:schemeClr val="tx1">
                  <a:lumMod val="65000"/>
                  <a:lumOff val="35000"/>
                </a:schemeClr>
              </a:solidFill>
              <a:cs typeface="Arial"/>
            </a:endParaRPr>
          </a:p>
          <a:p>
            <a:pPr marL="0" indent="0">
              <a:buNone/>
            </a:pPr>
            <a:r>
              <a:rPr lang="hr-HR" sz="1800" dirty="0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- portal koji nudi elektroničku platformu za suradnju, umrežavanje i profesionalno usavršavanje odgojno-obrazovnih djelatnika</a:t>
            </a:r>
          </a:p>
          <a:p>
            <a:pPr marL="0" indent="0">
              <a:buNone/>
            </a:pPr>
            <a:r>
              <a:rPr lang="hr-HR" sz="1800" dirty="0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- mogućnost korištenja ugrađenih alata </a:t>
            </a:r>
          </a:p>
          <a:p>
            <a:pPr marL="0" indent="0">
              <a:buNone/>
            </a:pPr>
            <a:r>
              <a:rPr lang="hr-HR" sz="1800" dirty="0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za provedbu virtualnih projekata</a:t>
            </a:r>
            <a:endParaRPr lang="hr-HR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>
              <a:buNone/>
            </a:pPr>
            <a:r>
              <a:rPr lang="hr-HR" sz="1600" dirty="0">
                <a:solidFill>
                  <a:schemeClr val="bg1">
                    <a:lumMod val="50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 registracija: </a:t>
            </a:r>
            <a:r>
              <a:rPr lang="hr-HR" sz="1600">
                <a:solidFill>
                  <a:schemeClr val="bg1">
                    <a:lumMod val="50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www.etwinning.net</a:t>
            </a:r>
            <a:endParaRPr lang="hr-HR" sz="160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hr-HR" sz="1600" dirty="0">
                <a:solidFill>
                  <a:schemeClr val="bg1">
                    <a:lumMod val="50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 kontakt Nacionalne organizacije za potporu eTwinningu(NSO HR): etwinning@mobilnost.hr,</a:t>
            </a:r>
            <a:r>
              <a:rPr lang="hr-HR" sz="1600" dirty="0">
                <a:solidFill>
                  <a:schemeClr val="bg1">
                    <a:lumMod val="50000"/>
                  </a:schemeClr>
                </a:solidFill>
                <a:ea typeface="+mn-lt"/>
                <a:cs typeface="+mn-l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 http://www.etwinning.hr,</a:t>
            </a:r>
            <a:endParaRPr lang="hr-HR" sz="210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E5ED971-A906-4366-868B-48ABA6BA71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65987" y="2641430"/>
            <a:ext cx="3976986" cy="3336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5003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AD4924F-775F-47E2-98E9-8C4CAA8F68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872" t="43530" r="44094" b="27951"/>
          <a:stretch/>
        </p:blipFill>
        <p:spPr>
          <a:xfrm>
            <a:off x="263352" y="3499767"/>
            <a:ext cx="1654328" cy="1152129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905DAEC-BFBA-4329-83FA-0822C5F094EB}"/>
              </a:ext>
            </a:extLst>
          </p:cNvPr>
          <p:cNvSpPr txBox="1">
            <a:spLocks/>
          </p:cNvSpPr>
          <p:nvPr/>
        </p:nvSpPr>
        <p:spPr>
          <a:xfrm>
            <a:off x="4511824" y="260643"/>
            <a:ext cx="7191181" cy="82763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r-HR" sz="2600" b="1" dirty="0">
                <a:solidFill>
                  <a:srgbClr val="F47921"/>
                </a:solidFill>
              </a:rPr>
              <a:t>KA1 u području strukovnog obrazovanja i osposobljavanja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64684C-7715-4B89-9F71-C38C509675F4}"/>
              </a:ext>
            </a:extLst>
          </p:cNvPr>
          <p:cNvSpPr txBox="1"/>
          <p:nvPr/>
        </p:nvSpPr>
        <p:spPr>
          <a:xfrm>
            <a:off x="407368" y="1604160"/>
            <a:ext cx="5891356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2400" b="1" dirty="0">
                <a:solidFill>
                  <a:srgbClr val="F47921"/>
                </a:solidFill>
                <a:latin typeface="Arial"/>
                <a:cs typeface="Arial"/>
              </a:rPr>
              <a:t>Ciljevi aktivnosti: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400" b="1" dirty="0">
                <a:solidFill>
                  <a:srgbClr val="F47921"/>
                </a:solidFill>
                <a:latin typeface="Arial"/>
                <a:cs typeface="Arial"/>
              </a:rPr>
              <a:t>usavršavanje pojedinaca</a:t>
            </a:r>
            <a:endParaRPr lang="hr-HR" sz="2400" b="1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400" b="1" dirty="0">
                <a:solidFill>
                  <a:srgbClr val="F47921"/>
                </a:solidFill>
                <a:latin typeface="Arial"/>
                <a:cs typeface="Arial"/>
              </a:rPr>
              <a:t>internacionalizacija i razvoj ustanova</a:t>
            </a:r>
          </a:p>
          <a:p>
            <a:endParaRPr lang="hr-HR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1482440-778A-4949-8446-2842C612A5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196752"/>
            <a:ext cx="4720392" cy="3600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D743A57-9CBF-4A0F-A41C-D60DA013D594}"/>
              </a:ext>
            </a:extLst>
          </p:cNvPr>
          <p:cNvSpPr txBox="1"/>
          <p:nvPr/>
        </p:nvSpPr>
        <p:spPr>
          <a:xfrm>
            <a:off x="1685511" y="3374624"/>
            <a:ext cx="62286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>
                <a:solidFill>
                  <a:srgbClr val="87888B"/>
                </a:solidFill>
              </a:rPr>
              <a:t>Povećanje kvalitete (inicijalnog i kontinuiranog) strukovnog obrazovanja kroz razvoj </a:t>
            </a:r>
            <a:r>
              <a:rPr lang="hr-HR" sz="2000" b="1" u="sng" dirty="0">
                <a:solidFill>
                  <a:srgbClr val="87888B"/>
                </a:solidFill>
              </a:rPr>
              <a:t>znanja i kompetencija nužnih za tržište rada</a:t>
            </a:r>
            <a:r>
              <a:rPr lang="hr-HR" sz="2000" b="1" dirty="0">
                <a:solidFill>
                  <a:srgbClr val="87888B"/>
                </a:solidFill>
              </a:rPr>
              <a:t>, </a:t>
            </a:r>
            <a:r>
              <a:rPr lang="hr-HR" sz="2000" b="1" u="sng" dirty="0">
                <a:solidFill>
                  <a:srgbClr val="87888B"/>
                </a:solidFill>
              </a:rPr>
              <a:t>ključnih kompetencija</a:t>
            </a:r>
            <a:r>
              <a:rPr lang="hr-HR" sz="2000" b="1" dirty="0">
                <a:solidFill>
                  <a:srgbClr val="87888B"/>
                </a:solidFill>
              </a:rPr>
              <a:t>, </a:t>
            </a:r>
            <a:r>
              <a:rPr lang="hr-HR" sz="2000" b="1" u="sng" dirty="0">
                <a:solidFill>
                  <a:srgbClr val="87888B"/>
                </a:solidFill>
              </a:rPr>
              <a:t>jezičnih vještina</a:t>
            </a:r>
            <a:r>
              <a:rPr lang="hr-HR" sz="2000" b="1" dirty="0">
                <a:solidFill>
                  <a:srgbClr val="87888B"/>
                </a:solidFill>
              </a:rPr>
              <a:t>, poticanje korištenja </a:t>
            </a:r>
            <a:r>
              <a:rPr lang="hr-HR" sz="2000" b="1" u="sng" dirty="0">
                <a:solidFill>
                  <a:srgbClr val="87888B"/>
                </a:solidFill>
              </a:rPr>
              <a:t>novih i inovativnih metoda učenja</a:t>
            </a:r>
            <a:r>
              <a:rPr lang="hr-HR" sz="2000" b="1" dirty="0">
                <a:solidFill>
                  <a:srgbClr val="87888B"/>
                </a:solidFill>
              </a:rPr>
              <a:t>, </a:t>
            </a:r>
            <a:r>
              <a:rPr lang="hr-HR" sz="2000" b="1" u="sng" dirty="0">
                <a:solidFill>
                  <a:srgbClr val="87888B"/>
                </a:solidFill>
              </a:rPr>
              <a:t>profesionalni razvoj osoblja</a:t>
            </a:r>
            <a:r>
              <a:rPr lang="hr-HR" sz="2000" b="1" dirty="0">
                <a:solidFill>
                  <a:srgbClr val="87888B"/>
                </a:solidFill>
              </a:rPr>
              <a:t>, priznavanje ishoda korištenjem EU alata, jačanje europske dimenzije poučavanja i učenja…</a:t>
            </a:r>
          </a:p>
        </p:txBody>
      </p:sp>
    </p:spTree>
    <p:extLst>
      <p:ext uri="{BB962C8B-B14F-4D97-AF65-F5344CB8AC3E}">
        <p14:creationId xmlns:p14="http://schemas.microsoft.com/office/powerpoint/2010/main" val="30934371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551FE-7AD6-4856-8695-6E50A0193D40}"/>
              </a:ext>
            </a:extLst>
          </p:cNvPr>
          <p:cNvSpPr txBox="1">
            <a:spLocks/>
          </p:cNvSpPr>
          <p:nvPr/>
        </p:nvSpPr>
        <p:spPr>
          <a:xfrm>
            <a:off x="4511824" y="260643"/>
            <a:ext cx="7191181" cy="82763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r-HR" sz="2600" b="1" dirty="0">
                <a:solidFill>
                  <a:srgbClr val="F47921"/>
                </a:solidFill>
              </a:rPr>
              <a:t>KA1 u području strukovnog obrazovanja i osposobljavanja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FB9A7685-2C8B-4121-97A4-BF1E14943D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0419166"/>
              </p:ext>
            </p:extLst>
          </p:nvPr>
        </p:nvGraphicFramePr>
        <p:xfrm>
          <a:off x="983432" y="1384885"/>
          <a:ext cx="10225136" cy="1636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>
                  <a:extLst>
                    <a:ext uri="{9D8B030D-6E8A-4147-A177-3AD203B41FA5}">
                      <a16:colId xmlns:a16="http://schemas.microsoft.com/office/drawing/2014/main" val="2537716479"/>
                    </a:ext>
                  </a:extLst>
                </a:gridCol>
                <a:gridCol w="5112568">
                  <a:extLst>
                    <a:ext uri="{9D8B030D-6E8A-4147-A177-3AD203B41FA5}">
                      <a16:colId xmlns:a16="http://schemas.microsoft.com/office/drawing/2014/main" val="1411349158"/>
                    </a:ext>
                  </a:extLst>
                </a:gridCol>
              </a:tblGrid>
              <a:tr h="412340">
                <a:tc>
                  <a:txBody>
                    <a:bodyPr/>
                    <a:lstStyle/>
                    <a:p>
                      <a:r>
                        <a:rPr lang="hr-HR" dirty="0"/>
                        <a:t>Učenici*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Osoblje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290889"/>
                  </a:ext>
                </a:extLst>
              </a:tr>
              <a:tr h="412340">
                <a:tc>
                  <a:txBody>
                    <a:bodyPr/>
                    <a:lstStyle/>
                    <a:p>
                      <a:r>
                        <a:rPr lang="hr-HR" sz="1600" b="1" dirty="0"/>
                        <a:t>Kratkoročna mobilnost učenika**</a:t>
                      </a:r>
                    </a:p>
                  </a:txBody>
                  <a:tcPr>
                    <a:solidFill>
                      <a:srgbClr val="F47921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600" b="1" dirty="0"/>
                        <a:t>Praćenje rada (</a:t>
                      </a:r>
                      <a:r>
                        <a:rPr lang="hr-HR" sz="1600" b="1" i="1" dirty="0" err="1"/>
                        <a:t>job</a:t>
                      </a:r>
                      <a:r>
                        <a:rPr lang="hr-HR" sz="1600" b="1" i="1" dirty="0"/>
                        <a:t> </a:t>
                      </a:r>
                      <a:r>
                        <a:rPr lang="hr-HR" sz="1600" b="1" i="1" dirty="0" err="1"/>
                        <a:t>shadowing</a:t>
                      </a:r>
                      <a:r>
                        <a:rPr lang="hr-HR" sz="1600" b="1" dirty="0"/>
                        <a:t>)</a:t>
                      </a:r>
                    </a:p>
                  </a:txBody>
                  <a:tcPr>
                    <a:solidFill>
                      <a:srgbClr val="F47921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2667356"/>
                  </a:ext>
                </a:extLst>
              </a:tr>
              <a:tr h="399456">
                <a:tc>
                  <a:txBody>
                    <a:bodyPr/>
                    <a:lstStyle/>
                    <a:p>
                      <a:r>
                        <a:rPr lang="hr-HR" sz="1600" b="1" dirty="0"/>
                        <a:t>Dugoročna mobilnost učenika (</a:t>
                      </a:r>
                      <a:r>
                        <a:rPr lang="hr-HR" sz="1600" b="1" dirty="0" err="1"/>
                        <a:t>ErasmusPRO</a:t>
                      </a:r>
                      <a:r>
                        <a:rPr lang="hr-HR" sz="1600" b="1" dirty="0"/>
                        <a:t>)</a:t>
                      </a:r>
                    </a:p>
                  </a:txBody>
                  <a:tcPr>
                    <a:solidFill>
                      <a:srgbClr val="F47921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600" b="1" dirty="0"/>
                        <a:t>Aktivnosti poučavanja i osposobljavanja</a:t>
                      </a:r>
                    </a:p>
                  </a:txBody>
                  <a:tcPr>
                    <a:solidFill>
                      <a:srgbClr val="F47921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8718677"/>
                  </a:ext>
                </a:extLst>
              </a:tr>
              <a:tr h="412340">
                <a:tc>
                  <a:txBody>
                    <a:bodyPr/>
                    <a:lstStyle/>
                    <a:p>
                      <a:r>
                        <a:rPr lang="hr-HR" sz="1600" b="1" dirty="0"/>
                        <a:t>Sudjelovanje u natjecanjima vještina</a:t>
                      </a:r>
                    </a:p>
                  </a:txBody>
                  <a:tcPr>
                    <a:solidFill>
                      <a:srgbClr val="F47921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600" b="1" dirty="0"/>
                        <a:t>Tečajevi i osposobljavanje</a:t>
                      </a:r>
                    </a:p>
                  </a:txBody>
                  <a:tcPr>
                    <a:solidFill>
                      <a:srgbClr val="F47921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7624686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F427FC-882D-4098-9C02-B7D7944AC418}"/>
              </a:ext>
            </a:extLst>
          </p:cNvPr>
          <p:cNvSpPr txBox="1"/>
          <p:nvPr/>
        </p:nvSpPr>
        <p:spPr>
          <a:xfrm>
            <a:off x="623392" y="4786338"/>
            <a:ext cx="10578697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r-HR" sz="1600" b="1" i="0" u="none" strike="noStrike" baseline="0" dirty="0">
                <a:solidFill>
                  <a:srgbClr val="F47921"/>
                </a:solidFill>
              </a:rPr>
              <a:t>Uz fizičku mobilnost sve aktivnosti mobilnosti osoblja i učenika mogu se kombinirati s virtualnim aktivnostima. 	</a:t>
            </a:r>
          </a:p>
          <a:p>
            <a:pPr algn="ctr"/>
            <a:endParaRPr lang="hr-HR" sz="800" b="1" i="0" u="none" strike="noStrike" baseline="0" dirty="0">
              <a:solidFill>
                <a:srgbClr val="F47921"/>
              </a:solidFill>
            </a:endParaRPr>
          </a:p>
          <a:p>
            <a:pPr algn="ctr"/>
            <a:r>
              <a:rPr lang="hr-HR" sz="1600" b="1" dirty="0">
                <a:solidFill>
                  <a:srgbClr val="F47921"/>
                </a:solidFill>
              </a:rPr>
              <a:t>Aktivnosti se moraju održavati u inozemstvu u Programskoj zemlji.</a:t>
            </a:r>
            <a:endParaRPr lang="hr-HR" sz="1600" b="1" i="0" u="none" strike="noStrike" baseline="0" dirty="0">
              <a:solidFill>
                <a:srgbClr val="F47921"/>
              </a:solidFill>
            </a:endParaRPr>
          </a:p>
          <a:p>
            <a:pPr algn="ctr"/>
            <a:r>
              <a:rPr lang="hr-HR" sz="1600" b="1" i="0" u="none" strike="noStrike" baseline="0" dirty="0">
                <a:solidFill>
                  <a:srgbClr val="F47921"/>
                </a:solidFill>
              </a:rPr>
              <a:t>Organizacije nositeljice Erasmus akreditacije sudionike mogu slati i u Partnerske zemlje na bilo koji oblik mobilnosti.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75BFA6-5A14-4013-A328-2EF054621F1E}"/>
              </a:ext>
            </a:extLst>
          </p:cNvPr>
          <p:cNvSpPr txBox="1"/>
          <p:nvPr/>
        </p:nvSpPr>
        <p:spPr>
          <a:xfrm>
            <a:off x="119336" y="4134282"/>
            <a:ext cx="54873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400" b="0" i="0" u="none" strike="noStrike" baseline="0" dirty="0">
                <a:solidFill>
                  <a:srgbClr val="000000"/>
                </a:solidFill>
                <a:latin typeface="+mj-lt"/>
              </a:rPr>
              <a:t>**Ako je opravdano, za osobe s manje mogućnosti može se organizirati mobilnost s minimalnim trajanjem od 2 dana 	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1A7FC35-468E-41F6-8DD7-52ED77799EEF}"/>
              </a:ext>
            </a:extLst>
          </p:cNvPr>
          <p:cNvSpPr txBox="1"/>
          <p:nvPr/>
        </p:nvSpPr>
        <p:spPr>
          <a:xfrm>
            <a:off x="119336" y="3180175"/>
            <a:ext cx="563243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r-HR" sz="1400" b="0" i="0" u="none" strike="noStrike" baseline="0" dirty="0">
                <a:solidFill>
                  <a:srgbClr val="000000"/>
                </a:solidFill>
              </a:rPr>
              <a:t>*Osobe koje su nedavno završile prihvatljive programe početnog i trajnog strukovnog obrazovanja i osposobljavanja (uključujući bivše naučnike) imaju pravo sudjelovati do 12 mjeseci nakon stjecanja kvalifikacije 	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4A8D574-36B0-4D20-A314-AA3088189FAD}"/>
              </a:ext>
            </a:extLst>
          </p:cNvPr>
          <p:cNvSpPr/>
          <p:nvPr/>
        </p:nvSpPr>
        <p:spPr>
          <a:xfrm>
            <a:off x="6096000" y="3140968"/>
            <a:ext cx="5112568" cy="1284221"/>
          </a:xfrm>
          <a:prstGeom prst="rect">
            <a:avLst/>
          </a:prstGeom>
          <a:solidFill>
            <a:srgbClr val="F47921">
              <a:alpha val="1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0" rIns="0" rtlCol="0" anchor="t"/>
          <a:lstStyle/>
          <a:p>
            <a:pPr algn="l"/>
            <a:r>
              <a:rPr lang="hr-HR" sz="1600" b="1" dirty="0">
                <a:solidFill>
                  <a:srgbClr val="000000"/>
                </a:solidFill>
              </a:rPr>
              <a:t>Ostale vrste aktivnosti:</a:t>
            </a:r>
          </a:p>
          <a:p>
            <a:pPr marL="285750" indent="-285750" algn="l">
              <a:buFontTx/>
              <a:buChar char="-"/>
            </a:pPr>
            <a:r>
              <a:rPr lang="hr-HR" sz="1600" b="1" dirty="0">
                <a:solidFill>
                  <a:srgbClr val="000000"/>
                </a:solidFill>
              </a:rPr>
              <a:t>Pozvani stručnjaci</a:t>
            </a:r>
          </a:p>
          <a:p>
            <a:pPr marL="285750" indent="-285750" algn="l">
              <a:buFontTx/>
              <a:buChar char="-"/>
            </a:pPr>
            <a:r>
              <a:rPr lang="hr-HR" sz="1600" b="1" dirty="0">
                <a:solidFill>
                  <a:srgbClr val="000000"/>
                </a:solidFill>
              </a:rPr>
              <a:t>Primanje nastavnog osoblja koje se osposobljava</a:t>
            </a:r>
          </a:p>
          <a:p>
            <a:pPr marL="285750" indent="-285750" algn="l">
              <a:buFontTx/>
              <a:buChar char="-"/>
            </a:pPr>
            <a:r>
              <a:rPr lang="hr-HR" sz="1600" b="1" dirty="0">
                <a:solidFill>
                  <a:srgbClr val="000000"/>
                </a:solidFill>
              </a:rPr>
              <a:t>Pripremni posjeti</a:t>
            </a:r>
            <a:endParaRPr lang="en-US" sz="1600" b="1" i="1" dirty="0">
              <a:solidFill>
                <a:srgbClr val="FF0000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196154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F3ED534A-791E-4221-913E-C8A0A4063598}"/>
              </a:ext>
            </a:extLst>
          </p:cNvPr>
          <p:cNvGrpSpPr/>
          <p:nvPr/>
        </p:nvGrpSpPr>
        <p:grpSpPr>
          <a:xfrm>
            <a:off x="623720" y="1713130"/>
            <a:ext cx="4680192" cy="3588078"/>
            <a:chOff x="15252700" y="2260599"/>
            <a:chExt cx="2662083" cy="2040892"/>
          </a:xfrm>
        </p:grpSpPr>
        <p:sp>
          <p:nvSpPr>
            <p:cNvPr id="4" name="Shape">
              <a:extLst>
                <a:ext uri="{FF2B5EF4-FFF2-40B4-BE49-F238E27FC236}">
                  <a16:creationId xmlns:a16="http://schemas.microsoft.com/office/drawing/2014/main" id="{9C1B7268-7F09-41E5-9D91-58402BF1D9A1}"/>
                </a:ext>
              </a:extLst>
            </p:cNvPr>
            <p:cNvSpPr/>
            <p:nvPr/>
          </p:nvSpPr>
          <p:spPr>
            <a:xfrm>
              <a:off x="16154399" y="3873499"/>
              <a:ext cx="857252" cy="427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88" y="21600"/>
                  </a:moveTo>
                  <a:lnTo>
                    <a:pt x="6880" y="21600"/>
                  </a:lnTo>
                  <a:cubicBezTo>
                    <a:pt x="3072" y="21600"/>
                    <a:pt x="0" y="15447"/>
                    <a:pt x="0" y="7820"/>
                  </a:cubicBezTo>
                  <a:lnTo>
                    <a:pt x="0" y="0"/>
                  </a:lnTo>
                  <a:lnTo>
                    <a:pt x="21600" y="0"/>
                  </a:lnTo>
                  <a:lnTo>
                    <a:pt x="21600" y="7820"/>
                  </a:lnTo>
                  <a:cubicBezTo>
                    <a:pt x="21600" y="15447"/>
                    <a:pt x="18496" y="21600"/>
                    <a:pt x="14688" y="21600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5" name="Shape">
              <a:extLst>
                <a:ext uri="{FF2B5EF4-FFF2-40B4-BE49-F238E27FC236}">
                  <a16:creationId xmlns:a16="http://schemas.microsoft.com/office/drawing/2014/main" id="{446456C7-745B-4774-BEE3-C4A4B666BB72}"/>
                </a:ext>
              </a:extLst>
            </p:cNvPr>
            <p:cNvSpPr/>
            <p:nvPr/>
          </p:nvSpPr>
          <p:spPr>
            <a:xfrm>
              <a:off x="15252700" y="2260599"/>
              <a:ext cx="1903127" cy="11112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4" h="21575" extrusionOk="0">
                  <a:moveTo>
                    <a:pt x="21356" y="7200"/>
                  </a:moveTo>
                  <a:lnTo>
                    <a:pt x="15154" y="74"/>
                  </a:lnTo>
                  <a:cubicBezTo>
                    <a:pt x="15068" y="-25"/>
                    <a:pt x="14968" y="-25"/>
                    <a:pt x="14882" y="74"/>
                  </a:cubicBezTo>
                  <a:lnTo>
                    <a:pt x="8680" y="7200"/>
                  </a:lnTo>
                  <a:cubicBezTo>
                    <a:pt x="8480" y="7422"/>
                    <a:pt x="8580" y="7989"/>
                    <a:pt x="8823" y="7989"/>
                  </a:cubicBezTo>
                  <a:lnTo>
                    <a:pt x="9955" y="7989"/>
                  </a:lnTo>
                  <a:cubicBezTo>
                    <a:pt x="10098" y="7989"/>
                    <a:pt x="10198" y="8186"/>
                    <a:pt x="10198" y="8408"/>
                  </a:cubicBezTo>
                  <a:lnTo>
                    <a:pt x="10198" y="12156"/>
                  </a:lnTo>
                  <a:lnTo>
                    <a:pt x="3753" y="12156"/>
                  </a:lnTo>
                  <a:lnTo>
                    <a:pt x="3753" y="10923"/>
                  </a:lnTo>
                  <a:cubicBezTo>
                    <a:pt x="3753" y="10652"/>
                    <a:pt x="3681" y="10380"/>
                    <a:pt x="3538" y="10257"/>
                  </a:cubicBezTo>
                  <a:cubicBezTo>
                    <a:pt x="3366" y="10085"/>
                    <a:pt x="3151" y="10134"/>
                    <a:pt x="3008" y="10380"/>
                  </a:cubicBezTo>
                  <a:lnTo>
                    <a:pt x="129" y="15337"/>
                  </a:lnTo>
                  <a:cubicBezTo>
                    <a:pt x="-43" y="15633"/>
                    <a:pt x="-43" y="16101"/>
                    <a:pt x="129" y="16397"/>
                  </a:cubicBezTo>
                  <a:lnTo>
                    <a:pt x="3008" y="21353"/>
                  </a:lnTo>
                  <a:cubicBezTo>
                    <a:pt x="3094" y="21501"/>
                    <a:pt x="3194" y="21575"/>
                    <a:pt x="3309" y="21575"/>
                  </a:cubicBezTo>
                  <a:cubicBezTo>
                    <a:pt x="3380" y="21575"/>
                    <a:pt x="3452" y="21550"/>
                    <a:pt x="3524" y="21476"/>
                  </a:cubicBezTo>
                  <a:cubicBezTo>
                    <a:pt x="3667" y="21353"/>
                    <a:pt x="3738" y="21082"/>
                    <a:pt x="3738" y="20811"/>
                  </a:cubicBezTo>
                  <a:lnTo>
                    <a:pt x="3738" y="19578"/>
                  </a:lnTo>
                  <a:lnTo>
                    <a:pt x="9826" y="19578"/>
                  </a:lnTo>
                  <a:lnTo>
                    <a:pt x="9826" y="18616"/>
                  </a:lnTo>
                  <a:lnTo>
                    <a:pt x="3610" y="18616"/>
                  </a:lnTo>
                  <a:cubicBezTo>
                    <a:pt x="3366" y="18616"/>
                    <a:pt x="3180" y="18961"/>
                    <a:pt x="3180" y="19356"/>
                  </a:cubicBezTo>
                  <a:lnTo>
                    <a:pt x="3180" y="20293"/>
                  </a:lnTo>
                  <a:lnTo>
                    <a:pt x="616" y="15879"/>
                  </a:lnTo>
                  <a:lnTo>
                    <a:pt x="3180" y="11465"/>
                  </a:lnTo>
                  <a:lnTo>
                    <a:pt x="3180" y="12402"/>
                  </a:lnTo>
                  <a:cubicBezTo>
                    <a:pt x="3180" y="12822"/>
                    <a:pt x="3380" y="13142"/>
                    <a:pt x="3610" y="13142"/>
                  </a:cubicBezTo>
                  <a:lnTo>
                    <a:pt x="18019" y="13142"/>
                  </a:lnTo>
                  <a:cubicBezTo>
                    <a:pt x="19036" y="13142"/>
                    <a:pt x="19852" y="11737"/>
                    <a:pt x="19852" y="9986"/>
                  </a:cubicBezTo>
                  <a:lnTo>
                    <a:pt x="19852" y="8408"/>
                  </a:lnTo>
                  <a:cubicBezTo>
                    <a:pt x="19852" y="8161"/>
                    <a:pt x="19967" y="7989"/>
                    <a:pt x="20096" y="7989"/>
                  </a:cubicBezTo>
                  <a:lnTo>
                    <a:pt x="21228" y="7989"/>
                  </a:lnTo>
                  <a:cubicBezTo>
                    <a:pt x="21457" y="7989"/>
                    <a:pt x="21557" y="7446"/>
                    <a:pt x="21356" y="720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6" name="Shape">
              <a:extLst>
                <a:ext uri="{FF2B5EF4-FFF2-40B4-BE49-F238E27FC236}">
                  <a16:creationId xmlns:a16="http://schemas.microsoft.com/office/drawing/2014/main" id="{4E0447E9-49B0-4F33-A3E4-6B9D6D274AB8}"/>
                </a:ext>
              </a:extLst>
            </p:cNvPr>
            <p:cNvSpPr/>
            <p:nvPr/>
          </p:nvSpPr>
          <p:spPr>
            <a:xfrm>
              <a:off x="16154399" y="3213100"/>
              <a:ext cx="1760384" cy="8193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5" h="21505" extrusionOk="0">
                  <a:moveTo>
                    <a:pt x="21413" y="13100"/>
                  </a:moveTo>
                  <a:lnTo>
                    <a:pt x="18288" y="6400"/>
                  </a:lnTo>
                  <a:cubicBezTo>
                    <a:pt x="18194" y="6200"/>
                    <a:pt x="18086" y="6100"/>
                    <a:pt x="17961" y="6100"/>
                  </a:cubicBezTo>
                  <a:cubicBezTo>
                    <a:pt x="17883" y="6100"/>
                    <a:pt x="17806" y="6133"/>
                    <a:pt x="17728" y="6233"/>
                  </a:cubicBezTo>
                  <a:cubicBezTo>
                    <a:pt x="17572" y="6400"/>
                    <a:pt x="17495" y="6767"/>
                    <a:pt x="17495" y="7133"/>
                  </a:cubicBezTo>
                  <a:lnTo>
                    <a:pt x="17495" y="8800"/>
                  </a:lnTo>
                  <a:lnTo>
                    <a:pt x="10497" y="8800"/>
                  </a:lnTo>
                  <a:lnTo>
                    <a:pt x="10497" y="0"/>
                  </a:lnTo>
                  <a:lnTo>
                    <a:pt x="0" y="0"/>
                  </a:lnTo>
                  <a:lnTo>
                    <a:pt x="0" y="5833"/>
                  </a:lnTo>
                  <a:cubicBezTo>
                    <a:pt x="0" y="8200"/>
                    <a:pt x="886" y="10100"/>
                    <a:pt x="1991" y="10100"/>
                  </a:cubicBezTo>
                  <a:lnTo>
                    <a:pt x="17635" y="10100"/>
                  </a:lnTo>
                  <a:cubicBezTo>
                    <a:pt x="17899" y="10100"/>
                    <a:pt x="18101" y="9633"/>
                    <a:pt x="18101" y="9100"/>
                  </a:cubicBezTo>
                  <a:lnTo>
                    <a:pt x="18101" y="7833"/>
                  </a:lnTo>
                  <a:lnTo>
                    <a:pt x="20885" y="13800"/>
                  </a:lnTo>
                  <a:lnTo>
                    <a:pt x="18101" y="19767"/>
                  </a:lnTo>
                  <a:lnTo>
                    <a:pt x="18101" y="18500"/>
                  </a:lnTo>
                  <a:cubicBezTo>
                    <a:pt x="18101" y="17933"/>
                    <a:pt x="17883" y="17500"/>
                    <a:pt x="17635" y="17500"/>
                  </a:cubicBezTo>
                  <a:lnTo>
                    <a:pt x="10886" y="17500"/>
                  </a:lnTo>
                  <a:lnTo>
                    <a:pt x="10886" y="18800"/>
                  </a:lnTo>
                  <a:lnTo>
                    <a:pt x="17495" y="18800"/>
                  </a:lnTo>
                  <a:lnTo>
                    <a:pt x="17495" y="20467"/>
                  </a:lnTo>
                  <a:cubicBezTo>
                    <a:pt x="17495" y="20833"/>
                    <a:pt x="17572" y="21200"/>
                    <a:pt x="17728" y="21367"/>
                  </a:cubicBezTo>
                  <a:cubicBezTo>
                    <a:pt x="17914" y="21600"/>
                    <a:pt x="18148" y="21533"/>
                    <a:pt x="18303" y="21200"/>
                  </a:cubicBezTo>
                  <a:lnTo>
                    <a:pt x="21429" y="14500"/>
                  </a:lnTo>
                  <a:cubicBezTo>
                    <a:pt x="21600" y="14133"/>
                    <a:pt x="21600" y="13500"/>
                    <a:pt x="21413" y="13100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>
                <a:solidFill>
                  <a:srgbClr val="FFFFFF"/>
                </a:solidFill>
                <a:latin typeface="Arial" panose="020B0604020202020204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3F7B8B5F-1A1F-4114-BC77-21379069F1FE}"/>
              </a:ext>
            </a:extLst>
          </p:cNvPr>
          <p:cNvSpPr txBox="1"/>
          <p:nvPr/>
        </p:nvSpPr>
        <p:spPr>
          <a:xfrm>
            <a:off x="1019600" y="2946430"/>
            <a:ext cx="4140296" cy="338554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r>
              <a:rPr lang="hr-HR" sz="1600" noProof="1">
                <a:solidFill>
                  <a:prstClr val="black"/>
                </a:solidFill>
                <a:latin typeface="Arial" panose="020B0604020202020204"/>
              </a:rPr>
              <a:t>Radna skupina stručnjaka za ECVET</a:t>
            </a:r>
            <a:endParaRPr lang="en-US" sz="1600" noProof="1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468917-F7A4-4060-A026-491C11B5A19B}"/>
              </a:ext>
            </a:extLst>
          </p:cNvPr>
          <p:cNvSpPr txBox="1"/>
          <p:nvPr/>
        </p:nvSpPr>
        <p:spPr>
          <a:xfrm>
            <a:off x="1199455" y="4027130"/>
            <a:ext cx="3600401" cy="553998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r"/>
            <a:r>
              <a:rPr lang="hr-HR" sz="1500" noProof="1">
                <a:solidFill>
                  <a:prstClr val="black"/>
                </a:solidFill>
                <a:latin typeface="Arial" panose="020B0604020202020204"/>
              </a:rPr>
              <a:t>Radna skupina stručnjaka za strukovno obrazovanje i osposobljavanje</a:t>
            </a:r>
            <a:endParaRPr lang="en-US" sz="1500" noProof="1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07A23C4-AB7B-4478-8D93-97A751245787}"/>
              </a:ext>
            </a:extLst>
          </p:cNvPr>
          <p:cNvSpPr txBox="1"/>
          <p:nvPr/>
        </p:nvSpPr>
        <p:spPr>
          <a:xfrm>
            <a:off x="4014686" y="4931876"/>
            <a:ext cx="1629239" cy="369332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r>
              <a:rPr lang="hr-HR" b="1" noProof="1">
                <a:solidFill>
                  <a:prstClr val="black"/>
                </a:solidFill>
                <a:latin typeface="Arial" panose="020B0604020202020204"/>
              </a:rPr>
              <a:t>2021. </a:t>
            </a:r>
            <a:r>
              <a:rPr lang="hr-HR" b="1" noProof="1">
                <a:solidFill>
                  <a:prstClr val="black"/>
                </a:solidFill>
                <a:latin typeface="Arial" panose="020B0604020202020204"/>
                <a:sym typeface="Wingdings" panose="05000000000000000000" pitchFamily="2" charset="2"/>
              </a:rPr>
              <a:t></a:t>
            </a:r>
            <a:endParaRPr lang="en-US" b="1" noProof="1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CA6446B-D8F1-46A4-B0B0-36D9E574483D}"/>
              </a:ext>
            </a:extLst>
          </p:cNvPr>
          <p:cNvSpPr txBox="1"/>
          <p:nvPr/>
        </p:nvSpPr>
        <p:spPr>
          <a:xfrm>
            <a:off x="119336" y="2106711"/>
            <a:ext cx="1629239" cy="369332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r"/>
            <a:r>
              <a:rPr lang="hr-HR" b="1" noProof="1">
                <a:solidFill>
                  <a:prstClr val="black"/>
                </a:solidFill>
                <a:latin typeface="Arial" panose="020B0604020202020204"/>
              </a:rPr>
              <a:t>2012. – 2020.</a:t>
            </a:r>
            <a:endParaRPr lang="en-US" b="1" noProof="1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5998585-A460-4F6E-B53F-50717DA626CE}"/>
              </a:ext>
            </a:extLst>
          </p:cNvPr>
          <p:cNvSpPr/>
          <p:nvPr/>
        </p:nvSpPr>
        <p:spPr>
          <a:xfrm>
            <a:off x="5951984" y="3115707"/>
            <a:ext cx="4368280" cy="397279"/>
          </a:xfrm>
          <a:prstGeom prst="roundRect">
            <a:avLst>
              <a:gd name="adj" fmla="val 5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noProof="1"/>
              <a:t>radionice</a:t>
            </a:r>
            <a:endParaRPr lang="en-US" b="1" noProof="1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9B01671-6932-4812-8188-DBFE8960DCDD}"/>
              </a:ext>
            </a:extLst>
          </p:cNvPr>
          <p:cNvSpPr/>
          <p:nvPr/>
        </p:nvSpPr>
        <p:spPr>
          <a:xfrm>
            <a:off x="5942487" y="3794026"/>
            <a:ext cx="4368279" cy="397279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noProof="1"/>
              <a:t>savjetovanja</a:t>
            </a:r>
            <a:endParaRPr lang="en-US" sz="1500" b="1" noProof="1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C5E7175-8D32-406E-8859-8E95C0CF7DF3}"/>
              </a:ext>
            </a:extLst>
          </p:cNvPr>
          <p:cNvSpPr/>
          <p:nvPr/>
        </p:nvSpPr>
        <p:spPr>
          <a:xfrm>
            <a:off x="5942488" y="4455284"/>
            <a:ext cx="4368279" cy="39727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noProof="1">
                <a:solidFill>
                  <a:schemeClr val="tx1">
                    <a:lumMod val="85000"/>
                    <a:lumOff val="15000"/>
                  </a:schemeClr>
                </a:solidFill>
              </a:rPr>
              <a:t>istraživanja i publikacije</a:t>
            </a:r>
            <a:endParaRPr lang="en-US" b="1" noProof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143DE82-AB87-46DC-A1AE-798BC25CA795}"/>
              </a:ext>
            </a:extLst>
          </p:cNvPr>
          <p:cNvSpPr/>
          <p:nvPr/>
        </p:nvSpPr>
        <p:spPr>
          <a:xfrm>
            <a:off x="5942489" y="5116542"/>
            <a:ext cx="4368279" cy="397279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noProof="1">
                <a:solidFill>
                  <a:schemeClr val="tx1">
                    <a:lumMod val="85000"/>
                    <a:lumOff val="15000"/>
                  </a:schemeClr>
                </a:solidFill>
              </a:rPr>
              <a:t>informativne i promotivne aktivnosti</a:t>
            </a:r>
            <a:endParaRPr lang="en-US" b="1" noProof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0671BC6-3618-4AFE-A837-4F7CA6644A68}"/>
              </a:ext>
            </a:extLst>
          </p:cNvPr>
          <p:cNvSpPr txBox="1">
            <a:spLocks/>
          </p:cNvSpPr>
          <p:nvPr/>
        </p:nvSpPr>
        <p:spPr>
          <a:xfrm>
            <a:off x="4511824" y="260643"/>
            <a:ext cx="7191181" cy="82763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l-PL" sz="2600" b="1" dirty="0">
                <a:solidFill>
                  <a:srgbClr val="F47921"/>
                </a:solidFill>
              </a:rPr>
              <a:t>Radna skupina stručnjaka za strukovno obrazovanje i osposobljavanje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0757AEC-760E-47B3-AFE7-294FB308C2AA}"/>
              </a:ext>
            </a:extLst>
          </p:cNvPr>
          <p:cNvSpPr txBox="1"/>
          <p:nvPr/>
        </p:nvSpPr>
        <p:spPr>
          <a:xfrm>
            <a:off x="5159896" y="1417951"/>
            <a:ext cx="63990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r-HR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U fokusu interesa skupine bit će teme poput definiranja i priznavanja ishoda učenja, pružanja podrške u organizaciji učeničkih mobilnosti i osiguravanja kvalitete.</a:t>
            </a:r>
          </a:p>
        </p:txBody>
      </p:sp>
    </p:spTree>
    <p:extLst>
      <p:ext uri="{BB962C8B-B14F-4D97-AF65-F5344CB8AC3E}">
        <p14:creationId xmlns:p14="http://schemas.microsoft.com/office/powerpoint/2010/main" val="16557384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DEDDFF2-AC64-4D70-B051-30786C49E2A2}"/>
              </a:ext>
            </a:extLst>
          </p:cNvPr>
          <p:cNvSpPr txBox="1"/>
          <p:nvPr/>
        </p:nvSpPr>
        <p:spPr>
          <a:xfrm>
            <a:off x="535596" y="1188150"/>
            <a:ext cx="5328593" cy="5170646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Ins="216000" rtlCol="0">
            <a:spAutoFit/>
          </a:bodyPr>
          <a:lstStyle/>
          <a:p>
            <a:pPr marL="342900" indent="-342900" algn="just">
              <a:spcBef>
                <a:spcPts val="1200"/>
              </a:spcBef>
              <a:buClr>
                <a:srgbClr val="87888C"/>
              </a:buClr>
              <a:buFontTx/>
              <a:buChar char="-"/>
            </a:pPr>
            <a:r>
              <a:rPr lang="hr-HR" sz="2000" b="1" dirty="0">
                <a:solidFill>
                  <a:srgbClr val="87888C"/>
                </a:solidFill>
              </a:rPr>
              <a:t>u listopadu 2020. objavljen prvi poziv - </a:t>
            </a:r>
            <a:r>
              <a:rPr lang="hr-HR" sz="2000" b="1" dirty="0">
                <a:solidFill>
                  <a:schemeClr val="accent5"/>
                </a:solidFill>
              </a:rPr>
              <a:t>zajednički poziv za 3 sektora (posebna prijava za svaki sektor) – </a:t>
            </a:r>
            <a:r>
              <a:rPr lang="hr-HR" sz="2000" b="1" u="sng" dirty="0">
                <a:solidFill>
                  <a:schemeClr val="accent5"/>
                </a:solidFill>
              </a:rPr>
              <a:t>akreditirano 40 ustanova</a:t>
            </a:r>
            <a:r>
              <a:rPr lang="hr-HR" sz="2000" b="1" dirty="0">
                <a:solidFill>
                  <a:schemeClr val="accent5"/>
                </a:solidFill>
              </a:rPr>
              <a:t> </a:t>
            </a:r>
            <a:r>
              <a:rPr lang="hr-HR" sz="2000" b="1" dirty="0">
                <a:solidFill>
                  <a:srgbClr val="87888C"/>
                </a:solidFill>
              </a:rPr>
              <a:t>(obrazovanje odraslih: 5, strukovno obrazovanje i osposobljavanje: 22,</a:t>
            </a:r>
            <a:r>
              <a:rPr lang="en-US" sz="2000" b="1" dirty="0">
                <a:solidFill>
                  <a:srgbClr val="87888C"/>
                </a:solidFill>
              </a:rPr>
              <a:t> </a:t>
            </a:r>
            <a:r>
              <a:rPr lang="hr-HR" sz="2000" b="1" dirty="0">
                <a:solidFill>
                  <a:srgbClr val="87888C"/>
                </a:solidFill>
              </a:rPr>
              <a:t>odgoj i opće obrazovanje: 13); </a:t>
            </a:r>
            <a:endParaRPr lang="hr-HR" sz="2000" b="1" dirty="0">
              <a:solidFill>
                <a:schemeClr val="accent5"/>
              </a:solidFill>
            </a:endParaRPr>
          </a:p>
          <a:p>
            <a:pPr marL="342900" indent="-342900" algn="just">
              <a:spcBef>
                <a:spcPts val="1200"/>
              </a:spcBef>
              <a:buClr>
                <a:srgbClr val="87888C"/>
              </a:buClr>
              <a:buFontTx/>
              <a:buChar char="-"/>
            </a:pPr>
            <a:r>
              <a:rPr lang="hr-HR" sz="2000" b="1" dirty="0">
                <a:solidFill>
                  <a:schemeClr val="accent5"/>
                </a:solidFill>
              </a:rPr>
              <a:t>pozivi će biti objavljivani svake godine</a:t>
            </a:r>
          </a:p>
          <a:p>
            <a:pPr marL="342900" indent="-342900" algn="just">
              <a:spcBef>
                <a:spcPts val="1200"/>
              </a:spcBef>
              <a:buClr>
                <a:srgbClr val="87888C"/>
              </a:buClr>
              <a:buFontTx/>
              <a:buChar char="-"/>
            </a:pPr>
            <a:r>
              <a:rPr lang="hr-HR" sz="2000" b="1" dirty="0">
                <a:solidFill>
                  <a:schemeClr val="accent5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definicije prihvatljivih organizacija podnositelja prijava</a:t>
            </a:r>
            <a:endParaRPr lang="hr-HR" sz="2000" b="1" dirty="0">
              <a:solidFill>
                <a:schemeClr val="accent5"/>
              </a:solidFill>
            </a:endParaRPr>
          </a:p>
          <a:p>
            <a:pPr marL="342900" indent="-342900" algn="just">
              <a:spcBef>
                <a:spcPts val="1200"/>
              </a:spcBef>
              <a:buClr>
                <a:srgbClr val="87888C"/>
              </a:buClr>
              <a:buFontTx/>
              <a:buChar char="-"/>
            </a:pPr>
            <a:r>
              <a:rPr lang="hr-HR" sz="2000" b="1" u="sng" dirty="0">
                <a:solidFill>
                  <a:schemeClr val="accent5"/>
                </a:solidFill>
              </a:rPr>
              <a:t>iskustvo u provedbi projekata nije uvjet</a:t>
            </a:r>
            <a:r>
              <a:rPr lang="hr-HR" sz="2000" b="1" dirty="0">
                <a:solidFill>
                  <a:schemeClr val="accent5"/>
                </a:solidFill>
              </a:rPr>
              <a:t> </a:t>
            </a:r>
            <a:r>
              <a:rPr lang="hr-HR" sz="2000" b="1" dirty="0">
                <a:solidFill>
                  <a:srgbClr val="87888C"/>
                </a:solidFill>
              </a:rPr>
              <a:t>(mogu se prijaviti i ustanove koje nisu provele nijedan projekt mobilnosti/sudjelovale u E+ programu)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CD1A78-E43E-4386-8753-CAD54E45B7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531504"/>
              </p:ext>
            </p:extLst>
          </p:nvPr>
        </p:nvGraphicFramePr>
        <p:xfrm>
          <a:off x="6157354" y="5722937"/>
          <a:ext cx="5544616" cy="470960"/>
        </p:xfrm>
        <a:graphic>
          <a:graphicData uri="http://schemas.openxmlformats.org/drawingml/2006/table">
            <a:tbl>
              <a:tblPr/>
              <a:tblGrid>
                <a:gridCol w="5544616">
                  <a:extLst>
                    <a:ext uri="{9D8B030D-6E8A-4147-A177-3AD203B41FA5}">
                      <a16:colId xmlns:a16="http://schemas.microsoft.com/office/drawing/2014/main" val="1973652943"/>
                    </a:ext>
                  </a:extLst>
                </a:gridCol>
              </a:tblGrid>
              <a:tr h="470960">
                <a:tc>
                  <a:txBody>
                    <a:bodyPr/>
                    <a:lstStyle/>
                    <a:p>
                      <a:pPr algn="ctr"/>
                      <a:r>
                        <a:rPr lang="hr-HR" sz="24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NOVI ROK: 19. listopada u 12.00</a:t>
                      </a:r>
                    </a:p>
                  </a:txBody>
                  <a:tcPr marL="19050" marR="19050" marT="19050" marB="19050" anchor="ctr">
                    <a:lnL w="9525" cap="flat" cmpd="sng" algn="ctr">
                      <a:solidFill>
                        <a:srgbClr val="5859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859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859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859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0228027"/>
                  </a:ext>
                </a:extLst>
              </a:tr>
            </a:tbl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:a16="http://schemas.microsoft.com/office/drawing/2014/main" id="{59F185D5-295E-4DB9-B810-FE7288B501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644" t="15350" r="21650" b="17450"/>
          <a:stretch/>
        </p:blipFill>
        <p:spPr>
          <a:xfrm>
            <a:off x="6118783" y="980728"/>
            <a:ext cx="5328592" cy="46085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BC0BE0-9246-4855-9FBC-89A536AA1A0D}"/>
              </a:ext>
            </a:extLst>
          </p:cNvPr>
          <p:cNvSpPr txBox="1">
            <a:spLocks/>
          </p:cNvSpPr>
          <p:nvPr/>
        </p:nvSpPr>
        <p:spPr>
          <a:xfrm>
            <a:off x="4510789" y="360512"/>
            <a:ext cx="7191181" cy="82763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r-HR" sz="2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Erasmus akreditacije</a:t>
            </a:r>
          </a:p>
        </p:txBody>
      </p:sp>
    </p:spTree>
    <p:extLst>
      <p:ext uri="{BB962C8B-B14F-4D97-AF65-F5344CB8AC3E}">
        <p14:creationId xmlns:p14="http://schemas.microsoft.com/office/powerpoint/2010/main" val="34699637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B48DB70-1981-47A3-B9DD-EC632C84786B}"/>
              </a:ext>
            </a:extLst>
          </p:cNvPr>
          <p:cNvSpPr txBox="1">
            <a:spLocks/>
          </p:cNvSpPr>
          <p:nvPr/>
        </p:nvSpPr>
        <p:spPr>
          <a:xfrm>
            <a:off x="3575720" y="957714"/>
            <a:ext cx="1656184" cy="652972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Sadržaj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3565BE-BF4E-4A23-B819-6FC6498B9E56}"/>
              </a:ext>
            </a:extLst>
          </p:cNvPr>
          <p:cNvSpPr txBox="1"/>
          <p:nvPr/>
        </p:nvSpPr>
        <p:spPr>
          <a:xfrm>
            <a:off x="515289" y="1255500"/>
            <a:ext cx="6660831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hr-HR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R="0" lvl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hr-H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</a:rPr>
              <a:t>Ciljevi:</a:t>
            </a:r>
          </a:p>
          <a:p>
            <a:pPr marR="0" lvl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hr-HR" sz="12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</a:endParaRP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hr-HR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Ostvarivanje pozitivnih i dugotrajnih učinaka na organizacije sudionice, na cjelokupne sustave kao i na organizacije i osobe koje su izravno ili neizravno uključene u provedbu aktivnosti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hr-HR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Ostvarivanje razvoja, prijenos i/ili provedba inovativnih praksi na organizacijske, lokalne, regionalne, nacionalne ili europske razine</a:t>
            </a: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hr-HR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880790-298A-432D-8062-458976CB4F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596925" y="1709460"/>
            <a:ext cx="4133159" cy="3843838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7B43AE6F-B067-46DC-B6CA-CDA22D3EAE17}"/>
              </a:ext>
            </a:extLst>
          </p:cNvPr>
          <p:cNvSpPr txBox="1">
            <a:spLocks/>
          </p:cNvSpPr>
          <p:nvPr/>
        </p:nvSpPr>
        <p:spPr>
          <a:xfrm>
            <a:off x="3071664" y="260643"/>
            <a:ext cx="8631341" cy="82763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l-PL" sz="2600" b="1" dirty="0">
                <a:solidFill>
                  <a:srgbClr val="00CC99"/>
                </a:solidFill>
              </a:rPr>
              <a:t>Erasmus+ (2021.-2027.)</a:t>
            </a:r>
          </a:p>
          <a:p>
            <a:pPr algn="r"/>
            <a:r>
              <a:rPr lang="pl-PL" sz="2600" b="1" dirty="0">
                <a:solidFill>
                  <a:srgbClr val="00CC99"/>
                </a:solidFill>
              </a:rPr>
              <a:t>Mogućnosti uključivanja Partnerstva za suradnju*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BA72C2-56F2-4C25-B8F1-7124C5158A2B}"/>
              </a:ext>
            </a:extLst>
          </p:cNvPr>
          <p:cNvSpPr txBox="1"/>
          <p:nvPr/>
        </p:nvSpPr>
        <p:spPr>
          <a:xfrm>
            <a:off x="119336" y="6203176"/>
            <a:ext cx="4104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*decentralizirane aktivnosti; odgoj i opće obrazovanje / strukovno obrazovanje i osposobljavanje</a:t>
            </a:r>
          </a:p>
        </p:txBody>
      </p:sp>
    </p:spTree>
    <p:extLst>
      <p:ext uri="{BB962C8B-B14F-4D97-AF65-F5344CB8AC3E}">
        <p14:creationId xmlns:p14="http://schemas.microsoft.com/office/powerpoint/2010/main" val="32092919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0A73942-9A2E-47ED-84A0-1915540E3FC8}"/>
              </a:ext>
            </a:extLst>
          </p:cNvPr>
          <p:cNvSpPr txBox="1"/>
          <p:nvPr/>
        </p:nvSpPr>
        <p:spPr>
          <a:xfrm>
            <a:off x="1479088" y="1394317"/>
            <a:ext cx="947642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2000" b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Ovisno o ciljevima, uključenim organizacijama ili očekivanom učinku, razlikujemo </a:t>
            </a:r>
            <a:r>
              <a:rPr kumimoji="0" lang="hr-HR" sz="2000" b="1" u="sng" strike="noStrike" kern="1200" cap="none" spc="0" normalizeH="0" baseline="0" noProof="0" dirty="0">
                <a:ln>
                  <a:noFill/>
                </a:ln>
                <a:solidFill>
                  <a:srgbClr val="00CC9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 vrste partnerstava</a:t>
            </a:r>
            <a:r>
              <a:rPr kumimoji="0" lang="hr-HR" sz="2000" b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6B37C0-CF6B-4B2D-B956-B3165A712BBA}"/>
              </a:ext>
            </a:extLst>
          </p:cNvPr>
          <p:cNvSpPr txBox="1"/>
          <p:nvPr/>
        </p:nvSpPr>
        <p:spPr>
          <a:xfrm>
            <a:off x="2052175" y="2509028"/>
            <a:ext cx="9721080" cy="1374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defTabSz="457200" rtl="0" eaLnBrk="1" fontAlgn="auto" latinLnBrk="0" hangingPunct="1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hr-HR" sz="2000" b="1" i="0" u="sng" strike="noStrike" kern="1200" cap="none" spc="0" normalizeH="0" baseline="0" noProof="0" dirty="0">
                <a:ln>
                  <a:noFill/>
                </a:ln>
                <a:solidFill>
                  <a:srgbClr val="00CC99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Suradnička partnerstva</a:t>
            </a:r>
            <a:r>
              <a:rPr kumimoji="0" lang="hr-HR" sz="2000" b="1" i="0" strike="noStrike" kern="1200" cap="none" spc="0" normalizeH="0" baseline="0" noProof="0" dirty="0">
                <a:ln>
                  <a:noFill/>
                </a:ln>
                <a:solidFill>
                  <a:srgbClr val="00CC99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hr-HR" sz="2000" b="1" i="0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5792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hr-HR" b="1" i="0" u="none" strike="noStrike" kern="1200" cap="none" spc="0" normalizeH="0" baseline="0" noProof="0" dirty="0">
                <a:ln>
                  <a:noFill/>
                </a:ln>
                <a:solidFill>
                  <a:srgbClr val="87888C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usmjerena na povećanja kvalitete i relevantnosti aktivnosti sudjelujućih organizacija, razvijanje i jačanje mreže partnera, povećanje kapaciteta za djelovanje u međunarodnom okruženju, jačanje internacionalizacije, razmjenu i razvoj novih praksi i metoda te dijeljenje ideja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87888C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kumimoji="0" lang="hr-HR" b="0" i="0" u="none" strike="noStrike" kern="1200" cap="none" spc="0" normalizeH="0" baseline="0" noProof="0" dirty="0">
              <a:ln>
                <a:noFill/>
              </a:ln>
              <a:solidFill>
                <a:srgbClr val="87888C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2" descr="Sapling, Plant, Growing, Seedling, Growth">
            <a:extLst>
              <a:ext uri="{FF2B5EF4-FFF2-40B4-BE49-F238E27FC236}">
                <a16:creationId xmlns:a16="http://schemas.microsoft.com/office/drawing/2014/main" id="{893445A1-9EF0-4471-98F6-390810ADDA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2" t="39193" r="41908"/>
          <a:stretch/>
        </p:blipFill>
        <p:spPr bwMode="auto">
          <a:xfrm>
            <a:off x="719910" y="1749838"/>
            <a:ext cx="1511932" cy="2177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FA90EB3-5ADE-47CB-9C88-7955BACD959B}"/>
              </a:ext>
            </a:extLst>
          </p:cNvPr>
          <p:cNvSpPr txBox="1"/>
          <p:nvPr/>
        </p:nvSpPr>
        <p:spPr>
          <a:xfrm>
            <a:off x="719910" y="4309506"/>
            <a:ext cx="9588820" cy="1364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just" defTabSz="4572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r-HR" sz="2000" b="1" i="0" u="sng" strike="noStrike" kern="1200" cap="none" spc="0" normalizeH="0" baseline="0" noProof="0" dirty="0">
                <a:ln>
                  <a:noFill/>
                </a:ln>
                <a:solidFill>
                  <a:srgbClr val="00CC99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Mala partnerstva</a:t>
            </a:r>
            <a:r>
              <a:rPr kumimoji="0" lang="hr-HR" sz="2000" b="1" i="0" strike="noStrike" kern="1200" cap="none" spc="0" normalizeH="0" baseline="0" noProof="0" dirty="0">
                <a:ln>
                  <a:noFill/>
                </a:ln>
                <a:solidFill>
                  <a:srgbClr val="00CC99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hr-HR" sz="2000" b="1" i="0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5792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hr-HR" b="1" i="0" u="none" strike="noStrike" kern="1200" cap="none" spc="0" normalizeH="0" baseline="0" noProof="0" dirty="0">
                <a:ln>
                  <a:noFill/>
                </a:ln>
                <a:solidFill>
                  <a:srgbClr val="87888C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cilj omogućiti i potaknuti sudjelovanje manjih organizacija (prijavitelji bez ili s manje iskustva, manjih organizacijskih i ljudskih potencijala) kroz projekte kraćeg trajanja, jednostavnije administracije i manjih iznosa financijske potpore</a:t>
            </a:r>
            <a:endParaRPr kumimoji="0" lang="hr-HR" b="0" i="0" u="none" strike="noStrike" kern="1200" cap="none" spc="0" normalizeH="0" baseline="0" noProof="0" dirty="0">
              <a:ln>
                <a:noFill/>
              </a:ln>
              <a:solidFill>
                <a:srgbClr val="87888C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4" descr="Sapling, Plant, Growing, Seedling, Growth">
            <a:extLst>
              <a:ext uri="{FF2B5EF4-FFF2-40B4-BE49-F238E27FC236}">
                <a16:creationId xmlns:a16="http://schemas.microsoft.com/office/drawing/2014/main" id="{486B58BB-3F24-4F12-B4A3-7582106A22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11" r="73128"/>
          <a:stretch/>
        </p:blipFill>
        <p:spPr bwMode="auto">
          <a:xfrm>
            <a:off x="10056440" y="3784077"/>
            <a:ext cx="1948664" cy="1632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76DDB613-B278-4EED-940E-959F47733711}"/>
              </a:ext>
            </a:extLst>
          </p:cNvPr>
          <p:cNvSpPr txBox="1">
            <a:spLocks/>
          </p:cNvSpPr>
          <p:nvPr/>
        </p:nvSpPr>
        <p:spPr>
          <a:xfrm>
            <a:off x="3071664" y="260643"/>
            <a:ext cx="8631341" cy="82763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l-PL" sz="2600" b="1" dirty="0">
                <a:solidFill>
                  <a:srgbClr val="00CC99"/>
                </a:solidFill>
              </a:rPr>
              <a:t>Erasmus+ (2021.-2027.)</a:t>
            </a:r>
          </a:p>
          <a:p>
            <a:pPr algn="r"/>
            <a:r>
              <a:rPr lang="pl-PL" sz="2600" b="1" dirty="0">
                <a:solidFill>
                  <a:srgbClr val="00CC99"/>
                </a:solidFill>
              </a:rPr>
              <a:t>Mogućnosti uključivanja Partnerstva za suradnju*</a:t>
            </a:r>
          </a:p>
        </p:txBody>
      </p:sp>
    </p:spTree>
    <p:extLst>
      <p:ext uri="{BB962C8B-B14F-4D97-AF65-F5344CB8AC3E}">
        <p14:creationId xmlns:p14="http://schemas.microsoft.com/office/powerpoint/2010/main" val="32075728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63354964-4E28-42B7-B5B7-FAC55C4F5F05}"/>
              </a:ext>
            </a:extLst>
          </p:cNvPr>
          <p:cNvSpPr txBox="1">
            <a:spLocks/>
          </p:cNvSpPr>
          <p:nvPr/>
        </p:nvSpPr>
        <p:spPr>
          <a:xfrm>
            <a:off x="3691754" y="128645"/>
            <a:ext cx="7967291" cy="11367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hr-HR" sz="2800" b="1" i="0" u="none" strike="noStrike" kern="1200" cap="none" spc="0" normalizeH="0" baseline="0" noProof="0">
                <a:ln>
                  <a:noFill/>
                </a:ln>
                <a:solidFill>
                  <a:srgbClr val="4BACC6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</a:br>
            <a:endParaRPr kumimoji="0" lang="hr-HR" sz="4000" b="1" i="0" u="none" strike="noStrike" kern="1200" cap="none" spc="0" normalizeH="0" baseline="0" noProof="0">
              <a:ln>
                <a:noFill/>
              </a:ln>
              <a:solidFill>
                <a:srgbClr val="00B4CD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D14F2BC-13C8-44C8-8238-B653C6DF10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02714" y="1148457"/>
            <a:ext cx="9145016" cy="174579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hr-HR" sz="2200" b="1" dirty="0">
                <a:solidFill>
                  <a:srgbClr val="0070C0"/>
                </a:solidFill>
                <a:latin typeface="Arial"/>
                <a:cs typeface="Arial"/>
              </a:rPr>
              <a:t>TCA – Aktivnosti transnacionalne suradnje</a:t>
            </a:r>
          </a:p>
          <a:p>
            <a:pPr marL="0" indent="0">
              <a:buNone/>
            </a:pPr>
            <a:r>
              <a:rPr lang="hr-HR" sz="1800" dirty="0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Profesionalna usavršavanja u okviru </a:t>
            </a:r>
            <a:r>
              <a:rPr lang="hr-HR" sz="180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Erasmusa</a:t>
            </a:r>
            <a:r>
              <a:rPr lang="hr-HR" sz="1800" dirty="0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+</a:t>
            </a:r>
          </a:p>
          <a:p>
            <a:pPr marL="0" indent="0">
              <a:buNone/>
            </a:pPr>
            <a:r>
              <a:rPr lang="hr-HR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/>
              </a:rPr>
              <a:t>	</a:t>
            </a:r>
            <a:r>
              <a:rPr lang="hr-HR" sz="1800" dirty="0">
                <a:solidFill>
                  <a:srgbClr val="0070C0"/>
                </a:solidFill>
                <a:latin typeface="Arial" panose="020B0604020202020204" pitchFamily="34" charset="0"/>
                <a:cs typeface="Arial"/>
              </a:rPr>
              <a:t>→ </a:t>
            </a:r>
            <a:r>
              <a:rPr lang="hr-HR" sz="1800" dirty="0">
                <a:solidFill>
                  <a:srgbClr val="0070C0"/>
                </a:solidFill>
                <a:cs typeface="Arial"/>
              </a:rPr>
              <a:t>konferencije, seminari razne tematike i ciljeva - i za početnike i za iskusne)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9A0EEFE-051A-473A-BF14-409B414AAFD6}"/>
              </a:ext>
            </a:extLst>
          </p:cNvPr>
          <p:cNvSpPr txBox="1">
            <a:spLocks/>
          </p:cNvSpPr>
          <p:nvPr/>
        </p:nvSpPr>
        <p:spPr>
          <a:xfrm>
            <a:off x="3071664" y="260643"/>
            <a:ext cx="8631341" cy="82763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l-PL" sz="2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Erasmus+ (2021.-2027.)</a:t>
            </a:r>
          </a:p>
          <a:p>
            <a:pPr algn="r"/>
            <a:r>
              <a:rPr lang="pl-PL" sz="2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Dodatne mogućnosti uključivanja*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17B472-F993-46DD-8440-2946E66362FD}"/>
              </a:ext>
            </a:extLst>
          </p:cNvPr>
          <p:cNvSpPr txBox="1"/>
          <p:nvPr/>
        </p:nvSpPr>
        <p:spPr>
          <a:xfrm>
            <a:off x="119336" y="6203176"/>
            <a:ext cx="4104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*odgoj i opće obrazovanje / strukovno obrazovanje i osposobljavanje</a:t>
            </a:r>
          </a:p>
        </p:txBody>
      </p:sp>
      <p:pic>
        <p:nvPicPr>
          <p:cNvPr id="10" name="Picture 12">
            <a:extLst>
              <a:ext uri="{FF2B5EF4-FFF2-40B4-BE49-F238E27FC236}">
                <a16:creationId xmlns:a16="http://schemas.microsoft.com/office/drawing/2014/main" id="{8D544A35-A222-4B7A-BF7F-DBFCDD15DB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7608168" y="2105162"/>
            <a:ext cx="4336522" cy="40980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1C9D2BB-1C75-4BC3-B78A-E215ED409E7C}"/>
              </a:ext>
            </a:extLst>
          </p:cNvPr>
          <p:cNvSpPr txBox="1"/>
          <p:nvPr/>
        </p:nvSpPr>
        <p:spPr>
          <a:xfrm>
            <a:off x="1559496" y="2682581"/>
            <a:ext cx="6552728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hr-HR" sz="1400" dirty="0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rPr>
              <a:t>Nedavne teme: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i="1" dirty="0">
                <a:solidFill>
                  <a:srgbClr val="58595B"/>
                </a:solidFill>
                <a:effectLst/>
              </a:rPr>
              <a:t>Green Erasmus, green mobility, green schools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i="1" dirty="0">
                <a:solidFill>
                  <a:srgbClr val="58595B"/>
                </a:solidFill>
                <a:effectLst/>
              </a:rPr>
              <a:t>Pupil mobility in Europe – making inclusion a reality - A European conference on the future of Erasmus+ in the School Sector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i="1" dirty="0">
                <a:solidFill>
                  <a:srgbClr val="58595B"/>
                </a:solidFill>
                <a:effectLst/>
              </a:rPr>
              <a:t>Career guidance and counselling for students from vulnerable groups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i="1" dirty="0">
                <a:solidFill>
                  <a:srgbClr val="58595B"/>
                </a:solidFill>
                <a:effectLst/>
              </a:rPr>
              <a:t>Accredited </a:t>
            </a:r>
            <a:r>
              <a:rPr lang="en-US" sz="1400" b="0" i="1" dirty="0" err="1">
                <a:solidFill>
                  <a:srgbClr val="58595B"/>
                </a:solidFill>
                <a:effectLst/>
              </a:rPr>
              <a:t>Organisations</a:t>
            </a:r>
            <a:r>
              <a:rPr lang="en-US" sz="1400" b="0" i="1" dirty="0">
                <a:solidFill>
                  <a:srgbClr val="58595B"/>
                </a:solidFill>
                <a:effectLst/>
              </a:rPr>
              <a:t> - Long Term TCA Contact Seminar - Creating Cooperation for Accredited </a:t>
            </a:r>
            <a:r>
              <a:rPr lang="en-US" sz="1400" b="0" i="1" dirty="0" err="1">
                <a:solidFill>
                  <a:srgbClr val="58595B"/>
                </a:solidFill>
                <a:effectLst/>
              </a:rPr>
              <a:t>Organisations</a:t>
            </a:r>
            <a:r>
              <a:rPr lang="en-US" sz="1400" b="0" i="1" dirty="0">
                <a:solidFill>
                  <a:srgbClr val="58595B"/>
                </a:solidFill>
                <a:effectLst/>
              </a:rPr>
              <a:t> and Monitoring Strategies of Accredited Projects E+ Accreditation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7086BA-D765-4C3F-BEB0-90C928FFE13A}"/>
              </a:ext>
            </a:extLst>
          </p:cNvPr>
          <p:cNvSpPr txBox="1"/>
          <p:nvPr/>
        </p:nvSpPr>
        <p:spPr>
          <a:xfrm>
            <a:off x="767408" y="4920133"/>
            <a:ext cx="62830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b="1" i="0" dirty="0">
                <a:solidFill>
                  <a:srgbClr val="F47921"/>
                </a:solidFill>
                <a:effectLst/>
              </a:rPr>
              <a:t>Natječaji za Aktivnosti transnacionalne suradnje objavljuju se na mrežnoj stranici Agencije za mobilnost i programe Europske unije (</a:t>
            </a:r>
            <a:r>
              <a:rPr lang="hr-HR" b="1" i="0" u="none" strike="noStrike" dirty="0">
                <a:solidFill>
                  <a:srgbClr val="F47921"/>
                </a:solidFill>
                <a:effectLst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Home/Natječaji</a:t>
            </a:r>
            <a:r>
              <a:rPr lang="hr-HR" b="1" i="0" dirty="0">
                <a:solidFill>
                  <a:srgbClr val="F47921"/>
                </a:solidFill>
                <a:effectLst/>
              </a:rPr>
              <a:t>)</a:t>
            </a:r>
            <a:endParaRPr lang="hr-HR" b="1" dirty="0">
              <a:solidFill>
                <a:srgbClr val="F479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5753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7C9A401-A23D-41D0-B26B-8BCCF8E721FA}"/>
              </a:ext>
            </a:extLst>
          </p:cNvPr>
          <p:cNvSpPr>
            <a:spLocks noGrp="1"/>
          </p:cNvSpPr>
          <p:nvPr/>
        </p:nvSpPr>
        <p:spPr bwMode="auto">
          <a:xfrm>
            <a:off x="2022475" y="2784476"/>
            <a:ext cx="7975600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marL="263525" marR="0" lvl="0" indent="-263525" algn="l" defTabSz="4572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777877"/>
              </a:solidFill>
              <a:effectLst/>
              <a:uLnTx/>
              <a:uFillTx/>
              <a:latin typeface="Arial" panose="020B0604020202020204"/>
              <a:ea typeface="+mn-ea"/>
              <a:cs typeface="Myriad Pro Light SemiExt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9A26D-DDBA-416C-A928-9B9F07361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6745" y="-151115"/>
            <a:ext cx="9362292" cy="1696300"/>
          </a:xfrm>
        </p:spPr>
        <p:txBody>
          <a:bodyPr>
            <a:normAutofit fontScale="90000"/>
          </a:bodyPr>
          <a:lstStyle/>
          <a:p>
            <a:pPr algn="r"/>
            <a:br>
              <a:rPr lang="hr-HR" dirty="0">
                <a:latin typeface="+mn-lt"/>
              </a:rPr>
            </a:br>
            <a:r>
              <a:rPr lang="hr-HR" sz="3000" b="1" dirty="0"/>
              <a:t>Erasmus+ (2021. - 2027.)</a:t>
            </a:r>
            <a:r>
              <a:rPr lang="hr-HR" sz="3200" b="1" dirty="0"/>
              <a:t> </a:t>
            </a:r>
            <a:br>
              <a:rPr lang="hr-HR" sz="3200" b="1" dirty="0"/>
            </a:br>
            <a:r>
              <a:rPr lang="hr-HR" sz="2400" b="1" dirty="0"/>
              <a:t>Mogućnosti namijenjene školama u okviru centraliziranih aktivnosti</a:t>
            </a:r>
            <a:endParaRPr lang="sr-Latn-RS" sz="2400" b="1" dirty="0">
              <a:cs typeface="Arial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63354964-4E28-42B7-B5B7-FAC55C4F5F05}"/>
              </a:ext>
            </a:extLst>
          </p:cNvPr>
          <p:cNvSpPr txBox="1">
            <a:spLocks/>
          </p:cNvSpPr>
          <p:nvPr/>
        </p:nvSpPr>
        <p:spPr>
          <a:xfrm>
            <a:off x="3691754" y="128645"/>
            <a:ext cx="7967291" cy="11367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hr-HR" sz="2800" b="1" i="0" u="none" strike="noStrike" kern="1200" cap="none" spc="0" normalizeH="0" baseline="0" noProof="0">
                <a:ln>
                  <a:noFill/>
                </a:ln>
                <a:solidFill>
                  <a:srgbClr val="4BACC6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</a:br>
            <a:endParaRPr kumimoji="0" lang="hr-HR" sz="4000" b="1" i="0" u="none" strike="noStrike" kern="1200" cap="none" spc="0" normalizeH="0" baseline="0" noProof="0">
              <a:ln>
                <a:noFill/>
              </a:ln>
              <a:solidFill>
                <a:srgbClr val="00B4CD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32ECAA7-E01F-465D-9F39-A60D5455D4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4888502"/>
              </p:ext>
            </p:extLst>
          </p:nvPr>
        </p:nvGraphicFramePr>
        <p:xfrm>
          <a:off x="883285" y="1500045"/>
          <a:ext cx="10775758" cy="4642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420">
                  <a:extLst>
                    <a:ext uri="{9D8B030D-6E8A-4147-A177-3AD203B41FA5}">
                      <a16:colId xmlns:a16="http://schemas.microsoft.com/office/drawing/2014/main" val="1929332414"/>
                    </a:ext>
                  </a:extLst>
                </a:gridCol>
                <a:gridCol w="2580749">
                  <a:extLst>
                    <a:ext uri="{9D8B030D-6E8A-4147-A177-3AD203B41FA5}">
                      <a16:colId xmlns:a16="http://schemas.microsoft.com/office/drawing/2014/main" val="1571616891"/>
                    </a:ext>
                  </a:extLst>
                </a:gridCol>
                <a:gridCol w="2580749">
                  <a:extLst>
                    <a:ext uri="{9D8B030D-6E8A-4147-A177-3AD203B41FA5}">
                      <a16:colId xmlns:a16="http://schemas.microsoft.com/office/drawing/2014/main" val="3562116829"/>
                    </a:ext>
                  </a:extLst>
                </a:gridCol>
                <a:gridCol w="3742840">
                  <a:extLst>
                    <a:ext uri="{9D8B030D-6E8A-4147-A177-3AD203B41FA5}">
                      <a16:colId xmlns:a16="http://schemas.microsoft.com/office/drawing/2014/main" val="441330372"/>
                    </a:ext>
                  </a:extLst>
                </a:gridCol>
              </a:tblGrid>
              <a:tr h="666919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500" b="1" kern="1200" dirty="0">
                          <a:solidFill>
                            <a:srgbClr val="E4F3F7"/>
                          </a:solidFill>
                          <a:latin typeface="+mn-lt"/>
                          <a:ea typeface="+mn-ea"/>
                          <a:cs typeface="+mn-cs"/>
                        </a:rPr>
                        <a:t>Naziv aktivnosti</a:t>
                      </a:r>
                    </a:p>
                  </a:txBody>
                  <a:tcPr marL="89586" marR="89586" marT="44793" marB="44793" anchor="ctr">
                    <a:solidFill>
                      <a:srgbClr val="F4792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500" b="1" kern="1200" dirty="0">
                          <a:solidFill>
                            <a:srgbClr val="E4F3F7"/>
                          </a:solidFill>
                          <a:latin typeface="+mn-lt"/>
                          <a:ea typeface="+mn-ea"/>
                          <a:cs typeface="+mn-cs"/>
                        </a:rPr>
                        <a:t>Ciljevi i aktivnosti</a:t>
                      </a:r>
                    </a:p>
                  </a:txBody>
                  <a:tcPr marL="89586" marR="89586" marT="44793" marB="44793" anchor="ctr">
                    <a:solidFill>
                      <a:srgbClr val="F4792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500" b="1" kern="1200" dirty="0">
                          <a:solidFill>
                            <a:srgbClr val="E4F3F7"/>
                          </a:solidFill>
                          <a:latin typeface="+mn-lt"/>
                          <a:ea typeface="+mn-ea"/>
                          <a:cs typeface="+mn-cs"/>
                        </a:rPr>
                        <a:t>Prijava projekta – gdje i kad?</a:t>
                      </a:r>
                    </a:p>
                  </a:txBody>
                  <a:tcPr marL="89586" marR="89586" marT="44793" marB="44793" anchor="ctr">
                    <a:solidFill>
                      <a:srgbClr val="F479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1381536"/>
                  </a:ext>
                </a:extLst>
              </a:tr>
              <a:tr h="1238652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800" b="1" kern="1200" dirty="0">
                          <a:solidFill>
                            <a:srgbClr val="E4F3F7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Akademije za stručno usavršavanje učitelja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200" b="1" kern="1200" dirty="0">
                          <a:solidFill>
                            <a:srgbClr val="E4F3F7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(mogu se prijaviti škole i udruge učitelja i nastavnika)</a:t>
                      </a:r>
                    </a:p>
                  </a:txBody>
                  <a:tcPr marL="89586" marR="89586" marT="44793" marB="44793" anchor="ctr">
                    <a:solidFill>
                      <a:srgbClr val="F4792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hr-HR" sz="1200" b="1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razvoj europske i međunarodne perspektive u obrazovanju učitelja i nastavnika</a:t>
                      </a:r>
                    </a:p>
                    <a:p>
                      <a:pPr marL="342900" lvl="0" indent="-34290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hr-HR" sz="1200" b="1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uspostava europskih partnerstva</a:t>
                      </a:r>
                    </a:p>
                  </a:txBody>
                  <a:tcPr marL="89586" marR="89586" marT="44793" marB="44793" anchor="ctr">
                    <a:solidFill>
                      <a:srgbClr val="E4F3F7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hr-HR" sz="1500" b="1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Europska izvršna agencija za obrazovanje i kulturu (EACEA)</a:t>
                      </a:r>
                    </a:p>
                    <a:p>
                      <a:pPr marL="342900" lvl="0" indent="-34290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pl-PL" sz="1500" b="1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do 7. rujna u 17:00:00 (po srednjoeuropskom vremenu)</a:t>
                      </a:r>
                      <a:endParaRPr lang="hr-HR" sz="1500" b="1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586" marR="89586" marT="44793" marB="44793" anchor="ctr">
                    <a:solidFill>
                      <a:srgbClr val="E4F3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3416069"/>
                  </a:ext>
                </a:extLst>
              </a:tr>
              <a:tr h="144519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800" b="1" kern="1200" dirty="0">
                          <a:solidFill>
                            <a:srgbClr val="E4F3F7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Aktivnosti Jean </a:t>
                      </a:r>
                      <a:r>
                        <a:rPr lang="hr-HR" sz="1800" b="1" kern="1200" dirty="0" err="1">
                          <a:solidFill>
                            <a:srgbClr val="E4F3F7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Monnet</a:t>
                      </a:r>
                      <a:endParaRPr lang="hr-HR" sz="1800" b="1" kern="1200" dirty="0">
                        <a:solidFill>
                          <a:srgbClr val="E4F3F7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586" marR="89586" marT="44793" marB="44793" anchor="ctr">
                    <a:solidFill>
                      <a:srgbClr val="F4792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500" b="1" kern="1200" dirty="0">
                          <a:solidFill>
                            <a:srgbClr val="E4F3F7"/>
                          </a:solidFill>
                          <a:latin typeface="+mn-lt"/>
                          <a:ea typeface="+mn-ea"/>
                          <a:cs typeface="+mn-cs"/>
                        </a:rPr>
                        <a:t>Osposobljavanje učitelja i nastavnika</a:t>
                      </a:r>
                    </a:p>
                    <a:p>
                      <a:pPr marL="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200" b="1" kern="1200" dirty="0">
                          <a:solidFill>
                            <a:srgbClr val="E4F3F7"/>
                          </a:solidFill>
                          <a:latin typeface="+mn-lt"/>
                          <a:ea typeface="+mn-ea"/>
                          <a:cs typeface="+mn-cs"/>
                        </a:rPr>
                        <a:t>(mogu se prijaviti visoka učilišta – učiteljski/nastavnički studiji i agencije nadležne za obrazovanje učitelja/nastavnika)</a:t>
                      </a:r>
                    </a:p>
                  </a:txBody>
                  <a:tcPr marL="89586" marR="89586" marT="44793" marB="44793" anchor="ctr">
                    <a:solidFill>
                      <a:srgbClr val="F4792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hr-HR" sz="1200" b="1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potpora školama u planiranju, organiziranju i prenošenju sadržaja o EU-u u njihovim nastavnim i izvannastavnim aktivnostima</a:t>
                      </a:r>
                    </a:p>
                  </a:txBody>
                  <a:tcPr marL="89586" marR="89586" marT="44793" marB="44793" anchor="ctr">
                    <a:solidFill>
                      <a:srgbClr val="E4F3F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42900" lvl="0" indent="-34290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hr-HR" sz="1500" b="1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Europska izvršna agencija za obrazovanje i kulturu (EACEA)</a:t>
                      </a:r>
                    </a:p>
                    <a:p>
                      <a:pPr marL="342900" lvl="0" indent="-34290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pl-PL" sz="1500" b="1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do 2. lipnja u 17:00:00 (po srednjoeuropskom vremenu)</a:t>
                      </a:r>
                      <a:endParaRPr lang="hr-HR" sz="1500" b="1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586" marR="89586" marT="44793" marB="44793" anchor="ctr">
                    <a:solidFill>
                      <a:srgbClr val="E4F3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3429392"/>
                  </a:ext>
                </a:extLst>
              </a:tr>
              <a:tr h="1175195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500" b="1" kern="1200" dirty="0">
                          <a:solidFill>
                            <a:srgbClr val="E4F3F7"/>
                          </a:solidFill>
                          <a:latin typeface="+mn-lt"/>
                          <a:ea typeface="+mn-ea"/>
                          <a:cs typeface="+mn-cs"/>
                        </a:rPr>
                        <a:t>Mreže Jean </a:t>
                      </a:r>
                      <a:r>
                        <a:rPr lang="hr-HR" sz="1500" b="1" kern="1200" dirty="0" err="1">
                          <a:solidFill>
                            <a:srgbClr val="E4F3F7"/>
                          </a:solidFill>
                          <a:latin typeface="+mn-lt"/>
                          <a:ea typeface="+mn-ea"/>
                          <a:cs typeface="+mn-cs"/>
                        </a:rPr>
                        <a:t>Monnet</a:t>
                      </a:r>
                      <a:endParaRPr lang="hr-HR" sz="1500" b="1" kern="1200" dirty="0">
                        <a:solidFill>
                          <a:srgbClr val="E4F3F7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200" b="1" kern="1200" dirty="0">
                          <a:solidFill>
                            <a:srgbClr val="E4F3F7"/>
                          </a:solidFill>
                          <a:latin typeface="+mn-lt"/>
                          <a:ea typeface="+mn-ea"/>
                          <a:cs typeface="+mn-cs"/>
                        </a:rPr>
                        <a:t>(mogu se prijaviti škole)</a:t>
                      </a:r>
                    </a:p>
                  </a:txBody>
                  <a:tcPr marL="89586" marR="89586" marT="44793" marB="44793" anchor="ctr">
                    <a:solidFill>
                      <a:srgbClr val="F4792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hr-HR" sz="1200" b="1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razmjena znanja među nastavnicima</a:t>
                      </a:r>
                    </a:p>
                    <a:p>
                      <a:pPr marL="342900" lvl="0" indent="-34290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hr-HR" sz="1200" b="1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suradnički rad na određenim predmetima i metodologijama</a:t>
                      </a:r>
                    </a:p>
                  </a:txBody>
                  <a:tcPr marL="89586" marR="89586" marT="44793" marB="44793" anchor="ctr">
                    <a:solidFill>
                      <a:srgbClr val="E4F3F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60067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65101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63354964-4E28-42B7-B5B7-FAC55C4F5F05}"/>
              </a:ext>
            </a:extLst>
          </p:cNvPr>
          <p:cNvSpPr txBox="1">
            <a:spLocks/>
          </p:cNvSpPr>
          <p:nvPr/>
        </p:nvSpPr>
        <p:spPr>
          <a:xfrm>
            <a:off x="3691754" y="128645"/>
            <a:ext cx="7967291" cy="11367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hr-HR" sz="2800" b="1" i="0" u="none" strike="noStrike" kern="1200" cap="none" spc="0" normalizeH="0" baseline="0" noProof="0">
                <a:ln>
                  <a:noFill/>
                </a:ln>
                <a:solidFill>
                  <a:srgbClr val="4BACC6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</a:br>
            <a:endParaRPr kumimoji="0" lang="hr-HR" sz="4000" b="1" i="0" u="none" strike="noStrike" kern="1200" cap="none" spc="0" normalizeH="0" baseline="0" noProof="0">
              <a:ln>
                <a:noFill/>
              </a:ln>
              <a:solidFill>
                <a:srgbClr val="00B4CD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86E3843-9673-4F9B-9805-D8FFA4D33437}"/>
              </a:ext>
            </a:extLst>
          </p:cNvPr>
          <p:cNvSpPr txBox="1">
            <a:spLocks/>
          </p:cNvSpPr>
          <p:nvPr/>
        </p:nvSpPr>
        <p:spPr>
          <a:xfrm>
            <a:off x="4511824" y="260643"/>
            <a:ext cx="7191181" cy="82763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l-PL" sz="2600" b="1" dirty="0">
                <a:solidFill>
                  <a:srgbClr val="F47921"/>
                </a:solidFill>
              </a:rPr>
              <a:t>Centri strukovne izvrsnosti - Centres of Vocational Excellence (CoVE)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ABAAC7-70E4-43C6-9FE1-CE2EDCB080EC}"/>
              </a:ext>
            </a:extLst>
          </p:cNvPr>
          <p:cNvSpPr txBox="1"/>
          <p:nvPr/>
        </p:nvSpPr>
        <p:spPr>
          <a:xfrm>
            <a:off x="447199" y="1403568"/>
            <a:ext cx="1032932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hr-H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centralizirana aktivnost (prijava EACEA-i; rok 7. rujna 2021.)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hr-HR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hr-H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cilj Poziva podupiranje postupnog uspostavljanja i razvoja europskih platformi za suradnju - centara strukovne izvrsnosti - što pridonosi regionalnom razvoju, inovacijama i strategijama pametne specijalizacije te međunarodnim suradničkim platformama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hr-HR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23E7C5-A859-4FF5-B152-04D762173D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147" t="44750" r="13972" b="18500"/>
          <a:stretch/>
        </p:blipFill>
        <p:spPr>
          <a:xfrm>
            <a:off x="4353783" y="2972157"/>
            <a:ext cx="7507261" cy="268116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B7D04BB-0A9B-4E5C-ACFC-228F89AEA6F5}"/>
              </a:ext>
            </a:extLst>
          </p:cNvPr>
          <p:cNvSpPr txBox="1"/>
          <p:nvPr/>
        </p:nvSpPr>
        <p:spPr>
          <a:xfrm>
            <a:off x="447199" y="3157894"/>
            <a:ext cx="39604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centri bi trebali predstavljati referentne točke za osposobljavanje u specifičnim područjima (kako za početnu razinu tako i za kontinuirano usavršavanje) kroz fleksibilnu i pravovremenu ponudu osposobljavanja relevantnih za tržište rada</a:t>
            </a:r>
          </a:p>
        </p:txBody>
      </p:sp>
    </p:spTree>
    <p:extLst>
      <p:ext uri="{BB962C8B-B14F-4D97-AF65-F5344CB8AC3E}">
        <p14:creationId xmlns:p14="http://schemas.microsoft.com/office/powerpoint/2010/main" val="3543551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>
            <a:extLst>
              <a:ext uri="{FF2B5EF4-FFF2-40B4-BE49-F238E27FC236}">
                <a16:creationId xmlns:a16="http://schemas.microsoft.com/office/drawing/2014/main" id="{D960523F-0BCD-443B-B8F4-41A8202556FD}"/>
              </a:ext>
            </a:extLst>
          </p:cNvPr>
          <p:cNvGrpSpPr/>
          <p:nvPr/>
        </p:nvGrpSpPr>
        <p:grpSpPr>
          <a:xfrm rot="-5400000">
            <a:off x="6200862" y="947874"/>
            <a:ext cx="6043559" cy="5245172"/>
            <a:chOff x="0" y="0"/>
            <a:chExt cx="1508689" cy="1422596"/>
          </a:xfrm>
        </p:grpSpPr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CD43ADBE-CF0D-456C-A305-96D37448DFE9}"/>
                </a:ext>
              </a:extLst>
            </p:cNvPr>
            <p:cNvSpPr/>
            <p:nvPr/>
          </p:nvSpPr>
          <p:spPr>
            <a:xfrm>
              <a:off x="0" y="0"/>
              <a:ext cx="1508689" cy="1422596"/>
            </a:xfrm>
            <a:custGeom>
              <a:avLst/>
              <a:gdLst/>
              <a:ahLst/>
              <a:cxnLst/>
              <a:rect l="l" t="t" r="r" b="b"/>
              <a:pathLst>
                <a:path w="1508689" h="1422596">
                  <a:moveTo>
                    <a:pt x="1384229" y="1422596"/>
                  </a:moveTo>
                  <a:lnTo>
                    <a:pt x="124460" y="1422596"/>
                  </a:lnTo>
                  <a:cubicBezTo>
                    <a:pt x="55880" y="1422596"/>
                    <a:pt x="0" y="1366716"/>
                    <a:pt x="0" y="129813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384229" y="0"/>
                  </a:lnTo>
                  <a:cubicBezTo>
                    <a:pt x="1452809" y="0"/>
                    <a:pt x="1508689" y="55880"/>
                    <a:pt x="1508689" y="124460"/>
                  </a:cubicBezTo>
                  <a:lnTo>
                    <a:pt x="1508689" y="1298136"/>
                  </a:lnTo>
                  <a:cubicBezTo>
                    <a:pt x="1508689" y="1366716"/>
                    <a:pt x="1452809" y="1422596"/>
                    <a:pt x="1384229" y="1422596"/>
                  </a:cubicBezTo>
                  <a:close/>
                </a:path>
              </a:pathLst>
            </a:custGeom>
            <a:solidFill>
              <a:srgbClr val="75C7FB"/>
            </a:solidFill>
          </p:spPr>
        </p:sp>
      </p:grpSp>
      <p:pic>
        <p:nvPicPr>
          <p:cNvPr id="7" name="Picture 9">
            <a:extLst>
              <a:ext uri="{FF2B5EF4-FFF2-40B4-BE49-F238E27FC236}">
                <a16:creationId xmlns:a16="http://schemas.microsoft.com/office/drawing/2014/main" id="{B26F4710-5F4B-400D-8E3E-3A3FBC2324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4943872" y="2708920"/>
            <a:ext cx="2022066" cy="1880521"/>
          </a:xfrm>
          <a:prstGeom prst="rect">
            <a:avLst/>
          </a:prstGeom>
        </p:spPr>
      </p:pic>
      <p:pic>
        <p:nvPicPr>
          <p:cNvPr id="3" name="Picture 13">
            <a:extLst>
              <a:ext uri="{FF2B5EF4-FFF2-40B4-BE49-F238E27FC236}">
                <a16:creationId xmlns:a16="http://schemas.microsoft.com/office/drawing/2014/main" id="{2F5D783E-8F72-4446-AD02-9B76862DF0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3935760" y="1124744"/>
            <a:ext cx="8430295" cy="5534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1660A9C-E52C-4634-A51E-096F7EBF78D0}"/>
              </a:ext>
            </a:extLst>
          </p:cNvPr>
          <p:cNvSpPr txBox="1">
            <a:spLocks/>
          </p:cNvSpPr>
          <p:nvPr/>
        </p:nvSpPr>
        <p:spPr>
          <a:xfrm>
            <a:off x="61606" y="1881282"/>
            <a:ext cx="4237064" cy="3851974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hr-HR" sz="3000" b="1" dirty="0">
                <a:solidFill>
                  <a:srgbClr val="00B0F0"/>
                </a:solidFill>
              </a:rPr>
              <a:t>Ostvarene prilike</a:t>
            </a:r>
          </a:p>
          <a:p>
            <a:pPr algn="r"/>
            <a:r>
              <a:rPr lang="hr-HR" sz="2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- pregled istaknutih rezultata Erasmus+ projekata u razdoblju 2014.-2020. za područja odgoja i općeg obrazovanja i strukovnog obrazovanja i osposobljavanja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348E95-75BB-4595-81B0-22DAC85CC170}"/>
              </a:ext>
            </a:extLst>
          </p:cNvPr>
          <p:cNvSpPr txBox="1"/>
          <p:nvPr/>
        </p:nvSpPr>
        <p:spPr>
          <a:xfrm>
            <a:off x="359515" y="1352490"/>
            <a:ext cx="37401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…nastavljanje na prethodno iskustvo…</a:t>
            </a:r>
          </a:p>
        </p:txBody>
      </p:sp>
    </p:spTree>
    <p:extLst>
      <p:ext uri="{BB962C8B-B14F-4D97-AF65-F5344CB8AC3E}">
        <p14:creationId xmlns:p14="http://schemas.microsoft.com/office/powerpoint/2010/main" val="26381937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4FEC1E1A-2165-4F79-B1B2-B230910AB25C}"/>
              </a:ext>
            </a:extLst>
          </p:cNvPr>
          <p:cNvGrpSpPr/>
          <p:nvPr/>
        </p:nvGrpSpPr>
        <p:grpSpPr>
          <a:xfrm>
            <a:off x="407368" y="1718186"/>
            <a:ext cx="5352796" cy="4441828"/>
            <a:chOff x="8921977" y="1534880"/>
            <a:chExt cx="2926080" cy="394222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868E508-3BC7-44D5-B563-6E4D834CF887}"/>
                </a:ext>
              </a:extLst>
            </p:cNvPr>
            <p:cNvSpPr txBox="1"/>
            <p:nvPr/>
          </p:nvSpPr>
          <p:spPr>
            <a:xfrm>
              <a:off x="8921977" y="1534880"/>
              <a:ext cx="2926080" cy="437055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hr-HR" sz="2600" b="1" noProof="1">
                  <a:solidFill>
                    <a:srgbClr val="FF0000"/>
                  </a:solidFill>
                </a:rPr>
                <a:t>ROKOVI!</a:t>
              </a:r>
              <a:endParaRPr lang="en-US" sz="2600" b="1" noProof="1">
                <a:solidFill>
                  <a:srgbClr val="FF0000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1E6AEF3-0A48-4C19-AB6F-7CB06907BFE5}"/>
                </a:ext>
              </a:extLst>
            </p:cNvPr>
            <p:cNvSpPr txBox="1"/>
            <p:nvPr/>
          </p:nvSpPr>
          <p:spPr>
            <a:xfrm>
              <a:off x="8921977" y="2089936"/>
              <a:ext cx="2926080" cy="3387173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ctr"/>
              <a:r>
                <a:rPr lang="hr-HR" b="1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KA1 - Mobilnost u svrhu učenja za pojedince: </a:t>
              </a:r>
              <a:r>
                <a:rPr lang="hr-HR" b="1" noProof="1">
                  <a:solidFill>
                    <a:srgbClr val="4BACC6"/>
                  </a:solidFill>
                </a:rPr>
                <a:t>11. svibnja do 12:00 sati</a:t>
              </a:r>
              <a:r>
                <a:rPr lang="en-US" b="1" noProof="1">
                  <a:solidFill>
                    <a:srgbClr val="4BACC6"/>
                  </a:solidFill>
                </a:rPr>
                <a:t> (18.5.2021.)</a:t>
              </a:r>
              <a:endParaRPr lang="hr-HR" b="1" noProof="1">
                <a:solidFill>
                  <a:srgbClr val="4BACC6"/>
                </a:solidFill>
              </a:endParaRPr>
            </a:p>
            <a:p>
              <a:pPr algn="ctr"/>
              <a:endParaRPr lang="hr-HR" b="1" noProof="1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pPr algn="ctr"/>
              <a:r>
                <a:rPr lang="hr-HR" b="1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KA2 - Suradnička partnerstva: </a:t>
              </a:r>
              <a:r>
                <a:rPr lang="hr-HR" b="1" noProof="1">
                  <a:solidFill>
                    <a:srgbClr val="4BACC6"/>
                  </a:solidFill>
                </a:rPr>
                <a:t>20. svibnja 2021. do 12:00 sati</a:t>
              </a:r>
            </a:p>
            <a:p>
              <a:pPr algn="ctr"/>
              <a:endParaRPr lang="hr-HR" b="1" noProof="1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pPr algn="ctr"/>
              <a:r>
                <a:rPr lang="hr-HR" b="1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KA2 - Mala partnerstva:  </a:t>
              </a:r>
            </a:p>
            <a:p>
              <a:pPr marL="742950" lvl="1" indent="-285750" algn="ctr">
                <a:buFont typeface="Arial" panose="020B0604020202020204" pitchFamily="34" charset="0"/>
                <a:buChar char="•"/>
              </a:pPr>
              <a:r>
                <a:rPr lang="hr-HR" b="1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1. rok: </a:t>
              </a:r>
              <a:r>
                <a:rPr lang="hr-HR" b="1" noProof="1">
                  <a:solidFill>
                    <a:srgbClr val="4BACC6"/>
                  </a:solidFill>
                </a:rPr>
                <a:t>20. svibnja 2021. do 12:00 sati</a:t>
              </a:r>
            </a:p>
            <a:p>
              <a:pPr marL="742950" lvl="1" indent="-285750" algn="ctr">
                <a:buFont typeface="Arial" panose="020B0604020202020204" pitchFamily="34" charset="0"/>
                <a:buChar char="•"/>
              </a:pPr>
              <a:r>
                <a:rPr lang="hr-HR" b="1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2. rok: </a:t>
              </a:r>
              <a:r>
                <a:rPr lang="hr-HR" b="1" noProof="1">
                  <a:solidFill>
                    <a:srgbClr val="4BACC6"/>
                  </a:solidFill>
                </a:rPr>
                <a:t>3. studenog 2021. do 12:00 sati</a:t>
              </a:r>
            </a:p>
            <a:p>
              <a:pPr algn="ctr"/>
              <a:endParaRPr lang="hr-HR" b="1" noProof="1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pPr algn="ctr"/>
              <a:r>
                <a:rPr lang="hr-HR" b="1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Akreditacije: </a:t>
              </a:r>
              <a:r>
                <a:rPr lang="hr-HR" b="1" i="0" u="none" strike="noStrike" baseline="0" dirty="0">
                  <a:solidFill>
                    <a:srgbClr val="4BACC6"/>
                  </a:solidFill>
                </a:rPr>
                <a:t>19. listopada u 12:00 sati</a:t>
              </a:r>
              <a:endParaRPr lang="hr-HR" b="0" i="0" u="none" strike="noStrike" baseline="0" dirty="0">
                <a:solidFill>
                  <a:srgbClr val="4BACC6"/>
                </a:solidFill>
                <a:latin typeface="Calibri" panose="020F0502020204030204" pitchFamily="34" charset="0"/>
              </a:endParaRPr>
            </a:p>
            <a:p>
              <a:pPr algn="ctr"/>
              <a:endParaRPr lang="hr-HR" sz="1600" noProof="1">
                <a:solidFill>
                  <a:srgbClr val="FF0000"/>
                </a:solidFill>
              </a:endParaRPr>
            </a:p>
            <a:p>
              <a:pPr algn="ctr"/>
              <a:r>
                <a:rPr lang="hr-HR" sz="1400" noProof="1">
                  <a:hlinkClick r:id="rId3"/>
                </a:rPr>
                <a:t>Poveznica na popis rokova za aktivnosti u svim područjima Programa</a:t>
              </a:r>
              <a:endParaRPr lang="hr-HR" sz="1400" noProof="1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0D8A1BE-26CC-44B4-BC16-1EAAEF49360F}"/>
              </a:ext>
            </a:extLst>
          </p:cNvPr>
          <p:cNvGrpSpPr/>
          <p:nvPr/>
        </p:nvGrpSpPr>
        <p:grpSpPr>
          <a:xfrm>
            <a:off x="6312024" y="1087039"/>
            <a:ext cx="5193363" cy="1420636"/>
            <a:chOff x="8923282" y="1548755"/>
            <a:chExt cx="2931582" cy="2154844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31513FF-DB7C-441A-9FF6-7AAD686E5E3E}"/>
                </a:ext>
              </a:extLst>
            </p:cNvPr>
            <p:cNvSpPr txBox="1"/>
            <p:nvPr/>
          </p:nvSpPr>
          <p:spPr>
            <a:xfrm>
              <a:off x="8928784" y="1548755"/>
              <a:ext cx="2926080" cy="1073733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hr-HR" sz="2000" b="1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SAVJETOVANJA PROJEKTNIH PRIJAVA</a:t>
              </a:r>
              <a:endParaRPr lang="en-US" sz="2000" b="1" noProof="1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C04CA79-175A-44BD-A2FD-7B95067F053E}"/>
                </a:ext>
              </a:extLst>
            </p:cNvPr>
            <p:cNvSpPr txBox="1"/>
            <p:nvPr/>
          </p:nvSpPr>
          <p:spPr>
            <a:xfrm>
              <a:off x="8923282" y="2583181"/>
              <a:ext cx="2926080" cy="1120418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just"/>
              <a:r>
                <a:rPr lang="hr-HR" sz="1400" noProof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Agencija prije natječanih rokova organizira organizira individualna savjetovanja projektnih prijava – pratite naše </a:t>
              </a:r>
              <a:r>
                <a:rPr lang="hr-HR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hlinkClick r:id="rId4"/>
                </a:rPr>
                <a:t>mrežne stranice </a:t>
              </a:r>
              <a:r>
                <a:rPr lang="hr-HR" sz="1400" noProof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 saznajte točne rokove i upute za savjetovanje</a:t>
              </a:r>
              <a:endParaRPr lang="en-US" sz="1400" noProof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4E63E2B9-7C6C-4074-B6CC-D0770F43CA51}"/>
              </a:ext>
            </a:extLst>
          </p:cNvPr>
          <p:cNvSpPr txBox="1">
            <a:spLocks/>
          </p:cNvSpPr>
          <p:nvPr/>
        </p:nvSpPr>
        <p:spPr>
          <a:xfrm>
            <a:off x="2377429" y="163982"/>
            <a:ext cx="9127958" cy="918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Erasmus+ - Natječaj 2021.</a:t>
            </a:r>
            <a:br>
              <a:rPr kumimoji="0" lang="hr-H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</a:br>
            <a:r>
              <a:rPr kumimoji="0" lang="hr-H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Podrška Agencije</a:t>
            </a:r>
            <a:endParaRPr kumimoji="0" lang="sr-Latn-RS" sz="4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163533AD-3075-4396-B1E3-367CFE3A81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2507638" y="1124851"/>
            <a:ext cx="1152256" cy="1152256"/>
          </a:xfrm>
          <a:prstGeom prst="rect">
            <a:avLst/>
          </a:prstGeom>
        </p:spPr>
      </p:pic>
      <p:pic>
        <p:nvPicPr>
          <p:cNvPr id="11" name="Picture 3">
            <a:extLst>
              <a:ext uri="{FF2B5EF4-FFF2-40B4-BE49-F238E27FC236}">
                <a16:creationId xmlns:a16="http://schemas.microsoft.com/office/drawing/2014/main" id="{ECE56ED6-A05F-4E64-A81A-330011430A4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6767823" y="2619042"/>
            <a:ext cx="4906743" cy="3594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5653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CEEFFF05-A3AB-48C4-BC82-D0BD6C69D8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965200" y="1147245"/>
            <a:ext cx="4188301" cy="3967511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4AC9EFF2-A921-4D5B-A0DA-3A8D58A64135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3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112919">
            <a:off x="696011" y="1021430"/>
            <a:ext cx="4645649" cy="4815141"/>
          </a:xfrm>
          <a:prstGeom prst="rect">
            <a:avLst/>
          </a:prstGeom>
        </p:spPr>
      </p:pic>
      <p:sp>
        <p:nvSpPr>
          <p:cNvPr id="17" name="TextBox 4">
            <a:extLst>
              <a:ext uri="{FF2B5EF4-FFF2-40B4-BE49-F238E27FC236}">
                <a16:creationId xmlns:a16="http://schemas.microsoft.com/office/drawing/2014/main" id="{68BAF1F1-2BC3-48FB-AF11-6B5B9A11C13A}"/>
              </a:ext>
            </a:extLst>
          </p:cNvPr>
          <p:cNvSpPr txBox="1"/>
          <p:nvPr/>
        </p:nvSpPr>
        <p:spPr>
          <a:xfrm>
            <a:off x="6564676" y="507400"/>
            <a:ext cx="4230605" cy="376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2880"/>
              </a:lnSpc>
              <a:spcBef>
                <a:spcPct val="0"/>
              </a:spcBef>
            </a:pPr>
            <a:r>
              <a:rPr lang="hr-HR" sz="3334" b="1" dirty="0">
                <a:solidFill>
                  <a:srgbClr val="F479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Hvala na pozornosti!</a:t>
            </a:r>
            <a:endParaRPr lang="en-US" sz="3334" b="1" dirty="0">
              <a:solidFill>
                <a:srgbClr val="F479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6">
            <a:extLst>
              <a:ext uri="{FF2B5EF4-FFF2-40B4-BE49-F238E27FC236}">
                <a16:creationId xmlns:a16="http://schemas.microsoft.com/office/drawing/2014/main" id="{AB20B4B0-B189-4F07-9B15-8533479C22CF}"/>
              </a:ext>
            </a:extLst>
          </p:cNvPr>
          <p:cNvSpPr txBox="1"/>
          <p:nvPr/>
        </p:nvSpPr>
        <p:spPr>
          <a:xfrm>
            <a:off x="5553166" y="1418801"/>
            <a:ext cx="5689600" cy="3373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04815" indent="-304815" defTabSz="609630">
              <a:lnSpc>
                <a:spcPts val="288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hr-HR" sz="2000" b="1" dirty="0">
                <a:solidFill>
                  <a:srgbClr val="F479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Pratite objave na našoj mrežnoj stranici</a:t>
            </a:r>
            <a:endParaRPr lang="en-US" sz="2000" b="1" dirty="0">
              <a:solidFill>
                <a:srgbClr val="F479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8">
            <a:extLst>
              <a:ext uri="{FF2B5EF4-FFF2-40B4-BE49-F238E27FC236}">
                <a16:creationId xmlns:a16="http://schemas.microsoft.com/office/drawing/2014/main" id="{CCDE6AE5-3ABC-4F26-AEAA-32694D4CB36B}"/>
              </a:ext>
            </a:extLst>
          </p:cNvPr>
          <p:cNvSpPr txBox="1"/>
          <p:nvPr/>
        </p:nvSpPr>
        <p:spPr>
          <a:xfrm>
            <a:off x="5553166" y="1933905"/>
            <a:ext cx="5835886" cy="12968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04815" indent="-304815" defTabSz="60963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hr-HR" sz="2000" b="1" dirty="0">
                <a:solidFill>
                  <a:srgbClr val="F479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Inspirirajte se provedenim projektima</a:t>
            </a:r>
          </a:p>
          <a:p>
            <a:pPr marL="609630" lvl="1" indent="-304815" defTabSz="60963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hr-HR" sz="1733" b="1" dirty="0">
                <a:solidFill>
                  <a:srgbClr val="F4792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svi E+ projekti:  </a:t>
            </a:r>
            <a:r>
              <a:rPr lang="hr-HR" sz="1733" b="1" u="sng" dirty="0" err="1">
                <a:solidFill>
                  <a:srgbClr val="F4792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Diseminacijska</a:t>
            </a:r>
            <a:r>
              <a:rPr lang="hr-HR" sz="1733" b="1" u="sng" dirty="0">
                <a:solidFill>
                  <a:srgbClr val="F4792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platforma za rezultate projekata E+</a:t>
            </a:r>
            <a:endParaRPr lang="hr-HR" sz="1733" b="1" u="sng" dirty="0">
              <a:solidFill>
                <a:srgbClr val="F4792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609630" lvl="1" indent="-304815" defTabSz="60963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hr-HR" sz="1733" b="1" dirty="0">
                <a:solidFill>
                  <a:srgbClr val="F4792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hrvatski primjeri:  </a:t>
            </a:r>
            <a:r>
              <a:rPr lang="hr-HR" sz="1733" b="1" u="sng" dirty="0">
                <a:solidFill>
                  <a:srgbClr val="F4792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Vodič kroz ostvarene prilike </a:t>
            </a:r>
            <a:r>
              <a:rPr lang="hr-HR" sz="1733" b="1" dirty="0">
                <a:solidFill>
                  <a:srgbClr val="F4792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66A158A-60FD-4F8A-89C3-C9761DC678AC}"/>
              </a:ext>
            </a:extLst>
          </p:cNvPr>
          <p:cNvSpPr txBox="1"/>
          <p:nvPr/>
        </p:nvSpPr>
        <p:spPr>
          <a:xfrm>
            <a:off x="1188359" y="5710755"/>
            <a:ext cx="34117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hr-HR" sz="2000" b="1" dirty="0">
                <a:solidFill>
                  <a:srgbClr val="4BACC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odgojiopce@mobilnost.hr</a:t>
            </a:r>
          </a:p>
          <a:p>
            <a:pPr defTabSz="609630"/>
            <a:r>
              <a:rPr lang="hr-HR" sz="2000" b="1" dirty="0">
                <a:solidFill>
                  <a:srgbClr val="F479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strukovno@mobilnost.hr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44DDD8-56D5-45F1-A2B2-BEAF4D54E69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70911" y="3631021"/>
            <a:ext cx="5147856" cy="207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082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ADDEDBF-3EF2-4A14-AAD5-31E86E875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225906" y="1196752"/>
            <a:ext cx="1480980" cy="1377311"/>
          </a:xfrm>
          <a:prstGeom prst="rect">
            <a:avLst/>
          </a:prstGeom>
        </p:spPr>
      </p:pic>
      <p:grpSp>
        <p:nvGrpSpPr>
          <p:cNvPr id="3" name="Group 10">
            <a:extLst>
              <a:ext uri="{FF2B5EF4-FFF2-40B4-BE49-F238E27FC236}">
                <a16:creationId xmlns:a16="http://schemas.microsoft.com/office/drawing/2014/main" id="{309A8E36-E866-4456-8CD3-D35483107EF5}"/>
              </a:ext>
            </a:extLst>
          </p:cNvPr>
          <p:cNvGrpSpPr/>
          <p:nvPr/>
        </p:nvGrpSpPr>
        <p:grpSpPr>
          <a:xfrm>
            <a:off x="839416" y="2060848"/>
            <a:ext cx="4249692" cy="2000532"/>
            <a:chOff x="0" y="0"/>
            <a:chExt cx="1833600" cy="972669"/>
          </a:xfrm>
        </p:grpSpPr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4941A581-26F9-4A0C-B98C-EFF0F44BD34C}"/>
                </a:ext>
              </a:extLst>
            </p:cNvPr>
            <p:cNvSpPr/>
            <p:nvPr/>
          </p:nvSpPr>
          <p:spPr>
            <a:xfrm>
              <a:off x="0" y="0"/>
              <a:ext cx="1833600" cy="972669"/>
            </a:xfrm>
            <a:custGeom>
              <a:avLst/>
              <a:gdLst/>
              <a:ahLst/>
              <a:cxnLst/>
              <a:rect l="l" t="t" r="r" b="b"/>
              <a:pathLst>
                <a:path w="1833600" h="972669">
                  <a:moveTo>
                    <a:pt x="1709140" y="972669"/>
                  </a:moveTo>
                  <a:lnTo>
                    <a:pt x="124460" y="972669"/>
                  </a:lnTo>
                  <a:cubicBezTo>
                    <a:pt x="55880" y="972669"/>
                    <a:pt x="0" y="916789"/>
                    <a:pt x="0" y="84820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09140" y="0"/>
                  </a:lnTo>
                  <a:cubicBezTo>
                    <a:pt x="1777721" y="0"/>
                    <a:pt x="1833600" y="55880"/>
                    <a:pt x="1833600" y="124460"/>
                  </a:cubicBezTo>
                  <a:lnTo>
                    <a:pt x="1833600" y="848209"/>
                  </a:lnTo>
                  <a:cubicBezTo>
                    <a:pt x="1833600" y="916789"/>
                    <a:pt x="1777721" y="972669"/>
                    <a:pt x="1709140" y="972669"/>
                  </a:cubicBezTo>
                  <a:close/>
                </a:path>
              </a:pathLst>
            </a:custGeom>
            <a:solidFill>
              <a:srgbClr val="75C7FB"/>
            </a:solidFill>
          </p:spPr>
        </p:sp>
      </p:grpSp>
      <p:pic>
        <p:nvPicPr>
          <p:cNvPr id="5" name="Picture 14">
            <a:extLst>
              <a:ext uri="{FF2B5EF4-FFF2-40B4-BE49-F238E27FC236}">
                <a16:creationId xmlns:a16="http://schemas.microsoft.com/office/drawing/2014/main" id="{E77AED05-616A-4B6D-AAED-4A6FC32346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551384" y="3140968"/>
            <a:ext cx="4952373" cy="2798091"/>
          </a:xfrm>
          <a:prstGeom prst="rect">
            <a:avLst/>
          </a:prstGeom>
        </p:spPr>
      </p:pic>
      <p:pic>
        <p:nvPicPr>
          <p:cNvPr id="6" name="Picture 12">
            <a:extLst>
              <a:ext uri="{FF2B5EF4-FFF2-40B4-BE49-F238E27FC236}">
                <a16:creationId xmlns:a16="http://schemas.microsoft.com/office/drawing/2014/main" id="{052B54A2-506C-45C3-B3F7-E181CF95F0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218997">
            <a:off x="187714" y="2967587"/>
            <a:ext cx="1158749" cy="475087"/>
          </a:xfrm>
          <a:prstGeom prst="rect">
            <a:avLst/>
          </a:prstGeom>
        </p:spPr>
      </p:pic>
      <p:pic>
        <p:nvPicPr>
          <p:cNvPr id="7" name="Picture 13">
            <a:extLst>
              <a:ext uri="{FF2B5EF4-FFF2-40B4-BE49-F238E27FC236}">
                <a16:creationId xmlns:a16="http://schemas.microsoft.com/office/drawing/2014/main" id="{35A7CAE2-E9F0-4030-8557-F7E81B10282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4512125" y="1711336"/>
            <a:ext cx="1203725" cy="493528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2608C23-B226-4A3E-8B33-43ECA6F8C90B}"/>
              </a:ext>
            </a:extLst>
          </p:cNvPr>
          <p:cNvSpPr/>
          <p:nvPr/>
        </p:nvSpPr>
        <p:spPr>
          <a:xfrm>
            <a:off x="5881374" y="548680"/>
            <a:ext cx="5847660" cy="5534038"/>
          </a:xfrm>
          <a:prstGeom prst="roundRect">
            <a:avLst/>
          </a:prstGeom>
          <a:noFill/>
          <a:ln w="50800">
            <a:solidFill>
              <a:srgbClr val="80808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4000"/>
              </a:lnSpc>
              <a:buClr>
                <a:srgbClr val="808080"/>
              </a:buClr>
            </a:pPr>
            <a:r>
              <a:rPr lang="hr-HR" b="1" dirty="0">
                <a:solidFill>
                  <a:srgbClr val="00B0F0"/>
                </a:solidFill>
              </a:rPr>
              <a:t>	</a:t>
            </a:r>
            <a:r>
              <a:rPr lang="hr-HR" sz="2000" b="1" dirty="0">
                <a:solidFill>
                  <a:srgbClr val="00B0F0"/>
                </a:solidFill>
              </a:rPr>
              <a:t>OSTVAREN UČINAK*:</a:t>
            </a:r>
          </a:p>
          <a:p>
            <a:pPr>
              <a:lnSpc>
                <a:spcPct val="114000"/>
              </a:lnSpc>
              <a:buClr>
                <a:srgbClr val="808080"/>
              </a:buClr>
            </a:pPr>
            <a:endParaRPr lang="hr-HR" sz="600" b="1" dirty="0">
              <a:solidFill>
                <a:srgbClr val="4BACC6"/>
              </a:solidFill>
            </a:endParaRPr>
          </a:p>
          <a:p>
            <a:pPr marL="342900" indent="-342900">
              <a:lnSpc>
                <a:spcPct val="114000"/>
              </a:lnSpc>
              <a:buClr>
                <a:srgbClr val="808080"/>
              </a:buClr>
              <a:buFont typeface="Arial" panose="020B0604020202020204" pitchFamily="34" charset="0"/>
              <a:buChar char="•"/>
            </a:pPr>
            <a:r>
              <a:rPr lang="hr-HR" b="1" dirty="0">
                <a:solidFill>
                  <a:srgbClr val="00B0F0"/>
                </a:solidFill>
              </a:rPr>
              <a:t>internacionalizacija</a:t>
            </a:r>
            <a:r>
              <a:rPr lang="hr-H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ustanova </a:t>
            </a:r>
          </a:p>
          <a:p>
            <a:pPr marL="342900" indent="-342900">
              <a:lnSpc>
                <a:spcPct val="114000"/>
              </a:lnSpc>
              <a:buClr>
                <a:srgbClr val="808080"/>
              </a:buClr>
              <a:buFont typeface="Arial" panose="020B0604020202020204" pitchFamily="34" charset="0"/>
              <a:buChar char="•"/>
            </a:pPr>
            <a:endParaRPr lang="hr-HR" sz="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42900" indent="-342900">
              <a:lnSpc>
                <a:spcPct val="114000"/>
              </a:lnSpc>
              <a:buClr>
                <a:srgbClr val="808080"/>
              </a:buClr>
              <a:buFont typeface="Arial" panose="020B0604020202020204" pitchFamily="34" charset="0"/>
              <a:buChar char="•"/>
            </a:pPr>
            <a:r>
              <a:rPr lang="hr-H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potpora osuvremenjivanju i povećanju kvalitete rada kroz </a:t>
            </a:r>
            <a:r>
              <a:rPr lang="hr-HR" b="1" dirty="0">
                <a:solidFill>
                  <a:srgbClr val="00B0F0"/>
                </a:solidFill>
              </a:rPr>
              <a:t>razvoj i modernizaciju obrazovnih programa </a:t>
            </a:r>
            <a:r>
              <a:rPr lang="hr-H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 </a:t>
            </a:r>
            <a:r>
              <a:rPr lang="hr-HR" b="1" dirty="0">
                <a:solidFill>
                  <a:srgbClr val="00B0F0"/>
                </a:solidFill>
              </a:rPr>
              <a:t>razvoj stručnih i osobnih kompetencija osoblja i učenika</a:t>
            </a:r>
          </a:p>
          <a:p>
            <a:pPr marL="342900" indent="-342900">
              <a:lnSpc>
                <a:spcPct val="114000"/>
              </a:lnSpc>
              <a:buClr>
                <a:srgbClr val="808080"/>
              </a:buClr>
              <a:buFont typeface="Arial" panose="020B0604020202020204" pitchFamily="34" charset="0"/>
              <a:buChar char="•"/>
            </a:pPr>
            <a:endParaRPr lang="hr-HR" sz="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42900" indent="-342900">
              <a:lnSpc>
                <a:spcPct val="114000"/>
              </a:lnSpc>
              <a:buClr>
                <a:srgbClr val="808080"/>
              </a:buClr>
              <a:buFont typeface="Arial" panose="020B0604020202020204" pitchFamily="34" charset="0"/>
              <a:buChar char="•"/>
            </a:pPr>
            <a:r>
              <a:rPr lang="hr-H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povećanje transparentnosti i priznavanja kvalifikacija</a:t>
            </a:r>
          </a:p>
          <a:p>
            <a:pPr marL="342900" indent="-342900">
              <a:lnSpc>
                <a:spcPct val="114000"/>
              </a:lnSpc>
              <a:buClr>
                <a:srgbClr val="808080"/>
              </a:buClr>
              <a:buFont typeface="Arial" panose="020B0604020202020204" pitchFamily="34" charset="0"/>
              <a:buChar char="•"/>
            </a:pPr>
            <a:endParaRPr lang="hr-HR" sz="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42900" indent="-342900">
              <a:lnSpc>
                <a:spcPct val="114000"/>
              </a:lnSpc>
              <a:buClr>
                <a:srgbClr val="808080"/>
              </a:buClr>
              <a:buFont typeface="Arial" panose="020B0604020202020204" pitchFamily="34" charset="0"/>
              <a:buChar char="•"/>
            </a:pPr>
            <a:r>
              <a:rPr lang="hr-HR" b="1" dirty="0">
                <a:solidFill>
                  <a:srgbClr val="00B0F0"/>
                </a:solidFill>
              </a:rPr>
              <a:t>inovativne metode i osuvremenjeni </a:t>
            </a:r>
            <a:r>
              <a:rPr lang="hr-HR" b="1" dirty="0" err="1">
                <a:solidFill>
                  <a:srgbClr val="00B0F0"/>
                </a:solidFill>
              </a:rPr>
              <a:t>kurikulumi</a:t>
            </a:r>
            <a:r>
              <a:rPr lang="hr-H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inovativni intelektualni rezultati</a:t>
            </a:r>
          </a:p>
          <a:p>
            <a:pPr marL="342900" indent="-342900">
              <a:lnSpc>
                <a:spcPct val="114000"/>
              </a:lnSpc>
              <a:buClr>
                <a:srgbClr val="808080"/>
              </a:buClr>
              <a:buFont typeface="Arial" panose="020B0604020202020204" pitchFamily="34" charset="0"/>
              <a:buChar char="•"/>
            </a:pPr>
            <a:endParaRPr lang="hr-HR" sz="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42900" indent="-342900">
              <a:lnSpc>
                <a:spcPct val="114000"/>
              </a:lnSpc>
              <a:buClr>
                <a:srgbClr val="808080"/>
              </a:buClr>
              <a:buFont typeface="Arial" panose="020B0604020202020204" pitchFamily="34" charset="0"/>
              <a:buChar char="•"/>
            </a:pPr>
            <a:r>
              <a:rPr lang="hr-HR" b="1" dirty="0">
                <a:solidFill>
                  <a:srgbClr val="00B0F0"/>
                </a:solidFill>
              </a:rPr>
              <a:t>jačanje kapaciteta i vidljivosti </a:t>
            </a:r>
            <a:r>
              <a:rPr lang="hr-H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ustanova (projektno upravljanje, timski rad, upravljački i stručni kapaciteti, lokalna i europska vidljivost, prepoznatljivost u zajednici)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E05321-1E7B-45A0-9293-32E35029BE13}"/>
              </a:ext>
            </a:extLst>
          </p:cNvPr>
          <p:cNvSpPr txBox="1"/>
          <p:nvPr/>
        </p:nvSpPr>
        <p:spPr>
          <a:xfrm>
            <a:off x="119336" y="6203176"/>
            <a:ext cx="4104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*odgoj i opće obrazovanje / strukovno obrazovanje i osposobljavanje</a:t>
            </a:r>
          </a:p>
        </p:txBody>
      </p:sp>
    </p:spTree>
    <p:extLst>
      <p:ext uri="{BB962C8B-B14F-4D97-AF65-F5344CB8AC3E}">
        <p14:creationId xmlns:p14="http://schemas.microsoft.com/office/powerpoint/2010/main" val="4008226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661E85-102E-474B-B8BF-9E91C7C52D6D}"/>
              </a:ext>
            </a:extLst>
          </p:cNvPr>
          <p:cNvSpPr>
            <a:spLocks noGrp="1"/>
          </p:cNvSpPr>
          <p:nvPr/>
        </p:nvSpPr>
        <p:spPr>
          <a:xfrm>
            <a:off x="609600" y="1321223"/>
            <a:ext cx="10972800" cy="50743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4BACC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D7E531F-BE71-496A-8669-380C1A0B342C}"/>
              </a:ext>
            </a:extLst>
          </p:cNvPr>
          <p:cNvSpPr/>
          <p:nvPr/>
        </p:nvSpPr>
        <p:spPr>
          <a:xfrm>
            <a:off x="8992340" y="2007637"/>
            <a:ext cx="2516776" cy="2933531"/>
          </a:xfrm>
          <a:prstGeom prst="rect">
            <a:avLst/>
          </a:prstGeom>
          <a:noFill/>
          <a:ln w="50800"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600" b="1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600" b="1" i="0" u="none" strike="noStrike" kern="1200" cap="none" spc="0" normalizeH="0" baseline="0" noProof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Broj sudionika u projektima mobilnosti 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000" b="1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800" b="1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600" b="1" i="0" u="none" strike="noStrike" kern="1200" cap="none" spc="0" normalizeH="0" baseline="0" noProof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2014: 710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600" b="1" i="0" u="none" strike="noStrike" kern="1200" cap="none" spc="0" normalizeH="0" baseline="0" noProof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2015: 1910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600" b="1" i="0" u="none" strike="noStrike" kern="1200" cap="none" spc="0" normalizeH="0" baseline="0" noProof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2016: 1260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600" b="1" i="0" u="none" strike="noStrike" kern="1200" cap="none" spc="0" normalizeH="0" baseline="0" noProof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2017: 1656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600" b="1" i="0" u="none" strike="noStrike" kern="1200" cap="none" spc="0" normalizeH="0" baseline="0" noProof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2018: 1887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600" b="1" i="0" u="none" strike="noStrike" kern="1200" cap="none" spc="0" normalizeH="0" baseline="0" noProof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2019: 614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600" b="1" i="0" u="none" strike="noStrike" kern="1200" cap="none" spc="0" normalizeH="0" baseline="0" noProof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…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600" b="1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1" i="0" u="none" strike="noStrike" kern="1200" cap="none" spc="0" normalizeH="0" baseline="0" noProof="0">
              <a:ln>
                <a:noFill/>
              </a:ln>
              <a:solidFill>
                <a:srgbClr val="EF72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D21AD5D-7A25-4CDE-95E0-9550F3BE82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5028989"/>
              </p:ext>
            </p:extLst>
          </p:nvPr>
        </p:nvGraphicFramePr>
        <p:xfrm>
          <a:off x="-222984" y="1999221"/>
          <a:ext cx="3996287" cy="3739643"/>
        </p:xfrm>
        <a:graphic>
          <a:graphicData uri="http://schemas.openxmlformats.org/drawingml/2006/table">
            <a:tbl>
              <a:tblPr firstRow="1" bandRow="1"/>
              <a:tblGrid>
                <a:gridCol w="940303">
                  <a:extLst>
                    <a:ext uri="{9D8B030D-6E8A-4147-A177-3AD203B41FA5}">
                      <a16:colId xmlns:a16="http://schemas.microsoft.com/office/drawing/2014/main" val="4102710907"/>
                    </a:ext>
                  </a:extLst>
                </a:gridCol>
                <a:gridCol w="1570774">
                  <a:extLst>
                    <a:ext uri="{9D8B030D-6E8A-4147-A177-3AD203B41FA5}">
                      <a16:colId xmlns:a16="http://schemas.microsoft.com/office/drawing/2014/main" val="3707499945"/>
                    </a:ext>
                  </a:extLst>
                </a:gridCol>
                <a:gridCol w="1485210">
                  <a:extLst>
                    <a:ext uri="{9D8B030D-6E8A-4147-A177-3AD203B41FA5}">
                      <a16:colId xmlns:a16="http://schemas.microsoft.com/office/drawing/2014/main" val="39873828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hr-HR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200" b="1" kern="12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Raspoloživi proračun EUR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200" b="1" kern="12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Ugovoreni proračun EUR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5378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200" b="1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1,612,391.00 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1,611,538.00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1102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200" b="1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2,400,237.00 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2,400,137.00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82812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200" b="1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2,162,964.00 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2,152,018.08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701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200" b="1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3,457,453.00 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3,450,182.70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37219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200" b="1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5,251,896.00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5,245,673.88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69341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200" b="1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6,624,626.22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6,612,510.32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41312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200" b="1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hr-HR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10,058,945.19 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9,586,457.00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7679350"/>
                  </a:ext>
                </a:extLst>
              </a:tr>
              <a:tr h="37084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400" b="1" kern="1200" dirty="0">
                          <a:solidFill>
                            <a:srgbClr val="EF72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</a:t>
                      </a:r>
                      <a:r>
                        <a:rPr lang="hr-HR" sz="1600" b="1" kern="1200" dirty="0">
                          <a:solidFill>
                            <a:srgbClr val="EF72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Ugovoreno 31.062.230,99 EUR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400" b="1" kern="1200" dirty="0">
                          <a:solidFill>
                            <a:srgbClr val="EF72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</a:t>
                      </a:r>
                      <a:r>
                        <a:rPr lang="hr-HR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 ugovorenih sredstava: 98,4</a:t>
                      </a:r>
                      <a:endParaRPr lang="hr-HR" sz="1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8254585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38D590A4-85F8-4EF8-A7B8-B3265E110694}"/>
              </a:ext>
            </a:extLst>
          </p:cNvPr>
          <p:cNvGraphicFramePr>
            <a:graphicFrameLocks noGrp="1"/>
          </p:cNvGraphicFramePr>
          <p:nvPr/>
        </p:nvGraphicFramePr>
        <p:xfrm>
          <a:off x="3882566" y="2001567"/>
          <a:ext cx="4487460" cy="32304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3895">
                  <a:extLst>
                    <a:ext uri="{9D8B030D-6E8A-4147-A177-3AD203B41FA5}">
                      <a16:colId xmlns:a16="http://schemas.microsoft.com/office/drawing/2014/main" val="1136011894"/>
                    </a:ext>
                  </a:extLst>
                </a:gridCol>
                <a:gridCol w="908685">
                  <a:extLst>
                    <a:ext uri="{9D8B030D-6E8A-4147-A177-3AD203B41FA5}">
                      <a16:colId xmlns:a16="http://schemas.microsoft.com/office/drawing/2014/main" val="1033818570"/>
                    </a:ext>
                  </a:extLst>
                </a:gridCol>
                <a:gridCol w="1454720">
                  <a:extLst>
                    <a:ext uri="{9D8B030D-6E8A-4147-A177-3AD203B41FA5}">
                      <a16:colId xmlns:a16="http://schemas.microsoft.com/office/drawing/2014/main" val="150405882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438017033"/>
                    </a:ext>
                  </a:extLst>
                </a:gridCol>
              </a:tblGrid>
              <a:tr h="7977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r-HR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solidFill>
                            <a:schemeClr val="bg1"/>
                          </a:solidFill>
                          <a:effectLst/>
                        </a:rPr>
                        <a:t>KA1 - Projekti mobilnosti</a:t>
                      </a:r>
                      <a:endParaRPr lang="hr-HR" sz="1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solidFill>
                            <a:schemeClr val="bg1"/>
                          </a:solidFill>
                          <a:effectLst/>
                        </a:rPr>
                        <a:t>KA2 - Projekti Strateških i Školskih partnerstava</a:t>
                      </a:r>
                      <a:endParaRPr lang="hr-HR" sz="1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 dirty="0">
                          <a:solidFill>
                            <a:schemeClr val="bg1"/>
                          </a:solidFill>
                          <a:effectLst/>
                        </a:rPr>
                        <a:t>KA2 – Projekti Školskih partnerstava (hrvatski partneri)</a:t>
                      </a:r>
                      <a:endParaRPr lang="hr-HR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424003"/>
                  </a:ext>
                </a:extLst>
              </a:tr>
              <a:tr h="3040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solidFill>
                            <a:schemeClr val="tx1"/>
                          </a:solidFill>
                          <a:effectLst/>
                        </a:rPr>
                        <a:t>2014</a:t>
                      </a:r>
                      <a:endParaRPr lang="hr-HR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22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6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34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738963"/>
                  </a:ext>
                </a:extLst>
              </a:tr>
              <a:tr h="3040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solidFill>
                            <a:schemeClr val="tx1"/>
                          </a:solidFill>
                          <a:effectLst/>
                        </a:rPr>
                        <a:t>2015</a:t>
                      </a:r>
                      <a:endParaRPr lang="hr-HR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19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8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63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103775"/>
                  </a:ext>
                </a:extLst>
              </a:tr>
              <a:tr h="3040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solidFill>
                            <a:schemeClr val="tx1"/>
                          </a:solidFill>
                          <a:effectLst/>
                        </a:rPr>
                        <a:t>2016</a:t>
                      </a:r>
                      <a:endParaRPr lang="hr-HR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29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10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50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702029"/>
                  </a:ext>
                </a:extLst>
              </a:tr>
              <a:tr h="3040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solidFill>
                            <a:schemeClr val="tx1"/>
                          </a:solidFill>
                          <a:effectLst/>
                        </a:rPr>
                        <a:t>2017</a:t>
                      </a:r>
                      <a:endParaRPr lang="hr-HR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38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13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80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4730221"/>
                  </a:ext>
                </a:extLst>
              </a:tr>
              <a:tr h="3040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solidFill>
                            <a:schemeClr val="tx1"/>
                          </a:solidFill>
                          <a:effectLst/>
                        </a:rPr>
                        <a:t>2018</a:t>
                      </a:r>
                      <a:endParaRPr lang="hr-HR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48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19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131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1111838"/>
                  </a:ext>
                </a:extLst>
              </a:tr>
              <a:tr h="3040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solidFill>
                            <a:schemeClr val="tx1"/>
                          </a:solidFill>
                          <a:effectLst/>
                        </a:rPr>
                        <a:t>2019</a:t>
                      </a:r>
                      <a:endParaRPr lang="hr-HR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62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20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156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969541"/>
                  </a:ext>
                </a:extLst>
              </a:tr>
              <a:tr h="3040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solidFill>
                            <a:schemeClr val="tx1"/>
                          </a:solidFill>
                          <a:effectLst/>
                        </a:rPr>
                        <a:t>2020</a:t>
                      </a:r>
                      <a:endParaRPr lang="hr-HR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55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23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227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8733451"/>
                  </a:ext>
                </a:extLst>
              </a:tr>
              <a:tr h="3040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solidFill>
                            <a:schemeClr val="tx1"/>
                          </a:solidFill>
                          <a:effectLst/>
                        </a:rPr>
                        <a:t>Ukupno</a:t>
                      </a:r>
                      <a:endParaRPr lang="hr-HR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 b="1">
                          <a:effectLst/>
                        </a:rPr>
                        <a:t>273</a:t>
                      </a:r>
                      <a:endParaRPr lang="hr-HR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 b="1" dirty="0">
                          <a:effectLst/>
                        </a:rPr>
                        <a:t>741</a:t>
                      </a:r>
                      <a:endParaRPr lang="hr-HR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8307268"/>
                  </a:ext>
                </a:extLst>
              </a:tr>
            </a:tbl>
          </a:graphicData>
        </a:graphic>
      </p:graphicFrame>
      <p:sp>
        <p:nvSpPr>
          <p:cNvPr id="15" name="Title 1">
            <a:extLst>
              <a:ext uri="{FF2B5EF4-FFF2-40B4-BE49-F238E27FC236}">
                <a16:creationId xmlns:a16="http://schemas.microsoft.com/office/drawing/2014/main" id="{2BAB1305-7E55-457B-83A3-C2B496167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415" y="1193209"/>
            <a:ext cx="2832993" cy="811439"/>
          </a:xfrm>
        </p:spPr>
        <p:txBody>
          <a:bodyPr>
            <a:normAutofit/>
          </a:bodyPr>
          <a:lstStyle/>
          <a:p>
            <a:r>
              <a:rPr lang="hr-HR" sz="2800" b="1" i="1" dirty="0">
                <a:latin typeface="+mn-lt"/>
              </a:rPr>
              <a:t>Sredstva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B10F678-A1BE-4BCE-BE31-0597A9EE670A}"/>
              </a:ext>
            </a:extLst>
          </p:cNvPr>
          <p:cNvSpPr txBox="1">
            <a:spLocks/>
          </p:cNvSpPr>
          <p:nvPr/>
        </p:nvSpPr>
        <p:spPr>
          <a:xfrm>
            <a:off x="4679503" y="1193208"/>
            <a:ext cx="2832993" cy="8114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2800" b="1" i="1" u="none" strike="noStrike" kern="1200" cap="none" spc="0" normalizeH="0" baseline="0" noProof="0" dirty="0">
                <a:ln>
                  <a:noFill/>
                </a:ln>
                <a:solidFill>
                  <a:srgbClr val="4BACC6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Projekti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584AFB8-07C7-4159-A8F8-3E87AA3C2CCB}"/>
              </a:ext>
            </a:extLst>
          </p:cNvPr>
          <p:cNvSpPr txBox="1">
            <a:spLocks/>
          </p:cNvSpPr>
          <p:nvPr/>
        </p:nvSpPr>
        <p:spPr>
          <a:xfrm>
            <a:off x="8834231" y="1187782"/>
            <a:ext cx="2832993" cy="8114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2800" b="1" i="1" u="none" strike="noStrike" kern="1200" cap="none" spc="0" normalizeH="0" baseline="0" noProof="0">
                <a:ln>
                  <a:noFill/>
                </a:ln>
                <a:solidFill>
                  <a:srgbClr val="4BACC6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Mobilnosti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A6C469A-81D0-4812-A9C8-1869281005D9}"/>
              </a:ext>
            </a:extLst>
          </p:cNvPr>
          <p:cNvSpPr txBox="1">
            <a:spLocks/>
          </p:cNvSpPr>
          <p:nvPr/>
        </p:nvSpPr>
        <p:spPr>
          <a:xfrm>
            <a:off x="8596287" y="4941168"/>
            <a:ext cx="2832993" cy="8114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2800" b="1" i="1" u="none" strike="noStrike" kern="1200" cap="none" spc="0" normalizeH="0" baseline="0" noProof="0">
              <a:ln>
                <a:noFill/>
              </a:ln>
              <a:solidFill>
                <a:srgbClr val="4BACC6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DC6E93AA-ABD0-47E6-A8AD-C1A2A83CF160}"/>
              </a:ext>
            </a:extLst>
          </p:cNvPr>
          <p:cNvSpPr txBox="1">
            <a:spLocks/>
          </p:cNvSpPr>
          <p:nvPr/>
        </p:nvSpPr>
        <p:spPr>
          <a:xfrm>
            <a:off x="8130462" y="1105393"/>
            <a:ext cx="4176464" cy="46085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hr-HR" sz="3200" b="0" i="0" u="none" strike="noStrike" kern="1200" cap="none" spc="0" normalizeH="0" baseline="0" noProof="0" dirty="0">
              <a:ln>
                <a:noFill/>
              </a:ln>
              <a:solidFill>
                <a:srgbClr val="4BACC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hr-HR" sz="3200" b="0" i="0" u="none" strike="noStrike" kern="1200" cap="none" spc="0" normalizeH="0" baseline="0" noProof="0" dirty="0">
              <a:ln>
                <a:noFill/>
              </a:ln>
              <a:solidFill>
                <a:srgbClr val="4BACC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hr-HR" sz="3200" b="0" i="0" u="none" strike="noStrike" kern="1200" cap="none" spc="0" normalizeH="0" baseline="0" noProof="0" dirty="0">
              <a:ln>
                <a:noFill/>
              </a:ln>
              <a:solidFill>
                <a:srgbClr val="4BACC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hr-HR" sz="3200" b="0" i="0" u="none" strike="noStrike" kern="1200" cap="none" spc="0" normalizeH="0" baseline="0" noProof="0" dirty="0">
              <a:ln>
                <a:noFill/>
              </a:ln>
              <a:solidFill>
                <a:srgbClr val="4BACC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hr-HR" sz="3200" b="0" i="0" u="none" strike="noStrike" kern="1200" cap="none" spc="0" normalizeH="0" baseline="0" noProof="0" dirty="0">
              <a:ln>
                <a:noFill/>
              </a:ln>
              <a:solidFill>
                <a:srgbClr val="4BACC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hr-HR" sz="3200" b="1" i="0" u="none" strike="noStrike" kern="1200" cap="none" spc="0" normalizeH="0" baseline="0" noProof="0" dirty="0">
                <a:ln>
                  <a:noFill/>
                </a:ln>
                <a:solidFill>
                  <a:srgbClr val="EF72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ctr" defTabSz="4572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endParaRPr kumimoji="0" lang="hr-HR" sz="3200" b="1" i="0" u="none" strike="noStrike" kern="1200" cap="none" spc="0" normalizeH="0" baseline="0" noProof="0" dirty="0">
              <a:ln>
                <a:noFill/>
              </a:ln>
              <a:solidFill>
                <a:srgbClr val="EF7200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endParaRPr kumimoji="0" lang="hr-HR" sz="3200" b="1" i="0" u="none" strike="noStrike" kern="1200" cap="none" spc="0" normalizeH="0" baseline="0" noProof="0" dirty="0">
              <a:ln>
                <a:noFill/>
              </a:ln>
              <a:solidFill>
                <a:srgbClr val="EF7200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hr-HR" sz="1900" b="1" i="0" u="none" strike="noStrike" kern="1200" cap="none" spc="0" normalizeH="0" baseline="0" noProof="0" dirty="0">
                <a:ln>
                  <a:noFill/>
                </a:ln>
                <a:solidFill>
                  <a:srgbClr val="EF72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Preko 8000 učenika i učitelja - sudionika mobilnosti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858150E-84E3-4D67-A252-539CA320D96E}"/>
              </a:ext>
            </a:extLst>
          </p:cNvPr>
          <p:cNvSpPr txBox="1">
            <a:spLocks/>
          </p:cNvSpPr>
          <p:nvPr/>
        </p:nvSpPr>
        <p:spPr>
          <a:xfrm>
            <a:off x="4727848" y="260643"/>
            <a:ext cx="6975157" cy="82763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r-HR" sz="2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Pregled rezultata 2014.-2020.</a:t>
            </a:r>
          </a:p>
          <a:p>
            <a:pPr algn="r"/>
            <a:r>
              <a:rPr lang="hr-HR" sz="2600" b="1" dirty="0">
                <a:solidFill>
                  <a:srgbClr val="00B4CD"/>
                </a:solidFill>
              </a:rPr>
              <a:t>Odgoj i opće obrazovanje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E29A055-2037-4F85-96A2-ED7059CBAEB6}"/>
              </a:ext>
            </a:extLst>
          </p:cNvPr>
          <p:cNvSpPr txBox="1"/>
          <p:nvPr/>
        </p:nvSpPr>
        <p:spPr>
          <a:xfrm>
            <a:off x="2902057" y="2914995"/>
            <a:ext cx="626906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hr-HR" sz="1800" b="1" kern="1200" dirty="0">
              <a:solidFill>
                <a:srgbClr val="EF72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b="1" dirty="0">
              <a:solidFill>
                <a:srgbClr val="EF72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800" b="1" kern="1200" dirty="0">
              <a:solidFill>
                <a:srgbClr val="EF72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b="1" dirty="0">
              <a:solidFill>
                <a:srgbClr val="EF72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800" b="1" kern="1200" dirty="0">
              <a:solidFill>
                <a:srgbClr val="EF72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b="1" dirty="0">
              <a:solidFill>
                <a:srgbClr val="EF72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800" b="1" kern="1200" dirty="0">
              <a:solidFill>
                <a:srgbClr val="EF72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b="1" dirty="0">
              <a:solidFill>
                <a:srgbClr val="EF72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800" b="1" kern="1200" dirty="0">
              <a:solidFill>
                <a:srgbClr val="EF72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hr-HR" b="1" dirty="0">
                <a:solidFill>
                  <a:srgbClr val="EF72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hr-HR" sz="1800" b="1" kern="1200" dirty="0">
                <a:solidFill>
                  <a:srgbClr val="EF72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Ukupno 1117 projekata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075569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90E112A-AE1D-46CC-B704-FF55A6B7A80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847528" y="3254045"/>
          <a:ext cx="10526960" cy="30998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Content Placeholder 3">
            <a:extLst>
              <a:ext uri="{FF2B5EF4-FFF2-40B4-BE49-F238E27FC236}">
                <a16:creationId xmlns:a16="http://schemas.microsoft.com/office/drawing/2014/main" id="{F5FFBDDC-A652-4649-A5E4-96B6309194B7}"/>
              </a:ext>
            </a:extLst>
          </p:cNvPr>
          <p:cNvGraphicFramePr>
            <a:graphicFrameLocks/>
          </p:cNvGraphicFramePr>
          <p:nvPr/>
        </p:nvGraphicFramePr>
        <p:xfrm>
          <a:off x="2883495" y="188640"/>
          <a:ext cx="9289032" cy="30554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825C4EDF-EB68-400D-9632-9DA5BD32E3E2}"/>
              </a:ext>
            </a:extLst>
          </p:cNvPr>
          <p:cNvSpPr txBox="1">
            <a:spLocks/>
          </p:cNvSpPr>
          <p:nvPr/>
        </p:nvSpPr>
        <p:spPr>
          <a:xfrm>
            <a:off x="-384720" y="632043"/>
            <a:ext cx="3744416" cy="2785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3200" b="1" i="1" u="none" strike="noStrike" kern="1200" cap="none" spc="0" normalizeH="0" baseline="0" noProof="0" dirty="0">
                <a:ln>
                  <a:noFill/>
                </a:ln>
                <a:solidFill>
                  <a:srgbClr val="4BACC6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Odgoj i opće obrazovanje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3200" b="1" i="1" u="none" strike="noStrike" kern="1200" cap="none" spc="0" normalizeH="0" baseline="0" noProof="0" dirty="0">
                <a:ln>
                  <a:noFill/>
                </a:ln>
                <a:solidFill>
                  <a:srgbClr val="4BACC6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u </a:t>
            </a:r>
            <a:r>
              <a:rPr kumimoji="0" lang="hr-HR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4BACC6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Erasmusu</a:t>
            </a:r>
            <a:r>
              <a:rPr kumimoji="0" lang="hr-HR" sz="3200" b="1" i="1" u="none" strike="noStrike" kern="1200" cap="none" spc="0" normalizeH="0" baseline="0" noProof="0" dirty="0">
                <a:ln>
                  <a:noFill/>
                </a:ln>
                <a:solidFill>
                  <a:srgbClr val="4BACC6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+</a:t>
            </a:r>
            <a:endParaRPr kumimoji="0" lang="hr-HR" sz="3200" b="0" i="1" u="none" strike="noStrike" kern="1200" cap="none" spc="0" normalizeH="0" baseline="0" noProof="0" dirty="0">
              <a:ln>
                <a:noFill/>
              </a:ln>
              <a:solidFill>
                <a:srgbClr val="4BACC6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49851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E0519EAF-9C3E-4A03-AAA5-66BEEAB9D1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470773"/>
              </p:ext>
            </p:extLst>
          </p:nvPr>
        </p:nvGraphicFramePr>
        <p:xfrm>
          <a:off x="263352" y="1825496"/>
          <a:ext cx="4668704" cy="43230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2135">
                  <a:extLst>
                    <a:ext uri="{9D8B030D-6E8A-4147-A177-3AD203B41FA5}">
                      <a16:colId xmlns:a16="http://schemas.microsoft.com/office/drawing/2014/main" val="2912855661"/>
                    </a:ext>
                  </a:extLst>
                </a:gridCol>
                <a:gridCol w="1919087">
                  <a:extLst>
                    <a:ext uri="{9D8B030D-6E8A-4147-A177-3AD203B41FA5}">
                      <a16:colId xmlns:a16="http://schemas.microsoft.com/office/drawing/2014/main" val="3777286981"/>
                    </a:ext>
                  </a:extLst>
                </a:gridCol>
                <a:gridCol w="1867482">
                  <a:extLst>
                    <a:ext uri="{9D8B030D-6E8A-4147-A177-3AD203B41FA5}">
                      <a16:colId xmlns:a16="http://schemas.microsoft.com/office/drawing/2014/main" val="1306716815"/>
                    </a:ext>
                  </a:extLst>
                </a:gridCol>
              </a:tblGrid>
              <a:tr h="553450">
                <a:tc>
                  <a:txBody>
                    <a:bodyPr/>
                    <a:lstStyle/>
                    <a:p>
                      <a:endParaRPr lang="hr-HR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400" dirty="0"/>
                        <a:t>Raspoloživi proračun (EUR)</a:t>
                      </a:r>
                    </a:p>
                  </a:txBody>
                  <a:tcP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400" dirty="0"/>
                        <a:t>Ugovoreni proračun (EUR)</a:t>
                      </a:r>
                    </a:p>
                  </a:txBody>
                  <a:tcPr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00758"/>
                  </a:ext>
                </a:extLst>
              </a:tr>
              <a:tr h="448910">
                <a:tc>
                  <a:txBody>
                    <a:bodyPr/>
                    <a:lstStyle/>
                    <a:p>
                      <a:pPr algn="r"/>
                      <a:r>
                        <a:rPr lang="hr-HR" sz="1200" b="1" dirty="0">
                          <a:solidFill>
                            <a:schemeClr val="tx1"/>
                          </a:solidFill>
                        </a:rPr>
                        <a:t>2014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/>
                        <a:t>3.049.674,00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>
                          <a:solidFill>
                            <a:schemeClr val="tx1"/>
                          </a:solidFill>
                        </a:rPr>
                        <a:t>3.049.674,00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4327217"/>
                  </a:ext>
                </a:extLst>
              </a:tr>
              <a:tr h="448910">
                <a:tc>
                  <a:txBody>
                    <a:bodyPr/>
                    <a:lstStyle/>
                    <a:p>
                      <a:pPr algn="r"/>
                      <a:r>
                        <a:rPr lang="hr-HR" sz="1200" b="1" dirty="0">
                          <a:solidFill>
                            <a:schemeClr val="tx1"/>
                          </a:solidFill>
                        </a:rPr>
                        <a:t>2015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/>
                        <a:t>3.027.362,00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>
                          <a:solidFill>
                            <a:schemeClr val="tx1"/>
                          </a:solidFill>
                        </a:rPr>
                        <a:t>3.025.975,81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8266404"/>
                  </a:ext>
                </a:extLst>
              </a:tr>
              <a:tr h="448910">
                <a:tc>
                  <a:txBody>
                    <a:bodyPr/>
                    <a:lstStyle/>
                    <a:p>
                      <a:pPr algn="r"/>
                      <a:r>
                        <a:rPr lang="hr-HR" sz="1200" b="1" dirty="0">
                          <a:solidFill>
                            <a:schemeClr val="tx1"/>
                          </a:solidFill>
                        </a:rPr>
                        <a:t>2016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/>
                        <a:t>3.302.755,00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>
                          <a:solidFill>
                            <a:schemeClr val="tx1"/>
                          </a:solidFill>
                        </a:rPr>
                        <a:t>3.283.471,15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2042591"/>
                  </a:ext>
                </a:extLst>
              </a:tr>
              <a:tr h="448910">
                <a:tc>
                  <a:txBody>
                    <a:bodyPr/>
                    <a:lstStyle/>
                    <a:p>
                      <a:pPr algn="r"/>
                      <a:r>
                        <a:rPr lang="hr-HR" sz="1200" b="1" dirty="0">
                          <a:solidFill>
                            <a:schemeClr val="tx1"/>
                          </a:solidFill>
                        </a:rPr>
                        <a:t>2017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/>
                        <a:t>3.996.582,00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>
                          <a:solidFill>
                            <a:schemeClr val="tx1"/>
                          </a:solidFill>
                        </a:rPr>
                        <a:t>3.971.432,20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7941463"/>
                  </a:ext>
                </a:extLst>
              </a:tr>
              <a:tr h="448910">
                <a:tc>
                  <a:txBody>
                    <a:bodyPr/>
                    <a:lstStyle/>
                    <a:p>
                      <a:pPr algn="r"/>
                      <a:r>
                        <a:rPr lang="hr-HR" sz="1200" b="1" dirty="0">
                          <a:solidFill>
                            <a:schemeClr val="tx1"/>
                          </a:solidFill>
                        </a:rPr>
                        <a:t>2018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/>
                        <a:t>5.008.433,00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>
                          <a:solidFill>
                            <a:schemeClr val="tx1"/>
                          </a:solidFill>
                        </a:rPr>
                        <a:t>4.958.557,12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0107388"/>
                  </a:ext>
                </a:extLst>
              </a:tr>
              <a:tr h="448910">
                <a:tc>
                  <a:txBody>
                    <a:bodyPr/>
                    <a:lstStyle/>
                    <a:p>
                      <a:pPr algn="r"/>
                      <a:r>
                        <a:rPr lang="hr-HR" sz="1200" b="1" dirty="0">
                          <a:solidFill>
                            <a:schemeClr val="tx1"/>
                          </a:solidFill>
                        </a:rPr>
                        <a:t>2019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/>
                        <a:t>6.391.847,80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>
                          <a:solidFill>
                            <a:schemeClr val="tx1"/>
                          </a:solidFill>
                        </a:rPr>
                        <a:t>6.324.822,00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4404315"/>
                  </a:ext>
                </a:extLst>
              </a:tr>
              <a:tr h="448910">
                <a:tc>
                  <a:txBody>
                    <a:bodyPr/>
                    <a:lstStyle/>
                    <a:p>
                      <a:pPr algn="r"/>
                      <a:r>
                        <a:rPr lang="hr-HR" sz="1200" b="1" dirty="0">
                          <a:solidFill>
                            <a:schemeClr val="tx1"/>
                          </a:solidFill>
                        </a:rPr>
                        <a:t>2020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/>
                        <a:t>6.745.153,00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>
                          <a:solidFill>
                            <a:schemeClr val="tx1"/>
                          </a:solidFill>
                        </a:rPr>
                        <a:t>6.744.694,00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773541"/>
                  </a:ext>
                </a:extLst>
              </a:tr>
              <a:tr h="627245">
                <a:tc gridSpan="3">
                  <a:txBody>
                    <a:bodyPr/>
                    <a:lstStyle/>
                    <a:p>
                      <a:pPr algn="ctr"/>
                      <a:r>
                        <a:rPr lang="hr-HR" sz="1600" b="1" dirty="0">
                          <a:solidFill>
                            <a:srgbClr val="EF7200"/>
                          </a:solidFill>
                        </a:rPr>
                        <a:t>Ukupno ugovoreno: 31.358.626,28 EUR</a:t>
                      </a:r>
                    </a:p>
                    <a:p>
                      <a:pPr algn="ctr"/>
                      <a:r>
                        <a:rPr lang="hr-HR" sz="1600" b="1" dirty="0">
                          <a:solidFill>
                            <a:srgbClr val="EF7200"/>
                          </a:solidFill>
                        </a:rPr>
                        <a:t>% ugovorenih sredstava: 99,5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r-HR" sz="1400" b="0" dirty="0"/>
                    </a:p>
                  </a:txBody>
                  <a:tcPr>
                    <a:solidFill>
                      <a:srgbClr val="808080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hr-HR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8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8671551"/>
                  </a:ext>
                </a:extLst>
              </a:tr>
            </a:tbl>
          </a:graphicData>
        </a:graphic>
      </p:graphicFrame>
      <p:sp>
        <p:nvSpPr>
          <p:cNvPr id="12" name="Title 1">
            <a:extLst>
              <a:ext uri="{FF2B5EF4-FFF2-40B4-BE49-F238E27FC236}">
                <a16:creationId xmlns:a16="http://schemas.microsoft.com/office/drawing/2014/main" id="{25B6B30B-F694-4D60-BEB8-2FBA226428E7}"/>
              </a:ext>
            </a:extLst>
          </p:cNvPr>
          <p:cNvSpPr txBox="1">
            <a:spLocks/>
          </p:cNvSpPr>
          <p:nvPr/>
        </p:nvSpPr>
        <p:spPr>
          <a:xfrm>
            <a:off x="4727848" y="260643"/>
            <a:ext cx="6975157" cy="82763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r-HR" sz="2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Pregled rezultata 2014.-2020.</a:t>
            </a:r>
          </a:p>
          <a:p>
            <a:pPr algn="r"/>
            <a:r>
              <a:rPr lang="hr-HR" sz="2600" b="1" dirty="0">
                <a:solidFill>
                  <a:srgbClr val="F47921"/>
                </a:solidFill>
              </a:rPr>
              <a:t>Strukovno obrazovanje i osposobljavanje</a:t>
            </a:r>
          </a:p>
        </p:txBody>
      </p:sp>
      <p:graphicFrame>
        <p:nvGraphicFramePr>
          <p:cNvPr id="14" name="Table 5">
            <a:extLst>
              <a:ext uri="{FF2B5EF4-FFF2-40B4-BE49-F238E27FC236}">
                <a16:creationId xmlns:a16="http://schemas.microsoft.com/office/drawing/2014/main" id="{63E9BB06-D198-4F8A-9469-A421DD457E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370591"/>
              </p:ext>
            </p:extLst>
          </p:nvPr>
        </p:nvGraphicFramePr>
        <p:xfrm>
          <a:off x="5244715" y="1833565"/>
          <a:ext cx="3781902" cy="43230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6722">
                  <a:extLst>
                    <a:ext uri="{9D8B030D-6E8A-4147-A177-3AD203B41FA5}">
                      <a16:colId xmlns:a16="http://schemas.microsoft.com/office/drawing/2014/main" val="3777286981"/>
                    </a:ext>
                  </a:extLst>
                </a:gridCol>
                <a:gridCol w="1865180">
                  <a:extLst>
                    <a:ext uri="{9D8B030D-6E8A-4147-A177-3AD203B41FA5}">
                      <a16:colId xmlns:a16="http://schemas.microsoft.com/office/drawing/2014/main" val="1306716815"/>
                    </a:ext>
                  </a:extLst>
                </a:gridCol>
              </a:tblGrid>
              <a:tr h="553450">
                <a:tc>
                  <a:txBody>
                    <a:bodyPr/>
                    <a:lstStyle/>
                    <a:p>
                      <a:pPr algn="ctr"/>
                      <a:r>
                        <a:rPr lang="hr-HR" sz="1400" dirty="0"/>
                        <a:t>Projekti mobilnosti (KA1)</a:t>
                      </a:r>
                    </a:p>
                  </a:txBody>
                  <a:tcP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400" dirty="0"/>
                        <a:t>Strateška partnerstva (KA2)</a:t>
                      </a:r>
                    </a:p>
                  </a:txBody>
                  <a:tcPr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00758"/>
                  </a:ext>
                </a:extLst>
              </a:tr>
              <a:tr h="448910"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/>
                        <a:t>36 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>
                          <a:solidFill>
                            <a:schemeClr val="tx1"/>
                          </a:solidFill>
                        </a:rPr>
                        <a:t>3 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4327217"/>
                  </a:ext>
                </a:extLst>
              </a:tr>
              <a:tr h="448910"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/>
                        <a:t>33 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>
                          <a:solidFill>
                            <a:schemeClr val="tx1"/>
                          </a:solidFill>
                        </a:rPr>
                        <a:t>3 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8266404"/>
                  </a:ext>
                </a:extLst>
              </a:tr>
              <a:tr h="448910"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/>
                        <a:t>36 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>
                          <a:solidFill>
                            <a:schemeClr val="tx1"/>
                          </a:solidFill>
                        </a:rPr>
                        <a:t>3 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2042591"/>
                  </a:ext>
                </a:extLst>
              </a:tr>
              <a:tr h="448910"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/>
                        <a:t>37 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>
                          <a:solidFill>
                            <a:schemeClr val="tx1"/>
                          </a:solidFill>
                        </a:rPr>
                        <a:t>4 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7941463"/>
                  </a:ext>
                </a:extLst>
              </a:tr>
              <a:tr h="448910"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/>
                        <a:t>62 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>
                          <a:solidFill>
                            <a:schemeClr val="tx1"/>
                          </a:solidFill>
                        </a:rPr>
                        <a:t>7 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0107388"/>
                  </a:ext>
                </a:extLst>
              </a:tr>
              <a:tr h="448910"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/>
                        <a:t>56 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>
                          <a:solidFill>
                            <a:schemeClr val="tx1"/>
                          </a:solidFill>
                        </a:rPr>
                        <a:t>5 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4404315"/>
                  </a:ext>
                </a:extLst>
              </a:tr>
              <a:tr h="448910"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/>
                        <a:t>61 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400" b="0" dirty="0">
                          <a:solidFill>
                            <a:schemeClr val="tx1"/>
                          </a:solidFill>
                        </a:rPr>
                        <a:t>8 </a:t>
                      </a:r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773541"/>
                  </a:ext>
                </a:extLst>
              </a:tr>
              <a:tr h="627245">
                <a:tc gridSpan="2">
                  <a:txBody>
                    <a:bodyPr/>
                    <a:lstStyle/>
                    <a:p>
                      <a:pPr algn="ctr"/>
                      <a:r>
                        <a:rPr lang="hr-HR" sz="1600" b="1" kern="1200" dirty="0">
                          <a:solidFill>
                            <a:srgbClr val="EF7200"/>
                          </a:solidFill>
                          <a:latin typeface="+mn-lt"/>
                          <a:ea typeface="+mn-ea"/>
                          <a:cs typeface="+mn-cs"/>
                        </a:rPr>
                        <a:t>Ukupno</a:t>
                      </a:r>
                      <a:r>
                        <a:rPr lang="hr-HR" sz="1600" b="0" kern="1200" dirty="0">
                          <a:solidFill>
                            <a:srgbClr val="EF72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r-HR" sz="1600" b="1" kern="1200" dirty="0">
                          <a:solidFill>
                            <a:srgbClr val="EF7200"/>
                          </a:solidFill>
                          <a:latin typeface="+mn-lt"/>
                          <a:ea typeface="+mn-ea"/>
                          <a:cs typeface="+mn-cs"/>
                        </a:rPr>
                        <a:t>financirana</a:t>
                      </a:r>
                      <a:r>
                        <a:rPr lang="hr-HR" sz="1600" b="0" kern="1200" dirty="0">
                          <a:solidFill>
                            <a:srgbClr val="EF72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ctr"/>
                      <a:r>
                        <a:rPr lang="hr-HR" sz="1600" b="1" kern="1200" dirty="0">
                          <a:solidFill>
                            <a:srgbClr val="EF7200"/>
                          </a:solidFill>
                          <a:latin typeface="+mn-lt"/>
                          <a:ea typeface="+mn-ea"/>
                          <a:cs typeface="+mn-cs"/>
                        </a:rPr>
                        <a:t>352 projekta</a:t>
                      </a:r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hr-HR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8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8671551"/>
                  </a:ext>
                </a:extLst>
              </a:tr>
            </a:tbl>
          </a:graphicData>
        </a:graphic>
      </p:graphicFrame>
      <p:graphicFrame>
        <p:nvGraphicFramePr>
          <p:cNvPr id="15" name="Table 5">
            <a:extLst>
              <a:ext uri="{FF2B5EF4-FFF2-40B4-BE49-F238E27FC236}">
                <a16:creationId xmlns:a16="http://schemas.microsoft.com/office/drawing/2014/main" id="{3580A2B7-60DF-40F8-AC12-577C5CF8AE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085422"/>
              </p:ext>
            </p:extLst>
          </p:nvPr>
        </p:nvGraphicFramePr>
        <p:xfrm>
          <a:off x="9339275" y="1833565"/>
          <a:ext cx="2045880" cy="43230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5880">
                  <a:extLst>
                    <a:ext uri="{9D8B030D-6E8A-4147-A177-3AD203B41FA5}">
                      <a16:colId xmlns:a16="http://schemas.microsoft.com/office/drawing/2014/main" val="3777286981"/>
                    </a:ext>
                  </a:extLst>
                </a:gridCol>
              </a:tblGrid>
              <a:tr h="553450">
                <a:tc>
                  <a:txBody>
                    <a:bodyPr/>
                    <a:lstStyle/>
                    <a:p>
                      <a:pPr algn="ctr"/>
                      <a:r>
                        <a:rPr lang="hr-HR" sz="1400" dirty="0"/>
                        <a:t>Ugovorene mobilnosti (KA1)</a:t>
                      </a:r>
                    </a:p>
                  </a:txBody>
                  <a:tcPr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00758"/>
                  </a:ext>
                </a:extLst>
              </a:tr>
              <a:tr h="448910">
                <a:tc>
                  <a:txBody>
                    <a:bodyPr/>
                    <a:lstStyle/>
                    <a:p>
                      <a:pPr algn="ctr"/>
                      <a:r>
                        <a:rPr kumimoji="0" lang="hr-H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1.169</a:t>
                      </a:r>
                      <a:endParaRPr lang="hr-HR" sz="1400" b="0" dirty="0"/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4327217"/>
                  </a:ext>
                </a:extLst>
              </a:tr>
              <a:tr h="448910">
                <a:tc>
                  <a:txBody>
                    <a:bodyPr/>
                    <a:lstStyle/>
                    <a:p>
                      <a:pPr algn="ctr"/>
                      <a:r>
                        <a:rPr kumimoji="0" lang="hr-H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1.265</a:t>
                      </a:r>
                      <a:endParaRPr lang="hr-HR" sz="1400" b="0" dirty="0"/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8266404"/>
                  </a:ext>
                </a:extLst>
              </a:tr>
              <a:tr h="448910">
                <a:tc>
                  <a:txBody>
                    <a:bodyPr/>
                    <a:lstStyle/>
                    <a:p>
                      <a:pPr algn="ctr"/>
                      <a:r>
                        <a:rPr kumimoji="0" lang="hr-H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1.364</a:t>
                      </a:r>
                      <a:endParaRPr lang="hr-HR" sz="1400" b="0" dirty="0"/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2042591"/>
                  </a:ext>
                </a:extLst>
              </a:tr>
              <a:tr h="448910">
                <a:tc>
                  <a:txBody>
                    <a:bodyPr/>
                    <a:lstStyle/>
                    <a:p>
                      <a:pPr algn="ctr"/>
                      <a:r>
                        <a:rPr kumimoji="0" lang="hr-H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1.574</a:t>
                      </a:r>
                      <a:endParaRPr lang="hr-HR" sz="1400" b="0" dirty="0"/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7941463"/>
                  </a:ext>
                </a:extLst>
              </a:tr>
              <a:tr h="448910">
                <a:tc>
                  <a:txBody>
                    <a:bodyPr/>
                    <a:lstStyle/>
                    <a:p>
                      <a:pPr algn="ctr"/>
                      <a:r>
                        <a:rPr kumimoji="0" lang="hr-H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1.664</a:t>
                      </a:r>
                      <a:endParaRPr lang="hr-HR" sz="1400" b="0" dirty="0"/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0107388"/>
                  </a:ext>
                </a:extLst>
              </a:tr>
              <a:tr h="448910">
                <a:tc>
                  <a:txBody>
                    <a:bodyPr/>
                    <a:lstStyle/>
                    <a:p>
                      <a:pPr algn="ctr"/>
                      <a:r>
                        <a:rPr kumimoji="0" lang="hr-H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1.877</a:t>
                      </a:r>
                      <a:endParaRPr lang="hr-HR" sz="1400" b="0" dirty="0"/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4404315"/>
                  </a:ext>
                </a:extLst>
              </a:tr>
              <a:tr h="448910">
                <a:tc>
                  <a:txBody>
                    <a:bodyPr/>
                    <a:lstStyle/>
                    <a:p>
                      <a:pPr algn="ctr"/>
                      <a:r>
                        <a:rPr kumimoji="0" lang="hr-H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1.923</a:t>
                      </a:r>
                      <a:endParaRPr lang="hr-HR" sz="1400" b="0" dirty="0"/>
                    </a:p>
                  </a:txBody>
                  <a:tcPr anchor="ctr">
                    <a:solidFill>
                      <a:srgbClr val="8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773541"/>
                  </a:ext>
                </a:extLst>
              </a:tr>
              <a:tr h="627245">
                <a:tc>
                  <a:txBody>
                    <a:bodyPr/>
                    <a:lstStyle/>
                    <a:p>
                      <a:pPr algn="ctr"/>
                      <a:r>
                        <a:rPr lang="hr-HR" sz="1600" b="1" kern="1200" dirty="0">
                          <a:solidFill>
                            <a:srgbClr val="EF7200"/>
                          </a:solidFill>
                          <a:latin typeface="+mn-lt"/>
                          <a:ea typeface="+mn-ea"/>
                          <a:cs typeface="+mn-cs"/>
                        </a:rPr>
                        <a:t>Ukupno</a:t>
                      </a:r>
                      <a:r>
                        <a:rPr lang="hr-HR" sz="1600" b="0" dirty="0"/>
                        <a:t> </a:t>
                      </a:r>
                      <a:r>
                        <a:rPr lang="hr-HR" sz="1600" b="1" dirty="0">
                          <a:solidFill>
                            <a:srgbClr val="F47921"/>
                          </a:solidFill>
                        </a:rPr>
                        <a:t>ugovoreno</a:t>
                      </a:r>
                      <a:r>
                        <a:rPr lang="hr-HR" sz="1600" b="0" dirty="0"/>
                        <a:t> </a:t>
                      </a:r>
                      <a:r>
                        <a:rPr kumimoji="0" lang="hr-HR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F72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10.836 mobilnosti</a:t>
                      </a:r>
                      <a:endParaRPr lang="hr-HR" sz="1600" b="1" kern="1200" dirty="0">
                        <a:solidFill>
                          <a:srgbClr val="EF72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8671551"/>
                  </a:ext>
                </a:extLst>
              </a:tr>
            </a:tbl>
          </a:graphicData>
        </a:graphic>
      </p:graphicFrame>
      <p:sp>
        <p:nvSpPr>
          <p:cNvPr id="16" name="Title 1">
            <a:extLst>
              <a:ext uri="{FF2B5EF4-FFF2-40B4-BE49-F238E27FC236}">
                <a16:creationId xmlns:a16="http://schemas.microsoft.com/office/drawing/2014/main" id="{9C36A50B-F438-4575-BBD2-6A29F0DE3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8032" y="1189662"/>
            <a:ext cx="2832993" cy="811439"/>
          </a:xfrm>
        </p:spPr>
        <p:txBody>
          <a:bodyPr>
            <a:normAutofit/>
          </a:bodyPr>
          <a:lstStyle/>
          <a:p>
            <a:r>
              <a:rPr lang="hr-HR" sz="2200" b="1" i="1" dirty="0">
                <a:solidFill>
                  <a:srgbClr val="F47921"/>
                </a:solidFill>
                <a:latin typeface="+mn-lt"/>
              </a:rPr>
              <a:t>Sredstva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4DC7BEA-1864-4E23-92A6-6EF89F7B3E49}"/>
              </a:ext>
            </a:extLst>
          </p:cNvPr>
          <p:cNvSpPr txBox="1">
            <a:spLocks/>
          </p:cNvSpPr>
          <p:nvPr/>
        </p:nvSpPr>
        <p:spPr>
          <a:xfrm>
            <a:off x="5719169" y="1205717"/>
            <a:ext cx="2832993" cy="8114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2200" b="1" i="1" u="none" strike="noStrike" kern="1200" cap="none" spc="0" normalizeH="0" baseline="0" noProof="0" dirty="0">
                <a:ln>
                  <a:noFill/>
                </a:ln>
                <a:solidFill>
                  <a:srgbClr val="F47921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Projekti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E3CDBE1-0ECC-4188-9D5E-A7A2C10AFB56}"/>
              </a:ext>
            </a:extLst>
          </p:cNvPr>
          <p:cNvSpPr txBox="1">
            <a:spLocks/>
          </p:cNvSpPr>
          <p:nvPr/>
        </p:nvSpPr>
        <p:spPr>
          <a:xfrm>
            <a:off x="8945718" y="1205717"/>
            <a:ext cx="2832993" cy="8114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2200" b="1" i="1" u="none" strike="noStrike" kern="1200" cap="none" spc="0" normalizeH="0" baseline="0" noProof="0" dirty="0">
                <a:ln>
                  <a:noFill/>
                </a:ln>
                <a:solidFill>
                  <a:srgbClr val="F47921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Mobilnosti</a:t>
            </a:r>
          </a:p>
        </p:txBody>
      </p:sp>
    </p:spTree>
    <p:extLst>
      <p:ext uri="{BB962C8B-B14F-4D97-AF65-F5344CB8AC3E}">
        <p14:creationId xmlns:p14="http://schemas.microsoft.com/office/powerpoint/2010/main" val="12439581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ADA19032-814E-4EF5-8253-39875AF600C8}"/>
              </a:ext>
            </a:extLst>
          </p:cNvPr>
          <p:cNvSpPr txBox="1">
            <a:spLocks/>
          </p:cNvSpPr>
          <p:nvPr/>
        </p:nvSpPr>
        <p:spPr>
          <a:xfrm>
            <a:off x="4727848" y="260643"/>
            <a:ext cx="6975157" cy="82763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r-HR" sz="2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Pregled rezultata 2014.-2020.</a:t>
            </a:r>
          </a:p>
          <a:p>
            <a:pPr algn="r"/>
            <a:r>
              <a:rPr lang="hr-HR" sz="2600" b="1" dirty="0">
                <a:solidFill>
                  <a:srgbClr val="F47921"/>
                </a:solidFill>
              </a:rPr>
              <a:t>Strukovno obrazovanje i osposobljavanje</a:t>
            </a:r>
          </a:p>
        </p:txBody>
      </p:sp>
      <p:grpSp>
        <p:nvGrpSpPr>
          <p:cNvPr id="15" name="Group 2">
            <a:extLst>
              <a:ext uri="{FF2B5EF4-FFF2-40B4-BE49-F238E27FC236}">
                <a16:creationId xmlns:a16="http://schemas.microsoft.com/office/drawing/2014/main" id="{B365CFAB-D3A5-4B39-850D-2691C5341011}"/>
              </a:ext>
            </a:extLst>
          </p:cNvPr>
          <p:cNvGrpSpPr/>
          <p:nvPr/>
        </p:nvGrpSpPr>
        <p:grpSpPr>
          <a:xfrm>
            <a:off x="240715" y="1485778"/>
            <a:ext cx="4860652" cy="1151134"/>
            <a:chOff x="0" y="0"/>
            <a:chExt cx="11532917" cy="6122777"/>
          </a:xfrm>
        </p:grpSpPr>
        <p:grpSp>
          <p:nvGrpSpPr>
            <p:cNvPr id="16" name="Group 3">
              <a:extLst>
                <a:ext uri="{FF2B5EF4-FFF2-40B4-BE49-F238E27FC236}">
                  <a16:creationId xmlns:a16="http://schemas.microsoft.com/office/drawing/2014/main" id="{E68A7748-5CBB-4081-93B4-A7CBEC4118BC}"/>
                </a:ext>
              </a:extLst>
            </p:cNvPr>
            <p:cNvGrpSpPr/>
            <p:nvPr/>
          </p:nvGrpSpPr>
          <p:grpSpPr>
            <a:xfrm>
              <a:off x="0" y="0"/>
              <a:ext cx="11532917" cy="4788047"/>
              <a:chOff x="0" y="0"/>
              <a:chExt cx="3576153" cy="1484689"/>
            </a:xfrm>
          </p:grpSpPr>
          <p:sp>
            <p:nvSpPr>
              <p:cNvPr id="21" name="Freeform 4">
                <a:extLst>
                  <a:ext uri="{FF2B5EF4-FFF2-40B4-BE49-F238E27FC236}">
                    <a16:creationId xmlns:a16="http://schemas.microsoft.com/office/drawing/2014/main" id="{1F28AAFF-07AE-46FF-97BD-629CE550D885}"/>
                  </a:ext>
                </a:extLst>
              </p:cNvPr>
              <p:cNvSpPr/>
              <p:nvPr/>
            </p:nvSpPr>
            <p:spPr>
              <a:xfrm>
                <a:off x="0" y="0"/>
                <a:ext cx="3576153" cy="1484689"/>
              </a:xfrm>
              <a:custGeom>
                <a:avLst/>
                <a:gdLst/>
                <a:ahLst/>
                <a:cxnLst/>
                <a:rect l="l" t="t" r="r" b="b"/>
                <a:pathLst>
                  <a:path w="3576153" h="1484689">
                    <a:moveTo>
                      <a:pt x="3451693" y="1484689"/>
                    </a:moveTo>
                    <a:lnTo>
                      <a:pt x="124460" y="1484689"/>
                    </a:lnTo>
                    <a:cubicBezTo>
                      <a:pt x="55880" y="1484689"/>
                      <a:pt x="0" y="1428809"/>
                      <a:pt x="0" y="1360229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451694" y="0"/>
                    </a:lnTo>
                    <a:cubicBezTo>
                      <a:pt x="3520273" y="0"/>
                      <a:pt x="3576153" y="55880"/>
                      <a:pt x="3576153" y="124460"/>
                    </a:cubicBezTo>
                    <a:lnTo>
                      <a:pt x="3576153" y="1360229"/>
                    </a:lnTo>
                    <a:cubicBezTo>
                      <a:pt x="3576153" y="1428809"/>
                      <a:pt x="3520273" y="1484689"/>
                      <a:pt x="3451694" y="1484689"/>
                    </a:cubicBezTo>
                    <a:close/>
                  </a:path>
                </a:pathLst>
              </a:custGeom>
              <a:solidFill>
                <a:srgbClr val="F47921"/>
              </a:solid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endParaRPr lang="hr-HR" dirty="0"/>
              </a:p>
            </p:txBody>
          </p:sp>
        </p:grpSp>
        <p:grpSp>
          <p:nvGrpSpPr>
            <p:cNvPr id="19" name="Group 5">
              <a:extLst>
                <a:ext uri="{FF2B5EF4-FFF2-40B4-BE49-F238E27FC236}">
                  <a16:creationId xmlns:a16="http://schemas.microsoft.com/office/drawing/2014/main" id="{276C6D28-3390-4EF6-B7FE-BB41BFCCECE1}"/>
                </a:ext>
              </a:extLst>
            </p:cNvPr>
            <p:cNvGrpSpPr/>
            <p:nvPr/>
          </p:nvGrpSpPr>
          <p:grpSpPr>
            <a:xfrm>
              <a:off x="0" y="1455666"/>
              <a:ext cx="11532917" cy="4667111"/>
              <a:chOff x="0" y="0"/>
              <a:chExt cx="3576153" cy="1447189"/>
            </a:xfrm>
          </p:grpSpPr>
          <p:sp>
            <p:nvSpPr>
              <p:cNvPr id="20" name="Freeform 6">
                <a:extLst>
                  <a:ext uri="{FF2B5EF4-FFF2-40B4-BE49-F238E27FC236}">
                    <a16:creationId xmlns:a16="http://schemas.microsoft.com/office/drawing/2014/main" id="{61280F08-37E5-43D6-961D-EEBDAD67544A}"/>
                  </a:ext>
                </a:extLst>
              </p:cNvPr>
              <p:cNvSpPr/>
              <p:nvPr/>
            </p:nvSpPr>
            <p:spPr>
              <a:xfrm>
                <a:off x="0" y="0"/>
                <a:ext cx="3576153" cy="1447189"/>
              </a:xfrm>
              <a:custGeom>
                <a:avLst/>
                <a:gdLst/>
                <a:ahLst/>
                <a:cxnLst/>
                <a:rect l="l" t="t" r="r" b="b"/>
                <a:pathLst>
                  <a:path w="3576153" h="1447189">
                    <a:moveTo>
                      <a:pt x="3451693" y="1447189"/>
                    </a:moveTo>
                    <a:lnTo>
                      <a:pt x="124460" y="1447189"/>
                    </a:lnTo>
                    <a:cubicBezTo>
                      <a:pt x="55880" y="1447189"/>
                      <a:pt x="0" y="1391309"/>
                      <a:pt x="0" y="1322729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451694" y="0"/>
                    </a:lnTo>
                    <a:cubicBezTo>
                      <a:pt x="3520273" y="0"/>
                      <a:pt x="3576153" y="55880"/>
                      <a:pt x="3576153" y="124460"/>
                    </a:cubicBezTo>
                    <a:lnTo>
                      <a:pt x="3576153" y="1322729"/>
                    </a:lnTo>
                    <a:cubicBezTo>
                      <a:pt x="3576153" y="1391309"/>
                      <a:pt x="3520273" y="1447189"/>
                      <a:pt x="3451694" y="14471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F47921"/>
                </a:solidFill>
              </a:ln>
            </p:spPr>
            <p:txBody>
              <a:bodyPr anchor="ctr" anchorCtr="0"/>
              <a:lstStyle/>
              <a:p>
                <a:pPr algn="ctr"/>
                <a:r>
                  <a:rPr lang="hr-HR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Unutar odobrenih KA1 projekata zastupljene sve županije</a:t>
                </a:r>
              </a:p>
            </p:txBody>
          </p:sp>
        </p:grpSp>
      </p:grpSp>
      <p:grpSp>
        <p:nvGrpSpPr>
          <p:cNvPr id="27" name="Group 2">
            <a:extLst>
              <a:ext uri="{FF2B5EF4-FFF2-40B4-BE49-F238E27FC236}">
                <a16:creationId xmlns:a16="http://schemas.microsoft.com/office/drawing/2014/main" id="{271C7895-A30C-43EC-B8C4-8BF63C81F84A}"/>
              </a:ext>
            </a:extLst>
          </p:cNvPr>
          <p:cNvGrpSpPr/>
          <p:nvPr/>
        </p:nvGrpSpPr>
        <p:grpSpPr>
          <a:xfrm>
            <a:off x="199992" y="2997946"/>
            <a:ext cx="4860652" cy="1151134"/>
            <a:chOff x="0" y="0"/>
            <a:chExt cx="11532917" cy="6122777"/>
          </a:xfrm>
        </p:grpSpPr>
        <p:grpSp>
          <p:nvGrpSpPr>
            <p:cNvPr id="28" name="Group 3">
              <a:extLst>
                <a:ext uri="{FF2B5EF4-FFF2-40B4-BE49-F238E27FC236}">
                  <a16:creationId xmlns:a16="http://schemas.microsoft.com/office/drawing/2014/main" id="{FE0ED5FB-4C7A-43C2-AE40-5FD95E414A4D}"/>
                </a:ext>
              </a:extLst>
            </p:cNvPr>
            <p:cNvGrpSpPr/>
            <p:nvPr/>
          </p:nvGrpSpPr>
          <p:grpSpPr>
            <a:xfrm>
              <a:off x="0" y="0"/>
              <a:ext cx="11532917" cy="4788047"/>
              <a:chOff x="0" y="0"/>
              <a:chExt cx="3576153" cy="1484689"/>
            </a:xfrm>
          </p:grpSpPr>
          <p:sp>
            <p:nvSpPr>
              <p:cNvPr id="31" name="Freeform 4">
                <a:extLst>
                  <a:ext uri="{FF2B5EF4-FFF2-40B4-BE49-F238E27FC236}">
                    <a16:creationId xmlns:a16="http://schemas.microsoft.com/office/drawing/2014/main" id="{8C3D533C-D0DC-4DC7-A1FE-F6B01DC14EDA}"/>
                  </a:ext>
                </a:extLst>
              </p:cNvPr>
              <p:cNvSpPr/>
              <p:nvPr/>
            </p:nvSpPr>
            <p:spPr>
              <a:xfrm>
                <a:off x="0" y="0"/>
                <a:ext cx="3576153" cy="1484689"/>
              </a:xfrm>
              <a:custGeom>
                <a:avLst/>
                <a:gdLst/>
                <a:ahLst/>
                <a:cxnLst/>
                <a:rect l="l" t="t" r="r" b="b"/>
                <a:pathLst>
                  <a:path w="3576153" h="1484689">
                    <a:moveTo>
                      <a:pt x="3451693" y="1484689"/>
                    </a:moveTo>
                    <a:lnTo>
                      <a:pt x="124460" y="1484689"/>
                    </a:lnTo>
                    <a:cubicBezTo>
                      <a:pt x="55880" y="1484689"/>
                      <a:pt x="0" y="1428809"/>
                      <a:pt x="0" y="1360229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451694" y="0"/>
                    </a:lnTo>
                    <a:cubicBezTo>
                      <a:pt x="3520273" y="0"/>
                      <a:pt x="3576153" y="55880"/>
                      <a:pt x="3576153" y="124460"/>
                    </a:cubicBezTo>
                    <a:lnTo>
                      <a:pt x="3576153" y="1360229"/>
                    </a:lnTo>
                    <a:cubicBezTo>
                      <a:pt x="3576153" y="1428809"/>
                      <a:pt x="3520273" y="1484689"/>
                      <a:pt x="3451694" y="1484689"/>
                    </a:cubicBezTo>
                    <a:close/>
                  </a:path>
                </a:pathLst>
              </a:custGeom>
              <a:solidFill>
                <a:srgbClr val="F47921"/>
              </a:solid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endParaRPr lang="hr-HR" dirty="0"/>
              </a:p>
            </p:txBody>
          </p:sp>
        </p:grpSp>
        <p:grpSp>
          <p:nvGrpSpPr>
            <p:cNvPr id="29" name="Group 5">
              <a:extLst>
                <a:ext uri="{FF2B5EF4-FFF2-40B4-BE49-F238E27FC236}">
                  <a16:creationId xmlns:a16="http://schemas.microsoft.com/office/drawing/2014/main" id="{2D3D68B9-373D-4A3E-B3A2-0FBA1E49F7FF}"/>
                </a:ext>
              </a:extLst>
            </p:cNvPr>
            <p:cNvGrpSpPr/>
            <p:nvPr/>
          </p:nvGrpSpPr>
          <p:grpSpPr>
            <a:xfrm>
              <a:off x="0" y="1455666"/>
              <a:ext cx="11532917" cy="4667111"/>
              <a:chOff x="0" y="0"/>
              <a:chExt cx="3576153" cy="1447189"/>
            </a:xfrm>
          </p:grpSpPr>
          <p:sp>
            <p:nvSpPr>
              <p:cNvPr id="30" name="Freeform 6">
                <a:extLst>
                  <a:ext uri="{FF2B5EF4-FFF2-40B4-BE49-F238E27FC236}">
                    <a16:creationId xmlns:a16="http://schemas.microsoft.com/office/drawing/2014/main" id="{E38664A1-64A3-484A-92B9-34718C680197}"/>
                  </a:ext>
                </a:extLst>
              </p:cNvPr>
              <p:cNvSpPr/>
              <p:nvPr/>
            </p:nvSpPr>
            <p:spPr>
              <a:xfrm>
                <a:off x="0" y="0"/>
                <a:ext cx="3576153" cy="1447189"/>
              </a:xfrm>
              <a:custGeom>
                <a:avLst/>
                <a:gdLst/>
                <a:ahLst/>
                <a:cxnLst/>
                <a:rect l="l" t="t" r="r" b="b"/>
                <a:pathLst>
                  <a:path w="3576153" h="1447189">
                    <a:moveTo>
                      <a:pt x="3451693" y="1447189"/>
                    </a:moveTo>
                    <a:lnTo>
                      <a:pt x="124460" y="1447189"/>
                    </a:lnTo>
                    <a:cubicBezTo>
                      <a:pt x="55880" y="1447189"/>
                      <a:pt x="0" y="1391309"/>
                      <a:pt x="0" y="1322729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451694" y="0"/>
                    </a:lnTo>
                    <a:cubicBezTo>
                      <a:pt x="3520273" y="0"/>
                      <a:pt x="3576153" y="55880"/>
                      <a:pt x="3576153" y="124460"/>
                    </a:cubicBezTo>
                    <a:lnTo>
                      <a:pt x="3576153" y="1322729"/>
                    </a:lnTo>
                    <a:cubicBezTo>
                      <a:pt x="3576153" y="1391309"/>
                      <a:pt x="3520273" y="1447189"/>
                      <a:pt x="3451694" y="14471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F47921"/>
                </a:solidFill>
              </a:ln>
            </p:spPr>
            <p:txBody>
              <a:bodyPr anchor="ctr" anchorCtr="0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hr-HR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Najdulje trajanje učeničke mobilnosti </a:t>
                </a:r>
                <a:r>
                  <a:rPr kumimoji="0" lang="hr-HR" b="1" i="0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360 dana</a:t>
                </a:r>
              </a:p>
            </p:txBody>
          </p:sp>
        </p:grpSp>
      </p:grpSp>
      <p:grpSp>
        <p:nvGrpSpPr>
          <p:cNvPr id="32" name="Group 2">
            <a:extLst>
              <a:ext uri="{FF2B5EF4-FFF2-40B4-BE49-F238E27FC236}">
                <a16:creationId xmlns:a16="http://schemas.microsoft.com/office/drawing/2014/main" id="{C8A1D6A6-CA01-4998-B39E-E52B49F58F5C}"/>
              </a:ext>
            </a:extLst>
          </p:cNvPr>
          <p:cNvGrpSpPr/>
          <p:nvPr/>
        </p:nvGrpSpPr>
        <p:grpSpPr>
          <a:xfrm>
            <a:off x="7092443" y="2925938"/>
            <a:ext cx="4860652" cy="1151134"/>
            <a:chOff x="0" y="0"/>
            <a:chExt cx="11532917" cy="6122777"/>
          </a:xfrm>
        </p:grpSpPr>
        <p:grpSp>
          <p:nvGrpSpPr>
            <p:cNvPr id="33" name="Group 3">
              <a:extLst>
                <a:ext uri="{FF2B5EF4-FFF2-40B4-BE49-F238E27FC236}">
                  <a16:creationId xmlns:a16="http://schemas.microsoft.com/office/drawing/2014/main" id="{347F3163-B0F4-4E96-B2E2-66F7ED8CCA33}"/>
                </a:ext>
              </a:extLst>
            </p:cNvPr>
            <p:cNvGrpSpPr/>
            <p:nvPr/>
          </p:nvGrpSpPr>
          <p:grpSpPr>
            <a:xfrm>
              <a:off x="0" y="0"/>
              <a:ext cx="11532917" cy="4788047"/>
              <a:chOff x="0" y="0"/>
              <a:chExt cx="3576153" cy="1484689"/>
            </a:xfrm>
          </p:grpSpPr>
          <p:sp>
            <p:nvSpPr>
              <p:cNvPr id="36" name="Freeform 4">
                <a:extLst>
                  <a:ext uri="{FF2B5EF4-FFF2-40B4-BE49-F238E27FC236}">
                    <a16:creationId xmlns:a16="http://schemas.microsoft.com/office/drawing/2014/main" id="{E68FF900-48EB-4471-A02F-935700EC84F3}"/>
                  </a:ext>
                </a:extLst>
              </p:cNvPr>
              <p:cNvSpPr/>
              <p:nvPr/>
            </p:nvSpPr>
            <p:spPr>
              <a:xfrm>
                <a:off x="0" y="0"/>
                <a:ext cx="3576153" cy="1484689"/>
              </a:xfrm>
              <a:custGeom>
                <a:avLst/>
                <a:gdLst/>
                <a:ahLst/>
                <a:cxnLst/>
                <a:rect l="l" t="t" r="r" b="b"/>
                <a:pathLst>
                  <a:path w="3576153" h="1484689">
                    <a:moveTo>
                      <a:pt x="3451693" y="1484689"/>
                    </a:moveTo>
                    <a:lnTo>
                      <a:pt x="124460" y="1484689"/>
                    </a:lnTo>
                    <a:cubicBezTo>
                      <a:pt x="55880" y="1484689"/>
                      <a:pt x="0" y="1428809"/>
                      <a:pt x="0" y="1360229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451694" y="0"/>
                    </a:lnTo>
                    <a:cubicBezTo>
                      <a:pt x="3520273" y="0"/>
                      <a:pt x="3576153" y="55880"/>
                      <a:pt x="3576153" y="124460"/>
                    </a:cubicBezTo>
                    <a:lnTo>
                      <a:pt x="3576153" y="1360229"/>
                    </a:lnTo>
                    <a:cubicBezTo>
                      <a:pt x="3576153" y="1428809"/>
                      <a:pt x="3520273" y="1484689"/>
                      <a:pt x="3451694" y="1484689"/>
                    </a:cubicBezTo>
                    <a:close/>
                  </a:path>
                </a:pathLst>
              </a:custGeom>
              <a:solidFill>
                <a:srgbClr val="F47921"/>
              </a:solid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endParaRPr lang="hr-HR" dirty="0"/>
              </a:p>
            </p:txBody>
          </p:sp>
        </p:grpSp>
        <p:grpSp>
          <p:nvGrpSpPr>
            <p:cNvPr id="34" name="Group 5">
              <a:extLst>
                <a:ext uri="{FF2B5EF4-FFF2-40B4-BE49-F238E27FC236}">
                  <a16:creationId xmlns:a16="http://schemas.microsoft.com/office/drawing/2014/main" id="{9149F19F-84DD-4E7E-A499-2F53C3C4C5F3}"/>
                </a:ext>
              </a:extLst>
            </p:cNvPr>
            <p:cNvGrpSpPr/>
            <p:nvPr/>
          </p:nvGrpSpPr>
          <p:grpSpPr>
            <a:xfrm>
              <a:off x="0" y="1455666"/>
              <a:ext cx="11532917" cy="4667111"/>
              <a:chOff x="0" y="0"/>
              <a:chExt cx="3576153" cy="1447189"/>
            </a:xfrm>
          </p:grpSpPr>
          <p:sp>
            <p:nvSpPr>
              <p:cNvPr id="35" name="Freeform 6">
                <a:extLst>
                  <a:ext uri="{FF2B5EF4-FFF2-40B4-BE49-F238E27FC236}">
                    <a16:creationId xmlns:a16="http://schemas.microsoft.com/office/drawing/2014/main" id="{2738C154-FDC1-4089-AD9A-9082302BC716}"/>
                  </a:ext>
                </a:extLst>
              </p:cNvPr>
              <p:cNvSpPr/>
              <p:nvPr/>
            </p:nvSpPr>
            <p:spPr>
              <a:xfrm>
                <a:off x="0" y="0"/>
                <a:ext cx="3576153" cy="1447189"/>
              </a:xfrm>
              <a:custGeom>
                <a:avLst/>
                <a:gdLst/>
                <a:ahLst/>
                <a:cxnLst/>
                <a:rect l="l" t="t" r="r" b="b"/>
                <a:pathLst>
                  <a:path w="3576153" h="1447189">
                    <a:moveTo>
                      <a:pt x="3451693" y="1447189"/>
                    </a:moveTo>
                    <a:lnTo>
                      <a:pt x="124460" y="1447189"/>
                    </a:lnTo>
                    <a:cubicBezTo>
                      <a:pt x="55880" y="1447189"/>
                      <a:pt x="0" y="1391309"/>
                      <a:pt x="0" y="1322729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451694" y="0"/>
                    </a:lnTo>
                    <a:cubicBezTo>
                      <a:pt x="3520273" y="0"/>
                      <a:pt x="3576153" y="55880"/>
                      <a:pt x="3576153" y="124460"/>
                    </a:cubicBezTo>
                    <a:lnTo>
                      <a:pt x="3576153" y="1322729"/>
                    </a:lnTo>
                    <a:cubicBezTo>
                      <a:pt x="3576153" y="1391309"/>
                      <a:pt x="3520273" y="1447189"/>
                      <a:pt x="3451694" y="14471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F47921"/>
                </a:solidFill>
              </a:ln>
            </p:spPr>
            <p:txBody>
              <a:bodyPr anchor="ctr" anchorCtr="0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hr-HR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Jezična potpora: 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hr-HR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dodijeljeno gotovo </a:t>
                </a:r>
                <a:r>
                  <a:rPr kumimoji="0" lang="hr-HR" b="1" i="0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2000</a:t>
                </a:r>
                <a:r>
                  <a:rPr kumimoji="0" lang="hr-HR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OLS licencija</a:t>
                </a:r>
              </a:p>
            </p:txBody>
          </p:sp>
        </p:grpSp>
      </p:grpSp>
      <p:grpSp>
        <p:nvGrpSpPr>
          <p:cNvPr id="37" name="Group 2">
            <a:extLst>
              <a:ext uri="{FF2B5EF4-FFF2-40B4-BE49-F238E27FC236}">
                <a16:creationId xmlns:a16="http://schemas.microsoft.com/office/drawing/2014/main" id="{1A79B4B0-1D81-48E8-92ED-91E5AE7118D4}"/>
              </a:ext>
            </a:extLst>
          </p:cNvPr>
          <p:cNvGrpSpPr/>
          <p:nvPr/>
        </p:nvGrpSpPr>
        <p:grpSpPr>
          <a:xfrm>
            <a:off x="199992" y="4438106"/>
            <a:ext cx="4860652" cy="1151134"/>
            <a:chOff x="0" y="0"/>
            <a:chExt cx="11532917" cy="6122777"/>
          </a:xfrm>
        </p:grpSpPr>
        <p:grpSp>
          <p:nvGrpSpPr>
            <p:cNvPr id="38" name="Group 3">
              <a:extLst>
                <a:ext uri="{FF2B5EF4-FFF2-40B4-BE49-F238E27FC236}">
                  <a16:creationId xmlns:a16="http://schemas.microsoft.com/office/drawing/2014/main" id="{637A25B9-C873-45EF-A48B-7DA120793A93}"/>
                </a:ext>
              </a:extLst>
            </p:cNvPr>
            <p:cNvGrpSpPr/>
            <p:nvPr/>
          </p:nvGrpSpPr>
          <p:grpSpPr>
            <a:xfrm>
              <a:off x="0" y="0"/>
              <a:ext cx="11532917" cy="4788047"/>
              <a:chOff x="0" y="0"/>
              <a:chExt cx="3576153" cy="1484689"/>
            </a:xfrm>
          </p:grpSpPr>
          <p:sp>
            <p:nvSpPr>
              <p:cNvPr id="41" name="Freeform 4">
                <a:extLst>
                  <a:ext uri="{FF2B5EF4-FFF2-40B4-BE49-F238E27FC236}">
                    <a16:creationId xmlns:a16="http://schemas.microsoft.com/office/drawing/2014/main" id="{C4B9652F-3972-4B86-B329-54472C57AEB6}"/>
                  </a:ext>
                </a:extLst>
              </p:cNvPr>
              <p:cNvSpPr/>
              <p:nvPr/>
            </p:nvSpPr>
            <p:spPr>
              <a:xfrm>
                <a:off x="0" y="0"/>
                <a:ext cx="3576153" cy="1484689"/>
              </a:xfrm>
              <a:custGeom>
                <a:avLst/>
                <a:gdLst/>
                <a:ahLst/>
                <a:cxnLst/>
                <a:rect l="l" t="t" r="r" b="b"/>
                <a:pathLst>
                  <a:path w="3576153" h="1484689">
                    <a:moveTo>
                      <a:pt x="3451693" y="1484689"/>
                    </a:moveTo>
                    <a:lnTo>
                      <a:pt x="124460" y="1484689"/>
                    </a:lnTo>
                    <a:cubicBezTo>
                      <a:pt x="55880" y="1484689"/>
                      <a:pt x="0" y="1428809"/>
                      <a:pt x="0" y="1360229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451694" y="0"/>
                    </a:lnTo>
                    <a:cubicBezTo>
                      <a:pt x="3520273" y="0"/>
                      <a:pt x="3576153" y="55880"/>
                      <a:pt x="3576153" y="124460"/>
                    </a:cubicBezTo>
                    <a:lnTo>
                      <a:pt x="3576153" y="1360229"/>
                    </a:lnTo>
                    <a:cubicBezTo>
                      <a:pt x="3576153" y="1428809"/>
                      <a:pt x="3520273" y="1484689"/>
                      <a:pt x="3451694" y="1484689"/>
                    </a:cubicBezTo>
                    <a:close/>
                  </a:path>
                </a:pathLst>
              </a:custGeom>
              <a:solidFill>
                <a:srgbClr val="F47921"/>
              </a:solid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endParaRPr lang="hr-HR" dirty="0"/>
              </a:p>
            </p:txBody>
          </p:sp>
        </p:grpSp>
        <p:grpSp>
          <p:nvGrpSpPr>
            <p:cNvPr id="39" name="Group 5">
              <a:extLst>
                <a:ext uri="{FF2B5EF4-FFF2-40B4-BE49-F238E27FC236}">
                  <a16:creationId xmlns:a16="http://schemas.microsoft.com/office/drawing/2014/main" id="{7BA77E07-D780-4D4E-BC7C-C5F4093A0DF5}"/>
                </a:ext>
              </a:extLst>
            </p:cNvPr>
            <p:cNvGrpSpPr/>
            <p:nvPr/>
          </p:nvGrpSpPr>
          <p:grpSpPr>
            <a:xfrm>
              <a:off x="0" y="1455666"/>
              <a:ext cx="11532917" cy="4667111"/>
              <a:chOff x="0" y="0"/>
              <a:chExt cx="3576153" cy="1447189"/>
            </a:xfrm>
          </p:grpSpPr>
          <p:sp>
            <p:nvSpPr>
              <p:cNvPr id="40" name="Freeform 6">
                <a:extLst>
                  <a:ext uri="{FF2B5EF4-FFF2-40B4-BE49-F238E27FC236}">
                    <a16:creationId xmlns:a16="http://schemas.microsoft.com/office/drawing/2014/main" id="{5F0548AA-462A-4928-A10B-4ED1934C87D3}"/>
                  </a:ext>
                </a:extLst>
              </p:cNvPr>
              <p:cNvSpPr/>
              <p:nvPr/>
            </p:nvSpPr>
            <p:spPr>
              <a:xfrm>
                <a:off x="0" y="0"/>
                <a:ext cx="3576153" cy="1447189"/>
              </a:xfrm>
              <a:custGeom>
                <a:avLst/>
                <a:gdLst/>
                <a:ahLst/>
                <a:cxnLst/>
                <a:rect l="l" t="t" r="r" b="b"/>
                <a:pathLst>
                  <a:path w="3576153" h="1447189">
                    <a:moveTo>
                      <a:pt x="3451693" y="1447189"/>
                    </a:moveTo>
                    <a:lnTo>
                      <a:pt x="124460" y="1447189"/>
                    </a:lnTo>
                    <a:cubicBezTo>
                      <a:pt x="55880" y="1447189"/>
                      <a:pt x="0" y="1391309"/>
                      <a:pt x="0" y="1322729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451694" y="0"/>
                    </a:lnTo>
                    <a:cubicBezTo>
                      <a:pt x="3520273" y="0"/>
                      <a:pt x="3576153" y="55880"/>
                      <a:pt x="3576153" y="124460"/>
                    </a:cubicBezTo>
                    <a:lnTo>
                      <a:pt x="3576153" y="1322729"/>
                    </a:lnTo>
                    <a:cubicBezTo>
                      <a:pt x="3576153" y="1391309"/>
                      <a:pt x="3520273" y="1447189"/>
                      <a:pt x="3451694" y="14471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F47921"/>
                </a:solidFill>
              </a:ln>
            </p:spPr>
            <p:txBody>
              <a:bodyPr anchor="ctr" anchorCtr="0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hr-HR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808080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U sklopu KA2 razvijeno više od 80 inovativnih rezultata</a:t>
                </a:r>
                <a:endParaRPr kumimoji="0" lang="hr-HR" sz="2400" b="1" i="0" u="sng" strike="noStrike" kern="1200" cap="none" spc="0" normalizeH="0" baseline="0" noProof="0" dirty="0">
                  <a:ln>
                    <a:noFill/>
                  </a:ln>
                  <a:solidFill>
                    <a:srgbClr val="4BACC6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42" name="Group 2">
            <a:extLst>
              <a:ext uri="{FF2B5EF4-FFF2-40B4-BE49-F238E27FC236}">
                <a16:creationId xmlns:a16="http://schemas.microsoft.com/office/drawing/2014/main" id="{620C2117-8C5D-4EFC-B81B-798D5BF3A35D}"/>
              </a:ext>
            </a:extLst>
          </p:cNvPr>
          <p:cNvGrpSpPr/>
          <p:nvPr/>
        </p:nvGrpSpPr>
        <p:grpSpPr>
          <a:xfrm>
            <a:off x="7075724" y="4438106"/>
            <a:ext cx="4860652" cy="1151134"/>
            <a:chOff x="0" y="0"/>
            <a:chExt cx="11532917" cy="6122777"/>
          </a:xfrm>
        </p:grpSpPr>
        <p:grpSp>
          <p:nvGrpSpPr>
            <p:cNvPr id="43" name="Group 3">
              <a:extLst>
                <a:ext uri="{FF2B5EF4-FFF2-40B4-BE49-F238E27FC236}">
                  <a16:creationId xmlns:a16="http://schemas.microsoft.com/office/drawing/2014/main" id="{E6EA7837-3F77-4AA4-A16D-AC56DB5EF023}"/>
                </a:ext>
              </a:extLst>
            </p:cNvPr>
            <p:cNvGrpSpPr/>
            <p:nvPr/>
          </p:nvGrpSpPr>
          <p:grpSpPr>
            <a:xfrm>
              <a:off x="0" y="0"/>
              <a:ext cx="11532917" cy="4788047"/>
              <a:chOff x="0" y="0"/>
              <a:chExt cx="3576153" cy="1484689"/>
            </a:xfrm>
          </p:grpSpPr>
          <p:sp>
            <p:nvSpPr>
              <p:cNvPr id="46" name="Freeform 4">
                <a:extLst>
                  <a:ext uri="{FF2B5EF4-FFF2-40B4-BE49-F238E27FC236}">
                    <a16:creationId xmlns:a16="http://schemas.microsoft.com/office/drawing/2014/main" id="{66BD6280-6E1F-4F2F-91E9-3328C5D86D13}"/>
                  </a:ext>
                </a:extLst>
              </p:cNvPr>
              <p:cNvSpPr/>
              <p:nvPr/>
            </p:nvSpPr>
            <p:spPr>
              <a:xfrm>
                <a:off x="0" y="0"/>
                <a:ext cx="3576153" cy="1484689"/>
              </a:xfrm>
              <a:custGeom>
                <a:avLst/>
                <a:gdLst/>
                <a:ahLst/>
                <a:cxnLst/>
                <a:rect l="l" t="t" r="r" b="b"/>
                <a:pathLst>
                  <a:path w="3576153" h="1484689">
                    <a:moveTo>
                      <a:pt x="3451693" y="1484689"/>
                    </a:moveTo>
                    <a:lnTo>
                      <a:pt x="124460" y="1484689"/>
                    </a:lnTo>
                    <a:cubicBezTo>
                      <a:pt x="55880" y="1484689"/>
                      <a:pt x="0" y="1428809"/>
                      <a:pt x="0" y="1360229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451694" y="0"/>
                    </a:lnTo>
                    <a:cubicBezTo>
                      <a:pt x="3520273" y="0"/>
                      <a:pt x="3576153" y="55880"/>
                      <a:pt x="3576153" y="124460"/>
                    </a:cubicBezTo>
                    <a:lnTo>
                      <a:pt x="3576153" y="1360229"/>
                    </a:lnTo>
                    <a:cubicBezTo>
                      <a:pt x="3576153" y="1428809"/>
                      <a:pt x="3520273" y="1484689"/>
                      <a:pt x="3451694" y="1484689"/>
                    </a:cubicBezTo>
                    <a:close/>
                  </a:path>
                </a:pathLst>
              </a:custGeom>
              <a:solidFill>
                <a:srgbClr val="F47921"/>
              </a:solid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endParaRPr lang="hr-HR" dirty="0"/>
              </a:p>
            </p:txBody>
          </p:sp>
        </p:grpSp>
        <p:grpSp>
          <p:nvGrpSpPr>
            <p:cNvPr id="44" name="Group 5">
              <a:extLst>
                <a:ext uri="{FF2B5EF4-FFF2-40B4-BE49-F238E27FC236}">
                  <a16:creationId xmlns:a16="http://schemas.microsoft.com/office/drawing/2014/main" id="{052E72CF-89E9-4EC4-B09A-A96D689B84CE}"/>
                </a:ext>
              </a:extLst>
            </p:cNvPr>
            <p:cNvGrpSpPr/>
            <p:nvPr/>
          </p:nvGrpSpPr>
          <p:grpSpPr>
            <a:xfrm>
              <a:off x="0" y="1455666"/>
              <a:ext cx="11532917" cy="4667111"/>
              <a:chOff x="0" y="0"/>
              <a:chExt cx="3576153" cy="1447189"/>
            </a:xfrm>
          </p:grpSpPr>
          <p:sp>
            <p:nvSpPr>
              <p:cNvPr id="45" name="Freeform 6">
                <a:extLst>
                  <a:ext uri="{FF2B5EF4-FFF2-40B4-BE49-F238E27FC236}">
                    <a16:creationId xmlns:a16="http://schemas.microsoft.com/office/drawing/2014/main" id="{CBB0EC92-D873-4621-984C-A897F97879D8}"/>
                  </a:ext>
                </a:extLst>
              </p:cNvPr>
              <p:cNvSpPr/>
              <p:nvPr/>
            </p:nvSpPr>
            <p:spPr>
              <a:xfrm>
                <a:off x="0" y="0"/>
                <a:ext cx="3576153" cy="1447189"/>
              </a:xfrm>
              <a:custGeom>
                <a:avLst/>
                <a:gdLst/>
                <a:ahLst/>
                <a:cxnLst/>
                <a:rect l="l" t="t" r="r" b="b"/>
                <a:pathLst>
                  <a:path w="3576153" h="1447189">
                    <a:moveTo>
                      <a:pt x="3451693" y="1447189"/>
                    </a:moveTo>
                    <a:lnTo>
                      <a:pt x="124460" y="1447189"/>
                    </a:lnTo>
                    <a:cubicBezTo>
                      <a:pt x="55880" y="1447189"/>
                      <a:pt x="0" y="1391309"/>
                      <a:pt x="0" y="1322729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451694" y="0"/>
                    </a:lnTo>
                    <a:cubicBezTo>
                      <a:pt x="3520273" y="0"/>
                      <a:pt x="3576153" y="55880"/>
                      <a:pt x="3576153" y="124460"/>
                    </a:cubicBezTo>
                    <a:lnTo>
                      <a:pt x="3576153" y="1322729"/>
                    </a:lnTo>
                    <a:cubicBezTo>
                      <a:pt x="3576153" y="1391309"/>
                      <a:pt x="3520273" y="1447189"/>
                      <a:pt x="3451694" y="14471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F47921"/>
                </a:solidFill>
              </a:ln>
            </p:spPr>
            <p:txBody>
              <a:bodyPr anchor="ctr" anchorCtr="0"/>
              <a:lstStyle/>
              <a:p>
                <a:pPr lvl="2" algn="ctr">
                  <a:defRPr/>
                </a:pPr>
                <a:r>
                  <a:rPr kumimoji="0" lang="hr-HR" b="1" i="0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TCA: više od 150 sudionika sudjelovalo na 65 aktivnosti </a:t>
                </a:r>
              </a:p>
            </p:txBody>
          </p:sp>
        </p:grpSp>
      </p:grpSp>
      <p:pic>
        <p:nvPicPr>
          <p:cNvPr id="47" name="Picture 3">
            <a:extLst>
              <a:ext uri="{FF2B5EF4-FFF2-40B4-BE49-F238E27FC236}">
                <a16:creationId xmlns:a16="http://schemas.microsoft.com/office/drawing/2014/main" id="{63240CA1-7478-4820-87BF-08032887FC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3518492" y="1558910"/>
            <a:ext cx="5116103" cy="4462378"/>
          </a:xfrm>
          <a:prstGeom prst="rect">
            <a:avLst/>
          </a:prstGeom>
        </p:spPr>
      </p:pic>
      <p:grpSp>
        <p:nvGrpSpPr>
          <p:cNvPr id="22" name="Group 2">
            <a:extLst>
              <a:ext uri="{FF2B5EF4-FFF2-40B4-BE49-F238E27FC236}">
                <a16:creationId xmlns:a16="http://schemas.microsoft.com/office/drawing/2014/main" id="{357D8C7F-2EA1-4722-B739-E8A24E3907DA}"/>
              </a:ext>
            </a:extLst>
          </p:cNvPr>
          <p:cNvGrpSpPr/>
          <p:nvPr/>
        </p:nvGrpSpPr>
        <p:grpSpPr>
          <a:xfrm>
            <a:off x="7078775" y="1485778"/>
            <a:ext cx="4860652" cy="1151134"/>
            <a:chOff x="0" y="0"/>
            <a:chExt cx="11532917" cy="6122777"/>
          </a:xfrm>
        </p:grpSpPr>
        <p:grpSp>
          <p:nvGrpSpPr>
            <p:cNvPr id="23" name="Group 3">
              <a:extLst>
                <a:ext uri="{FF2B5EF4-FFF2-40B4-BE49-F238E27FC236}">
                  <a16:creationId xmlns:a16="http://schemas.microsoft.com/office/drawing/2014/main" id="{8D86F7C8-C8FC-48E8-8606-EBA49FBE65FF}"/>
                </a:ext>
              </a:extLst>
            </p:cNvPr>
            <p:cNvGrpSpPr/>
            <p:nvPr/>
          </p:nvGrpSpPr>
          <p:grpSpPr>
            <a:xfrm>
              <a:off x="0" y="0"/>
              <a:ext cx="11532917" cy="4788047"/>
              <a:chOff x="0" y="0"/>
              <a:chExt cx="3576153" cy="1484689"/>
            </a:xfrm>
          </p:grpSpPr>
          <p:sp>
            <p:nvSpPr>
              <p:cNvPr id="26" name="Freeform 4">
                <a:extLst>
                  <a:ext uri="{FF2B5EF4-FFF2-40B4-BE49-F238E27FC236}">
                    <a16:creationId xmlns:a16="http://schemas.microsoft.com/office/drawing/2014/main" id="{0E379EA5-BCF5-43B3-8C0A-28E316046A93}"/>
                  </a:ext>
                </a:extLst>
              </p:cNvPr>
              <p:cNvSpPr/>
              <p:nvPr/>
            </p:nvSpPr>
            <p:spPr>
              <a:xfrm>
                <a:off x="0" y="0"/>
                <a:ext cx="3576153" cy="1484689"/>
              </a:xfrm>
              <a:custGeom>
                <a:avLst/>
                <a:gdLst/>
                <a:ahLst/>
                <a:cxnLst/>
                <a:rect l="l" t="t" r="r" b="b"/>
                <a:pathLst>
                  <a:path w="3576153" h="1484689">
                    <a:moveTo>
                      <a:pt x="3451693" y="1484689"/>
                    </a:moveTo>
                    <a:lnTo>
                      <a:pt x="124460" y="1484689"/>
                    </a:lnTo>
                    <a:cubicBezTo>
                      <a:pt x="55880" y="1484689"/>
                      <a:pt x="0" y="1428809"/>
                      <a:pt x="0" y="1360229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451694" y="0"/>
                    </a:lnTo>
                    <a:cubicBezTo>
                      <a:pt x="3520273" y="0"/>
                      <a:pt x="3576153" y="55880"/>
                      <a:pt x="3576153" y="124460"/>
                    </a:cubicBezTo>
                    <a:lnTo>
                      <a:pt x="3576153" y="1360229"/>
                    </a:lnTo>
                    <a:cubicBezTo>
                      <a:pt x="3576153" y="1428809"/>
                      <a:pt x="3520273" y="1484689"/>
                      <a:pt x="3451694" y="1484689"/>
                    </a:cubicBezTo>
                    <a:close/>
                  </a:path>
                </a:pathLst>
              </a:custGeom>
              <a:solidFill>
                <a:srgbClr val="F47921"/>
              </a:solid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endParaRPr lang="hr-HR" dirty="0"/>
              </a:p>
            </p:txBody>
          </p:sp>
        </p:grpSp>
        <p:grpSp>
          <p:nvGrpSpPr>
            <p:cNvPr id="24" name="Group 5">
              <a:extLst>
                <a:ext uri="{FF2B5EF4-FFF2-40B4-BE49-F238E27FC236}">
                  <a16:creationId xmlns:a16="http://schemas.microsoft.com/office/drawing/2014/main" id="{6EC80538-0F9F-4598-B900-7F947BD79B5A}"/>
                </a:ext>
              </a:extLst>
            </p:cNvPr>
            <p:cNvGrpSpPr/>
            <p:nvPr/>
          </p:nvGrpSpPr>
          <p:grpSpPr>
            <a:xfrm>
              <a:off x="0" y="1455666"/>
              <a:ext cx="11532917" cy="4667111"/>
              <a:chOff x="0" y="0"/>
              <a:chExt cx="3576153" cy="1447189"/>
            </a:xfrm>
          </p:grpSpPr>
          <p:sp>
            <p:nvSpPr>
              <p:cNvPr id="25" name="Freeform 6">
                <a:extLst>
                  <a:ext uri="{FF2B5EF4-FFF2-40B4-BE49-F238E27FC236}">
                    <a16:creationId xmlns:a16="http://schemas.microsoft.com/office/drawing/2014/main" id="{41DF7FBF-88A7-45DE-8DFB-89617B3696B3}"/>
                  </a:ext>
                </a:extLst>
              </p:cNvPr>
              <p:cNvSpPr/>
              <p:nvPr/>
            </p:nvSpPr>
            <p:spPr>
              <a:xfrm>
                <a:off x="0" y="0"/>
                <a:ext cx="3576153" cy="1447189"/>
              </a:xfrm>
              <a:custGeom>
                <a:avLst/>
                <a:gdLst/>
                <a:ahLst/>
                <a:cxnLst/>
                <a:rect l="l" t="t" r="r" b="b"/>
                <a:pathLst>
                  <a:path w="3576153" h="1447189">
                    <a:moveTo>
                      <a:pt x="3451693" y="1447189"/>
                    </a:moveTo>
                    <a:lnTo>
                      <a:pt x="124460" y="1447189"/>
                    </a:lnTo>
                    <a:cubicBezTo>
                      <a:pt x="55880" y="1447189"/>
                      <a:pt x="0" y="1391309"/>
                      <a:pt x="0" y="1322729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451694" y="0"/>
                    </a:lnTo>
                    <a:cubicBezTo>
                      <a:pt x="3520273" y="0"/>
                      <a:pt x="3576153" y="55880"/>
                      <a:pt x="3576153" y="124460"/>
                    </a:cubicBezTo>
                    <a:lnTo>
                      <a:pt x="3576153" y="1322729"/>
                    </a:lnTo>
                    <a:cubicBezTo>
                      <a:pt x="3576153" y="1391309"/>
                      <a:pt x="3520273" y="1447189"/>
                      <a:pt x="3451694" y="14471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F47921"/>
                </a:solidFill>
              </a:ln>
            </p:spPr>
            <p:txBody>
              <a:bodyPr anchor="ctr" anchorCtr="0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hr-HR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Najmanji v. najveći KA1 odobreni proračun: 6.872,00 EUR v. 665.283,00 EUR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14673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B9B4C77-84BC-4932-A799-EC67B8A4B618}"/>
              </a:ext>
            </a:extLst>
          </p:cNvPr>
          <p:cNvGrpSpPr/>
          <p:nvPr/>
        </p:nvGrpSpPr>
        <p:grpSpPr>
          <a:xfrm>
            <a:off x="263352" y="548680"/>
            <a:ext cx="6482780" cy="6408712"/>
            <a:chOff x="0" y="0"/>
            <a:chExt cx="11081798" cy="1108179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1688659-21F5-4B1F-AC55-A693511FB8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5219993">
              <a:off x="268710" y="268710"/>
              <a:ext cx="10544378" cy="10544378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A6AFAB9-99B0-4712-90ED-5CBC6B8471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838205" y="1801316"/>
              <a:ext cx="9405389" cy="7479165"/>
            </a:xfrm>
            <a:prstGeom prst="rect">
              <a:avLst/>
            </a:prstGeom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3BC0A2E0-85E4-4F85-9D97-FB336FB9BE89}"/>
              </a:ext>
            </a:extLst>
          </p:cNvPr>
          <p:cNvSpPr txBox="1">
            <a:spLocks/>
          </p:cNvSpPr>
          <p:nvPr/>
        </p:nvSpPr>
        <p:spPr>
          <a:xfrm>
            <a:off x="6290196" y="1268760"/>
            <a:ext cx="5646108" cy="3851974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3000" b="1" dirty="0">
                <a:solidFill>
                  <a:srgbClr val="00CC99"/>
                </a:solidFill>
              </a:rPr>
              <a:t>Nove aktivnosti i mogućnosti</a:t>
            </a:r>
          </a:p>
          <a:p>
            <a:pPr algn="l">
              <a:lnSpc>
                <a:spcPct val="150000"/>
              </a:lnSpc>
            </a:pPr>
            <a:endParaRPr lang="hr-HR" sz="1500" b="1" dirty="0">
              <a:solidFill>
                <a:srgbClr val="00CC99"/>
              </a:solidFill>
            </a:endParaRPr>
          </a:p>
          <a:p>
            <a:pPr algn="l"/>
            <a:r>
              <a:rPr lang="hr-HR" sz="2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- 	prikaz strukture i prioriteta 	Programa (2021.-2027.) te 	ključnih aktivnosti i 	mogućnosti u područjima 	odgoja i općeg obrazovanja i 	strukovnog obrazovanja i 	osposobljavanja</a:t>
            </a:r>
          </a:p>
        </p:txBody>
      </p:sp>
    </p:spTree>
    <p:extLst>
      <p:ext uri="{BB962C8B-B14F-4D97-AF65-F5344CB8AC3E}">
        <p14:creationId xmlns:p14="http://schemas.microsoft.com/office/powerpoint/2010/main" val="40167269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zentacija_akreditacije_predlozak_16-9_VP" id="{9A5E60BA-C0D7-4EC4-AA0D-4947E840BBAC}" vid="{BA320A7F-996B-46EC-90F4-AA71C01F1B6C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zentacija_AG" id="{C8EFC4E4-A2E8-45EC-A1BE-001C35B739B5}" vid="{A794ADFF-04A7-4BA2-A970-D2F9F61A693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19AD129FDDA7468FF38014F9EFFDFB" ma:contentTypeVersion="9" ma:contentTypeDescription="Create a new document." ma:contentTypeScope="" ma:versionID="4fcd053a9ed1e5f48350579de0e7325e">
  <xsd:schema xmlns:xsd="http://www.w3.org/2001/XMLSchema" xmlns:xs="http://www.w3.org/2001/XMLSchema" xmlns:p="http://schemas.microsoft.com/office/2006/metadata/properties" xmlns:ns2="308b9254-7e7b-4c5e-83ca-a43152e09a57" xmlns:ns3="d621d727-55bd-4dd6-b7a7-ddd2c77a040c" targetNamespace="http://schemas.microsoft.com/office/2006/metadata/properties" ma:root="true" ma:fieldsID="7d09d66c0e30f0cd367e0bda905d5996" ns2:_="" ns3:_="">
    <xsd:import namespace="308b9254-7e7b-4c5e-83ca-a43152e09a57"/>
    <xsd:import namespace="d621d727-55bd-4dd6-b7a7-ddd2c77a040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8b9254-7e7b-4c5e-83ca-a43152e09a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21d727-55bd-4dd6-b7a7-ddd2c77a040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42CFFBE-7EB3-4D50-A1FE-964C0BB9396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A46B2C8-46C2-4BCB-BCFA-062864EB96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08b9254-7e7b-4c5e-83ca-a43152e09a57"/>
    <ds:schemaRef ds:uri="d621d727-55bd-4dd6-b7a7-ddd2c77a040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41424FF-1EC4-4FEF-97B8-EF307C033D42}">
  <ds:schemaRefs>
    <ds:schemaRef ds:uri="http://purl.org/dc/elements/1.1/"/>
    <ds:schemaRef ds:uri="http://schemas.microsoft.com/office/2006/metadata/properties"/>
    <ds:schemaRef ds:uri="308b9254-7e7b-4c5e-83ca-a43152e09a57"/>
    <ds:schemaRef ds:uri="http://purl.org/dc/terms/"/>
    <ds:schemaRef ds:uri="d621d727-55bd-4dd6-b7a7-ddd2c77a040c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4673</TotalTime>
  <Words>4823</Words>
  <Application>Microsoft Office PowerPoint</Application>
  <PresentationFormat>Widescreen</PresentationFormat>
  <Paragraphs>554</Paragraphs>
  <Slides>31</Slides>
  <Notes>13</Notes>
  <HiddenSlides>2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Calibri</vt:lpstr>
      <vt:lpstr>Symbol</vt:lpstr>
      <vt:lpstr>Wingdings</vt:lpstr>
      <vt:lpstr>Office Theme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Sredstva</vt:lpstr>
      <vt:lpstr>PowerPoint Presentation</vt:lpstr>
      <vt:lpstr>Sredstva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eTwinning- najveća europska odgojno-obrazovna  zajednica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Erasmus+ (2021. - 2027.)  Mogućnosti namijenjene školama u okviru centraliziranih aktivnosti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dolor sit  amet lorem ipsum dolor dolor sit amet lorem</dc:title>
  <dc:creator>Microsoft Office User</dc:creator>
  <cp:lastModifiedBy>Antonija Gladović</cp:lastModifiedBy>
  <cp:revision>348</cp:revision>
  <cp:lastPrinted>2020-11-27T10:29:48Z</cp:lastPrinted>
  <dcterms:created xsi:type="dcterms:W3CDTF">2019-09-10T09:34:39Z</dcterms:created>
  <dcterms:modified xsi:type="dcterms:W3CDTF">2021-05-11T08:41:35Z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0x010100C119AD129FDDA7468FF38014F9EFFDFB</vt:lpwstr>
  </property>
  <property fmtid="{D5CDD505-2E9C-101B-9397-08002B2CF9AE}" pid="3" name="Order">
    <vt:r8>8000</vt:r8>
  </property>
</Properties>
</file>