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33" r:id="rId12"/>
    <p:sldId id="334" r:id="rId13"/>
    <p:sldId id="267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  <p:embeddedFont>
      <p:font typeface="Open Sans ExtraBold" panose="020F0502020204030204" pitchFamily="34" charset="0"/>
      <p:bold r:id="rId24"/>
      <p:italic r:id="rId25"/>
      <p:boldItalic r:id="rId26"/>
    </p:embeddedFont>
    <p:embeddedFont>
      <p:font typeface="Open Sans Light" panose="020B060603050402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jsVq80Qf9qbaKBRqyQ4oYQYA+b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066058-3668-BE4B-9AB9-0569019DECB4}" v="10" dt="2021-05-19T07:48:40.3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6"/>
    <p:restoredTop sz="94668"/>
  </p:normalViewPr>
  <p:slideViewPr>
    <p:cSldViewPr snapToGrid="0" snapToObjects="1">
      <p:cViewPr varScale="1">
        <p:scale>
          <a:sx n="99" d="100"/>
          <a:sy n="99" d="100"/>
        </p:scale>
        <p:origin x="184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2" name="Google Shape;1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d9ac4bae55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gd9ac4bae55_0_27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gd9ac4bae55_0_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c384190ec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gc384190ec2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" name="Google Shape;119;gc384190ec2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9ac4bae55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gd9ac4bae55_0_58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0" name="Google Shape;130;gd9ac4bae55_0_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d9ac4bae55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gd9ac4bae55_0_76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1" name="Google Shape;141;gd9ac4bae55_0_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d9ac4bae5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gd9ac4bae55_0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2" name="Google Shape;152;gd9ac4bae55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d9ac4bae5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gd9ac4bae55_0_1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9" name="Google Shape;159;gd9ac4bae55_0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d9ac4bae55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d9ac4bae55_0_9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6" name="Google Shape;166;gd9ac4bae55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d9ac4bae55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gd9ac4bae55_0_2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3" name="Google Shape;173;gd9ac4bae55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d9ac4bae55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gd9ac4bae55_0_5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0" name="Google Shape;180;gd9ac4bae55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5"/>
          <p:cNvSpPr txBox="1">
            <a:spLocks noGrp="1"/>
          </p:cNvSpPr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45"/>
          <p:cNvSpPr txBox="1">
            <a:spLocks noGrp="1"/>
          </p:cNvSpPr>
          <p:nvPr>
            <p:ph type="body" idx="1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3" name="Google Shape;103;p45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104" name="Google Shape;104;p4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5" name="Google Shape;105;p4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6" name="Google Shape;106;p4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7" name="Google Shape;107;p4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8" name="Google Shape;108;p4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9" name="Google Shape;109;p4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3" name="Google Shape;23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4" name="Google Shape;24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5" name="Google Shape;25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6" name="Google Shape;26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7" name="Google Shape;27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29" name="Google Shape;29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2" name="Google Shape;32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3" name="Google Shape;33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4" name="Google Shape;34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5" name="Google Shape;35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6" name="Google Shape;36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4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  <a:defRPr sz="6000" b="0" i="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3" name="Google Shape;43;p44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44" name="Google Shape;44;p4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5" name="Google Shape;45;p4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6" name="Google Shape;46;p4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7" name="Google Shape;47;p4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8" name="Google Shape;48;p4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9" name="Google Shape;49;p4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5" name="Google Shape;55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6" name="Google Shape;56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7" name="Google Shape;57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8" name="Google Shape;58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9" name="Google Shape;59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0" name="Google Shape;60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4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63" name="Google Shape;63;p4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4" name="Google Shape;64;p4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5" name="Google Shape;65;p4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6" name="Google Shape;66;p4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7" name="Google Shape;67;p4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68" name="Google Shape;68;p4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47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1" name="Google Shape;71;p47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2" name="Google Shape;72;p47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3" name="Google Shape;73;p47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" name="Google Shape;74;p47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5" name="Google Shape;75;p47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76" name="Google Shape;76;p47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3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43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pen Sans Light"/>
              <a:buNone/>
              <a:defRPr sz="36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3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0" i="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92" name="Google Shape;92;p4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3" name="Google Shape;93;p4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4" name="Google Shape;94;p4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5" name="Google Shape;95;p4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6" name="Google Shape;96;p4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7" name="Google Shape;97;p4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98" name="Google Shape;98;p43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43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Gordana.Jugo@CARNET.hr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ldoperatingtheatr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.wikipedia.org/wiki/Operating_theater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muzej.hr/hr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pilot.e-skole.hr/wp-content/uploads/2018/08/carnet_a4_e-skole_okvir_i_upitnik_WEB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net.hr/usluga/udaljenoucenj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"/>
          <p:cNvSpPr txBox="1">
            <a:spLocks noGrp="1"/>
          </p:cNvSpPr>
          <p:nvPr>
            <p:ph type="body" idx="1"/>
          </p:nvPr>
        </p:nvSpPr>
        <p:spPr>
          <a:xfrm>
            <a:off x="4619975" y="4196788"/>
            <a:ext cx="7243800" cy="12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endParaRPr sz="2200"/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sz="2200"/>
              <a:t>Gordana Jugo, prof. </a:t>
            </a:r>
            <a:endParaRPr sz="2200"/>
          </a:p>
          <a:p>
            <a:pPr marL="0" lvl="0" indent="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r>
              <a:rPr lang="en-US" sz="2200"/>
              <a:t>Hrvatska akademska i istraživačka mreža - CARNET</a:t>
            </a:r>
            <a:endParaRPr sz="2200"/>
          </a:p>
        </p:txBody>
      </p:sp>
      <p:sp>
        <p:nvSpPr>
          <p:cNvPr id="115" name="Google Shape;115;p1"/>
          <p:cNvSpPr txBox="1">
            <a:spLocks noGrp="1"/>
          </p:cNvSpPr>
          <p:nvPr>
            <p:ph type="title"/>
          </p:nvPr>
        </p:nvSpPr>
        <p:spPr>
          <a:xfrm>
            <a:off x="4443425" y="927550"/>
            <a:ext cx="7596900" cy="28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800">
                <a:latin typeface="Open Sans"/>
                <a:ea typeface="Open Sans"/>
                <a:cs typeface="Open Sans"/>
                <a:sym typeface="Open Sans"/>
              </a:rPr>
              <a:t>Okvir za digitalne kompetencije ravnatelja</a:t>
            </a:r>
            <a:endParaRPr sz="48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d9ac4bae55_0_27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06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/>
              <a:t>Okvir za digitalnu zrelost škola - područja</a:t>
            </a:r>
            <a:endParaRPr sz="4900"/>
          </a:p>
        </p:txBody>
      </p:sp>
      <p:sp>
        <p:nvSpPr>
          <p:cNvPr id="191" name="Google Shape;191;gd9ac4bae55_0_27"/>
          <p:cNvSpPr txBox="1">
            <a:spLocks noGrp="1"/>
          </p:cNvSpPr>
          <p:nvPr>
            <p:ph type="title"/>
          </p:nvPr>
        </p:nvSpPr>
        <p:spPr>
          <a:xfrm>
            <a:off x="5436075" y="730775"/>
            <a:ext cx="6141300" cy="54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Planiranje</a:t>
            </a:r>
            <a:r>
              <a:rPr lang="en-US" sz="3000" dirty="0"/>
              <a:t>, </a:t>
            </a:r>
            <a:r>
              <a:rPr lang="en-US" sz="3000" dirty="0" err="1"/>
              <a:t>upravljanje</a:t>
            </a:r>
            <a:r>
              <a:rPr lang="en-US" sz="3000" dirty="0"/>
              <a:t> </a:t>
            </a:r>
            <a:r>
              <a:rPr lang="en-US" sz="3000" dirty="0" err="1"/>
              <a:t>i</a:t>
            </a:r>
            <a:r>
              <a:rPr lang="en-US" sz="3000" dirty="0"/>
              <a:t> </a:t>
            </a:r>
            <a:r>
              <a:rPr lang="en-US" sz="3000" dirty="0" err="1"/>
              <a:t>vođenje</a:t>
            </a:r>
            <a:endParaRPr sz="3000" dirty="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Digitalna</a:t>
            </a:r>
            <a:r>
              <a:rPr lang="en-US" sz="3000" dirty="0"/>
              <a:t> </a:t>
            </a:r>
            <a:r>
              <a:rPr lang="en-US" sz="3000" dirty="0" err="1"/>
              <a:t>tehnologija</a:t>
            </a:r>
            <a:r>
              <a:rPr lang="en-US" sz="3000" dirty="0"/>
              <a:t> u </a:t>
            </a:r>
            <a:r>
              <a:rPr lang="en-US" sz="3000" dirty="0" err="1"/>
              <a:t>učenju</a:t>
            </a:r>
            <a:r>
              <a:rPr lang="en-US" sz="3000" dirty="0"/>
              <a:t> </a:t>
            </a:r>
            <a:r>
              <a:rPr lang="en-US" sz="3000" dirty="0" err="1"/>
              <a:t>i</a:t>
            </a:r>
            <a:r>
              <a:rPr lang="en-US" sz="3000" dirty="0"/>
              <a:t> </a:t>
            </a:r>
            <a:r>
              <a:rPr lang="en-US" sz="3000" dirty="0" err="1"/>
              <a:t>poučavanju</a:t>
            </a:r>
            <a:endParaRPr sz="3000" dirty="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Razvoj</a:t>
            </a:r>
            <a:r>
              <a:rPr lang="en-US" sz="3000" dirty="0"/>
              <a:t> </a:t>
            </a:r>
            <a:r>
              <a:rPr lang="en-US" sz="3000" dirty="0" err="1"/>
              <a:t>digitalnih</a:t>
            </a:r>
            <a:r>
              <a:rPr lang="en-US" sz="3000" dirty="0"/>
              <a:t> </a:t>
            </a:r>
            <a:r>
              <a:rPr lang="en-US" sz="3000" dirty="0" err="1"/>
              <a:t>kompetencija</a:t>
            </a:r>
            <a:endParaRPr sz="3000" dirty="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>
                <a:solidFill>
                  <a:schemeClr val="dk1"/>
                </a:solidFill>
              </a:rPr>
              <a:t>Digitalna</a:t>
            </a:r>
            <a:r>
              <a:rPr lang="en-US" sz="3000" dirty="0"/>
              <a:t> </a:t>
            </a:r>
            <a:r>
              <a:rPr lang="en-US" sz="3000" dirty="0" err="1"/>
              <a:t>kultura</a:t>
            </a:r>
            <a:endParaRPr sz="3000" dirty="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3000"/>
              <a:buChar char="●"/>
            </a:pPr>
            <a:r>
              <a:rPr lang="en-US" sz="3000" dirty="0" err="1">
                <a:solidFill>
                  <a:schemeClr val="dk1"/>
                </a:solidFill>
              </a:rPr>
              <a:t>Digitalna</a:t>
            </a:r>
            <a:r>
              <a:rPr lang="en-US" sz="3000" dirty="0"/>
              <a:t> </a:t>
            </a:r>
            <a:r>
              <a:rPr lang="en-US" sz="3000" dirty="0" err="1"/>
              <a:t>infrastruktura</a:t>
            </a:r>
            <a:endParaRPr sz="3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B9F303-87CD-8F43-B270-10FB26E2FE12}"/>
              </a:ext>
            </a:extLst>
          </p:cNvPr>
          <p:cNvSpPr txBox="1"/>
          <p:nvPr/>
        </p:nvSpPr>
        <p:spPr>
          <a:xfrm>
            <a:off x="3257550" y="2921168"/>
            <a:ext cx="6264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R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Hvala na pažnji!</a:t>
            </a:r>
          </a:p>
        </p:txBody>
      </p:sp>
    </p:spTree>
    <p:extLst>
      <p:ext uri="{BB962C8B-B14F-4D97-AF65-F5344CB8AC3E}">
        <p14:creationId xmlns:p14="http://schemas.microsoft.com/office/powerpoint/2010/main" val="1752357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6B9F303-87CD-8F43-B270-10FB26E2FE12}"/>
              </a:ext>
            </a:extLst>
          </p:cNvPr>
          <p:cNvSpPr txBox="1"/>
          <p:nvPr/>
        </p:nvSpPr>
        <p:spPr>
          <a:xfrm>
            <a:off x="4176287" y="2221605"/>
            <a:ext cx="3473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R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Pitanja?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945ED2-0CCF-D441-A91B-28205BE6160F}"/>
              </a:ext>
            </a:extLst>
          </p:cNvPr>
          <p:cNvSpPr txBox="1"/>
          <p:nvPr/>
        </p:nvSpPr>
        <p:spPr>
          <a:xfrm>
            <a:off x="3565413" y="4636395"/>
            <a:ext cx="46955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Gordana.Jugo@CARNET.hr</a:t>
            </a:r>
            <a:r>
              <a:rPr lang="en-US" sz="2800" dirty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  <a:p>
            <a:endParaRPr lang="en-HR" dirty="0"/>
          </a:p>
        </p:txBody>
      </p:sp>
    </p:spTree>
    <p:extLst>
      <p:ext uri="{BB962C8B-B14F-4D97-AF65-F5344CB8AC3E}">
        <p14:creationId xmlns:p14="http://schemas.microsoft.com/office/powerpoint/2010/main" val="2960344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5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06" name="Google Shape;206;p35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7" name="Google Shape;207;p35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 je sufinancirala Europska unija iz europskih strukturnih i investicijskih fondova.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 informacija o EU fondovima možete naći na web stranicama Ministarstva regionalnoga razvoja i fondova Europske unije: www.strukturnifondovi.hr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8" name="Google Shape;208;p35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9" name="Google Shape;209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39707" y="594575"/>
            <a:ext cx="1313993" cy="4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5"/>
          <p:cNvSpPr txBox="1"/>
          <p:nvPr/>
        </p:nvSpPr>
        <p:spPr>
          <a:xfrm>
            <a:off x="7967500" y="1056250"/>
            <a:ext cx="4079100" cy="8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 djelo je dano na korištenje pod licencom Creative Commons Imenovanje-Nekomercijalno-Dijeli pod istim uvjetima 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4.0 međunarodna.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c384190ec2_0_1"/>
          <p:cNvSpPr txBox="1"/>
          <p:nvPr/>
        </p:nvSpPr>
        <p:spPr>
          <a:xfrm>
            <a:off x="8244000" y="5406400"/>
            <a:ext cx="4093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Izvor: National Geographic, 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photo by Niklas Weber, 2018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2" name="Google Shape;122;gc384190ec2_0_1"/>
          <p:cNvSpPr txBox="1"/>
          <p:nvPr/>
        </p:nvSpPr>
        <p:spPr>
          <a:xfrm>
            <a:off x="115550" y="37243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https://oldoperatingtheatre.com/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3" name="Google Shape;123;gc384190ec2_0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5550" y="0"/>
            <a:ext cx="6085759" cy="362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gc384190ec2_0_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66999" y="2902819"/>
            <a:ext cx="8925000" cy="3839301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c384190ec2_0_1"/>
          <p:cNvSpPr txBox="1"/>
          <p:nvPr/>
        </p:nvSpPr>
        <p:spPr>
          <a:xfrm>
            <a:off x="7877425" y="2218225"/>
            <a:ext cx="41664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https://en.wikipedia.org/wiki/Operating_theater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54595D"/>
                </a:solidFill>
                <a:highlight>
                  <a:srgbClr val="F8F9FA"/>
                </a:highlight>
                <a:latin typeface="Open Sans"/>
                <a:ea typeface="Open Sans"/>
                <a:cs typeface="Open Sans"/>
                <a:sym typeface="Open Sans"/>
              </a:rPr>
              <a:t>Sveučilišna</a:t>
            </a:r>
            <a:r>
              <a:rPr lang="en-US" dirty="0">
                <a:solidFill>
                  <a:srgbClr val="54595D"/>
                </a:solidFill>
                <a:highlight>
                  <a:srgbClr val="F8F9FA"/>
                </a:highlight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solidFill>
                  <a:srgbClr val="54595D"/>
                </a:solidFill>
                <a:highlight>
                  <a:srgbClr val="F8F9FA"/>
                </a:highlight>
                <a:latin typeface="Open Sans"/>
                <a:ea typeface="Open Sans"/>
                <a:cs typeface="Open Sans"/>
                <a:sym typeface="Open Sans"/>
              </a:rPr>
              <a:t>Poliklinika</a:t>
            </a:r>
            <a:r>
              <a:rPr lang="en-US" dirty="0">
                <a:solidFill>
                  <a:srgbClr val="54595D"/>
                </a:solidFill>
                <a:highlight>
                  <a:srgbClr val="F8F9FA"/>
                </a:highlight>
                <a:latin typeface="Open Sans"/>
                <a:ea typeface="Open Sans"/>
                <a:cs typeface="Open Sans"/>
                <a:sym typeface="Open Sans"/>
              </a:rPr>
              <a:t> Agostino Gemelli, Rim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" name="Google Shape;126;gc384190ec2_0_1"/>
          <p:cNvSpPr txBox="1"/>
          <p:nvPr/>
        </p:nvSpPr>
        <p:spPr>
          <a:xfrm>
            <a:off x="7624450" y="576175"/>
            <a:ext cx="4093500" cy="8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sp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4900">
                <a:latin typeface="Open Sans Light"/>
                <a:ea typeface="Open Sans Light"/>
                <a:cs typeface="Open Sans Light"/>
                <a:sym typeface="Open Sans Light"/>
              </a:rPr>
              <a:t>Nekada i sada</a:t>
            </a:r>
            <a:endParaRPr sz="49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d9ac4bae55_0_58"/>
          <p:cNvSpPr txBox="1"/>
          <p:nvPr/>
        </p:nvSpPr>
        <p:spPr>
          <a:xfrm>
            <a:off x="8244000" y="5406400"/>
            <a:ext cx="4093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Izvor: National Geographic, 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photo by Niklas Weber, 2018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3" name="Google Shape;133;gd9ac4bae55_0_58"/>
          <p:cNvSpPr txBox="1"/>
          <p:nvPr/>
        </p:nvSpPr>
        <p:spPr>
          <a:xfrm>
            <a:off x="115550" y="39211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https://www.hsmuzej.hr/hr/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4" name="Google Shape;134;gd9ac4bae55_0_58"/>
          <p:cNvSpPr txBox="1"/>
          <p:nvPr/>
        </p:nvSpPr>
        <p:spPr>
          <a:xfrm>
            <a:off x="1442434" y="5538175"/>
            <a:ext cx="6064991" cy="1261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Okvir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za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digitalnu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zrelost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osnovnih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srednjih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škola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u RH s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pripadajućim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instrumentom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https://pilot.e-skole.hr/wp-content/uploads/2018/08/carnet_a4_e-skole_okvir_i_upitnik_WEB.pdf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5" name="Google Shape;135;gd9ac4bae55_0_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5428704" cy="36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gd9ac4bae55_0_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83900" y="1765300"/>
            <a:ext cx="3453849" cy="4833626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gd9ac4bae55_0_58"/>
          <p:cNvSpPr txBox="1"/>
          <p:nvPr/>
        </p:nvSpPr>
        <p:spPr>
          <a:xfrm>
            <a:off x="6239750" y="505925"/>
            <a:ext cx="5298000" cy="8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Nekada i do jučer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9ac4bae55_0_76"/>
          <p:cNvSpPr txBox="1"/>
          <p:nvPr/>
        </p:nvSpPr>
        <p:spPr>
          <a:xfrm>
            <a:off x="8244000" y="5406400"/>
            <a:ext cx="4093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Izvor: National Geographic, 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photo by Niklas Weber, 2018</a:t>
            </a:r>
            <a:endParaRPr sz="12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4" name="Google Shape;144;gd9ac4bae55_0_76"/>
          <p:cNvSpPr txBox="1"/>
          <p:nvPr/>
        </p:nvSpPr>
        <p:spPr>
          <a:xfrm>
            <a:off x="7444250" y="5819250"/>
            <a:ext cx="4093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https://www.carnet.hr/usluga/udaljenoucenje/</a:t>
            </a:r>
            <a:endParaRPr dirty="0"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5" name="Google Shape;145;gd9ac4bae55_0_76"/>
          <p:cNvSpPr txBox="1"/>
          <p:nvPr/>
        </p:nvSpPr>
        <p:spPr>
          <a:xfrm>
            <a:off x="8537750" y="843225"/>
            <a:ext cx="3000000" cy="8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Sada</a:t>
            </a:r>
            <a:endParaRPr/>
          </a:p>
        </p:txBody>
      </p:sp>
      <p:pic>
        <p:nvPicPr>
          <p:cNvPr id="146" name="Google Shape;146;gd9ac4bae55_0_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8025" y="391325"/>
            <a:ext cx="4681925" cy="287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d9ac4bae55_0_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25048" y="2329375"/>
            <a:ext cx="5160250" cy="287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gd9ac4bae55_0_7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88099" y="3681300"/>
            <a:ext cx="4470976" cy="267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d9ac4bae55_0_1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06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/>
              <a:t>Što je</a:t>
            </a:r>
            <a:r>
              <a:rPr lang="en-US" sz="4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900"/>
              <a:t>Okvir za digitalne kompetencije ravnatelja</a:t>
            </a:r>
            <a:endParaRPr sz="4900"/>
          </a:p>
        </p:txBody>
      </p:sp>
      <p:sp>
        <p:nvSpPr>
          <p:cNvPr id="155" name="Google Shape;155;gd9ac4bae55_0_1"/>
          <p:cNvSpPr txBox="1">
            <a:spLocks noGrp="1"/>
          </p:cNvSpPr>
          <p:nvPr>
            <p:ph type="title"/>
          </p:nvPr>
        </p:nvSpPr>
        <p:spPr>
          <a:xfrm>
            <a:off x="5436075" y="1843950"/>
            <a:ext cx="6141300" cy="43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Krovni dokument koji opisuje </a:t>
            </a:r>
            <a:r>
              <a:rPr lang="en-US" sz="3000">
                <a:solidFill>
                  <a:schemeClr val="dk1"/>
                </a:solidFill>
              </a:rPr>
              <a:t>upravljačke i voditeljske kompetencije ravnatelja</a:t>
            </a:r>
            <a:r>
              <a:rPr lang="en-US" sz="3000"/>
              <a:t> u primjeni digitalne tehnologije u školi</a:t>
            </a:r>
            <a:endParaRPr sz="300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3000"/>
              <a:buChar char="●"/>
            </a:pPr>
            <a:r>
              <a:rPr lang="en-US" sz="3000"/>
              <a:t>Oslanja se na Okvir za digitalnu zrelost škola</a:t>
            </a:r>
            <a:endParaRPr sz="3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d9ac4bae55_0_15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06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/>
              <a:t>Razvoj</a:t>
            </a:r>
            <a:r>
              <a:rPr lang="en-US" sz="4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900"/>
              <a:t>Okvira za digitalne kompetencije ravnatelja</a:t>
            </a:r>
            <a:endParaRPr sz="4900"/>
          </a:p>
        </p:txBody>
      </p:sp>
      <p:sp>
        <p:nvSpPr>
          <p:cNvPr id="162" name="Google Shape;162;gd9ac4bae55_0_15"/>
          <p:cNvSpPr txBox="1">
            <a:spLocks noGrp="1"/>
          </p:cNvSpPr>
          <p:nvPr>
            <p:ph type="title"/>
          </p:nvPr>
        </p:nvSpPr>
        <p:spPr>
          <a:xfrm>
            <a:off x="5436075" y="1843950"/>
            <a:ext cx="6141300" cy="43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Okvir za digitalnu kompetenciju korisnika u školi razvijen u pilot projektu</a:t>
            </a:r>
            <a:endParaRPr sz="300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Revizija okvira </a:t>
            </a:r>
            <a:endParaRPr sz="300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Fokus na ravnateljima</a:t>
            </a:r>
            <a:endParaRPr sz="300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3000"/>
              <a:buChar char="●"/>
            </a:pPr>
            <a:r>
              <a:rPr lang="en-US" sz="3000"/>
              <a:t>Fokus na specifičnim upravljačkim i voditeljskim kompetencijama u kontekstu primjene digitalne tehnologije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d9ac4bae55_0_9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48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/>
              <a:t>Svrha</a:t>
            </a:r>
            <a:r>
              <a:rPr lang="en-US" sz="4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900"/>
              <a:t>Okvira za digitalne kompetencije ravnatelja</a:t>
            </a:r>
            <a:endParaRPr sz="4900"/>
          </a:p>
        </p:txBody>
      </p:sp>
      <p:sp>
        <p:nvSpPr>
          <p:cNvPr id="169" name="Google Shape;169;gd9ac4bae55_0_9"/>
          <p:cNvSpPr txBox="1">
            <a:spLocks noGrp="1"/>
          </p:cNvSpPr>
          <p:nvPr>
            <p:ph type="title"/>
          </p:nvPr>
        </p:nvSpPr>
        <p:spPr>
          <a:xfrm>
            <a:off x="5436075" y="1843950"/>
            <a:ext cx="6141300" cy="43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Namijenjen</a:t>
            </a:r>
            <a:r>
              <a:rPr lang="en-US" sz="3000" dirty="0"/>
              <a:t> </a:t>
            </a:r>
            <a:r>
              <a:rPr lang="en-US" sz="3000" dirty="0" err="1"/>
              <a:t>prvenstveno</a:t>
            </a:r>
            <a:r>
              <a:rPr lang="en-US" sz="3000" dirty="0"/>
              <a:t> </a:t>
            </a:r>
            <a:r>
              <a:rPr lang="en-US" sz="3000" dirty="0" err="1"/>
              <a:t>ravnateljima</a:t>
            </a:r>
            <a:r>
              <a:rPr lang="en-US" sz="3000" dirty="0"/>
              <a:t> za </a:t>
            </a:r>
            <a:r>
              <a:rPr lang="en-US" sz="3000" dirty="0" err="1"/>
              <a:t>osvještavanje</a:t>
            </a:r>
            <a:r>
              <a:rPr lang="en-US" sz="3000" dirty="0"/>
              <a:t> </a:t>
            </a:r>
            <a:r>
              <a:rPr lang="en-US" sz="3000" dirty="0" err="1"/>
              <a:t>vlastite</a:t>
            </a:r>
            <a:r>
              <a:rPr lang="en-US" sz="3000" dirty="0"/>
              <a:t> </a:t>
            </a:r>
            <a:r>
              <a:rPr lang="en-US" sz="3000" dirty="0" err="1"/>
              <a:t>uloge</a:t>
            </a:r>
            <a:r>
              <a:rPr lang="en-US" sz="3000" dirty="0"/>
              <a:t> </a:t>
            </a:r>
            <a:r>
              <a:rPr lang="en-US" sz="3000" dirty="0" err="1"/>
              <a:t>i</a:t>
            </a:r>
            <a:r>
              <a:rPr lang="en-US" sz="3000" dirty="0"/>
              <a:t> </a:t>
            </a:r>
            <a:r>
              <a:rPr lang="en-US" sz="3000" dirty="0" err="1"/>
              <a:t>kompetencija</a:t>
            </a:r>
            <a:endParaRPr sz="3000" dirty="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3000"/>
              <a:buChar char="●"/>
            </a:pPr>
            <a:r>
              <a:rPr lang="en-US" sz="3000" dirty="0" err="1"/>
              <a:t>Podloga</a:t>
            </a:r>
            <a:r>
              <a:rPr lang="en-US" sz="3000" dirty="0"/>
              <a:t> za </a:t>
            </a:r>
            <a:r>
              <a:rPr lang="en-US" sz="3000" dirty="0" err="1"/>
              <a:t>organizaciju</a:t>
            </a:r>
            <a:r>
              <a:rPr lang="en-US" sz="3000" dirty="0"/>
              <a:t> </a:t>
            </a:r>
            <a:r>
              <a:rPr lang="en-US" sz="3000" dirty="0" err="1"/>
              <a:t>stručnog</a:t>
            </a:r>
            <a:r>
              <a:rPr lang="en-US" sz="3000" dirty="0"/>
              <a:t> </a:t>
            </a:r>
            <a:r>
              <a:rPr lang="en-US" sz="3000" dirty="0" err="1"/>
              <a:t>usavršavanja</a:t>
            </a:r>
            <a:r>
              <a:rPr lang="en-US" sz="3000" dirty="0"/>
              <a:t> </a:t>
            </a:r>
            <a:r>
              <a:rPr lang="en-US" sz="3000" dirty="0" err="1"/>
              <a:t>ravnatelja</a:t>
            </a:r>
            <a:r>
              <a:rPr lang="en-US" sz="3000" dirty="0"/>
              <a:t> </a:t>
            </a:r>
            <a:r>
              <a:rPr lang="en-US" sz="3000" dirty="0" err="1"/>
              <a:t>kao</a:t>
            </a:r>
            <a:r>
              <a:rPr lang="en-US" sz="3000" dirty="0"/>
              <a:t> </a:t>
            </a:r>
            <a:r>
              <a:rPr lang="en-US" sz="3000" dirty="0" err="1"/>
              <a:t>podrška</a:t>
            </a:r>
            <a:r>
              <a:rPr lang="en-US" sz="3000" dirty="0"/>
              <a:t> za </a:t>
            </a:r>
            <a:r>
              <a:rPr lang="en-US" sz="3000" dirty="0" err="1"/>
              <a:t>povećanje</a:t>
            </a:r>
            <a:r>
              <a:rPr lang="en-US" sz="3000" dirty="0"/>
              <a:t> </a:t>
            </a:r>
            <a:r>
              <a:rPr lang="en-US" sz="3000" dirty="0" err="1"/>
              <a:t>digitalne</a:t>
            </a:r>
            <a:r>
              <a:rPr lang="en-US" sz="3000" dirty="0"/>
              <a:t> </a:t>
            </a:r>
            <a:r>
              <a:rPr lang="en-US" sz="3000" dirty="0" err="1"/>
              <a:t>zrelosti</a:t>
            </a:r>
            <a:r>
              <a:rPr lang="en-US" sz="3000" dirty="0"/>
              <a:t> </a:t>
            </a:r>
            <a:r>
              <a:rPr lang="en-US" sz="3000" dirty="0" err="1"/>
              <a:t>škola</a:t>
            </a:r>
            <a:endParaRPr sz="3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9ac4bae55_0_21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06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 dirty="0" err="1"/>
              <a:t>Revizija</a:t>
            </a:r>
            <a:r>
              <a:rPr lang="en-US" sz="4900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900" dirty="0" err="1"/>
              <a:t>Okvira</a:t>
            </a:r>
            <a:r>
              <a:rPr lang="en-US" sz="4900" dirty="0"/>
              <a:t> za </a:t>
            </a:r>
            <a:r>
              <a:rPr lang="en-US" sz="4900" dirty="0" err="1"/>
              <a:t>digitalne</a:t>
            </a:r>
            <a:r>
              <a:rPr lang="en-US" sz="4900" dirty="0"/>
              <a:t> </a:t>
            </a:r>
            <a:r>
              <a:rPr lang="en-US" sz="4900" dirty="0" err="1"/>
              <a:t>kompetencije</a:t>
            </a:r>
            <a:r>
              <a:rPr lang="en-US" sz="4900" dirty="0"/>
              <a:t> </a:t>
            </a:r>
            <a:r>
              <a:rPr lang="en-US" sz="4900" dirty="0" err="1"/>
              <a:t>ravnatelja</a:t>
            </a:r>
            <a:br>
              <a:rPr lang="en-US" sz="4900" dirty="0"/>
            </a:br>
            <a:br>
              <a:rPr lang="en-US" sz="4900" dirty="0"/>
            </a:br>
            <a:r>
              <a:rPr lang="en-US" sz="4900" dirty="0"/>
              <a:t>FOI </a:t>
            </a:r>
            <a:r>
              <a:rPr lang="en-US" sz="4900" dirty="0" err="1"/>
              <a:t>i</a:t>
            </a:r>
            <a:r>
              <a:rPr lang="en-US" sz="4900" dirty="0"/>
              <a:t> CARNET</a:t>
            </a:r>
            <a:endParaRPr sz="4900" dirty="0"/>
          </a:p>
        </p:txBody>
      </p:sp>
      <p:sp>
        <p:nvSpPr>
          <p:cNvPr id="176" name="Google Shape;176;gd9ac4bae55_0_21"/>
          <p:cNvSpPr txBox="1">
            <a:spLocks noGrp="1"/>
          </p:cNvSpPr>
          <p:nvPr>
            <p:ph type="title"/>
          </p:nvPr>
        </p:nvSpPr>
        <p:spPr>
          <a:xfrm>
            <a:off x="5436075" y="730775"/>
            <a:ext cx="6141300" cy="54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Analizirani</a:t>
            </a:r>
            <a:r>
              <a:rPr lang="en-US" sz="3000" dirty="0"/>
              <a:t> </a:t>
            </a:r>
            <a:r>
              <a:rPr lang="en-US" sz="3000" dirty="0" err="1"/>
              <a:t>relevantni</a:t>
            </a:r>
            <a:r>
              <a:rPr lang="en-US" sz="3000" dirty="0"/>
              <a:t> </a:t>
            </a:r>
            <a:r>
              <a:rPr lang="en-US" sz="3000" dirty="0" err="1"/>
              <a:t>međunarodni</a:t>
            </a:r>
            <a:r>
              <a:rPr lang="en-US" sz="3000" dirty="0"/>
              <a:t> </a:t>
            </a:r>
            <a:r>
              <a:rPr lang="en-US" sz="3000" dirty="0" err="1"/>
              <a:t>dokumenti</a:t>
            </a:r>
            <a:r>
              <a:rPr lang="en-US" sz="3000" dirty="0"/>
              <a:t>/</a:t>
            </a:r>
            <a:r>
              <a:rPr lang="en-US" sz="3000" dirty="0" err="1"/>
              <a:t>okviri</a:t>
            </a:r>
            <a:endParaRPr sz="3000" dirty="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Osmišljen</a:t>
            </a:r>
            <a:r>
              <a:rPr lang="en-US" sz="3000" dirty="0"/>
              <a:t> </a:t>
            </a:r>
            <a:r>
              <a:rPr lang="en-US" sz="3000" dirty="0" err="1"/>
              <a:t>inicijalni</a:t>
            </a:r>
            <a:r>
              <a:rPr lang="en-US" sz="3000" dirty="0"/>
              <a:t> </a:t>
            </a:r>
            <a:r>
              <a:rPr lang="en-US" sz="3000" dirty="0" err="1"/>
              <a:t>prijedlog</a:t>
            </a:r>
            <a:r>
              <a:rPr lang="en-US" sz="3000" dirty="0"/>
              <a:t> </a:t>
            </a:r>
            <a:r>
              <a:rPr lang="en-US" sz="3000" dirty="0" err="1"/>
              <a:t>digitalnih</a:t>
            </a:r>
            <a:r>
              <a:rPr lang="en-US" sz="3000" dirty="0"/>
              <a:t> </a:t>
            </a:r>
            <a:r>
              <a:rPr lang="en-US" sz="3000" dirty="0" err="1"/>
              <a:t>kompetencija</a:t>
            </a:r>
            <a:endParaRPr sz="3000" dirty="0"/>
          </a:p>
          <a:p>
            <a:pPr marL="45720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 dirty="0" err="1"/>
              <a:t>Konzultirani</a:t>
            </a:r>
            <a:r>
              <a:rPr lang="en-US" sz="3000" dirty="0"/>
              <a:t> </a:t>
            </a:r>
            <a:r>
              <a:rPr lang="en-US" sz="3000" dirty="0" err="1"/>
              <a:t>stručnjaci</a:t>
            </a:r>
            <a:r>
              <a:rPr lang="en-US" sz="3000" dirty="0"/>
              <a:t>  </a:t>
            </a:r>
            <a:r>
              <a:rPr lang="en-US" sz="3000" dirty="0" err="1"/>
              <a:t>i</a:t>
            </a:r>
            <a:r>
              <a:rPr lang="en-US" sz="3000" dirty="0"/>
              <a:t> </a:t>
            </a:r>
            <a:r>
              <a:rPr lang="en-US" sz="3000" dirty="0" err="1"/>
              <a:t>ravnatelji</a:t>
            </a:r>
            <a:r>
              <a:rPr lang="en-US" sz="3000" dirty="0"/>
              <a:t> </a:t>
            </a:r>
            <a:r>
              <a:rPr lang="en-US" sz="3000" dirty="0" err="1"/>
              <a:t>škola</a:t>
            </a:r>
            <a:endParaRPr sz="3000" dirty="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3000"/>
              <a:buChar char="●"/>
            </a:pPr>
            <a:r>
              <a:rPr lang="en-US" sz="3000" dirty="0"/>
              <a:t>U </a:t>
            </a:r>
            <a:r>
              <a:rPr lang="en-US" sz="3000" dirty="0" err="1"/>
              <a:t>tijeku</a:t>
            </a:r>
            <a:r>
              <a:rPr lang="en-US" sz="3000" dirty="0"/>
              <a:t> je </a:t>
            </a:r>
            <a:r>
              <a:rPr lang="en-US" sz="3000" dirty="0" err="1"/>
              <a:t>elaboracija</a:t>
            </a:r>
            <a:r>
              <a:rPr lang="en-US" sz="3000" dirty="0"/>
              <a:t> </a:t>
            </a:r>
            <a:r>
              <a:rPr lang="en-US" sz="3000" dirty="0" err="1">
                <a:solidFill>
                  <a:schemeClr val="dk1"/>
                </a:solidFill>
              </a:rPr>
              <a:t>inicijalnog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prijedloga</a:t>
            </a:r>
            <a:r>
              <a:rPr lang="en-US" sz="3000" dirty="0"/>
              <a:t> </a:t>
            </a:r>
            <a:r>
              <a:rPr lang="en-US" sz="3000" dirty="0" err="1"/>
              <a:t>i</a:t>
            </a:r>
            <a:r>
              <a:rPr lang="en-US" sz="3000" dirty="0"/>
              <a:t> </a:t>
            </a:r>
            <a:r>
              <a:rPr lang="en-US" sz="3000" dirty="0" err="1"/>
              <a:t>suradnička</a:t>
            </a:r>
            <a:r>
              <a:rPr lang="en-US" sz="3000" dirty="0"/>
              <a:t> </a:t>
            </a:r>
            <a:r>
              <a:rPr lang="en-US" sz="3000" dirty="0" err="1"/>
              <a:t>recenzija</a:t>
            </a:r>
            <a:endParaRPr sz="3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d9ac4bae55_0_50"/>
          <p:cNvSpPr txBox="1">
            <a:spLocks noGrp="1"/>
          </p:cNvSpPr>
          <p:nvPr>
            <p:ph type="title"/>
          </p:nvPr>
        </p:nvSpPr>
        <p:spPr>
          <a:xfrm>
            <a:off x="487275" y="2926950"/>
            <a:ext cx="4206600" cy="304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endParaRPr sz="540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900"/>
              <a:t>Okvir za </a:t>
            </a:r>
            <a:r>
              <a:rPr lang="en-US" sz="4900">
                <a:solidFill>
                  <a:schemeClr val="dk1"/>
                </a:solidFill>
              </a:rPr>
              <a:t>digitalne kompetencije ravnatelja</a:t>
            </a:r>
            <a:r>
              <a:rPr lang="en-US" sz="4900"/>
              <a:t> - struktura nacrta</a:t>
            </a:r>
            <a:endParaRPr sz="4900"/>
          </a:p>
        </p:txBody>
      </p:sp>
      <p:sp>
        <p:nvSpPr>
          <p:cNvPr id="183" name="Google Shape;183;gd9ac4bae55_0_50"/>
          <p:cNvSpPr txBox="1">
            <a:spLocks noGrp="1"/>
          </p:cNvSpPr>
          <p:nvPr>
            <p:ph type="title"/>
          </p:nvPr>
        </p:nvSpPr>
        <p:spPr>
          <a:xfrm>
            <a:off x="5436075" y="730775"/>
            <a:ext cx="6141300" cy="23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Uvod</a:t>
            </a:r>
            <a:endParaRPr sz="300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Popis svih kompetencija</a:t>
            </a:r>
            <a:endParaRPr sz="3000"/>
          </a:p>
          <a:p>
            <a:pPr marL="457200" marR="0" lvl="0" indent="-4191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Kompetencije po područjima</a:t>
            </a:r>
            <a:endParaRPr sz="3000"/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3000"/>
          </a:p>
        </p:txBody>
      </p:sp>
      <p:pic>
        <p:nvPicPr>
          <p:cNvPr id="184" name="Google Shape;184;gd9ac4bae55_0_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6925" y="2926950"/>
            <a:ext cx="7065070" cy="347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432</Words>
  <Application>Microsoft Macintosh PowerPoint</Application>
  <PresentationFormat>Widescreen</PresentationFormat>
  <Paragraphs>89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Arial</vt:lpstr>
      <vt:lpstr>Open Sans</vt:lpstr>
      <vt:lpstr>Open Sans Light</vt:lpstr>
      <vt:lpstr>Open Sans ExtraBold</vt:lpstr>
      <vt:lpstr>Custom Design</vt:lpstr>
      <vt:lpstr>Okvir za digitalne kompetencije ravnatelja</vt:lpstr>
      <vt:lpstr>PowerPoint Presentation</vt:lpstr>
      <vt:lpstr>PowerPoint Presentation</vt:lpstr>
      <vt:lpstr>PowerPoint Presentation</vt:lpstr>
      <vt:lpstr>    Što je Okvir za digitalne kompetencije ravnatelja</vt:lpstr>
      <vt:lpstr>    Razvoj Okvira za digitalne kompetencije ravnatelja</vt:lpstr>
      <vt:lpstr>    Svrha Okvira za digitalne kompetencije ravnatelja</vt:lpstr>
      <vt:lpstr>    Revizija Okvira za digitalne kompetencije ravnatelja  FOI i CARNET</vt:lpstr>
      <vt:lpstr>    Okvir za digitalne kompetencije ravnatelja - struktura nacrta</vt:lpstr>
      <vt:lpstr>    Okvir za digitalnu zrelost škola - područja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Okvir za digitalne kompetencije ravnatelja</dc:title>
  <dc:creator>Microsoft Office User</dc:creator>
  <cp:lastModifiedBy>Gordana Jugo</cp:lastModifiedBy>
  <cp:revision>1</cp:revision>
  <dcterms:created xsi:type="dcterms:W3CDTF">2019-05-09T07:42:08Z</dcterms:created>
  <dcterms:modified xsi:type="dcterms:W3CDTF">2021-05-19T08:23:50Z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0x01010032EFCD3AFC171642A3756711582EF149</vt:lpwstr>
  </property>
</Properties>
</file>