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6858000" cx="12192000"/>
  <p:notesSz cx="6858000" cy="9144000"/>
  <p:embeddedFontLst>
    <p:embeddedFont>
      <p:font typeface="Open Sans ExtraBold"/>
      <p:bold r:id="rId25"/>
      <p:boldItalic r:id="rId26"/>
    </p:embeddedFont>
    <p:embeddedFont>
      <p:font typeface="Open Sans Light"/>
      <p:regular r:id="rId27"/>
      <p:bold r:id="rId28"/>
      <p:italic r:id="rId29"/>
      <p:boldItalic r:id="rId30"/>
    </p:embeddedFont>
    <p:embeddedFont>
      <p:font typeface="Open Sans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35" roundtripDataSignature="AMtx7mjimBb8o0MOY/6OjrVFBJokPLmmX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OpenSansExtraBold-boldItalic.fntdata"/><Relationship Id="rId25" Type="http://schemas.openxmlformats.org/officeDocument/2006/relationships/font" Target="fonts/OpenSansExtraBold-bold.fntdata"/><Relationship Id="rId28" Type="http://schemas.openxmlformats.org/officeDocument/2006/relationships/font" Target="fonts/OpenSansLight-bold.fntdata"/><Relationship Id="rId27" Type="http://schemas.openxmlformats.org/officeDocument/2006/relationships/font" Target="fonts/OpenSansLight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OpenSansLight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OpenSans-regular.fntdata"/><Relationship Id="rId30" Type="http://schemas.openxmlformats.org/officeDocument/2006/relationships/font" Target="fonts/OpenSansLight-boldItalic.fntdata"/><Relationship Id="rId11" Type="http://schemas.openxmlformats.org/officeDocument/2006/relationships/slide" Target="slides/slide7.xml"/><Relationship Id="rId33" Type="http://schemas.openxmlformats.org/officeDocument/2006/relationships/font" Target="fonts/OpenSans-italic.fntdata"/><Relationship Id="rId10" Type="http://schemas.openxmlformats.org/officeDocument/2006/relationships/slide" Target="slides/slide6.xml"/><Relationship Id="rId32" Type="http://schemas.openxmlformats.org/officeDocument/2006/relationships/font" Target="fonts/OpenSans-bold.fntdata"/><Relationship Id="rId13" Type="http://schemas.openxmlformats.org/officeDocument/2006/relationships/slide" Target="slides/slide9.xml"/><Relationship Id="rId35" Type="http://customschemas.google.com/relationships/presentationmetadata" Target="metadata"/><Relationship Id="rId12" Type="http://schemas.openxmlformats.org/officeDocument/2006/relationships/slide" Target="slides/slide8.xml"/><Relationship Id="rId34" Type="http://schemas.openxmlformats.org/officeDocument/2006/relationships/font" Target="fonts/OpenSans-boldItalic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lot.e-skole.hr/hr/rezultati/ikt-u-ucenju-i-poucavanju/scenariji-poucavanja-2/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lot.e-skole.hr/hr/rezultati/ikt-u-ucenju-i-poucavanju/scenariji-poucavanja-2/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lot.e-skole.hr/wp-content/uploads/2018/01/Prirucnik_Repozitorij-digitalnih-obrazovnih-sadrzaja-i-primjena-digitalnih-obrazovnih-sadrzaja.pdf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:notes"/>
          <p:cNvSpPr txBox="1"/>
          <p:nvPr>
            <p:ph idx="1" type="body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2" name="Google Shape;1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da8f4d3817_0_0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0" name="Google Shape;190;gda8f4d3817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da8f4d3817_0_117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6" name="Google Shape;196;gda8f4d3817_0_1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c3fd66b20c_0_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gc3fd66b20c_0_59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09" name="Google Shape;209;gc3fd66b20c_0_5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c4c0f7578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gc4c0f7578a_0_0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18" name="Google Shape;218;gc4c0f7578a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da8f4d3817_0_2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gda8f4d3817_0_249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27" name="Google Shape;227;gda8f4d3817_0_24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c3fd66b20c_0_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gc3fd66b20c_0_69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37" name="Google Shape;237;gc3fd66b20c_0_6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6d4df38448_0_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5" name="Google Shape;245;g6d4df38448_0_27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Open Sans Light"/>
                <a:ea typeface="Open Sans Light"/>
                <a:cs typeface="Open Sans Light"/>
                <a:sym typeface="Open Sans Light"/>
              </a:rPr>
              <a:t>Scenariji poučavanja su dokumenti namijenjeni učiteljima kao ideje za provođenje nastave koja uključuje digitalnu tehnologiju te suvremene metode poučavanja. Dostupni su svima za preuzimanje u Word i PDF formatu.</a:t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>
                <a:latin typeface="Open Sans Light"/>
                <a:ea typeface="Open Sans Light"/>
                <a:cs typeface="Open Sans Light"/>
                <a:sym typeface="Open Sans Light"/>
              </a:rPr>
              <a:t>Uputa predavaču: ukoliko polaznici pokažu interes možete otvoriti scenarij poučavanja klikom na slike (na koje je ugrađena poveznica) na slajdu i kratko ga pokazati. Otvorit će se stranica Edutorija na kojoj su scenariji poučavanja za biologiju 8. razred. Iz popisa pronađite ˝Put hrane, a desno od naziva kliknite na ikonu kugle da biste pregledali scenarij.</a:t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Open Sans Light"/>
                <a:ea typeface="Open Sans Light"/>
                <a:cs typeface="Open Sans Light"/>
                <a:sym typeface="Open Sans Light"/>
              </a:rPr>
              <a:t>Više informacija za predavače o scenarijima poučavanja dostupno je na poveznici: </a:t>
            </a:r>
            <a:r>
              <a:rPr lang="en-US" sz="1100" u="sng">
                <a:solidFill>
                  <a:schemeClr val="hlink"/>
                </a:solidFill>
                <a:latin typeface="Open Sans Light"/>
                <a:ea typeface="Open Sans Light"/>
                <a:cs typeface="Open Sans Light"/>
                <a:sym typeface="Open Sans Light"/>
                <a:hlinkClick r:id="rId2"/>
              </a:rPr>
              <a:t>https://pilot.e-skole.hr/hr/rezultati/ikt-u-ucenju-i-poucavanju/scenariji-poucavanja-2/</a:t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46" name="Google Shape;246;g6d4df38448_0_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c3fd66b20c_0_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6" name="Google Shape;256;gc3fd66b20c_0_78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Open Sans Light"/>
                <a:ea typeface="Open Sans Light"/>
                <a:cs typeface="Open Sans Light"/>
                <a:sym typeface="Open Sans Light"/>
              </a:rPr>
              <a:t>Scenariji poučavanja su dokumenti namijenjeni učiteljima kao ideje za provođenje nastave koja uključuje digitalnu tehnologiju te suvremene metode poučavanja. Dostupni su svima za preuzimanje u Word i PDF formatu.</a:t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>
                <a:latin typeface="Open Sans Light"/>
                <a:ea typeface="Open Sans Light"/>
                <a:cs typeface="Open Sans Light"/>
                <a:sym typeface="Open Sans Light"/>
              </a:rPr>
              <a:t>Uputa predavaču: ukoliko polaznici pokažu interes možete otvoriti scenarij poučavanja klikom na slike (na koje je ugrađena poveznica) na slajdu i kratko ga pokazati. Otvorit će se stranica Edutorija na kojoj su scenariji poučavanja za biologiju 8. razred. Iz popisa pronađite ˝Put hrane, a desno od naziva kliknite na ikonu kugle da biste pregledali scenarij.</a:t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Open Sans Light"/>
                <a:ea typeface="Open Sans Light"/>
                <a:cs typeface="Open Sans Light"/>
                <a:sym typeface="Open Sans Light"/>
              </a:rPr>
              <a:t>Više informacija za predavače o scenarijima poučavanja dostupno je na poveznici: </a:t>
            </a:r>
            <a:r>
              <a:rPr lang="en-US" sz="1100" u="sng">
                <a:solidFill>
                  <a:schemeClr val="hlink"/>
                </a:solidFill>
                <a:latin typeface="Open Sans Light"/>
                <a:ea typeface="Open Sans Light"/>
                <a:cs typeface="Open Sans Light"/>
                <a:sym typeface="Open Sans Light"/>
                <a:hlinkClick r:id="rId2"/>
              </a:rPr>
              <a:t>https://pilot.e-skole.hr/hr/rezultati/ikt-u-ucenju-i-poucavanju/scenariji-poucavanja-2/</a:t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57" name="Google Shape;257;gc3fd66b20c_0_7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db365c3e6c_0_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gdb365c3e6c_0_9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6" name="Google Shape;266;gdb365c3e6c_0_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6b97bf52a4_6_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2" name="Google Shape;272;g6b97bf52a4_6_54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3" name="Google Shape;273;g6b97bf52a4_6_5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da8f4d3817_0_2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gda8f4d3817_0_264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9" name="Google Shape;119;gda8f4d3817_0_26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5:notes"/>
          <p:cNvSpPr txBox="1"/>
          <p:nvPr>
            <p:ph idx="1" type="body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9" name="Google Shape;279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db365c3e6c_0_1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gdb365c3e6c_0_128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42222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29" name="Google Shape;129;gdb365c3e6c_0_12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c28bddf3b9_0_29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gc28bddf3b9_0_295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8" name="Google Shape;138;gc28bddf3b9_0_29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a8f4d3817_0_2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gda8f4d3817_0_241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9" name="Google Shape;149;gda8f4d3817_0_24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db365c3e6c_0_2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db365c3e6c_0_218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db365c3e6c_0_2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c28bddf3b9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gc28bddf3b9_0_1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7" name="Google Shape;167;gc28bddf3b9_0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c4c0f7578a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c4c0f7578a_0_23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4" name="Google Shape;174;gc4c0f7578a_0_2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6d4961922d_0_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g6d4961922d_0_9:notes"/>
          <p:cNvSpPr txBox="1"/>
          <p:nvPr>
            <p:ph idx="1" type="body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Open Sans Light"/>
                <a:ea typeface="Open Sans Light"/>
                <a:cs typeface="Open Sans Light"/>
                <a:sym typeface="Open Sans Light"/>
              </a:rPr>
              <a:t>O</a:t>
            </a:r>
            <a:r>
              <a:rPr lang="en-US" sz="1100">
                <a:latin typeface="Open Sans Light"/>
                <a:ea typeface="Open Sans Light"/>
                <a:cs typeface="Open Sans Light"/>
                <a:sym typeface="Open Sans Light"/>
              </a:rPr>
              <a:t>tvoriti digitalni obrazovni sadržaj klikom na sliku (na koju je ugrađena poveznica) na slajdu i kratko ga pokazati.</a:t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Open Sans Light"/>
                <a:ea typeface="Open Sans Light"/>
                <a:cs typeface="Open Sans Light"/>
                <a:sym typeface="Open Sans Light"/>
              </a:rPr>
              <a:t>Digitalni obrazovni sadržaji u sklopu e-Škola namijenjeni su prvenstveno učenicima za samostalno korištenje kod kuće ili za korištenje na nastavi uz učitelja. Prate Nastavni plan i program, a ciljaju aktivnom uključivanju učenika. Sadrže nastavno gradivo u obliku teksta, videa i interaktivnih sadržaja kao i razne sadržaje za provjeru znanja. Digitalni obrazovni sadržaji svima su dostupni, mogu se pregledavati online ili preuzeti pa pregledavati (bez interneta).</a:t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Open Sans Light"/>
                <a:ea typeface="Open Sans Light"/>
                <a:cs typeface="Open Sans Light"/>
                <a:sym typeface="Open Sans Light"/>
              </a:rPr>
              <a:t>Više informacija o digitalnim obrazovnim sadržajima dostupno je na str. 44  u priručniku na poveznici: </a:t>
            </a:r>
            <a:r>
              <a:rPr lang="en-US" sz="1100" u="sng">
                <a:solidFill>
                  <a:schemeClr val="hlink"/>
                </a:solidFill>
                <a:latin typeface="Open Sans Light"/>
                <a:ea typeface="Open Sans Light"/>
                <a:cs typeface="Open Sans Light"/>
                <a:sym typeface="Open Sans Light"/>
                <a:hlinkClick r:id="rId2"/>
              </a:rPr>
              <a:t>https://pilot.e-skole.hr/wp-content/uploads/2018/01/Prirucnik_Repozitorij-digitalnih-obrazovnih-sadrzaja-i-primjena-digitalnih-obrazovnih-sadrzaja.pdf</a:t>
            </a:r>
            <a:endParaRPr sz="11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81" name="Google Shape;181;g6d4961922d_0_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esentation title">
  <p:cSld name="Presentation 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37"/>
          <p:cNvSpPr txBox="1"/>
          <p:nvPr>
            <p:ph type="title"/>
          </p:nvPr>
        </p:nvSpPr>
        <p:spPr>
          <a:xfrm>
            <a:off x="5083036" y="3051729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 ExtraBold"/>
              <a:buNone/>
              <a:defRPr b="1" i="0" sz="54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7"/>
          <p:cNvSpPr txBox="1"/>
          <p:nvPr>
            <p:ph idx="1" type="body"/>
          </p:nvPr>
        </p:nvSpPr>
        <p:spPr>
          <a:xfrm>
            <a:off x="5083036" y="4651929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0" i="0" sz="12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6" name="Google Shape;16;p37"/>
          <p:cNvGrpSpPr/>
          <p:nvPr/>
        </p:nvGrpSpPr>
        <p:grpSpPr>
          <a:xfrm>
            <a:off x="4751866" y="5627915"/>
            <a:ext cx="6523928" cy="816062"/>
            <a:chOff x="1308844" y="5417042"/>
            <a:chExt cx="9574307" cy="1197626"/>
          </a:xfrm>
        </p:grpSpPr>
        <p:pic>
          <p:nvPicPr>
            <p:cNvPr id="17" name="Google Shape;17;p37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308844" y="5417042"/>
              <a:ext cx="7407289" cy="1197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3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8791983" y="5755983"/>
              <a:ext cx="2091168" cy="5197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Google Shape;19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325736" y="900574"/>
            <a:ext cx="5246226" cy="5246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">
  <p:cSld name="Blank Color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47"/>
          <p:cNvGrpSpPr/>
          <p:nvPr/>
        </p:nvGrpSpPr>
        <p:grpSpPr>
          <a:xfrm flipH="1" rot="10800000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92" name="Google Shape;92;p47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3" name="Google Shape;93;p47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4" name="Google Shape;94;p47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5" name="Google Shape;95;p47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6" name="Google Shape;96;p47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97" name="Google Shape;97;p47"/>
          <p:cNvSpPr/>
          <p:nvPr/>
        </p:nvSpPr>
        <p:spPr>
          <a:xfrm>
            <a:off x="0" y="0"/>
            <a:ext cx="121920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0:50 + Photo">
  <p:cSld name="50:50 + Photo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3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43"/>
          <p:cNvSpPr txBox="1"/>
          <p:nvPr>
            <p:ph type="title"/>
          </p:nvPr>
        </p:nvSpPr>
        <p:spPr>
          <a:xfrm>
            <a:off x="576816" y="1103443"/>
            <a:ext cx="4711621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pen Sans Light"/>
              <a:buNone/>
              <a:defRPr b="0" i="0" sz="36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43"/>
          <p:cNvSpPr txBox="1"/>
          <p:nvPr>
            <p:ph idx="1" type="body"/>
          </p:nvPr>
        </p:nvSpPr>
        <p:spPr>
          <a:xfrm>
            <a:off x="576816" y="3259825"/>
            <a:ext cx="4711621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0" i="0" sz="1800"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grpSp>
        <p:nvGrpSpPr>
          <p:cNvPr id="102" name="Google Shape;102;p43"/>
          <p:cNvGrpSpPr/>
          <p:nvPr/>
        </p:nvGrpSpPr>
        <p:grpSpPr>
          <a:xfrm flipH="1" rot="10800000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103" name="Google Shape;103;p43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4" name="Google Shape;104;p43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5" name="Google Shape;105;p43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6" name="Google Shape;106;p43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7" name="Google Shape;107;p43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108" name="Google Shape;108;p43"/>
          <p:cNvSpPr/>
          <p:nvPr>
            <p:ph idx="2" type="pic"/>
          </p:nvPr>
        </p:nvSpPr>
        <p:spPr>
          <a:xfrm>
            <a:off x="6089650" y="0"/>
            <a:ext cx="6102350" cy="33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9" name="Google Shape;109;p43"/>
          <p:cNvSpPr/>
          <p:nvPr>
            <p:ph idx="3" type="pic"/>
          </p:nvPr>
        </p:nvSpPr>
        <p:spPr>
          <a:xfrm>
            <a:off x="6089650" y="3327399"/>
            <a:ext cx="6102350" cy="34391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4"/>
          <p:cNvSpPr/>
          <p:nvPr/>
        </p:nvSpPr>
        <p:spPr>
          <a:xfrm>
            <a:off x="0" y="0"/>
            <a:ext cx="7315200" cy="6766559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44"/>
          <p:cNvSpPr txBox="1"/>
          <p:nvPr>
            <p:ph type="title"/>
          </p:nvPr>
        </p:nvSpPr>
        <p:spPr>
          <a:xfrm>
            <a:off x="558065" y="1848160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  <a:defRPr b="0" i="0" sz="60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4"/>
          <p:cNvSpPr txBox="1"/>
          <p:nvPr>
            <p:ph idx="1" type="body"/>
          </p:nvPr>
        </p:nvSpPr>
        <p:spPr>
          <a:xfrm>
            <a:off x="558065" y="3448360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0" i="0" sz="36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p44"/>
          <p:cNvSpPr/>
          <p:nvPr>
            <p:ph idx="2" type="pic"/>
          </p:nvPr>
        </p:nvSpPr>
        <p:spPr>
          <a:xfrm>
            <a:off x="7315200" y="0"/>
            <a:ext cx="4876800" cy="676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25" name="Google Shape;25;p44"/>
          <p:cNvGrpSpPr/>
          <p:nvPr/>
        </p:nvGrpSpPr>
        <p:grpSpPr>
          <a:xfrm flipH="1" rot="10800000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26" name="Google Shape;26;p44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7" name="Google Shape;27;p44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8" name="Google Shape;28;p44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9" name="Google Shape;29;p44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0" name="Google Shape;30;p44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oogle Shape;32;p39"/>
          <p:cNvGrpSpPr/>
          <p:nvPr/>
        </p:nvGrpSpPr>
        <p:grpSpPr>
          <a:xfrm flipH="1" rot="10800000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33" name="Google Shape;33;p39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4" name="Google Shape;34;p39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5" name="Google Shape;35;p39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6" name="Google Shape;36;p39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7" name="Google Shape;37;p39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Photo">
  <p:cSld name="Title and Photo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40"/>
          <p:cNvSpPr/>
          <p:nvPr/>
        </p:nvSpPr>
        <p:spPr>
          <a:xfrm>
            <a:off x="0" y="0"/>
            <a:ext cx="48768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40"/>
          <p:cNvSpPr txBox="1"/>
          <p:nvPr>
            <p:ph type="title"/>
          </p:nvPr>
        </p:nvSpPr>
        <p:spPr>
          <a:xfrm>
            <a:off x="576816" y="2582862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b="0" i="0" sz="60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41" name="Google Shape;41;p40"/>
          <p:cNvGrpSpPr/>
          <p:nvPr/>
        </p:nvGrpSpPr>
        <p:grpSpPr>
          <a:xfrm flipH="1" rot="10800000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42" name="Google Shape;42;p40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3" name="Google Shape;43;p40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4" name="Google Shape;44;p40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5" name="Google Shape;45;p40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6" name="Google Shape;46;p40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47" name="Google Shape;47;p40"/>
          <p:cNvSpPr/>
          <p:nvPr>
            <p:ph idx="2" type="pic"/>
          </p:nvPr>
        </p:nvSpPr>
        <p:spPr>
          <a:xfrm>
            <a:off x="4876800" y="0"/>
            <a:ext cx="7315200" cy="676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0:50">
  <p:cSld name="50:50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1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41"/>
          <p:cNvSpPr txBox="1"/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b="0" i="0" sz="60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41"/>
          <p:cNvSpPr txBox="1"/>
          <p:nvPr>
            <p:ph idx="1" type="body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None/>
              <a:defRPr b="0" i="0" sz="3600"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52" name="Google Shape;52;p41"/>
          <p:cNvSpPr txBox="1"/>
          <p:nvPr>
            <p:ph idx="2" type="body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Open Sans Light"/>
              <a:buNone/>
              <a:defRPr b="0" i="0" sz="1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b="0" i="0" sz="1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b="0" i="0" sz="1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b="0" i="0" sz="1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b="0" i="0" sz="1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grpSp>
        <p:nvGrpSpPr>
          <p:cNvPr id="53" name="Google Shape;53;p41"/>
          <p:cNvGrpSpPr/>
          <p:nvPr/>
        </p:nvGrpSpPr>
        <p:grpSpPr>
          <a:xfrm flipH="1" rot="10800000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54" name="Google Shape;54;p41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5" name="Google Shape;55;p41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6" name="Google Shape;56;p41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7" name="Google Shape;57;p41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8" name="Google Shape;58;p41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5"/>
          <p:cNvSpPr txBox="1"/>
          <p:nvPr>
            <p:ph type="title"/>
          </p:nvPr>
        </p:nvSpPr>
        <p:spPr>
          <a:xfrm>
            <a:off x="525049" y="765313"/>
            <a:ext cx="5570951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45"/>
          <p:cNvSpPr txBox="1"/>
          <p:nvPr>
            <p:ph idx="1" type="body"/>
          </p:nvPr>
        </p:nvSpPr>
        <p:spPr>
          <a:xfrm>
            <a:off x="525049" y="2365513"/>
            <a:ext cx="5570951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b="0" i="0" sz="1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45"/>
          <p:cNvSpPr/>
          <p:nvPr>
            <p:ph idx="2" type="pic"/>
          </p:nvPr>
        </p:nvSpPr>
        <p:spPr>
          <a:xfrm>
            <a:off x="7315200" y="0"/>
            <a:ext cx="4876800" cy="676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63" name="Google Shape;63;p45"/>
          <p:cNvGrpSpPr/>
          <p:nvPr/>
        </p:nvGrpSpPr>
        <p:grpSpPr>
          <a:xfrm flipH="1" rot="10800000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64" name="Google Shape;64;p45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5" name="Google Shape;65;p45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6" name="Google Shape;66;p45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7" name="Google Shape;67;p45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8" name="Google Shape;68;p45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>
  <p:cSld name="Content with Caption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8"/>
          <p:cNvSpPr/>
          <p:nvPr/>
        </p:nvSpPr>
        <p:spPr>
          <a:xfrm>
            <a:off x="0" y="0"/>
            <a:ext cx="73152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38"/>
          <p:cNvSpPr txBox="1"/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b="0" i="0" sz="60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8"/>
          <p:cNvSpPr txBox="1"/>
          <p:nvPr>
            <p:ph idx="1" type="body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None/>
              <a:defRPr b="0" i="0" sz="3600"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38"/>
          <p:cNvSpPr txBox="1"/>
          <p:nvPr>
            <p:ph idx="2" type="body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Open Sans Light"/>
              <a:buNone/>
              <a:defRPr b="0" i="0" sz="1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b="0" i="0" sz="1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b="0" i="0" sz="1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b="0" i="0" sz="1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b="0" i="0" sz="1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grpSp>
        <p:nvGrpSpPr>
          <p:cNvPr id="74" name="Google Shape;74;p38"/>
          <p:cNvGrpSpPr/>
          <p:nvPr/>
        </p:nvGrpSpPr>
        <p:grpSpPr>
          <a:xfrm flipH="1" rot="10800000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75" name="Google Shape;75;p38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6" name="Google Shape;76;p38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7" name="Google Shape;77;p38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8" name="Google Shape;78;p38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9" name="Google Shape;79;p38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st page">
  <p:cSld name="Last page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42"/>
          <p:cNvGrpSpPr/>
          <p:nvPr/>
        </p:nvGrpSpPr>
        <p:grpSpPr>
          <a:xfrm flipH="1" rot="10800000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84" name="Google Shape;84;p42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5" name="Google Shape;85;p42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6" name="Google Shape;86;p42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7" name="Google Shape;87;p42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8" name="Google Shape;88;p42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89" name="Google Shape;89;p42"/>
          <p:cNvSpPr/>
          <p:nvPr>
            <p:ph idx="2" type="pic"/>
          </p:nvPr>
        </p:nvSpPr>
        <p:spPr>
          <a:xfrm>
            <a:off x="0" y="0"/>
            <a:ext cx="12192000" cy="67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3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Open Sans Light"/>
              <a:buNone/>
              <a:defRPr b="0" i="0" sz="4400" u="none" cap="none" strike="noStrik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hyperlink" Target="https://edutorij.e-skole.hr/share/proxy/alfresco-noauth/edutorij/api/proxy-guest/13949bca-baca-48ca-a5a9-d197a58c3b74/index.html" TargetMode="External"/><Relationship Id="rId5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hyperlink" Target="https://edutorij.e-skole.hr/share/proxy/alfresco-noauth/edutorij/api/proxy-guest/9e9c9092-73af-4a60-8848-c37a0b1ba5f6/index.html" TargetMode="External"/><Relationship Id="rId5" Type="http://schemas.openxmlformats.org/officeDocument/2006/relationships/image" Target="../media/image9.png"/><Relationship Id="rId6" Type="http://schemas.openxmlformats.org/officeDocument/2006/relationships/hyperlink" Target="https://edutorij.e-skole.hr/share/proxy/alfresco-noauth/edutorij/api/proxy-guest/9e9c9092-73af-4a60-8848-c37a0b1ba5f6/index.html" TargetMode="External"/><Relationship Id="rId7" Type="http://schemas.openxmlformats.org/officeDocument/2006/relationships/image" Target="../media/image1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Relationship Id="rId4" Type="http://schemas.openxmlformats.org/officeDocument/2006/relationships/hyperlink" Target="https://unsplash.com/?utm_source=unsplash&amp;utm_medium=referral&amp;utm_content=creditCopyText" TargetMode="External"/><Relationship Id="rId5" Type="http://schemas.openxmlformats.org/officeDocument/2006/relationships/hyperlink" Target="https://unsplash.com/?utm_source=unsplash&amp;utm_medium=referral&amp;utm_content=creditCopyText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2.png"/><Relationship Id="rId4" Type="http://schemas.openxmlformats.org/officeDocument/2006/relationships/image" Target="../media/image17.png"/><Relationship Id="rId5" Type="http://schemas.openxmlformats.org/officeDocument/2006/relationships/hyperlink" Target="mailto:Maja.Quien@CARNET.hr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e-skole.hr/nastavnici-pocetna/" TargetMode="External"/><Relationship Id="rId4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edutorij.e-skole.hr/share/page/home-page" TargetMode="External"/><Relationship Id="rId4" Type="http://schemas.openxmlformats.org/officeDocument/2006/relationships/hyperlink" Target="https://unsplash.com/s/photos/library?utm_source=unsplash&amp;utm_medium=referral&amp;utm_content=creditCopyText" TargetMode="External"/><Relationship Id="rId5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hyperlink" Target="https://edutorij.e-skole.hr/share/proxy/alfresco-noauth/edutorij/api/proxy-guest/efe6be83-aab0-4849-a20d-065172b7f7c0/povijest-1-2.html" TargetMode="External"/><Relationship Id="rId5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"/>
          <p:cNvSpPr txBox="1"/>
          <p:nvPr>
            <p:ph type="title"/>
          </p:nvPr>
        </p:nvSpPr>
        <p:spPr>
          <a:xfrm>
            <a:off x="4443425" y="927550"/>
            <a:ext cx="7596900" cy="3038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000">
                <a:latin typeface="Open Sans"/>
                <a:ea typeface="Open Sans"/>
                <a:cs typeface="Open Sans"/>
                <a:sym typeface="Open Sans"/>
              </a:rPr>
              <a:t>e-Škole digitalni sadržaji za učenje i poučavanje kao podrška primjeni IKT-a</a:t>
            </a:r>
            <a:endParaRPr sz="50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5" name="Google Shape;115;p1"/>
          <p:cNvSpPr txBox="1"/>
          <p:nvPr>
            <p:ph idx="1" type="body"/>
          </p:nvPr>
        </p:nvSpPr>
        <p:spPr>
          <a:xfrm>
            <a:off x="4619975" y="4233725"/>
            <a:ext cx="7243800" cy="13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</a:pPr>
            <a:r>
              <a:rPr lang="en-US" sz="2200"/>
              <a:t>Predavačica: </a:t>
            </a:r>
            <a:endParaRPr sz="2200"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/>
              <a:t>dr. sc. Maja Quien, </a:t>
            </a:r>
            <a:endParaRPr sz="2200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</a:pPr>
            <a:r>
              <a:rPr lang="en-US" sz="2200"/>
              <a:t>Hrvatska akademska i istraživačka mreža - CARNET</a:t>
            </a:r>
            <a:endParaRPr sz="2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da8f4d3817_0_0"/>
          <p:cNvSpPr txBox="1"/>
          <p:nvPr>
            <p:ph type="title"/>
          </p:nvPr>
        </p:nvSpPr>
        <p:spPr>
          <a:xfrm>
            <a:off x="605200" y="1457400"/>
            <a:ext cx="6349500" cy="2582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Koriste prednosti digitalnih tehnologija: </a:t>
            </a:r>
            <a:endParaRPr sz="2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t/>
            </a:r>
            <a:endParaRPr sz="28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b="1" lang="en-US" sz="2800">
                <a:solidFill>
                  <a:srgbClr val="1C9FEA"/>
                </a:solidFill>
                <a:latin typeface="Open Sans"/>
                <a:ea typeface="Open Sans"/>
                <a:cs typeface="Open Sans"/>
                <a:sym typeface="Open Sans"/>
              </a:rPr>
              <a:t>interaktivnost</a:t>
            </a:r>
            <a:r>
              <a:rPr lang="en-US"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 nelinearnost,</a:t>
            </a:r>
            <a:r>
              <a:rPr b="1" lang="en-US"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b="1" lang="en-US" sz="2800">
                <a:solidFill>
                  <a:srgbClr val="299991"/>
                </a:solidFill>
                <a:latin typeface="Open Sans"/>
                <a:ea typeface="Open Sans"/>
                <a:cs typeface="Open Sans"/>
                <a:sym typeface="Open Sans"/>
              </a:rPr>
              <a:t>modularnost</a:t>
            </a:r>
            <a:r>
              <a:rPr lang="en-US" sz="2800">
                <a:latin typeface="Open Sans"/>
                <a:ea typeface="Open Sans"/>
                <a:cs typeface="Open Sans"/>
                <a:sym typeface="Open Sans"/>
              </a:rPr>
              <a:t>, multimedijalno</a:t>
            </a:r>
            <a:r>
              <a:rPr lang="en-US"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st, i </a:t>
            </a:r>
            <a:r>
              <a:rPr b="1" lang="en-US" sz="2800">
                <a:solidFill>
                  <a:srgbClr val="E71A7A"/>
                </a:solidFill>
                <a:latin typeface="Open Sans"/>
                <a:ea typeface="Open Sans"/>
                <a:cs typeface="Open Sans"/>
                <a:sym typeface="Open Sans"/>
              </a:rPr>
              <a:t>prilagodljivost</a:t>
            </a:r>
            <a:endParaRPr b="1">
              <a:solidFill>
                <a:srgbClr val="E71A7A"/>
              </a:solidFill>
            </a:endParaRPr>
          </a:p>
        </p:txBody>
      </p:sp>
      <p:pic>
        <p:nvPicPr>
          <p:cNvPr id="193" name="Google Shape;193;gda8f4d3817_0_0"/>
          <p:cNvPicPr preferRelativeResize="0"/>
          <p:nvPr/>
        </p:nvPicPr>
        <p:blipFill rotWithShape="1">
          <a:blip r:embed="rId3">
            <a:alphaModFix/>
          </a:blip>
          <a:srcRect b="0" l="0" r="16135" t="0"/>
          <a:stretch/>
        </p:blipFill>
        <p:spPr>
          <a:xfrm>
            <a:off x="7085775" y="0"/>
            <a:ext cx="5106225" cy="676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da8f4d3817_0_117"/>
          <p:cNvSpPr txBox="1"/>
          <p:nvPr>
            <p:ph type="title"/>
          </p:nvPr>
        </p:nvSpPr>
        <p:spPr>
          <a:xfrm>
            <a:off x="6041475" y="686202"/>
            <a:ext cx="6305400" cy="958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>
                <a:latin typeface="Open Sans"/>
                <a:ea typeface="Open Sans"/>
                <a:cs typeface="Open Sans"/>
                <a:sym typeface="Open Sans"/>
              </a:rPr>
              <a:t>Cjeloviti DOS &gt; Modul &gt; Jedinica DOS-a</a:t>
            </a:r>
            <a:endParaRPr/>
          </a:p>
        </p:txBody>
      </p:sp>
      <p:sp>
        <p:nvSpPr>
          <p:cNvPr id="199" name="Google Shape;199;gda8f4d3817_0_117"/>
          <p:cNvSpPr txBox="1"/>
          <p:nvPr/>
        </p:nvSpPr>
        <p:spPr>
          <a:xfrm>
            <a:off x="284950" y="4866540"/>
            <a:ext cx="3117900" cy="932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26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Moduli</a:t>
            </a:r>
            <a:r>
              <a:rPr b="0" i="0" lang="en-US" sz="26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 iskoristivi i </a:t>
            </a:r>
            <a:r>
              <a:rPr b="1" i="0" lang="en-US" sz="26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samostalno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0" name="Google Shape;200;gda8f4d3817_0_117"/>
          <p:cNvPicPr preferRelativeResize="0"/>
          <p:nvPr/>
        </p:nvPicPr>
        <p:blipFill rotWithShape="1">
          <a:blip r:embed="rId3">
            <a:alphaModFix/>
          </a:blip>
          <a:srcRect b="0" l="9805" r="8754" t="0"/>
          <a:stretch/>
        </p:blipFill>
        <p:spPr>
          <a:xfrm>
            <a:off x="0" y="0"/>
            <a:ext cx="5913574" cy="377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gda8f4d3817_0_117"/>
          <p:cNvPicPr preferRelativeResize="0"/>
          <p:nvPr/>
        </p:nvPicPr>
        <p:blipFill rotWithShape="1">
          <a:blip r:embed="rId4">
            <a:alphaModFix/>
          </a:blip>
          <a:srcRect b="9016" l="1378" r="4847" t="0"/>
          <a:stretch/>
        </p:blipFill>
        <p:spPr>
          <a:xfrm>
            <a:off x="5355675" y="3080575"/>
            <a:ext cx="6991200" cy="36647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2" name="Google Shape;202;gda8f4d3817_0_117"/>
          <p:cNvCxnSpPr/>
          <p:nvPr/>
        </p:nvCxnSpPr>
        <p:spPr>
          <a:xfrm flipH="1" rot="10800000">
            <a:off x="2339275" y="1670875"/>
            <a:ext cx="6291600" cy="1206000"/>
          </a:xfrm>
          <a:prstGeom prst="straightConnector1">
            <a:avLst/>
          </a:prstGeom>
          <a:noFill/>
          <a:ln cap="flat" cmpd="sng" w="76200">
            <a:solidFill>
              <a:srgbClr val="84BC2E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203" name="Google Shape;203;gda8f4d3817_0_117"/>
          <p:cNvCxnSpPr/>
          <p:nvPr/>
        </p:nvCxnSpPr>
        <p:spPr>
          <a:xfrm rot="10800000">
            <a:off x="8920078" y="1707524"/>
            <a:ext cx="0" cy="1309800"/>
          </a:xfrm>
          <a:prstGeom prst="straightConnector1">
            <a:avLst/>
          </a:prstGeom>
          <a:noFill/>
          <a:ln cap="flat" cmpd="sng" w="76200">
            <a:solidFill>
              <a:srgbClr val="70AD47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204" name="Google Shape;204;gda8f4d3817_0_117"/>
          <p:cNvCxnSpPr/>
          <p:nvPr/>
        </p:nvCxnSpPr>
        <p:spPr>
          <a:xfrm rot="10800000">
            <a:off x="10743230" y="1707416"/>
            <a:ext cx="451200" cy="4028100"/>
          </a:xfrm>
          <a:prstGeom prst="straightConnector1">
            <a:avLst/>
          </a:prstGeom>
          <a:noFill/>
          <a:ln cap="flat" cmpd="sng" w="76200">
            <a:solidFill>
              <a:srgbClr val="F9851B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205" name="Google Shape;205;gda8f4d3817_0_117"/>
          <p:cNvCxnSpPr/>
          <p:nvPr/>
        </p:nvCxnSpPr>
        <p:spPr>
          <a:xfrm>
            <a:off x="4111900" y="828200"/>
            <a:ext cx="1947000" cy="406800"/>
          </a:xfrm>
          <a:prstGeom prst="straightConnector1">
            <a:avLst/>
          </a:prstGeom>
          <a:noFill/>
          <a:ln cap="flat" cmpd="sng" w="76200">
            <a:solidFill>
              <a:srgbClr val="E71A7A"/>
            </a:solidFill>
            <a:prstDash val="solid"/>
            <a:round/>
            <a:headEnd len="med" w="med" type="triangle"/>
            <a:tailEnd len="med" w="med" type="triangl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c3fd66b20c_0_59"/>
          <p:cNvSpPr txBox="1"/>
          <p:nvPr>
            <p:ph type="title"/>
          </p:nvPr>
        </p:nvSpPr>
        <p:spPr>
          <a:xfrm>
            <a:off x="514475" y="2293050"/>
            <a:ext cx="4365600" cy="40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e-Škole</a:t>
            </a:r>
            <a:endParaRPr b="1"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digitalni obrazovni sadržaji</a:t>
            </a:r>
            <a:endParaRPr b="1"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t/>
            </a:r>
            <a:endParaRPr sz="4400">
              <a:solidFill>
                <a:schemeClr val="dk1"/>
              </a:solidFill>
            </a:endParaRPr>
          </a:p>
        </p:txBody>
      </p:sp>
      <p:sp>
        <p:nvSpPr>
          <p:cNvPr id="212" name="Google Shape;212;gc3fd66b20c_0_59"/>
          <p:cNvSpPr/>
          <p:nvPr/>
        </p:nvSpPr>
        <p:spPr>
          <a:xfrm>
            <a:off x="619966" y="829880"/>
            <a:ext cx="1275600" cy="12756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gc3fd66b20c_0_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4389" y="1024763"/>
            <a:ext cx="666750" cy="88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gc3fd66b20c_0_59"/>
          <p:cNvSpPr txBox="1"/>
          <p:nvPr/>
        </p:nvSpPr>
        <p:spPr>
          <a:xfrm>
            <a:off x="4880075" y="327450"/>
            <a:ext cx="7071300" cy="54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obuhvaćaju 60 - 100% kurikuluma</a:t>
            </a:r>
            <a:endParaRPr b="0" i="0" sz="30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Dostupnost:</a:t>
            </a:r>
            <a:endParaRPr b="0" i="0" sz="30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b="0" i="0" lang="en-US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5 - 8. r OŠ za predmete engleski, francuski, njemački, talijanski i hrvatski jezik, informatiku, matematiku, povijest, prirodu, tehničku kulturu, biologiju, fiziku i kemiju</a:t>
            </a:r>
            <a:endParaRPr b="0" i="0" sz="20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b="1" i="0" lang="en-US" sz="3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1.-4. r. opće gimnazije za engleski, francuski, njemački, talijanski, latinski i hrvatski jezik, informatiku, matematiku, prirodu, biologiju, fiziku, kemiju i geografiju</a:t>
            </a:r>
            <a:endParaRPr b="1" i="0" sz="3000" u="none" cap="none" strike="noStrike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c4c0f7578a_0_0"/>
          <p:cNvSpPr txBox="1"/>
          <p:nvPr>
            <p:ph type="title"/>
          </p:nvPr>
        </p:nvSpPr>
        <p:spPr>
          <a:xfrm>
            <a:off x="514475" y="2293050"/>
            <a:ext cx="4365600" cy="40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e-Škole</a:t>
            </a:r>
            <a:endParaRPr b="1"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digitalni obrazovni sadržaji</a:t>
            </a:r>
            <a:endParaRPr b="1"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t/>
            </a:r>
            <a:endParaRPr sz="4400">
              <a:solidFill>
                <a:schemeClr val="dk1"/>
              </a:solidFill>
            </a:endParaRPr>
          </a:p>
        </p:txBody>
      </p:sp>
      <p:sp>
        <p:nvSpPr>
          <p:cNvPr id="221" name="Google Shape;221;gc4c0f7578a_0_0"/>
          <p:cNvSpPr/>
          <p:nvPr/>
        </p:nvSpPr>
        <p:spPr>
          <a:xfrm>
            <a:off x="619966" y="829880"/>
            <a:ext cx="1275600" cy="12756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2" name="Google Shape;222;gc4c0f7578a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4389" y="1024763"/>
            <a:ext cx="666750" cy="88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gc4c0f7578a_0_0"/>
          <p:cNvSpPr txBox="1"/>
          <p:nvPr/>
        </p:nvSpPr>
        <p:spPr>
          <a:xfrm>
            <a:off x="4951500" y="1512600"/>
            <a:ext cx="7071300" cy="3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Dostupnost - do kraja projekta:</a:t>
            </a:r>
            <a:endParaRPr b="0" i="0" sz="3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Open Sans"/>
              <a:buChar char="●"/>
            </a:pPr>
            <a:r>
              <a:rPr b="0" i="0" lang="en-US" sz="3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za </a:t>
            </a:r>
            <a:r>
              <a:rPr b="1" i="0" lang="en-US" sz="3000" u="none" cap="none" strike="noStrike">
                <a:solidFill>
                  <a:srgbClr val="009BEA"/>
                </a:solidFill>
                <a:latin typeface="Open Sans"/>
                <a:ea typeface="Open Sans"/>
                <a:cs typeface="Open Sans"/>
                <a:sym typeface="Open Sans"/>
              </a:rPr>
              <a:t>sve općeobrazovne predmete</a:t>
            </a:r>
            <a:r>
              <a:rPr b="0" i="0" lang="en-US" sz="3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osim Tjelesne I zdravstvene kulture, Vjeronauka i Etike</a:t>
            </a:r>
            <a:endParaRPr b="0" i="0" sz="3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Open Sans"/>
              <a:buChar char="●"/>
            </a:pPr>
            <a:r>
              <a:rPr b="0" i="0" lang="en-US" sz="3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za </a:t>
            </a:r>
            <a:r>
              <a:rPr b="1" i="0" lang="en-US" sz="3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sve</a:t>
            </a:r>
            <a:r>
              <a:rPr b="0" i="0" lang="en-US" sz="3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preostale </a:t>
            </a:r>
            <a:r>
              <a:rPr b="1" i="0" lang="en-US" sz="3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razrede predmetne nastave</a:t>
            </a:r>
            <a:r>
              <a:rPr b="0" i="0" lang="en-US" sz="3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u OŠ i </a:t>
            </a:r>
            <a:r>
              <a:rPr b="1" i="0" lang="en-US" sz="3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SŠ</a:t>
            </a:r>
            <a:endParaRPr b="1" i="0" sz="3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da8f4d3817_0_249"/>
          <p:cNvSpPr txBox="1"/>
          <p:nvPr>
            <p:ph type="title"/>
          </p:nvPr>
        </p:nvSpPr>
        <p:spPr>
          <a:xfrm>
            <a:off x="0" y="2511350"/>
            <a:ext cx="5020800" cy="40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interaktivni sadržaji za međupredmetne teme</a:t>
            </a:r>
            <a:endParaRPr b="1"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t/>
            </a:r>
            <a:endParaRPr sz="4400">
              <a:solidFill>
                <a:schemeClr val="dk1"/>
              </a:solidFill>
            </a:endParaRPr>
          </a:p>
        </p:txBody>
      </p:sp>
      <p:sp>
        <p:nvSpPr>
          <p:cNvPr id="230" name="Google Shape;230;gda8f4d3817_0_249"/>
          <p:cNvSpPr/>
          <p:nvPr/>
        </p:nvSpPr>
        <p:spPr>
          <a:xfrm>
            <a:off x="619966" y="829880"/>
            <a:ext cx="1275600" cy="12756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1" name="Google Shape;231;gda8f4d3817_0_2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4389" y="1024763"/>
            <a:ext cx="666750" cy="88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gda8f4d3817_0_249"/>
          <p:cNvSpPr txBox="1"/>
          <p:nvPr>
            <p:ph type="title"/>
          </p:nvPr>
        </p:nvSpPr>
        <p:spPr>
          <a:xfrm>
            <a:off x="4880075" y="3799525"/>
            <a:ext cx="7178100" cy="29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dodatni obrazovni materijali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sadrže nastavno gradivo jedne međupredmetne teme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 želji primjenjuje ih </a:t>
            </a:r>
            <a:r>
              <a:rPr lang="en-US" sz="3000" u="sng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učenik</a:t>
            </a: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kod kuće ili uz učitelja na nastavi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33" name="Google Shape;233;gda8f4d3817_0_249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5709" l="0" r="0" t="55939"/>
          <a:stretch/>
        </p:blipFill>
        <p:spPr>
          <a:xfrm>
            <a:off x="5020800" y="468031"/>
            <a:ext cx="7018798" cy="302892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c3fd66b20c_0_69"/>
          <p:cNvSpPr txBox="1"/>
          <p:nvPr>
            <p:ph type="title"/>
          </p:nvPr>
        </p:nvSpPr>
        <p:spPr>
          <a:xfrm>
            <a:off x="0" y="2511350"/>
            <a:ext cx="5020800" cy="40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interaktivni sadržaji za međupredmetne teme</a:t>
            </a:r>
            <a:endParaRPr b="1"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t/>
            </a:r>
            <a:endParaRPr sz="4400">
              <a:solidFill>
                <a:schemeClr val="dk1"/>
              </a:solidFill>
            </a:endParaRPr>
          </a:p>
        </p:txBody>
      </p:sp>
      <p:sp>
        <p:nvSpPr>
          <p:cNvPr id="240" name="Google Shape;240;gc3fd66b20c_0_69"/>
          <p:cNvSpPr/>
          <p:nvPr/>
        </p:nvSpPr>
        <p:spPr>
          <a:xfrm>
            <a:off x="619966" y="829880"/>
            <a:ext cx="1275600" cy="12756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1" name="Google Shape;241;gc3fd66b20c_0_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4389" y="1024763"/>
            <a:ext cx="666750" cy="88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gc3fd66b20c_0_69"/>
          <p:cNvSpPr txBox="1"/>
          <p:nvPr>
            <p:ph type="title"/>
          </p:nvPr>
        </p:nvSpPr>
        <p:spPr>
          <a:xfrm>
            <a:off x="4880075" y="829875"/>
            <a:ext cx="7178100" cy="587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do 10 minuta interakcije učenika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dostupni za sve međupredmetne teme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mogu se integrirati u različite predmete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6d4df38448_0_27"/>
          <p:cNvSpPr txBox="1"/>
          <p:nvPr>
            <p:ph type="title"/>
          </p:nvPr>
        </p:nvSpPr>
        <p:spPr>
          <a:xfrm>
            <a:off x="514475" y="2293050"/>
            <a:ext cx="4365600" cy="40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e-Škole</a:t>
            </a:r>
            <a:endParaRPr b="1"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scenariji poučavanja</a:t>
            </a:r>
            <a:endParaRPr b="1"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t/>
            </a:r>
            <a:endParaRPr sz="4400">
              <a:solidFill>
                <a:schemeClr val="dk1"/>
              </a:solidFill>
            </a:endParaRPr>
          </a:p>
        </p:txBody>
      </p:sp>
      <p:sp>
        <p:nvSpPr>
          <p:cNvPr id="249" name="Google Shape;249;g6d4df38448_0_27"/>
          <p:cNvSpPr/>
          <p:nvPr/>
        </p:nvSpPr>
        <p:spPr>
          <a:xfrm>
            <a:off x="619966" y="829880"/>
            <a:ext cx="1275600" cy="12756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0" name="Google Shape;250;g6d4df38448_0_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4389" y="1024763"/>
            <a:ext cx="666750" cy="88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g6d4df38448_0_27"/>
          <p:cNvSpPr txBox="1"/>
          <p:nvPr>
            <p:ph type="title"/>
          </p:nvPr>
        </p:nvSpPr>
        <p:spPr>
          <a:xfrm>
            <a:off x="4880075" y="4904275"/>
            <a:ext cx="7535700" cy="12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ideje za nastavne aktivnosti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 želji učitelj ih koristi za osmišljavanje nastave uz digitalnu tehnologiju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52" name="Google Shape;252;g6d4df38448_0_27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2262" l="14186" r="4373" t="58669"/>
          <a:stretch/>
        </p:blipFill>
        <p:spPr>
          <a:xfrm>
            <a:off x="4880070" y="0"/>
            <a:ext cx="5758357" cy="310830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53" name="Google Shape;253;g6d4df38448_0_27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5881" l="14527" r="12797" t="64204"/>
          <a:stretch/>
        </p:blipFill>
        <p:spPr>
          <a:xfrm>
            <a:off x="7179576" y="2489174"/>
            <a:ext cx="5012426" cy="232172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c3fd66b20c_0_78"/>
          <p:cNvSpPr txBox="1"/>
          <p:nvPr>
            <p:ph type="title"/>
          </p:nvPr>
        </p:nvSpPr>
        <p:spPr>
          <a:xfrm>
            <a:off x="514475" y="2293050"/>
            <a:ext cx="4365600" cy="40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e-Škole</a:t>
            </a:r>
            <a:endParaRPr b="1"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scenariji poučavanja</a:t>
            </a:r>
            <a:endParaRPr b="1"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t/>
            </a:r>
            <a:endParaRPr sz="4400">
              <a:solidFill>
                <a:schemeClr val="dk1"/>
              </a:solidFill>
            </a:endParaRPr>
          </a:p>
        </p:txBody>
      </p:sp>
      <p:sp>
        <p:nvSpPr>
          <p:cNvPr id="260" name="Google Shape;260;gc3fd66b20c_0_78"/>
          <p:cNvSpPr/>
          <p:nvPr/>
        </p:nvSpPr>
        <p:spPr>
          <a:xfrm>
            <a:off x="619966" y="829880"/>
            <a:ext cx="1275600" cy="12756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1" name="Google Shape;261;gc3fd66b20c_0_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4389" y="1024763"/>
            <a:ext cx="666750" cy="88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gc3fd66b20c_0_78"/>
          <p:cNvSpPr txBox="1"/>
          <p:nvPr/>
        </p:nvSpPr>
        <p:spPr>
          <a:xfrm>
            <a:off x="5020700" y="1910600"/>
            <a:ext cx="6785400" cy="30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Open Sans"/>
              <a:buChar char="●"/>
            </a:pPr>
            <a:r>
              <a:rPr b="0" i="0" lang="en-US" sz="3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3 do 5 nastavnih i/ili izvannastavnih aktivnosti</a:t>
            </a:r>
            <a:endParaRPr b="0" i="0" sz="3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3000"/>
              <a:buFont typeface="Open Sans"/>
              <a:buChar char="●"/>
            </a:pPr>
            <a:r>
              <a:rPr b="0" i="0" lang="en-US" sz="3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za sve predmete koje pohađaju svi učenici, i međupredmetne teme, od 5. r. osnovne škole do 4. r. opće gimnazije</a:t>
            </a:r>
            <a:endParaRPr b="0" i="0" sz="3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db365c3e6c_0_9"/>
          <p:cNvSpPr txBox="1"/>
          <p:nvPr>
            <p:ph type="title"/>
          </p:nvPr>
        </p:nvSpPr>
        <p:spPr>
          <a:xfrm>
            <a:off x="576816" y="184816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/>
              <a:t>Zaključak</a:t>
            </a:r>
            <a:endParaRPr/>
          </a:p>
        </p:txBody>
      </p:sp>
      <p:sp>
        <p:nvSpPr>
          <p:cNvPr id="269" name="Google Shape;269;gdb365c3e6c_0_9"/>
          <p:cNvSpPr txBox="1"/>
          <p:nvPr>
            <p:ph idx="2" type="body"/>
          </p:nvPr>
        </p:nvSpPr>
        <p:spPr>
          <a:xfrm>
            <a:off x="6155625" y="775250"/>
            <a:ext cx="5953200" cy="55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e-Škole digitalni sadržaji kao podrška za suvremenom učenju i poučavanju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Edutorij</a:t>
            </a:r>
            <a:endParaRPr b="1"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3000">
                <a:latin typeface="Open Sans"/>
                <a:ea typeface="Open Sans"/>
                <a:cs typeface="Open Sans"/>
                <a:sym typeface="Open Sans"/>
              </a:rPr>
              <a:t>Gotovi sadržaji za učenike:</a:t>
            </a:r>
            <a:endParaRPr sz="3000"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Font typeface="Open Sans"/>
              <a:buChar char="●"/>
            </a:pPr>
            <a:r>
              <a:rPr lang="en-US" sz="3000">
                <a:latin typeface="Open Sans"/>
                <a:ea typeface="Open Sans"/>
                <a:cs typeface="Open Sans"/>
                <a:sym typeface="Open Sans"/>
              </a:rPr>
              <a:t>e-Škole digitalni obrazovni sadržaji</a:t>
            </a:r>
            <a:endParaRPr sz="3000"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Font typeface="Open Sans"/>
              <a:buChar char="●"/>
            </a:pPr>
            <a:r>
              <a:rPr lang="en-US" sz="3000">
                <a:latin typeface="Open Sans"/>
                <a:ea typeface="Open Sans"/>
                <a:cs typeface="Open Sans"/>
                <a:sym typeface="Open Sans"/>
              </a:rPr>
              <a:t>interaktivni sadržaji za međupredmetne teme</a:t>
            </a:r>
            <a:endParaRPr sz="3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3000">
                <a:latin typeface="Open Sans"/>
                <a:ea typeface="Open Sans"/>
                <a:cs typeface="Open Sans"/>
                <a:sym typeface="Open Sans"/>
              </a:rPr>
              <a:t>Priprema nastave:</a:t>
            </a:r>
            <a:endParaRPr sz="3000"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Font typeface="Open Sans"/>
              <a:buChar char="●"/>
            </a:pPr>
            <a:r>
              <a:rPr lang="en-US" sz="3000">
                <a:latin typeface="Open Sans"/>
                <a:ea typeface="Open Sans"/>
                <a:cs typeface="Open Sans"/>
                <a:sym typeface="Open Sans"/>
              </a:rPr>
              <a:t>e-Škole scenariji poučavanja</a:t>
            </a:r>
            <a:endParaRPr sz="3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sz="3000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6b97bf52a4_6_54"/>
          <p:cNvSpPr txBox="1"/>
          <p:nvPr>
            <p:ph type="title"/>
          </p:nvPr>
        </p:nvSpPr>
        <p:spPr>
          <a:xfrm>
            <a:off x="689366" y="2190450"/>
            <a:ext cx="4670424" cy="2477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/>
              <a:t>Pitanja?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/>
              <a:t>Nejasnoće, dileme...</a:t>
            </a:r>
            <a:endParaRPr/>
          </a:p>
        </p:txBody>
      </p:sp>
      <p:pic>
        <p:nvPicPr>
          <p:cNvPr descr="Question mark" id="276" name="Google Shape;276;g6b97bf52a4_6_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06762" y="2246125"/>
            <a:ext cx="1681175" cy="168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gda8f4d3817_0_2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9925" y="135525"/>
            <a:ext cx="4252074" cy="6379674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da8f4d3817_0_264"/>
          <p:cNvSpPr txBox="1"/>
          <p:nvPr>
            <p:ph type="title"/>
          </p:nvPr>
        </p:nvSpPr>
        <p:spPr>
          <a:xfrm>
            <a:off x="576825" y="1019475"/>
            <a:ext cx="4836300" cy="3696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/>
              <a:t>Promislite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/>
              <a:t>kako se nosite sa stresom</a:t>
            </a:r>
            <a:endParaRPr i="1">
              <a:solidFill>
                <a:srgbClr val="009BEA"/>
              </a:solidFill>
            </a:endParaRPr>
          </a:p>
        </p:txBody>
      </p:sp>
      <p:sp>
        <p:nvSpPr>
          <p:cNvPr id="123" name="Google Shape;123;gda8f4d3817_0_264"/>
          <p:cNvSpPr txBox="1"/>
          <p:nvPr/>
        </p:nvSpPr>
        <p:spPr>
          <a:xfrm>
            <a:off x="9662650" y="6429400"/>
            <a:ext cx="247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0" lang="en-US" sz="1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Izvor slike: </a:t>
            </a:r>
            <a:r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Adam Nieścioruk</a:t>
            </a:r>
            <a:r>
              <a:rPr i="0" lang="en-US" sz="1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,</a:t>
            </a:r>
            <a:r>
              <a:rPr i="0" lang="en-US" sz="1000" u="none" cap="none" strike="noStrike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i="0" lang="en-US" sz="1000" u="sng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endParaRPr i="0" sz="10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4" name="Google Shape;124;gda8f4d3817_0_264"/>
          <p:cNvSpPr/>
          <p:nvPr/>
        </p:nvSpPr>
        <p:spPr>
          <a:xfrm>
            <a:off x="5731575" y="637650"/>
            <a:ext cx="3085800" cy="1408200"/>
          </a:xfrm>
          <a:prstGeom prst="cloudCallout">
            <a:avLst>
              <a:gd fmla="val 64296" name="adj1"/>
              <a:gd fmla="val 35224" name="adj2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Sigurno će to ofrlje napraviti!</a:t>
            </a:r>
            <a:endParaRPr b="0" i="0" sz="2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gda8f4d3817_0_264"/>
          <p:cNvSpPr/>
          <p:nvPr/>
        </p:nvSpPr>
        <p:spPr>
          <a:xfrm>
            <a:off x="5572350" y="2937375"/>
            <a:ext cx="3729600" cy="1500900"/>
          </a:xfrm>
          <a:prstGeom prst="cloudCallout">
            <a:avLst>
              <a:gd fmla="val 50477" name="adj1"/>
              <a:gd fmla="val -74307" name="adj2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Uvijek ista priča… Svatko gleda svoje.</a:t>
            </a:r>
            <a:endParaRPr b="0" i="0" sz="2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22310" y="1614744"/>
            <a:ext cx="2311400" cy="3136900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35"/>
          <p:cNvSpPr txBox="1"/>
          <p:nvPr/>
        </p:nvSpPr>
        <p:spPr>
          <a:xfrm>
            <a:off x="2448228" y="6100198"/>
            <a:ext cx="705956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Kontakt: Hrvatska akademska i istraživačka mreža – CARNET | Josipa Marohnića 5, 10000 Zagreb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Tel.: +385 1 6661 616 | www.carnet.hr</a:t>
            </a:r>
            <a:endParaRPr b="0" i="0" sz="12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83" name="Google Shape;283;p35"/>
          <p:cNvCxnSpPr/>
          <p:nvPr/>
        </p:nvCxnSpPr>
        <p:spPr>
          <a:xfrm>
            <a:off x="2544215" y="6038269"/>
            <a:ext cx="6764594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84" name="Google Shape;284;p35"/>
          <p:cNvSpPr txBox="1"/>
          <p:nvPr/>
        </p:nvSpPr>
        <p:spPr>
          <a:xfrm>
            <a:off x="2372689" y="4989503"/>
            <a:ext cx="7210641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Projekt je sufinancirala Europska unija iz europskih strukturnih i investicijskih fondova.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Više informacija o EU fondovima možete naći na web stranicama Ministarstva regionalnoga razvoja i fondova Europske unije: www.strukturnifondovi.hr</a:t>
            </a:r>
            <a:endParaRPr b="0" i="0" sz="12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5" name="Google Shape;285;p35"/>
          <p:cNvSpPr txBox="1"/>
          <p:nvPr/>
        </p:nvSpPr>
        <p:spPr>
          <a:xfrm>
            <a:off x="2054637" y="5602731"/>
            <a:ext cx="784674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Sadržaj ovog materijala isključiva je odgovornost Hrvatske akademske i istraživačke mreže - CARNET.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6" name="Google Shape;286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39707" y="594575"/>
            <a:ext cx="1313993" cy="461675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5"/>
          <p:cNvSpPr txBox="1"/>
          <p:nvPr/>
        </p:nvSpPr>
        <p:spPr>
          <a:xfrm>
            <a:off x="7967500" y="1056250"/>
            <a:ext cx="4079100" cy="80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Ovo djelo je dano na korištenje pod licencom Creative Commons Imenovanje-Nekomercijalno-Dijeli pod istim uvjetima </a:t>
            </a:r>
            <a:endParaRPr b="0" i="0" sz="10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4.0 međunarodna.</a:t>
            </a:r>
            <a:endParaRPr b="0" i="0" sz="10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8" name="Google Shape;288;p35"/>
          <p:cNvSpPr txBox="1"/>
          <p:nvPr/>
        </p:nvSpPr>
        <p:spPr>
          <a:xfrm>
            <a:off x="544050" y="594575"/>
            <a:ext cx="4673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3000" u="none" cap="none" strike="noStrike">
                <a:solidFill>
                  <a:schemeClr val="lt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Maja.Quien@CARNET.hr</a:t>
            </a:r>
            <a:r>
              <a:rPr b="0" i="0" lang="en-US" sz="3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b="0" i="0" sz="30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db365c3e6c_0_128"/>
          <p:cNvSpPr txBox="1"/>
          <p:nvPr>
            <p:ph type="title"/>
          </p:nvPr>
        </p:nvSpPr>
        <p:spPr>
          <a:xfrm>
            <a:off x="485800" y="660618"/>
            <a:ext cx="5571000" cy="68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Uvod</a:t>
            </a:r>
            <a:endParaRPr sz="4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2" name="Google Shape;132;gdb365c3e6c_0_128"/>
          <p:cNvSpPr txBox="1"/>
          <p:nvPr>
            <p:ph idx="1" type="body"/>
          </p:nvPr>
        </p:nvSpPr>
        <p:spPr>
          <a:xfrm>
            <a:off x="0" y="1667650"/>
            <a:ext cx="5571000" cy="43101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5715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Opći cilj programa e-Škole:</a:t>
            </a:r>
            <a:endParaRPr sz="30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571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1" lang="en-US"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jačanje kapaciteta </a:t>
            </a:r>
            <a:r>
              <a:rPr lang="en-US"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osnovnoškolskog i srednjoškolskog obrazovnog sustava s ciljem </a:t>
            </a:r>
            <a:r>
              <a:rPr b="1" lang="en-US"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osposobljavanja učenika</a:t>
            </a:r>
            <a:r>
              <a:rPr lang="en-US"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za tržište rada, daljnje školovanje i cjeloživotno učenje</a:t>
            </a:r>
            <a:endParaRPr sz="30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3" name="Google Shape;133;gdb365c3e6c_0_128"/>
          <p:cNvSpPr txBox="1"/>
          <p:nvPr>
            <p:ph idx="4294967295" type="body"/>
          </p:nvPr>
        </p:nvSpPr>
        <p:spPr>
          <a:xfrm>
            <a:off x="6894950" y="1667625"/>
            <a:ext cx="5297100" cy="4310100"/>
          </a:xfrm>
          <a:prstGeom prst="rect">
            <a:avLst/>
          </a:prstGeom>
          <a:solidFill>
            <a:srgbClr val="70AD47"/>
          </a:solidFill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</a:rPr>
              <a:t>Podrška primjeni IKT-a kroz</a:t>
            </a:r>
            <a:endParaRPr sz="40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</a:rPr>
              <a:t>e-Škole digitalne sadržaje</a:t>
            </a:r>
            <a:endParaRPr b="1" sz="4000">
              <a:solidFill>
                <a:schemeClr val="lt1"/>
              </a:solidFill>
            </a:endParaRPr>
          </a:p>
        </p:txBody>
      </p:sp>
      <p:sp>
        <p:nvSpPr>
          <p:cNvPr id="134" name="Google Shape;134;gdb365c3e6c_0_128"/>
          <p:cNvSpPr/>
          <p:nvPr/>
        </p:nvSpPr>
        <p:spPr>
          <a:xfrm>
            <a:off x="5706625" y="3405300"/>
            <a:ext cx="1052700" cy="526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c28bddf3b9_0_295"/>
          <p:cNvSpPr/>
          <p:nvPr/>
        </p:nvSpPr>
        <p:spPr>
          <a:xfrm>
            <a:off x="442000" y="2255375"/>
            <a:ext cx="7169100" cy="955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Gotovi sadržaji za učenike</a:t>
            </a:r>
            <a:endParaRPr b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gc28bddf3b9_0_295"/>
          <p:cNvSpPr/>
          <p:nvPr/>
        </p:nvSpPr>
        <p:spPr>
          <a:xfrm>
            <a:off x="7997725" y="2255375"/>
            <a:ext cx="3548400" cy="955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Priprema nastave</a:t>
            </a:r>
            <a:endParaRPr b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gc28bddf3b9_0_295"/>
          <p:cNvSpPr/>
          <p:nvPr/>
        </p:nvSpPr>
        <p:spPr>
          <a:xfrm>
            <a:off x="442000" y="3364225"/>
            <a:ext cx="3547800" cy="2085300"/>
          </a:xfrm>
          <a:prstGeom prst="roundRect">
            <a:avLst>
              <a:gd fmla="val 16667" name="adj"/>
            </a:avLst>
          </a:prstGeom>
          <a:solidFill>
            <a:srgbClr val="84BC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e-Škole digitalni obrazovni sadržaji</a:t>
            </a:r>
            <a:endParaRPr b="0" i="0" sz="3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gc28bddf3b9_0_295"/>
          <p:cNvSpPr txBox="1"/>
          <p:nvPr/>
        </p:nvSpPr>
        <p:spPr>
          <a:xfrm>
            <a:off x="428400" y="735475"/>
            <a:ext cx="11335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e-Škole digitalni sadržaji za učenje i poučavanje</a:t>
            </a:r>
            <a:endParaRPr b="1" i="0" sz="4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4" name="Google Shape;144;gc28bddf3b9_0_295"/>
          <p:cNvSpPr/>
          <p:nvPr/>
        </p:nvSpPr>
        <p:spPr>
          <a:xfrm>
            <a:off x="4062688" y="3364224"/>
            <a:ext cx="3548400" cy="2085300"/>
          </a:xfrm>
          <a:prstGeom prst="roundRect">
            <a:avLst>
              <a:gd fmla="val 16667" name="adj"/>
            </a:avLst>
          </a:prstGeom>
          <a:solidFill>
            <a:srgbClr val="29999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interaktivni sadržaji za međupredmetne teme</a:t>
            </a:r>
            <a:endParaRPr b="0" i="0" sz="3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c28bddf3b9_0_295"/>
          <p:cNvSpPr/>
          <p:nvPr/>
        </p:nvSpPr>
        <p:spPr>
          <a:xfrm>
            <a:off x="7997725" y="3364224"/>
            <a:ext cx="3548400" cy="2085300"/>
          </a:xfrm>
          <a:prstGeom prst="roundRect">
            <a:avLst>
              <a:gd fmla="val 16667" name="adj"/>
            </a:avLst>
          </a:prstGeom>
          <a:solidFill>
            <a:srgbClr val="E71A7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e-Škole scenariji poučavanja</a:t>
            </a:r>
            <a:endParaRPr b="0" i="0" sz="3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da8f4d3817_0_241"/>
          <p:cNvSpPr txBox="1"/>
          <p:nvPr>
            <p:ph idx="4294967295" type="body"/>
          </p:nvPr>
        </p:nvSpPr>
        <p:spPr>
          <a:xfrm>
            <a:off x="575800" y="358875"/>
            <a:ext cx="10241700" cy="68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https://www.e-skole.hr/nastavnici-pocetna/</a:t>
            </a:r>
            <a:r>
              <a:rPr lang="en-US"/>
              <a:t> </a:t>
            </a:r>
            <a:endParaRPr/>
          </a:p>
        </p:txBody>
      </p:sp>
      <p:pic>
        <p:nvPicPr>
          <p:cNvPr id="152" name="Google Shape;152;gda8f4d3817_0_241"/>
          <p:cNvPicPr preferRelativeResize="0"/>
          <p:nvPr/>
        </p:nvPicPr>
        <p:blipFill rotWithShape="1">
          <a:blip r:embed="rId4">
            <a:alphaModFix/>
          </a:blip>
          <a:srcRect b="2331" l="0" r="0" t="51674"/>
          <a:stretch/>
        </p:blipFill>
        <p:spPr>
          <a:xfrm>
            <a:off x="575800" y="992675"/>
            <a:ext cx="10918576" cy="5651052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53" name="Google Shape;153;gda8f4d3817_0_241"/>
          <p:cNvSpPr/>
          <p:nvPr/>
        </p:nvSpPr>
        <p:spPr>
          <a:xfrm>
            <a:off x="2412750" y="1801000"/>
            <a:ext cx="538800" cy="7716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E71A7A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da8f4d3817_0_241"/>
          <p:cNvSpPr/>
          <p:nvPr/>
        </p:nvSpPr>
        <p:spPr>
          <a:xfrm>
            <a:off x="5247125" y="1801000"/>
            <a:ext cx="538800" cy="7716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E71A7A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db365c3e6c_0_218"/>
          <p:cNvSpPr txBox="1"/>
          <p:nvPr>
            <p:ph type="title"/>
          </p:nvPr>
        </p:nvSpPr>
        <p:spPr>
          <a:xfrm>
            <a:off x="576828" y="1848150"/>
            <a:ext cx="5388300" cy="1600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Edutorij</a:t>
            </a:r>
            <a:endParaRPr/>
          </a:p>
        </p:txBody>
      </p:sp>
      <p:sp>
        <p:nvSpPr>
          <p:cNvPr id="161" name="Google Shape;161;gdb365c3e6c_0_218"/>
          <p:cNvSpPr txBox="1"/>
          <p:nvPr>
            <p:ph idx="1" type="body"/>
          </p:nvPr>
        </p:nvSpPr>
        <p:spPr>
          <a:xfrm>
            <a:off x="576816" y="3448360"/>
            <a:ext cx="3932100" cy="3811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u="sng">
                <a:solidFill>
                  <a:schemeClr val="hlink"/>
                </a:solidFill>
                <a:latin typeface="Open Sans Light"/>
                <a:ea typeface="Open Sans Light"/>
                <a:cs typeface="Open Sans Light"/>
                <a:sym typeface="Open Sans Light"/>
                <a:hlinkClick r:id="rId3"/>
              </a:rPr>
              <a:t>edutorij.e-skole.hr </a:t>
            </a:r>
            <a:endParaRPr sz="3000"/>
          </a:p>
        </p:txBody>
      </p:sp>
      <p:sp>
        <p:nvSpPr>
          <p:cNvPr id="162" name="Google Shape;162;gdb365c3e6c_0_218"/>
          <p:cNvSpPr txBox="1"/>
          <p:nvPr>
            <p:ph idx="2" type="body"/>
          </p:nvPr>
        </p:nvSpPr>
        <p:spPr>
          <a:xfrm>
            <a:off x="3523850" y="6431100"/>
            <a:ext cx="2549100" cy="426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Izvor slike: </a:t>
            </a:r>
            <a:r>
              <a:rPr lang="en-US" sz="1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CHUTTERSNAP, </a:t>
            </a:r>
            <a:r>
              <a:rPr lang="en-US" sz="1000">
                <a:solidFill>
                  <a:schemeClr val="dk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Unsplash</a:t>
            </a:r>
            <a:endParaRPr sz="1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3" name="Google Shape;163;gdb365c3e6c_0_2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38350" y="-1112387"/>
            <a:ext cx="6053649" cy="9082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c28bddf3b9_0_1"/>
          <p:cNvSpPr txBox="1"/>
          <p:nvPr/>
        </p:nvSpPr>
        <p:spPr>
          <a:xfrm>
            <a:off x="542450" y="1197650"/>
            <a:ext cx="4889700" cy="3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en-US" sz="5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e-Škole </a:t>
            </a:r>
            <a:endParaRPr b="0" i="0" sz="5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en-US" sz="5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digitalni sadržaji za učenje i poučavanje</a:t>
            </a:r>
            <a:endParaRPr b="1" i="0" sz="5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0" name="Google Shape;170;gc28bddf3b9_0_1"/>
          <p:cNvSpPr txBox="1"/>
          <p:nvPr>
            <p:ph idx="2" type="body"/>
          </p:nvPr>
        </p:nvSpPr>
        <p:spPr>
          <a:xfrm>
            <a:off x="6425302" y="646925"/>
            <a:ext cx="4889700" cy="54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419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temelje se na predmetnim i međupredmetnim kurikulumima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izradili i recenzirali stručnjaci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pouzdani, kvalitetni 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digitalno pristupačni</a:t>
            </a:r>
            <a:endParaRPr sz="3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c4c0f7578a_0_23"/>
          <p:cNvSpPr txBox="1"/>
          <p:nvPr/>
        </p:nvSpPr>
        <p:spPr>
          <a:xfrm>
            <a:off x="542450" y="1197650"/>
            <a:ext cx="4889700" cy="3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en-US" sz="5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e-Škole </a:t>
            </a:r>
            <a:endParaRPr b="0" i="0" sz="5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en-US" sz="50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digitalni sadržaji za učenje i poučavanje</a:t>
            </a:r>
            <a:endParaRPr b="1" i="0" sz="50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7" name="Google Shape;177;gc4c0f7578a_0_23"/>
          <p:cNvSpPr txBox="1"/>
          <p:nvPr>
            <p:ph idx="2" type="body"/>
          </p:nvPr>
        </p:nvSpPr>
        <p:spPr>
          <a:xfrm>
            <a:off x="6425302" y="646925"/>
            <a:ext cx="4889700" cy="54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aktivno učenje učenika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motivacija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suvremena pedagogija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primjena IKT-a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3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6d4961922d_0_9"/>
          <p:cNvSpPr txBox="1"/>
          <p:nvPr>
            <p:ph type="title"/>
          </p:nvPr>
        </p:nvSpPr>
        <p:spPr>
          <a:xfrm>
            <a:off x="514475" y="2293050"/>
            <a:ext cx="4365600" cy="40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e-Škole</a:t>
            </a:r>
            <a:endParaRPr b="1"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digitalni obrazovni sadržaji</a:t>
            </a:r>
            <a:endParaRPr b="1"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t/>
            </a:r>
            <a:endParaRPr sz="4400">
              <a:solidFill>
                <a:schemeClr val="dk1"/>
              </a:solidFill>
            </a:endParaRPr>
          </a:p>
        </p:txBody>
      </p:sp>
      <p:sp>
        <p:nvSpPr>
          <p:cNvPr id="184" name="Google Shape;184;g6d4961922d_0_9"/>
          <p:cNvSpPr/>
          <p:nvPr/>
        </p:nvSpPr>
        <p:spPr>
          <a:xfrm>
            <a:off x="619966" y="829880"/>
            <a:ext cx="1275600" cy="12756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g6d4961922d_0_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4389" y="1024763"/>
            <a:ext cx="666750" cy="885825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g6d4961922d_0_9"/>
          <p:cNvSpPr txBox="1"/>
          <p:nvPr>
            <p:ph type="title"/>
          </p:nvPr>
        </p:nvSpPr>
        <p:spPr>
          <a:xfrm>
            <a:off x="4880075" y="4225350"/>
            <a:ext cx="7178100" cy="24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dodatni obrazovni materijali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sadrže nastavno gradivo predmeta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 želji primjenjuje ih </a:t>
            </a:r>
            <a:r>
              <a:rPr lang="en-US" sz="3000" u="sng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učenik</a:t>
            </a:r>
            <a:r>
              <a:rPr lang="en-US" sz="3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kod kuće ili uz učitelja na nastavi</a:t>
            </a:r>
            <a:endParaRPr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87" name="Google Shape;187;g6d4961922d_0_9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2190" l="10652" r="21541" t="62425"/>
          <a:stretch/>
        </p:blipFill>
        <p:spPr>
          <a:xfrm>
            <a:off x="5424937" y="269675"/>
            <a:ext cx="6088373" cy="35752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2019-05-09T07:42:08Z</dcterms:created>
  <dc:creator>Microsoft Office User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0x01010032EFCD3AFC171642A3756711582EF149</vt:lpwstr>
  </property>
</Properties>
</file>