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83" r:id="rId3"/>
    <p:sldId id="285" r:id="rId4"/>
    <p:sldId id="286" r:id="rId5"/>
    <p:sldId id="287" r:id="rId6"/>
    <p:sldId id="288" r:id="rId7"/>
    <p:sldId id="292" r:id="rId8"/>
    <p:sldId id="289" r:id="rId9"/>
    <p:sldId id="290" r:id="rId10"/>
    <p:sldId id="291" r:id="rId11"/>
    <p:sldId id="284" r:id="rId12"/>
    <p:sldId id="264" r:id="rId13"/>
    <p:sldId id="265" r:id="rId14"/>
    <p:sldId id="266" r:id="rId15"/>
    <p:sldId id="268" r:id="rId16"/>
    <p:sldId id="269" r:id="rId17"/>
    <p:sldId id="270" r:id="rId18"/>
    <p:sldId id="271" r:id="rId19"/>
    <p:sldId id="294" r:id="rId20"/>
    <p:sldId id="273" r:id="rId21"/>
    <p:sldId id="29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77" d="100"/>
          <a:sy n="77" d="100"/>
        </p:scale>
        <p:origin x="68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imp\Google%20disk\Agencija\Uvidi\Obrada%20podataka\Broj%20u&#269;enika%20i%20&#353;kola%20O&#352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imp\Google%20disk\Agencija\Uvidi\Obrada%20podataka\Broj%20u&#269;enika%20i%20&#353;kola%20O&#35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List1!$F$51</c:f>
              <c:strCache>
                <c:ptCount val="1"/>
                <c:pt idx="0">
                  <c:v>Dj.i uč</c:v>
                </c:pt>
              </c:strCache>
            </c:strRef>
          </c:tx>
          <c:invertIfNegative val="0"/>
          <c:cat>
            <c:strRef>
              <c:f>List1!$E$52:$E$55</c:f>
              <c:strCache>
                <c:ptCount val="4"/>
                <c:pt idx="0">
                  <c:v>DV</c:v>
                </c:pt>
                <c:pt idx="1">
                  <c:v>OS</c:v>
                </c:pt>
                <c:pt idx="2">
                  <c:v>SŠ</c:v>
                </c:pt>
                <c:pt idx="3">
                  <c:v>PU</c:v>
                </c:pt>
              </c:strCache>
            </c:strRef>
          </c:cat>
          <c:val>
            <c:numRef>
              <c:f>List1!$F$52:$F$55</c:f>
              <c:numCache>
                <c:formatCode>0.00</c:formatCode>
                <c:ptCount val="4"/>
                <c:pt idx="0">
                  <c:v>19.591173441383436</c:v>
                </c:pt>
                <c:pt idx="1">
                  <c:v>52.73424731879097</c:v>
                </c:pt>
                <c:pt idx="2">
                  <c:v>27.362979271895245</c:v>
                </c:pt>
                <c:pt idx="3">
                  <c:v>0.31159996793033501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1B-4F6F-ABAC-8CFF09B71B89}"/>
            </c:ext>
          </c:extLst>
        </c:ser>
        <c:ser>
          <c:idx val="1"/>
          <c:order val="1"/>
          <c:tx>
            <c:strRef>
              <c:f>List1!$G$51</c:f>
              <c:strCache>
                <c:ptCount val="1"/>
                <c:pt idx="0">
                  <c:v>Nadzora</c:v>
                </c:pt>
              </c:strCache>
            </c:strRef>
          </c:tx>
          <c:invertIfNegative val="0"/>
          <c:cat>
            <c:strRef>
              <c:f>List1!$E$52:$E$55</c:f>
              <c:strCache>
                <c:ptCount val="4"/>
                <c:pt idx="0">
                  <c:v>DV</c:v>
                </c:pt>
                <c:pt idx="1">
                  <c:v>OS</c:v>
                </c:pt>
                <c:pt idx="2">
                  <c:v>SŠ</c:v>
                </c:pt>
                <c:pt idx="3">
                  <c:v>PU</c:v>
                </c:pt>
              </c:strCache>
            </c:strRef>
          </c:cat>
          <c:val>
            <c:numRef>
              <c:f>List1!$G$52:$G$55</c:f>
              <c:numCache>
                <c:formatCode>0.00</c:formatCode>
                <c:ptCount val="4"/>
                <c:pt idx="0">
                  <c:v>4.6199999999999974</c:v>
                </c:pt>
                <c:pt idx="1">
                  <c:v>71.099999999999994</c:v>
                </c:pt>
                <c:pt idx="2">
                  <c:v>13.870000000000005</c:v>
                </c:pt>
                <c:pt idx="3">
                  <c:v>10.4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F1B-4F6F-ABAC-8CFF09B71B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251264"/>
        <c:axId val="141800192"/>
      </c:barChart>
      <c:catAx>
        <c:axId val="1382512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41800192"/>
        <c:crosses val="autoZero"/>
        <c:auto val="1"/>
        <c:lblAlgn val="ctr"/>
        <c:lblOffset val="100"/>
        <c:noMultiLvlLbl val="0"/>
      </c:catAx>
      <c:valAx>
        <c:axId val="141800192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13825126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List1!$B$37</c:f>
              <c:strCache>
                <c:ptCount val="1"/>
                <c:pt idx="0">
                  <c:v>Nadzori</c:v>
                </c:pt>
              </c:strCache>
            </c:strRef>
          </c:tx>
          <c:invertIfNegative val="0"/>
          <c:cat>
            <c:strRef>
              <c:f>List1!$A$38:$A$41</c:f>
              <c:strCache>
                <c:ptCount val="4"/>
                <c:pt idx="0">
                  <c:v>Zagreb</c:v>
                </c:pt>
                <c:pt idx="1">
                  <c:v>Rijeka</c:v>
                </c:pt>
                <c:pt idx="2">
                  <c:v>Osijek</c:v>
                </c:pt>
                <c:pt idx="3">
                  <c:v>Split</c:v>
                </c:pt>
              </c:strCache>
            </c:strRef>
          </c:cat>
          <c:val>
            <c:numRef>
              <c:f>List1!$B$38:$B$41</c:f>
              <c:numCache>
                <c:formatCode>0.00</c:formatCode>
                <c:ptCount val="4"/>
                <c:pt idx="0">
                  <c:v>44.51</c:v>
                </c:pt>
                <c:pt idx="1">
                  <c:v>27.17</c:v>
                </c:pt>
                <c:pt idx="2">
                  <c:v>10.4</c:v>
                </c:pt>
                <c:pt idx="3">
                  <c:v>17.920000000000002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7B-4362-AEC4-3B508F1B5E16}"/>
            </c:ext>
          </c:extLst>
        </c:ser>
        <c:ser>
          <c:idx val="1"/>
          <c:order val="1"/>
          <c:tx>
            <c:strRef>
              <c:f>List1!$C$37</c:f>
              <c:strCache>
                <c:ptCount val="1"/>
                <c:pt idx="0">
                  <c:v>Učenika</c:v>
                </c:pt>
              </c:strCache>
            </c:strRef>
          </c:tx>
          <c:invertIfNegative val="0"/>
          <c:cat>
            <c:strRef>
              <c:f>List1!$A$38:$A$41</c:f>
              <c:strCache>
                <c:ptCount val="4"/>
                <c:pt idx="0">
                  <c:v>Zagreb</c:v>
                </c:pt>
                <c:pt idx="1">
                  <c:v>Rijeka</c:v>
                </c:pt>
                <c:pt idx="2">
                  <c:v>Osijek</c:v>
                </c:pt>
                <c:pt idx="3">
                  <c:v>Split</c:v>
                </c:pt>
              </c:strCache>
            </c:strRef>
          </c:cat>
          <c:val>
            <c:numRef>
              <c:f>List1!$C$38:$C$41</c:f>
              <c:numCache>
                <c:formatCode>0.00</c:formatCode>
                <c:ptCount val="4"/>
                <c:pt idx="0">
                  <c:v>44.134467498618825</c:v>
                </c:pt>
                <c:pt idx="1">
                  <c:v>10.931836512345509</c:v>
                </c:pt>
                <c:pt idx="2">
                  <c:v>22.53046673634892</c:v>
                </c:pt>
                <c:pt idx="3">
                  <c:v>22.4032292526867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E7B-4362-AEC4-3B508F1B5E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1959552"/>
        <c:axId val="141961088"/>
      </c:barChart>
      <c:catAx>
        <c:axId val="1419595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41961088"/>
        <c:crosses val="autoZero"/>
        <c:auto val="1"/>
        <c:lblAlgn val="ctr"/>
        <c:lblOffset val="100"/>
        <c:noMultiLvlLbl val="0"/>
      </c:catAx>
      <c:valAx>
        <c:axId val="141961088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1419595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Uredite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2940E-C70D-4491-BE7D-5B000245DB75}" type="datetimeFigureOut">
              <a:rPr lang="hr-HR" smtClean="0"/>
              <a:pPr/>
              <a:t>19.5.2021.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3005F-63C8-44D0-8F66-E33ACE76131F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65798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2940E-C70D-4491-BE7D-5B000245DB75}" type="datetimeFigureOut">
              <a:rPr lang="hr-HR" smtClean="0"/>
              <a:pPr/>
              <a:t>19.5.2021.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3005F-63C8-44D0-8F66-E33ACE76131F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598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2940E-C70D-4491-BE7D-5B000245DB75}" type="datetimeFigureOut">
              <a:rPr lang="hr-HR" smtClean="0"/>
              <a:pPr/>
              <a:t>19.5.2021.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3005F-63C8-44D0-8F66-E33ACE76131F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09096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2940E-C70D-4491-BE7D-5B000245DB75}" type="datetimeFigureOut">
              <a:rPr lang="hr-HR" smtClean="0"/>
              <a:pPr/>
              <a:t>19.5.2021.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3005F-63C8-44D0-8F66-E33ACE76131F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51332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2940E-C70D-4491-BE7D-5B000245DB75}" type="datetimeFigureOut">
              <a:rPr lang="hr-HR" smtClean="0"/>
              <a:pPr/>
              <a:t>19.5.2021.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3005F-63C8-44D0-8F66-E33ACE76131F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75648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2940E-C70D-4491-BE7D-5B000245DB75}" type="datetimeFigureOut">
              <a:rPr lang="hr-HR" smtClean="0"/>
              <a:pPr/>
              <a:t>19.5.2021.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3005F-63C8-44D0-8F66-E33ACE76131F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3170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2940E-C70D-4491-BE7D-5B000245DB75}" type="datetimeFigureOut">
              <a:rPr lang="hr-HR" smtClean="0"/>
              <a:pPr/>
              <a:t>19.5.2021.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3005F-63C8-44D0-8F66-E33ACE76131F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7585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2940E-C70D-4491-BE7D-5B000245DB75}" type="datetimeFigureOut">
              <a:rPr lang="hr-HR" smtClean="0"/>
              <a:pPr/>
              <a:t>19.5.2021.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3005F-63C8-44D0-8F66-E33ACE76131F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12190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2940E-C70D-4491-BE7D-5B000245DB75}" type="datetimeFigureOut">
              <a:rPr lang="hr-HR" smtClean="0"/>
              <a:pPr/>
              <a:t>19.5.2021.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3005F-63C8-44D0-8F66-E33ACE76131F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16018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2940E-C70D-4491-BE7D-5B000245DB75}" type="datetimeFigureOut">
              <a:rPr lang="hr-HR" smtClean="0"/>
              <a:pPr/>
              <a:t>19.5.2021.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3005F-63C8-44D0-8F66-E33ACE76131F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98212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2940E-C70D-4491-BE7D-5B000245DB75}" type="datetimeFigureOut">
              <a:rPr lang="hr-HR" smtClean="0"/>
              <a:pPr/>
              <a:t>19.5.2021.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3005F-63C8-44D0-8F66-E33ACE76131F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76083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2940E-C70D-4491-BE7D-5B000245DB75}" type="datetimeFigureOut">
              <a:rPr lang="hr-HR" smtClean="0"/>
              <a:pPr/>
              <a:t>19.5.2021.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3005F-63C8-44D0-8F66-E33ACE76131F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22767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12064"/>
            <a:ext cx="10363200" cy="1908824"/>
          </a:xfrm>
        </p:spPr>
        <p:txBody>
          <a:bodyPr/>
          <a:lstStyle/>
          <a:p>
            <a:r>
              <a:rPr lang="hr-HR" sz="2800" b="1" cap="all" dirty="0">
                <a:latin typeface="Times New Roman" pitchFamily="18" charset="0"/>
                <a:cs typeface="Times New Roman" pitchFamily="18" charset="0"/>
              </a:rPr>
              <a:t>ORGANIZACIJSKA SUPERVIZIJA </a:t>
            </a:r>
            <a:r>
              <a:rPr lang="hr-HR" sz="2800" b="1" cap="all" dirty="0" smtClean="0">
                <a:latin typeface="Times New Roman" pitchFamily="18" charset="0"/>
                <a:cs typeface="Times New Roman" pitchFamily="18" charset="0"/>
              </a:rPr>
              <a:t>(Stručno-pedagoški nadzor)</a:t>
            </a:r>
            <a:br>
              <a:rPr lang="hr-HR" sz="2800" b="1" cap="all" dirty="0" smtClean="0">
                <a:latin typeface="Times New Roman" pitchFamily="18" charset="0"/>
                <a:cs typeface="Times New Roman" pitchFamily="18" charset="0"/>
              </a:rPr>
            </a:br>
            <a:r>
              <a:rPr lang="hr-HR" sz="2800" b="1" cap="all" dirty="0" smtClean="0">
                <a:latin typeface="Times New Roman" pitchFamily="18" charset="0"/>
                <a:cs typeface="Times New Roman" pitchFamily="18" charset="0"/>
              </a:rPr>
              <a:t>kao  ekspertna  procjena  u  sustavu odgoja  i  obrazovanja   </a:t>
            </a:r>
            <a:endParaRPr lang="hr-HR" sz="2800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1219200" y="2132856"/>
            <a:ext cx="10363200" cy="422270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hr-HR" sz="2000" b="1" dirty="0" smtClean="0"/>
          </a:p>
          <a:p>
            <a:pPr>
              <a:buNone/>
            </a:pPr>
            <a:endParaRPr lang="hr-HR" sz="2000" b="1" dirty="0" smtClean="0"/>
          </a:p>
          <a:p>
            <a:pPr>
              <a:buNone/>
            </a:pPr>
            <a:endParaRPr lang="hr-HR" sz="2000" b="1" dirty="0" smtClean="0"/>
          </a:p>
          <a:p>
            <a:pPr>
              <a:buNone/>
            </a:pPr>
            <a:endParaRPr lang="hr-HR" sz="2000" b="1" dirty="0" smtClean="0"/>
          </a:p>
          <a:p>
            <a:pPr>
              <a:buNone/>
            </a:pPr>
            <a:endParaRPr lang="hr-HR" sz="2000" b="1" dirty="0" smtClean="0"/>
          </a:p>
          <a:p>
            <a:pPr>
              <a:buNone/>
            </a:pPr>
            <a:endParaRPr lang="hr-HR" sz="2000" b="1" dirty="0" smtClean="0"/>
          </a:p>
          <a:p>
            <a:pPr>
              <a:buNone/>
            </a:pPr>
            <a:r>
              <a:rPr lang="hr-HR" sz="2000" b="1" dirty="0" smtClean="0"/>
              <a:t>Agencija za odgoj i obrazovanje</a:t>
            </a:r>
          </a:p>
          <a:p>
            <a:pPr>
              <a:buNone/>
            </a:pPr>
            <a:endParaRPr lang="hr-HR" sz="2000" b="1" dirty="0" smtClean="0"/>
          </a:p>
          <a:p>
            <a:pPr>
              <a:buNone/>
            </a:pPr>
            <a:r>
              <a:rPr lang="hr-HR" sz="2000" b="1" dirty="0" smtClean="0"/>
              <a:t>Pripremili</a:t>
            </a:r>
            <a:r>
              <a:rPr lang="hr-HR" sz="2000" dirty="0" smtClean="0"/>
              <a:t>: Mirjana Kazija</a:t>
            </a:r>
          </a:p>
          <a:p>
            <a:pPr>
              <a:buNone/>
            </a:pPr>
            <a:r>
              <a:rPr lang="hr-HR" sz="2000" dirty="0" smtClean="0"/>
              <a:t>                     Robert Cimperman</a:t>
            </a:r>
          </a:p>
          <a:p>
            <a:pPr>
              <a:buNone/>
            </a:pPr>
            <a:endParaRPr lang="hr-HR" sz="2000" dirty="0" smtClean="0"/>
          </a:p>
          <a:p>
            <a:pPr>
              <a:buNone/>
            </a:pPr>
            <a:endParaRPr lang="hr-HR" sz="2000" dirty="0" smtClean="0"/>
          </a:p>
          <a:p>
            <a:pPr>
              <a:buNone/>
            </a:pPr>
            <a:endParaRPr lang="hr-HR" sz="2000" dirty="0" smtClean="0"/>
          </a:p>
          <a:p>
            <a:pPr>
              <a:buNone/>
            </a:pPr>
            <a:r>
              <a:rPr lang="hr-HR" sz="2000" dirty="0" smtClean="0"/>
              <a:t>  </a:t>
            </a:r>
          </a:p>
          <a:p>
            <a:pPr>
              <a:buNone/>
            </a:pPr>
            <a:endParaRPr lang="hr-HR" sz="2400" dirty="0" smtClean="0"/>
          </a:p>
          <a:p>
            <a:pPr>
              <a:buNone/>
            </a:pPr>
            <a:endParaRPr lang="hr-HR" sz="2000" dirty="0"/>
          </a:p>
        </p:txBody>
      </p:sp>
      <p:pic>
        <p:nvPicPr>
          <p:cNvPr id="1028" name="Picture 4" descr="\\azoo.hr\Rijeka\Korisnici\mkazija\My Documents\My Pictures\school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2224" y="4149080"/>
            <a:ext cx="2688299" cy="1803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769" y="1101969"/>
            <a:ext cx="11621477" cy="5623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kstniOkvir 3"/>
          <p:cNvSpPr txBox="1"/>
          <p:nvPr/>
        </p:nvSpPr>
        <p:spPr>
          <a:xfrm>
            <a:off x="3118337" y="593969"/>
            <a:ext cx="5251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Broj podnesaka s obzirom na regionalnu raspodjelu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57329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Statistička obrada – testiranje razlika s obzirom na stupanj osnovanosti prijave: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 smtClean="0"/>
          </a:p>
          <a:p>
            <a:r>
              <a:rPr lang="hr-HR" dirty="0" smtClean="0"/>
              <a:t>mjereno </a:t>
            </a:r>
            <a:r>
              <a:rPr lang="hr-HR" dirty="0" err="1"/>
              <a:t>Likertovom</a:t>
            </a:r>
            <a:r>
              <a:rPr lang="hr-HR" dirty="0"/>
              <a:t> skalom od (1) – u potpunosti neosnovano do (4) – u potpunosti </a:t>
            </a:r>
            <a:r>
              <a:rPr lang="hr-HR" dirty="0" smtClean="0"/>
              <a:t>osnovano</a:t>
            </a:r>
            <a:endParaRPr lang="hr-HR" dirty="0"/>
          </a:p>
          <a:p>
            <a:r>
              <a:rPr lang="hr-HR" dirty="0" smtClean="0"/>
              <a:t>S obzirom da je zavisna varijabla značajno odstupala od normalne raspodjele korišteni </a:t>
            </a:r>
            <a:r>
              <a:rPr lang="hr-HR" dirty="0"/>
              <a:t>su </a:t>
            </a:r>
            <a:r>
              <a:rPr lang="hr-HR" dirty="0" err="1"/>
              <a:t>Kruskal</a:t>
            </a:r>
            <a:r>
              <a:rPr lang="hr-HR" dirty="0"/>
              <a:t> </a:t>
            </a:r>
            <a:r>
              <a:rPr lang="hr-HR" dirty="0" err="1"/>
              <a:t>Wallis</a:t>
            </a:r>
            <a:r>
              <a:rPr lang="hr-HR" dirty="0"/>
              <a:t> (više </a:t>
            </a:r>
            <a:r>
              <a:rPr lang="hr-HR" dirty="0" smtClean="0"/>
              <a:t>skupina rezultata) </a:t>
            </a:r>
            <a:r>
              <a:rPr lang="hr-HR" dirty="0"/>
              <a:t>i Mann </a:t>
            </a:r>
            <a:r>
              <a:rPr lang="hr-HR" dirty="0" err="1"/>
              <a:t>Whitney</a:t>
            </a:r>
            <a:r>
              <a:rPr lang="hr-HR" dirty="0"/>
              <a:t> U (dvije </a:t>
            </a:r>
            <a:r>
              <a:rPr lang="hr-HR" dirty="0" smtClean="0"/>
              <a:t>skupine rezultata) </a:t>
            </a:r>
            <a:r>
              <a:rPr lang="hr-HR" dirty="0" err="1"/>
              <a:t>neparametrijski</a:t>
            </a:r>
            <a:r>
              <a:rPr lang="hr-HR" dirty="0"/>
              <a:t> </a:t>
            </a:r>
            <a:r>
              <a:rPr lang="hr-HR" dirty="0" smtClean="0"/>
              <a:t>testovi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1444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7086" y="365125"/>
            <a:ext cx="12104914" cy="1325563"/>
          </a:xfrm>
        </p:spPr>
        <p:txBody>
          <a:bodyPr>
            <a:normAutofit/>
          </a:bodyPr>
          <a:lstStyle/>
          <a:p>
            <a:r>
              <a:rPr lang="hr-HR" sz="3200" dirty="0" smtClean="0"/>
              <a:t>Testiranje razlika u procjeni stupnja osnovanosti prijave s obzirom na…</a:t>
            </a:r>
            <a:endParaRPr lang="hr-HR" sz="3200" dirty="0"/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28547391"/>
              </p:ext>
            </p:extLst>
          </p:nvPr>
        </p:nvGraphicFramePr>
        <p:xfrm>
          <a:off x="87086" y="2007621"/>
          <a:ext cx="6085114" cy="3987346"/>
        </p:xfrm>
        <a:graphic>
          <a:graphicData uri="http://schemas.openxmlformats.org/drawingml/2006/table">
            <a:tbl>
              <a:tblPr firstRow="1" bandRow="1"/>
              <a:tblGrid>
                <a:gridCol w="29012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7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29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25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01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04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817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r>
                        <a:rPr lang="hr-HR" dirty="0" smtClean="0"/>
                        <a:t>(a) Podnositelje zahtjeva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N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C (Q</a:t>
                      </a:r>
                      <a:r>
                        <a:rPr lang="hr-HR" baseline="-25000" dirty="0" smtClean="0"/>
                        <a:t>3-1</a:t>
                      </a:r>
                      <a:r>
                        <a:rPr lang="hr-HR" dirty="0" smtClean="0"/>
                        <a:t>)</a:t>
                      </a:r>
                    </a:p>
                    <a:p>
                      <a:pPr algn="ctr"/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el-GR" dirty="0" smtClean="0"/>
                        <a:t>χ2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 </a:t>
                      </a:r>
                      <a:r>
                        <a:rPr lang="hr-HR" dirty="0" err="1" smtClean="0"/>
                        <a:t>df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p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 w="9525" cap="flat" cmpd="sng" algn="ctr">
                      <a:solidFill>
                        <a:srgbClr val="E32D91"/>
                      </a:solidFill>
                      <a:prstDash val="solid"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30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r>
                        <a:rPr lang="hr-HR" dirty="0" smtClean="0"/>
                        <a:t>1.</a:t>
                      </a:r>
                      <a:r>
                        <a:rPr lang="hr-HR" baseline="0" dirty="0" smtClean="0"/>
                        <a:t> Pravobraniteljica za djecu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42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3(1)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1,35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5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0,93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72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r>
                        <a:rPr lang="hr-HR" dirty="0" smtClean="0"/>
                        <a:t>2.</a:t>
                      </a:r>
                      <a:r>
                        <a:rPr lang="hr-HR" baseline="0" dirty="0" smtClean="0"/>
                        <a:t> </a:t>
                      </a:r>
                      <a:r>
                        <a:rPr lang="hr-HR" dirty="0" smtClean="0"/>
                        <a:t>Pravobraniteljica za osobe s invaliditetom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10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3(2)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72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r>
                        <a:rPr lang="hr-HR" dirty="0" smtClean="0"/>
                        <a:t>3. Uprava za odgoj i obrazovanje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15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3(2)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26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r>
                        <a:rPr lang="hr-HR" dirty="0" smtClean="0"/>
                        <a:t>4. Prosvjetna inspekcija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26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2,5(3)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2696">
                <a:tc>
                  <a:txBody>
                    <a:bodyPr/>
                    <a:lstStyle/>
                    <a:p>
                      <a:r>
                        <a:rPr lang="hr-HR" dirty="0" smtClean="0">
                          <a:latin typeface="Tw Cen MT" panose="020B0602020104020603" pitchFamily="34" charset="-18"/>
                        </a:rPr>
                        <a:t>5. Roditelji</a:t>
                      </a:r>
                      <a:endParaRPr lang="hr-HR" dirty="0">
                        <a:latin typeface="Tw Cen MT" panose="020B0602020104020603" pitchFamily="34" charset="-18"/>
                      </a:endParaRPr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64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3(3)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>
                    <a:lnL>
                      <a:noFill/>
                    </a:lnL>
                    <a:lnR w="9525" cap="flat" cmpd="sng" algn="ctr">
                      <a:solidFill>
                        <a:srgbClr val="E32D91"/>
                      </a:solidFill>
                      <a:prstDash val="solid"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2696">
                <a:tc>
                  <a:txBody>
                    <a:bodyPr/>
                    <a:lstStyle/>
                    <a:p>
                      <a:r>
                        <a:rPr lang="hr-HR" dirty="0" smtClean="0">
                          <a:latin typeface="Tw Cen MT" panose="020B0602020104020603" pitchFamily="34" charset="-18"/>
                        </a:rPr>
                        <a:t>6. Više podnositelja</a:t>
                      </a:r>
                      <a:endParaRPr lang="hr-HR" dirty="0">
                        <a:latin typeface="Tw Cen MT" panose="020B0602020104020603" pitchFamily="34" charset="-18"/>
                      </a:endParaRPr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16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3(2)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>
                    <a:lnL>
                      <a:noFill/>
                    </a:lnL>
                    <a:lnR w="9525" cap="flat" cmpd="sng" algn="ctr">
                      <a:solidFill>
                        <a:srgbClr val="E32D91"/>
                      </a:solidFill>
                      <a:prstDash val="solid"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6" name="Rezervirano mjesto sadržaja 5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172201" y="1925384"/>
            <a:ext cx="6019800" cy="4823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96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7086" y="365125"/>
            <a:ext cx="12104914" cy="1325563"/>
          </a:xfrm>
        </p:spPr>
        <p:txBody>
          <a:bodyPr>
            <a:normAutofit/>
          </a:bodyPr>
          <a:lstStyle/>
          <a:p>
            <a:r>
              <a:rPr lang="hr-HR" sz="3200" dirty="0" smtClean="0"/>
              <a:t>Testiranje razlika u procjeni stupnja osnovanosti prijave s obzirom na…</a:t>
            </a:r>
            <a:endParaRPr lang="hr-HR" sz="3200" dirty="0"/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77507050"/>
              </p:ext>
            </p:extLst>
          </p:nvPr>
        </p:nvGraphicFramePr>
        <p:xfrm>
          <a:off x="87086" y="2007621"/>
          <a:ext cx="6085114" cy="3002036"/>
        </p:xfrm>
        <a:graphic>
          <a:graphicData uri="http://schemas.openxmlformats.org/drawingml/2006/table">
            <a:tbl>
              <a:tblPr firstRow="1" bandRow="1"/>
              <a:tblGrid>
                <a:gridCol w="29012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7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29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25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01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04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817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r>
                        <a:rPr lang="hr-HR" dirty="0" smtClean="0"/>
                        <a:t>(b) Vrstu ustanove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N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C (Q</a:t>
                      </a:r>
                      <a:r>
                        <a:rPr lang="hr-HR" baseline="-25000" dirty="0" smtClean="0"/>
                        <a:t>3-1</a:t>
                      </a:r>
                      <a:r>
                        <a:rPr lang="hr-HR" dirty="0" smtClean="0"/>
                        <a:t>)</a:t>
                      </a:r>
                    </a:p>
                    <a:p>
                      <a:pPr algn="ctr"/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el-GR" dirty="0" smtClean="0"/>
                        <a:t>χ2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 </a:t>
                      </a:r>
                      <a:r>
                        <a:rPr lang="hr-HR" dirty="0" err="1" smtClean="0"/>
                        <a:t>df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p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 w="9525" cap="flat" cmpd="sng" algn="ctr">
                      <a:solidFill>
                        <a:srgbClr val="E32D91"/>
                      </a:solidFill>
                      <a:prstDash val="solid"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30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r>
                        <a:rPr lang="hr-HR" dirty="0" smtClean="0"/>
                        <a:t>1.</a:t>
                      </a:r>
                      <a:r>
                        <a:rPr lang="hr-HR" baseline="0" dirty="0" smtClean="0"/>
                        <a:t> Osnovna škola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123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3(2)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5,11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3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0,16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73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r>
                        <a:rPr lang="hr-HR" dirty="0" smtClean="0"/>
                        <a:t>2.</a:t>
                      </a:r>
                      <a:r>
                        <a:rPr lang="hr-HR" baseline="0" dirty="0" smtClean="0"/>
                        <a:t> </a:t>
                      </a:r>
                      <a:r>
                        <a:rPr lang="hr-HR" dirty="0" smtClean="0"/>
                        <a:t>Srednja škola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24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3(2)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72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r>
                        <a:rPr lang="hr-HR" dirty="0" smtClean="0"/>
                        <a:t>3. Dječji vrtić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8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3(1)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26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r>
                        <a:rPr lang="hr-HR" dirty="0" smtClean="0"/>
                        <a:t>4. Posebna OO ustanova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18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1,5(2)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Rezervirano mjesto sadržaja 4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172200" y="1583077"/>
            <a:ext cx="6053350" cy="4850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54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7086" y="365125"/>
            <a:ext cx="12104914" cy="1325563"/>
          </a:xfrm>
        </p:spPr>
        <p:txBody>
          <a:bodyPr>
            <a:normAutofit/>
          </a:bodyPr>
          <a:lstStyle/>
          <a:p>
            <a:r>
              <a:rPr lang="hr-HR" sz="3200" dirty="0" smtClean="0"/>
              <a:t>Testiranje razlika u procjeni stupnja osnovanosti prijave s obzirom na…</a:t>
            </a:r>
            <a:endParaRPr lang="hr-HR" sz="3200" dirty="0"/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059473324"/>
              </p:ext>
            </p:extLst>
          </p:nvPr>
        </p:nvGraphicFramePr>
        <p:xfrm>
          <a:off x="87086" y="2007621"/>
          <a:ext cx="6085114" cy="3394732"/>
        </p:xfrm>
        <a:graphic>
          <a:graphicData uri="http://schemas.openxmlformats.org/drawingml/2006/table">
            <a:tbl>
              <a:tblPr firstRow="1" bandRow="1"/>
              <a:tblGrid>
                <a:gridCol w="29012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80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6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25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01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04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817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r>
                        <a:rPr lang="hr-HR" dirty="0" smtClean="0"/>
                        <a:t>(c) Razlog podneska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N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C (Q</a:t>
                      </a:r>
                      <a:r>
                        <a:rPr lang="hr-HR" baseline="-25000" dirty="0" smtClean="0"/>
                        <a:t>3-1</a:t>
                      </a:r>
                      <a:r>
                        <a:rPr lang="hr-HR" dirty="0" smtClean="0"/>
                        <a:t>)</a:t>
                      </a:r>
                    </a:p>
                    <a:p>
                      <a:pPr algn="ctr"/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el-GR" dirty="0" smtClean="0"/>
                        <a:t>χ2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 </a:t>
                      </a:r>
                      <a:r>
                        <a:rPr lang="hr-HR" dirty="0" err="1" smtClean="0"/>
                        <a:t>df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p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 w="9525" cap="flat" cmpd="sng" algn="ctr">
                      <a:solidFill>
                        <a:srgbClr val="E32D91"/>
                      </a:solidFill>
                      <a:prstDash val="solid"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30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r>
                        <a:rPr lang="hr-HR" dirty="0" smtClean="0"/>
                        <a:t>1.</a:t>
                      </a:r>
                      <a:r>
                        <a:rPr lang="hr-HR" baseline="0" dirty="0" smtClean="0"/>
                        <a:t> Vršnjačko nasilje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27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2(2)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5,67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4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0,23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73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r>
                        <a:rPr lang="hr-HR" dirty="0" smtClean="0"/>
                        <a:t>2.</a:t>
                      </a:r>
                      <a:r>
                        <a:rPr lang="hr-HR" baseline="0" dirty="0" smtClean="0"/>
                        <a:t> </a:t>
                      </a:r>
                      <a:r>
                        <a:rPr lang="hr-HR" dirty="0" smtClean="0"/>
                        <a:t>Stručni suradnici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6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1,5(3)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72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r>
                        <a:rPr lang="hr-HR" dirty="0" smtClean="0"/>
                        <a:t>3. Prilagodbe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84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3(2)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26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r>
                        <a:rPr lang="hr-HR" dirty="0" smtClean="0">
                          <a:latin typeface="Tw Cen MT" panose="020B0602020104020603" pitchFamily="34" charset="-18"/>
                        </a:rPr>
                        <a:t>4. Odnos</a:t>
                      </a:r>
                      <a:endParaRPr lang="hr-HR" dirty="0">
                        <a:latin typeface="Tw Cen MT" panose="020B0602020104020603" pitchFamily="34" charset="-18"/>
                      </a:endParaRPr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36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3(2)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2696">
                <a:tc>
                  <a:txBody>
                    <a:bodyPr/>
                    <a:lstStyle/>
                    <a:p>
                      <a:r>
                        <a:rPr lang="hr-HR" dirty="0" smtClean="0">
                          <a:latin typeface="Tw Cen MT" panose="020B0602020104020603" pitchFamily="34" charset="-18"/>
                        </a:rPr>
                        <a:t>5. Diskriminacija</a:t>
                      </a:r>
                      <a:endParaRPr lang="hr-HR" dirty="0">
                        <a:latin typeface="Tw Cen MT" panose="020B0602020104020603" pitchFamily="34" charset="-18"/>
                      </a:endParaRPr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20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3,5(3)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6" name="Rezervirano mjesto sadržaja 5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172200" y="1690688"/>
            <a:ext cx="6082079" cy="4873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65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7086" y="365125"/>
            <a:ext cx="12104914" cy="1325563"/>
          </a:xfrm>
        </p:spPr>
        <p:txBody>
          <a:bodyPr>
            <a:normAutofit/>
          </a:bodyPr>
          <a:lstStyle/>
          <a:p>
            <a:r>
              <a:rPr lang="hr-HR" sz="3200" dirty="0" smtClean="0"/>
              <a:t>Testiranje razlika u procjeni stupnja osnovanosti prijave s obzirom na…</a:t>
            </a:r>
            <a:endParaRPr lang="hr-HR" sz="3200" dirty="0"/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680746035"/>
              </p:ext>
            </p:extLst>
          </p:nvPr>
        </p:nvGraphicFramePr>
        <p:xfrm>
          <a:off x="87086" y="2007621"/>
          <a:ext cx="6085114" cy="3002036"/>
        </p:xfrm>
        <a:graphic>
          <a:graphicData uri="http://schemas.openxmlformats.org/drawingml/2006/table">
            <a:tbl>
              <a:tblPr firstRow="1" bandRow="1"/>
              <a:tblGrid>
                <a:gridCol w="29012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7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29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25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01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04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817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r>
                        <a:rPr lang="hr-HR" dirty="0" smtClean="0"/>
                        <a:t>(e) Područje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N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C (Q</a:t>
                      </a:r>
                      <a:r>
                        <a:rPr lang="hr-HR" baseline="-25000" dirty="0" smtClean="0"/>
                        <a:t>3-1</a:t>
                      </a:r>
                      <a:r>
                        <a:rPr lang="hr-HR" dirty="0" smtClean="0"/>
                        <a:t>)</a:t>
                      </a:r>
                    </a:p>
                    <a:p>
                      <a:pPr algn="ctr"/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el-GR" dirty="0" smtClean="0"/>
                        <a:t>χ2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 </a:t>
                      </a:r>
                      <a:r>
                        <a:rPr lang="hr-HR" dirty="0" err="1" smtClean="0"/>
                        <a:t>df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p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 w="9525" cap="flat" cmpd="sng" algn="ctr">
                      <a:solidFill>
                        <a:srgbClr val="E32D91"/>
                      </a:solidFill>
                      <a:prstDash val="solid"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30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r>
                        <a:rPr lang="hr-HR" dirty="0" smtClean="0"/>
                        <a:t>1.</a:t>
                      </a:r>
                      <a:r>
                        <a:rPr lang="hr-HR" baseline="0" dirty="0" smtClean="0"/>
                        <a:t> Zagreb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77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3(2)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2,03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3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0,57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73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r>
                        <a:rPr lang="hr-HR" dirty="0" smtClean="0"/>
                        <a:t>2.</a:t>
                      </a:r>
                      <a:r>
                        <a:rPr lang="hr-HR" baseline="0" dirty="0" smtClean="0"/>
                        <a:t> </a:t>
                      </a:r>
                      <a:r>
                        <a:rPr lang="hr-HR" dirty="0" smtClean="0"/>
                        <a:t>Rijeka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47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3(3)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72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r>
                        <a:rPr lang="hr-HR" dirty="0" smtClean="0"/>
                        <a:t>3. Split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31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3(3)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26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r>
                        <a:rPr lang="hr-HR" dirty="0" smtClean="0"/>
                        <a:t>4. Osijek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18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3,5(2)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Rezervirano mjesto sadržaja 4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172200" y="1766888"/>
            <a:ext cx="6054906" cy="485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04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7086" y="365125"/>
            <a:ext cx="12104914" cy="1325563"/>
          </a:xfrm>
        </p:spPr>
        <p:txBody>
          <a:bodyPr>
            <a:normAutofit/>
          </a:bodyPr>
          <a:lstStyle/>
          <a:p>
            <a:r>
              <a:rPr lang="hr-HR" sz="3200" dirty="0" smtClean="0"/>
              <a:t>Testiranje razlika u procjeni stupnja osnovanosti prijave s obzirom na…</a:t>
            </a:r>
            <a:endParaRPr lang="hr-HR" sz="3200" dirty="0"/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303145406"/>
              </p:ext>
            </p:extLst>
          </p:nvPr>
        </p:nvGraphicFramePr>
        <p:xfrm>
          <a:off x="283029" y="1974964"/>
          <a:ext cx="5856514" cy="1922122"/>
        </p:xfrm>
        <a:graphic>
          <a:graphicData uri="http://schemas.openxmlformats.org/drawingml/2006/table">
            <a:tbl>
              <a:tblPr firstRow="1" bandRow="1"/>
              <a:tblGrid>
                <a:gridCol w="13062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55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13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38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6605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817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r>
                        <a:rPr lang="hr-HR" dirty="0" smtClean="0"/>
                        <a:t>(f) Prisutnost stručnjaka ER profila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N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C (Q</a:t>
                      </a:r>
                      <a:r>
                        <a:rPr lang="hr-HR" baseline="-25000" dirty="0" smtClean="0"/>
                        <a:t>3-1</a:t>
                      </a:r>
                      <a:r>
                        <a:rPr lang="hr-HR" dirty="0" smtClean="0"/>
                        <a:t>)</a:t>
                      </a:r>
                    </a:p>
                    <a:p>
                      <a:pPr algn="ctr"/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Mann </a:t>
                      </a:r>
                      <a:r>
                        <a:rPr lang="hr-HR" dirty="0" err="1" smtClean="0"/>
                        <a:t>Whitney</a:t>
                      </a:r>
                      <a:r>
                        <a:rPr lang="hr-HR" baseline="0" dirty="0" smtClean="0"/>
                        <a:t> U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 z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p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 w="9525" cap="flat" cmpd="sng" algn="ctr">
                      <a:solidFill>
                        <a:srgbClr val="E32D91"/>
                      </a:solidFill>
                      <a:prstDash val="solid"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30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r>
                        <a:rPr lang="hr-HR" dirty="0" smtClean="0"/>
                        <a:t>1.</a:t>
                      </a:r>
                      <a:r>
                        <a:rPr lang="hr-HR" baseline="0" dirty="0" smtClean="0"/>
                        <a:t> NE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57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3(3)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3150,5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-,52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0,60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73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r>
                        <a:rPr lang="hr-HR" dirty="0" smtClean="0"/>
                        <a:t>2.</a:t>
                      </a:r>
                      <a:r>
                        <a:rPr lang="hr-HR" baseline="0" dirty="0" smtClean="0"/>
                        <a:t> </a:t>
                      </a:r>
                      <a:r>
                        <a:rPr lang="hr-HR" dirty="0" smtClean="0"/>
                        <a:t>DA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116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3(3)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6" name="Rezervirano mjesto sadržaja 5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200775" y="1872343"/>
            <a:ext cx="5991225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59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7086" y="365125"/>
            <a:ext cx="12104914" cy="1325563"/>
          </a:xfrm>
        </p:spPr>
        <p:txBody>
          <a:bodyPr>
            <a:normAutofit/>
          </a:bodyPr>
          <a:lstStyle/>
          <a:p>
            <a:r>
              <a:rPr lang="hr-HR" sz="3200" dirty="0" smtClean="0"/>
              <a:t>Testiranje razlika u procjeni stupnja osnovanosti prijave s obzirom na…</a:t>
            </a:r>
            <a:endParaRPr lang="hr-HR" sz="3200" dirty="0"/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6648430"/>
              </p:ext>
            </p:extLst>
          </p:nvPr>
        </p:nvGraphicFramePr>
        <p:xfrm>
          <a:off x="87086" y="2007621"/>
          <a:ext cx="6085114" cy="3002036"/>
        </p:xfrm>
        <a:graphic>
          <a:graphicData uri="http://schemas.openxmlformats.org/drawingml/2006/table">
            <a:tbl>
              <a:tblPr firstRow="1" bandRow="1"/>
              <a:tblGrid>
                <a:gridCol w="2558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64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52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8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60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04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817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r>
                        <a:rPr lang="hr-HR" dirty="0" smtClean="0"/>
                        <a:t>(f) Broj stručnih suradnika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N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C (Q</a:t>
                      </a:r>
                      <a:r>
                        <a:rPr lang="hr-HR" baseline="-25000" dirty="0" smtClean="0"/>
                        <a:t>3-1</a:t>
                      </a:r>
                      <a:r>
                        <a:rPr lang="hr-HR" dirty="0" smtClean="0"/>
                        <a:t>)</a:t>
                      </a:r>
                    </a:p>
                    <a:p>
                      <a:pPr algn="ctr"/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el-GR" dirty="0" smtClean="0"/>
                        <a:t>χ2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 </a:t>
                      </a:r>
                      <a:r>
                        <a:rPr lang="hr-HR" dirty="0" err="1" smtClean="0"/>
                        <a:t>df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p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 w="9525" cap="flat" cmpd="sng" algn="ctr">
                      <a:solidFill>
                        <a:srgbClr val="E32D91"/>
                      </a:solidFill>
                      <a:prstDash val="solid"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2D9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30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r>
                        <a:rPr lang="hr-HR" dirty="0" smtClean="0"/>
                        <a:t>1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7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4(3)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0,62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3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/>
                      <a:r>
                        <a:rPr lang="hr-HR" dirty="0" smtClean="0"/>
                        <a:t>0,90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73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r>
                        <a:rPr lang="hr-HR" dirty="0" smtClean="0"/>
                        <a:t>2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34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3(3)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72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r>
                        <a:rPr lang="hr-HR" dirty="0" smtClean="0"/>
                        <a:t>3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42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2(2)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26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r>
                        <a:rPr lang="hr-HR" dirty="0" smtClean="0"/>
                        <a:t>4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90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3(3)</a:t>
                      </a:r>
                      <a:endParaRPr lang="hr-HR" dirty="0"/>
                    </a:p>
                  </a:txBody>
                  <a:tcPr marL="38862" marR="38862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32D91"/>
                      </a:solidFill>
                      <a:prstDash val="solid"/>
                    </a:lnT>
                    <a:lnB w="9525" cap="flat" cmpd="sng" algn="ctr">
                      <a:solidFill>
                        <a:srgbClr val="E3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6" name="Rezervirano mjesto sadržaja 5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487886" y="1693614"/>
            <a:ext cx="5573486" cy="4465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98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hr-HR" dirty="0" smtClean="0"/>
          </a:p>
          <a:p>
            <a:r>
              <a:rPr lang="hr-HR" dirty="0"/>
              <a:t>r</a:t>
            </a:r>
            <a:r>
              <a:rPr lang="hr-HR" dirty="0" smtClean="0"/>
              <a:t>ezultati su pokazali da NE postoje statistički značajne razlike* u procjeni stupnja osnovanosti prijave s obzirom na podnositelja prijave, vrstu ustanove, razlog </a:t>
            </a:r>
            <a:r>
              <a:rPr lang="hr-HR" dirty="0" smtClean="0"/>
              <a:t>podneska, </a:t>
            </a:r>
            <a:r>
              <a:rPr lang="hr-HR" dirty="0" smtClean="0"/>
              <a:t>regionalnu podjelu, prisutnost stručnjaka ER profila i broj stručnih suradnika.</a:t>
            </a:r>
          </a:p>
          <a:p>
            <a:pPr marL="0" indent="0">
              <a:buNone/>
            </a:pPr>
            <a:r>
              <a:rPr lang="hr-HR" sz="1200" dirty="0" smtClean="0"/>
              <a:t>____________________________________________</a:t>
            </a:r>
            <a:endParaRPr lang="hr-HR" sz="1300" dirty="0" smtClean="0"/>
          </a:p>
          <a:p>
            <a:pPr marL="0" indent="0">
              <a:buNone/>
            </a:pPr>
            <a:r>
              <a:rPr lang="hr-HR" sz="1700" dirty="0"/>
              <a:t>p</a:t>
            </a:r>
            <a:r>
              <a:rPr lang="hr-HR" sz="1700" dirty="0" smtClean="0"/>
              <a:t>&gt;0,05</a:t>
            </a:r>
            <a:endParaRPr lang="hr-HR" sz="1700" dirty="0"/>
          </a:p>
        </p:txBody>
      </p:sp>
    </p:spTree>
    <p:extLst>
      <p:ext uri="{BB962C8B-B14F-4D97-AF65-F5344CB8AC3E}">
        <p14:creationId xmlns:p14="http://schemas.microsoft.com/office/powerpoint/2010/main" val="20269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76836" y="373487"/>
            <a:ext cx="10515600" cy="982350"/>
          </a:xfrm>
        </p:spPr>
        <p:txBody>
          <a:bodyPr/>
          <a:lstStyle/>
          <a:p>
            <a:r>
              <a:rPr lang="hr-HR" dirty="0" smtClean="0"/>
              <a:t>Par pitanja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1584101"/>
            <a:ext cx="10515600" cy="4984124"/>
          </a:xfrm>
        </p:spPr>
        <p:txBody>
          <a:bodyPr/>
          <a:lstStyle/>
          <a:p>
            <a:r>
              <a:rPr lang="hr-HR" dirty="0" smtClean="0"/>
              <a:t>Organizacijska i situacijska supervizija</a:t>
            </a:r>
          </a:p>
          <a:p>
            <a:r>
              <a:rPr lang="hr-HR" dirty="0" smtClean="0"/>
              <a:t>Metodologija provođenja (određivanje što će se sve procjenjivati) </a:t>
            </a:r>
          </a:p>
          <a:p>
            <a:r>
              <a:rPr lang="hr-HR" dirty="0" smtClean="0"/>
              <a:t>Protokol</a:t>
            </a:r>
          </a:p>
          <a:p>
            <a:r>
              <a:rPr lang="hr-HR" dirty="0" smtClean="0"/>
              <a:t>Praćenje realizacija mjera</a:t>
            </a:r>
          </a:p>
          <a:p>
            <a:r>
              <a:rPr lang="hr-HR" dirty="0" smtClean="0"/>
              <a:t>Analiza provedenih nadzora kako bi se detektirali glavni problemi u sustavu i ciljano moglo pomoći</a:t>
            </a:r>
          </a:p>
          <a:p>
            <a:r>
              <a:rPr lang="hr-HR" dirty="0" smtClean="0"/>
              <a:t>Odlazak “sistemskog” savjetnika ili “predmetnog” savjetnika i mogućnost rada na slučaju samo jednog i kad je potreban zajednički odlazak (pisanje zajedničkih nalaza)</a:t>
            </a:r>
          </a:p>
          <a:p>
            <a:r>
              <a:rPr lang="hr-HR" dirty="0" smtClean="0"/>
              <a:t>Potpuniji uvid u situaciju (razgovori s roditeljima i učenicima)</a:t>
            </a:r>
          </a:p>
          <a:p>
            <a:endParaRPr lang="hr-HR" dirty="0" smtClean="0"/>
          </a:p>
          <a:p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Stručno-pedagoški nadzori u brojkama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r-HR" dirty="0"/>
              <a:t>N</a:t>
            </a:r>
            <a:r>
              <a:rPr lang="hr-HR" dirty="0" smtClean="0"/>
              <a:t>a razini deskriptivne statistike prezentirat će se trogodišnje razdoblje provođenja stručno-pedagoških nadzora u kojima je prigovor bio kršenje prava učenika s teškoćama u razvoju</a:t>
            </a:r>
          </a:p>
          <a:p>
            <a:r>
              <a:rPr lang="hr-HR" dirty="0" smtClean="0"/>
              <a:t>Ispitat će se postoje li statistički značajne razlike u </a:t>
            </a:r>
            <a:r>
              <a:rPr lang="hr-HR" dirty="0"/>
              <a:t>procjeni stupnja osnovanosti prijave s obzirom na različite nezavisne </a:t>
            </a:r>
            <a:r>
              <a:rPr lang="hr-HR" dirty="0" smtClean="0"/>
              <a:t>varijable</a:t>
            </a:r>
          </a:p>
          <a:p>
            <a:r>
              <a:rPr lang="hr-HR" dirty="0" smtClean="0"/>
              <a:t>Ukupno je obrađeno 173 nadzora</a:t>
            </a:r>
          </a:p>
          <a:p>
            <a:r>
              <a:rPr lang="hr-HR" dirty="0" smtClean="0"/>
              <a:t>Nezavisne varijable (nominalne): Ustanova nadzora, Podnositelj, Razlog podnošenja, Regionalna raspršenost, Postojanje ER-a, Ekipiranost stručne službe</a:t>
            </a:r>
          </a:p>
          <a:p>
            <a:r>
              <a:rPr lang="hr-HR" dirty="0"/>
              <a:t>Z</a:t>
            </a:r>
            <a:r>
              <a:rPr lang="hr-HR" dirty="0" smtClean="0"/>
              <a:t>avisna varijabla: Osnovanost podneska</a:t>
            </a:r>
          </a:p>
          <a:p>
            <a:r>
              <a:rPr lang="hr-HR" dirty="0" smtClean="0"/>
              <a:t>Obrada je napravljena statističkim programom SPSS 20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3200" dirty="0" smtClean="0"/>
              <a:t>Vrste pristupa stručno-pedagoškom   nadzoru</a:t>
            </a:r>
            <a:endParaRPr lang="hr-HR" sz="3200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1103445" y="1844824"/>
            <a:ext cx="10363200" cy="445375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hr-HR" sz="7200" b="1" dirty="0" smtClean="0"/>
              <a:t>1.  Organizacijski pristup</a:t>
            </a:r>
            <a:endParaRPr lang="hr-HR" sz="7200" b="1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>
              <a:buFontTx/>
              <a:buChar char="-"/>
            </a:pPr>
            <a:r>
              <a:rPr lang="hr-HR" sz="6400" b="1" dirty="0" smtClean="0"/>
              <a:t>Treba provjeriti  formalnu i stručnu razinu rada djelatnika na koje se odnosi prigovor ( pedagošku dokumentaciju, pratiti nastavni sat, provjeriti stručno usavršavanje </a:t>
            </a:r>
            <a:r>
              <a:rPr lang="hr-HR" sz="6400" b="1" dirty="0" err="1" smtClean="0"/>
              <a:t>djeltnika</a:t>
            </a:r>
            <a:r>
              <a:rPr lang="hr-HR" sz="6400" b="1" dirty="0" smtClean="0"/>
              <a:t> i </a:t>
            </a:r>
            <a:r>
              <a:rPr lang="hr-HR" sz="6400" b="1" dirty="0" err="1" smtClean="0"/>
              <a:t>dr</a:t>
            </a:r>
            <a:r>
              <a:rPr lang="hr-HR" sz="6400" b="1" dirty="0" smtClean="0"/>
              <a:t>.</a:t>
            </a:r>
          </a:p>
          <a:p>
            <a:pPr>
              <a:buFontTx/>
              <a:buChar char="-"/>
            </a:pPr>
            <a:r>
              <a:rPr lang="hr-HR" sz="6400" b="1" dirty="0" smtClean="0"/>
              <a:t>utvrditi, eventualnu, odgovornost  i/ili  propuste stručno-razvojne službe i ravnatelja Škole </a:t>
            </a:r>
          </a:p>
          <a:p>
            <a:pPr>
              <a:buFontTx/>
              <a:buChar char="-"/>
            </a:pPr>
            <a:r>
              <a:rPr lang="hr-HR" sz="6400" b="1" dirty="0" smtClean="0"/>
              <a:t>Polazi se od  kontrole/nadzora neposrednog odgojno-obrazovnog rada ( redovne, izborne nastave, ev. slobodnih aktivnosti i </a:t>
            </a:r>
            <a:r>
              <a:rPr lang="hr-HR" sz="6400" b="1" dirty="0" err="1" smtClean="0"/>
              <a:t>sl</a:t>
            </a:r>
            <a:r>
              <a:rPr lang="hr-HR" sz="6400" b="1" dirty="0" smtClean="0"/>
              <a:t>.) i  traganju za “dokazima” da je rad primjeren i kvalitetan</a:t>
            </a:r>
          </a:p>
          <a:p>
            <a:pPr>
              <a:buFontTx/>
              <a:buChar char="-"/>
            </a:pPr>
            <a:r>
              <a:rPr lang="hr-HR" sz="6400" b="1" dirty="0" smtClean="0"/>
              <a:t>Mjere koje se predlažu povezane su s poboljšanjem rada  djelatnika, SRS  i ravnatelja Škole</a:t>
            </a:r>
          </a:p>
          <a:p>
            <a:pPr>
              <a:buFontTx/>
              <a:buChar char="-"/>
            </a:pPr>
            <a:r>
              <a:rPr lang="hr-HR" sz="6400" b="1" dirty="0" smtClean="0"/>
              <a:t>Nalaz piše svaki savjetnik zasebno u svezi s nastavnim predmetom za koji je zadužen</a:t>
            </a:r>
          </a:p>
          <a:p>
            <a:pPr>
              <a:buFontTx/>
              <a:buChar char="-"/>
            </a:pPr>
            <a:r>
              <a:rPr lang="hr-HR" sz="6400" b="1" dirty="0" smtClean="0"/>
              <a:t>U  CENTRU NADZORA/KONTROLE -  </a:t>
            </a:r>
            <a:r>
              <a:rPr lang="hr-HR" sz="6400" b="1" dirty="0" smtClean="0">
                <a:solidFill>
                  <a:srgbClr val="FF0000"/>
                </a:solidFill>
              </a:rPr>
              <a:t>ŠKOLA I DJELATNICI!</a:t>
            </a:r>
          </a:p>
          <a:p>
            <a:pPr>
              <a:buNone/>
            </a:pPr>
            <a:endParaRPr lang="hr-HR" sz="6400" b="1" dirty="0" smtClean="0"/>
          </a:p>
          <a:p>
            <a:pPr>
              <a:buFontTx/>
              <a:buChar char="-"/>
            </a:pPr>
            <a:endParaRPr lang="hr-HR" sz="6400" b="1" dirty="0" smtClean="0"/>
          </a:p>
          <a:p>
            <a:pPr>
              <a:buNone/>
            </a:pPr>
            <a:endParaRPr lang="hr-HR" sz="5600" b="1" dirty="0" smtClean="0"/>
          </a:p>
          <a:p>
            <a:pPr>
              <a:buNone/>
            </a:pPr>
            <a:endParaRPr lang="hr-HR" sz="5600" b="1" dirty="0" smtClean="0"/>
          </a:p>
          <a:p>
            <a:pPr>
              <a:buNone/>
            </a:pPr>
            <a:endParaRPr lang="hr-HR" sz="2000" b="1" dirty="0" smtClean="0"/>
          </a:p>
          <a:p>
            <a:pPr>
              <a:buNone/>
            </a:pPr>
            <a:endParaRPr lang="hr-HR" sz="2000" b="1" dirty="0" smtClean="0"/>
          </a:p>
          <a:p>
            <a:pPr>
              <a:buNone/>
            </a:pPr>
            <a:endParaRPr lang="hr-HR" sz="2000" dirty="0" smtClean="0"/>
          </a:p>
          <a:p>
            <a:pPr>
              <a:buNone/>
            </a:pPr>
            <a:endParaRPr lang="hr-HR" sz="2000" dirty="0" smtClean="0"/>
          </a:p>
          <a:p>
            <a:pPr>
              <a:buNone/>
            </a:pPr>
            <a:r>
              <a:rPr lang="hr-HR" sz="2000" dirty="0" smtClean="0"/>
              <a:t>  </a:t>
            </a:r>
          </a:p>
          <a:p>
            <a:pPr>
              <a:buNone/>
            </a:pPr>
            <a:endParaRPr lang="hr-HR" sz="2400" dirty="0" smtClean="0"/>
          </a:p>
          <a:p>
            <a:pPr>
              <a:buNone/>
            </a:pPr>
            <a:endParaRPr lang="hr-H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Pitanja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Organizacijska i situacijska supervizija</a:t>
            </a:r>
          </a:p>
          <a:p>
            <a:r>
              <a:rPr lang="hr-HR" dirty="0" smtClean="0"/>
              <a:t>Instrumentarij za procjene – zadane “varijable” koje promatramo</a:t>
            </a:r>
          </a:p>
          <a:p>
            <a:r>
              <a:rPr lang="hr-HR" dirty="0" smtClean="0"/>
              <a:t>Protokoli za provedbu</a:t>
            </a:r>
          </a:p>
          <a:p>
            <a:r>
              <a:rPr lang="hr-HR" dirty="0" smtClean="0"/>
              <a:t>Praćenje provedbe mjera</a:t>
            </a:r>
          </a:p>
          <a:p>
            <a:r>
              <a:rPr lang="hr-HR" dirty="0" smtClean="0"/>
              <a:t>Zajednički odlazak Da ili Ne</a:t>
            </a:r>
          </a:p>
          <a:p>
            <a:r>
              <a:rPr lang="hr-HR" dirty="0" smtClean="0"/>
              <a:t>Da li je obavezo potreban odlazak predmetnog savjetnika ili “sistemskog” savjetnika</a:t>
            </a:r>
          </a:p>
          <a:p>
            <a:r>
              <a:rPr lang="hr-HR" dirty="0" smtClean="0"/>
              <a:t>Analize za uvid u stanje u školama i </a:t>
            </a:r>
            <a:r>
              <a:rPr lang="hr-HR" smtClean="0"/>
              <a:t>za ciljane </a:t>
            </a:r>
            <a:r>
              <a:rPr lang="hr-HR" dirty="0" smtClean="0"/>
              <a:t>mjere prema sustavu</a:t>
            </a:r>
          </a:p>
          <a:p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3200" dirty="0" smtClean="0"/>
              <a:t>Vrste pristupa stručno-pedagoškom   nadzoru</a:t>
            </a:r>
            <a:endParaRPr lang="hr-HR" sz="3200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1103445" y="1844824"/>
            <a:ext cx="10363200" cy="4824536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hr-HR" sz="55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2</a:t>
            </a:r>
            <a:r>
              <a:rPr lang="hr-HR" sz="4900" b="1" dirty="0" smtClean="0"/>
              <a:t>. </a:t>
            </a:r>
            <a:r>
              <a:rPr lang="hr-HR" sz="5500" b="1" dirty="0" smtClean="0"/>
              <a:t>Pristup usmjeren rješavanju problema/propusta u kojemu je dobrobit učenika u centru – SITUACIJSKI PRISTUP</a:t>
            </a:r>
          </a:p>
          <a:p>
            <a:pPr>
              <a:buNone/>
            </a:pPr>
            <a:endParaRPr lang="hr-HR" sz="3400" b="1" dirty="0" smtClean="0"/>
          </a:p>
          <a:p>
            <a:pPr>
              <a:buNone/>
            </a:pPr>
            <a:r>
              <a:rPr lang="hr-HR" sz="3400" b="1" dirty="0" smtClean="0"/>
              <a:t> -      </a:t>
            </a:r>
            <a:r>
              <a:rPr lang="hr-HR" sz="4900" b="1" dirty="0" smtClean="0"/>
              <a:t>Potrebno  je koristiti metode “studij slučaja”. Utvrđuju se sve relevantne činjenice, razgovara se sa svim involviranim osobama uključujući i roditelje/skrbnike , provjerava se pedagoška i ostala dokumentacija- Odgovor na pitanje “Što se dogodilo?”</a:t>
            </a:r>
          </a:p>
          <a:p>
            <a:pPr>
              <a:buFontTx/>
              <a:buChar char="-"/>
            </a:pPr>
            <a:r>
              <a:rPr lang="hr-HR" sz="4900" b="1" dirty="0" smtClean="0"/>
              <a:t>Utvrđuju se uzročno-posljedične veze,  profesionalni i etički propusti i nedostaci u  postupanju  koji su za posljedici  imali  prijavljivanje  određene povrede prava, integriteta, dostojanstva i </a:t>
            </a:r>
            <a:r>
              <a:rPr lang="hr-HR" sz="4900" b="1" dirty="0" err="1" smtClean="0"/>
              <a:t>sl</a:t>
            </a:r>
            <a:r>
              <a:rPr lang="hr-HR" sz="4900" b="1" dirty="0" smtClean="0"/>
              <a:t>. – učenika</a:t>
            </a:r>
          </a:p>
          <a:p>
            <a:pPr>
              <a:buNone/>
            </a:pPr>
            <a:r>
              <a:rPr lang="hr-HR" sz="4900" b="1" dirty="0" smtClean="0"/>
              <a:t>       Odgovor na pitanje .” Kako je tko postupio?”</a:t>
            </a:r>
          </a:p>
          <a:p>
            <a:pPr>
              <a:buNone/>
            </a:pPr>
            <a:r>
              <a:rPr lang="hr-HR" sz="4900" b="1" dirty="0" smtClean="0"/>
              <a:t>-     Zajednički se istražuju utjecaj </a:t>
            </a:r>
            <a:r>
              <a:rPr lang="hr-HR" sz="4900" b="1" dirty="0" err="1" smtClean="0"/>
              <a:t>doagđaja</a:t>
            </a:r>
            <a:r>
              <a:rPr lang="hr-HR" sz="4900" b="1" dirty="0" smtClean="0"/>
              <a:t>/postupka na  situacije/stanja učenika. Odgovor na pitanje: “ Kako je to što se dogodilo utjecalo na učenika i zašto?</a:t>
            </a:r>
          </a:p>
          <a:p>
            <a:pPr>
              <a:buNone/>
            </a:pPr>
            <a:r>
              <a:rPr lang="hr-HR" sz="4900" b="1" dirty="0" smtClean="0"/>
              <a:t>-      Definiranje preporuka za poboljšanje/popravljanja situacije dogovaraju se sa svim dionicima.  Preporuke i mjere koje se  daju moraju biti jasne i Školi i  osobama koje su podnijele prigovor, ali i institucijama koje su zatražile  stručno-pedagoški nadzor.  Odgovor na pitanje: “ Što je potrebno učiniti da se situacija promijeni  i da se razriješi konflikt/sukob, narušeno nepovjerenje,  kršenje prava i slično?”</a:t>
            </a:r>
          </a:p>
          <a:p>
            <a:pPr>
              <a:buNone/>
            </a:pPr>
            <a:endParaRPr lang="hr-HR" sz="3400" b="1" dirty="0" smtClean="0"/>
          </a:p>
          <a:p>
            <a:pPr>
              <a:buNone/>
            </a:pPr>
            <a:endParaRPr lang="hr-HR" sz="3400" b="1" dirty="0" smtClean="0"/>
          </a:p>
          <a:p>
            <a:pPr>
              <a:buNone/>
            </a:pPr>
            <a:r>
              <a:rPr lang="hr-HR" sz="3400" b="1" dirty="0" smtClean="0"/>
              <a:t>  </a:t>
            </a:r>
          </a:p>
          <a:p>
            <a:pPr>
              <a:buNone/>
            </a:pPr>
            <a:endParaRPr lang="hr-HR" sz="2400" dirty="0" smtClean="0"/>
          </a:p>
          <a:p>
            <a:pPr>
              <a:buNone/>
            </a:pPr>
            <a:endParaRPr lang="hr-H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3200" dirty="0" smtClean="0"/>
              <a:t>Vrste pristupa stručno-pedagoškom   nadzoru</a:t>
            </a:r>
            <a:endParaRPr lang="hr-HR" sz="3200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1103445" y="1844824"/>
            <a:ext cx="10363200" cy="445375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hr-HR" sz="7200" b="1" dirty="0" smtClean="0">
                <a:solidFill>
                  <a:schemeClr val="tx2"/>
                </a:solidFill>
              </a:rPr>
              <a:t>Poteškoće u pristupu koji je  usmjeren na kontrolu Škole i djelatnika</a:t>
            </a:r>
          </a:p>
          <a:p>
            <a:pPr>
              <a:buNone/>
            </a:pPr>
            <a:endParaRPr lang="hr-HR" sz="5600" b="1" dirty="0" smtClean="0"/>
          </a:p>
          <a:p>
            <a:pPr>
              <a:buFontTx/>
              <a:buChar char="-"/>
            </a:pPr>
            <a:r>
              <a:rPr lang="hr-HR" sz="5600" b="1" dirty="0" smtClean="0"/>
              <a:t>Kad su u pitanju narušeni odnosi, nasilje učitelja nad učenicima, poteškoće u prihvaćanju učenika koji imaju različite potrebe  i dio rada djelatnika koji spadaju u širi kontekst “kulture škole”, ili  atmosfere ovakav pristup pokazuje ozbiljne manjkavosti. </a:t>
            </a:r>
          </a:p>
          <a:p>
            <a:pPr>
              <a:buFontTx/>
              <a:buChar char="-"/>
            </a:pPr>
            <a:r>
              <a:rPr lang="hr-HR" sz="5600" b="1" dirty="0" smtClean="0"/>
              <a:t>Eventualna analiza se  obavlja u sklopu nastavnog predmeta i  ne vidi se cjelina, poveznice, uzročno-posljedične veze</a:t>
            </a:r>
          </a:p>
          <a:p>
            <a:pPr>
              <a:buFontTx/>
              <a:buChar char="-"/>
            </a:pPr>
            <a:r>
              <a:rPr lang="hr-HR" sz="5600" b="1" dirty="0" smtClean="0"/>
              <a:t>Pretpostavka da će poboljšanje kvalitete rada  djelatnika u   formalnom smislu (  kvalitetnije pripreme, planiranje, uključivanje u stručno usavršavanje) same po sebi riješiti  problem  - nisu utemeljene</a:t>
            </a:r>
          </a:p>
          <a:p>
            <a:pPr>
              <a:buFontTx/>
              <a:buChar char="-"/>
            </a:pPr>
            <a:r>
              <a:rPr lang="hr-HR" sz="5600" b="1" dirty="0" smtClean="0"/>
              <a:t>Kad su u pitanju odnosi  djelatnika prema učenicima, roditelja prema Školi i </a:t>
            </a:r>
            <a:r>
              <a:rPr lang="hr-HR" sz="5600" b="1" dirty="0" err="1" smtClean="0"/>
              <a:t>dr</a:t>
            </a:r>
            <a:r>
              <a:rPr lang="hr-HR" sz="5600" b="1" dirty="0" smtClean="0"/>
              <a:t>.   to se  ne “istražuje”  jer je riječ o procjeni koja nema  “čvrsto “  i “zakonsko”  utemeljenje već je riječ o profesionalnoj   etici,  habitusu i kvaliteti osobnosti   djelatnika. Tu, najčešće, leži ključ  podnošenja prigovora.  Izbjegavanje PROCJENE  i zadržavanje na dokažljivim činjenicama.</a:t>
            </a:r>
          </a:p>
          <a:p>
            <a:pPr>
              <a:buFontTx/>
              <a:buChar char="-"/>
            </a:pPr>
            <a:r>
              <a:rPr lang="hr-HR" sz="5600" b="1" dirty="0" smtClean="0"/>
              <a:t>Pristup  je više represivan i kontrolirajući  što  često onemogućava  otvoreniju komunikaciju.   Roditelji i podnositelji prigovora se rijetko  pozivaju i uključuju što  ne daje potpunu sliku  događaja.</a:t>
            </a:r>
          </a:p>
          <a:p>
            <a:pPr>
              <a:buFontTx/>
              <a:buChar char="-"/>
            </a:pPr>
            <a:endParaRPr lang="hr-HR" sz="6400" b="1" dirty="0" smtClean="0"/>
          </a:p>
          <a:p>
            <a:pPr>
              <a:buNone/>
            </a:pPr>
            <a:endParaRPr lang="hr-HR" sz="5600" b="1" dirty="0" smtClean="0"/>
          </a:p>
          <a:p>
            <a:pPr>
              <a:buNone/>
            </a:pPr>
            <a:endParaRPr lang="hr-HR" sz="5600" b="1" dirty="0" smtClean="0"/>
          </a:p>
          <a:p>
            <a:pPr>
              <a:buNone/>
            </a:pPr>
            <a:endParaRPr lang="hr-HR" sz="2000" b="1" dirty="0" smtClean="0"/>
          </a:p>
          <a:p>
            <a:pPr>
              <a:buNone/>
            </a:pPr>
            <a:endParaRPr lang="hr-HR" sz="2000" b="1" dirty="0" smtClean="0"/>
          </a:p>
          <a:p>
            <a:pPr>
              <a:buNone/>
            </a:pPr>
            <a:endParaRPr lang="hr-HR" sz="2000" dirty="0" smtClean="0"/>
          </a:p>
          <a:p>
            <a:pPr>
              <a:buNone/>
            </a:pPr>
            <a:endParaRPr lang="hr-HR" sz="2000" dirty="0" smtClean="0"/>
          </a:p>
          <a:p>
            <a:pPr>
              <a:buNone/>
            </a:pPr>
            <a:r>
              <a:rPr lang="hr-HR" sz="2000" dirty="0" smtClean="0"/>
              <a:t>  </a:t>
            </a:r>
          </a:p>
          <a:p>
            <a:pPr>
              <a:buNone/>
            </a:pPr>
            <a:endParaRPr lang="hr-HR" sz="2400" dirty="0" smtClean="0"/>
          </a:p>
          <a:p>
            <a:pPr>
              <a:buNone/>
            </a:pPr>
            <a:endParaRPr lang="hr-HR" sz="2000" dirty="0"/>
          </a:p>
        </p:txBody>
      </p:sp>
      <p:pic>
        <p:nvPicPr>
          <p:cNvPr id="3074" name="Picture 2" descr="Slikovni rezultat za free animated clip art - Problem is solved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68343" y="5229201"/>
            <a:ext cx="2016224" cy="12241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3200" dirty="0" smtClean="0"/>
              <a:t>Vrste pristupa stručno-pedagoškom   nadzoru</a:t>
            </a:r>
            <a:endParaRPr lang="hr-HR" sz="3200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1103445" y="1844824"/>
            <a:ext cx="10363200" cy="445375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hr-HR" sz="2600" b="1" dirty="0" smtClean="0">
                <a:solidFill>
                  <a:schemeClr val="tx2"/>
                </a:solidFill>
              </a:rPr>
              <a:t>Poteškoće u pristupu koji je  usmjeren na kontrolu Škole i djelatnika</a:t>
            </a:r>
          </a:p>
          <a:p>
            <a:pPr>
              <a:buNone/>
            </a:pPr>
            <a:endParaRPr lang="hr-HR" sz="2600" b="1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hr-HR" sz="1600" b="1" dirty="0" smtClean="0"/>
              <a:t>-         </a:t>
            </a:r>
            <a:r>
              <a:rPr lang="hr-HR" sz="2100" b="1" dirty="0" smtClean="0"/>
              <a:t>Zahtijeva  puno vremena jer je  potrebno  razviti odnose povjerenja, otvoriti procese, obavljati razgovore sa svima uključenima, dati im priliku da iskažu svoje viđenje situacije…</a:t>
            </a:r>
          </a:p>
          <a:p>
            <a:pPr>
              <a:buFontTx/>
              <a:buChar char="-"/>
            </a:pPr>
            <a:r>
              <a:rPr lang="hr-HR" sz="2100" b="1" dirty="0" smtClean="0"/>
              <a:t>Zahtijeva niz vještina od osobe koje provode SPN: aktivno slušanje, komunikacijske vještine, razlikovanje bitnog od manje bitnog,  vještine vođenja procesa u konfliktnim situacijama, procjene  situacije i promjene  na “licu mjesta”   </a:t>
            </a:r>
          </a:p>
          <a:p>
            <a:pPr>
              <a:buFontTx/>
              <a:buChar char="-"/>
            </a:pPr>
            <a:r>
              <a:rPr lang="hr-HR" sz="2100" b="1" dirty="0" smtClean="0"/>
              <a:t>Sposobnost preuzimanja odgovornosti  za procjenu</a:t>
            </a:r>
          </a:p>
          <a:p>
            <a:pPr>
              <a:buNone/>
            </a:pPr>
            <a:r>
              <a:rPr lang="hr-HR" sz="2100" b="1" dirty="0" smtClean="0"/>
              <a:t>-       Uspostavljanje odnosa povjerenja svih dionika</a:t>
            </a:r>
          </a:p>
          <a:p>
            <a:pPr>
              <a:buNone/>
            </a:pPr>
            <a:r>
              <a:rPr lang="hr-HR" sz="2100" b="1" dirty="0" smtClean="0"/>
              <a:t>-       vještina postizanja konsenzusa svih dionika oko mjera koje će se preporučiti te preuzimanje odgovornosti za njihovu provedbu</a:t>
            </a:r>
          </a:p>
          <a:p>
            <a:pPr>
              <a:buFontTx/>
              <a:buChar char="-"/>
            </a:pPr>
            <a:r>
              <a:rPr lang="hr-HR" sz="2100" b="1" dirty="0" smtClean="0"/>
              <a:t>Umijeće zatvaranja procesa  i usmjeravanje prema budućnosti</a:t>
            </a:r>
          </a:p>
          <a:p>
            <a:pPr>
              <a:buFontTx/>
              <a:buChar char="-"/>
            </a:pPr>
            <a:endParaRPr lang="hr-HR" sz="2100" b="1" dirty="0" smtClean="0"/>
          </a:p>
          <a:p>
            <a:pPr>
              <a:buFontTx/>
              <a:buChar char="-"/>
            </a:pPr>
            <a:endParaRPr lang="hr-HR" sz="2100" b="1" dirty="0" smtClean="0"/>
          </a:p>
          <a:p>
            <a:pPr>
              <a:buNone/>
            </a:pPr>
            <a:endParaRPr lang="hr-HR" sz="2100" b="1" dirty="0" smtClean="0"/>
          </a:p>
          <a:p>
            <a:pPr>
              <a:buNone/>
            </a:pPr>
            <a:endParaRPr lang="hr-HR" sz="2000" dirty="0" smtClean="0"/>
          </a:p>
          <a:p>
            <a:pPr>
              <a:buNone/>
            </a:pPr>
            <a:endParaRPr lang="hr-HR" sz="2400" dirty="0" smtClean="0"/>
          </a:p>
          <a:p>
            <a:pPr>
              <a:buNone/>
            </a:pPr>
            <a:r>
              <a:rPr lang="hr-HR" sz="2000" dirty="0" smtClean="0"/>
              <a:t> </a:t>
            </a:r>
          </a:p>
          <a:p>
            <a:pPr>
              <a:buNone/>
            </a:pPr>
            <a:endParaRPr lang="hr-HR" sz="2000" dirty="0" smtClean="0"/>
          </a:p>
          <a:p>
            <a:pPr>
              <a:buNone/>
            </a:pPr>
            <a:endParaRPr lang="hr-HR" sz="2400" dirty="0" smtClean="0"/>
          </a:p>
          <a:p>
            <a:pPr>
              <a:buNone/>
            </a:pPr>
            <a:endParaRPr lang="hr-HR" sz="2000" dirty="0"/>
          </a:p>
        </p:txBody>
      </p:sp>
      <p:pic>
        <p:nvPicPr>
          <p:cNvPr id="6" name="Picture 5" descr="\\azoo.hr\Rijeka\Korisnici\mkazija\My Documents\My Pictures\3d-people-holding-hands-3-25417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56107" y="4725144"/>
            <a:ext cx="3168405" cy="1423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200" cap="all" dirty="0" smtClean="0"/>
              <a:t>Tradicionalni vs. Sistemski pristup</a:t>
            </a:r>
            <a:endParaRPr lang="hr-HR" sz="3200" cap="all" dirty="0"/>
          </a:p>
        </p:txBody>
      </p:sp>
      <p:sp>
        <p:nvSpPr>
          <p:cNvPr id="3" name="Subtitle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 2" pitchFamily="18" charset="2"/>
              <a:buNone/>
            </a:pPr>
            <a:r>
              <a:rPr lang="hr-HR" sz="2400" dirty="0" smtClean="0"/>
              <a:t> Tradicionalni pristup</a:t>
            </a:r>
          </a:p>
          <a:p>
            <a:pPr>
              <a:buFont typeface="Wingdings 2" pitchFamily="18" charset="2"/>
              <a:buNone/>
            </a:pPr>
            <a:endParaRPr lang="hr-HR" sz="1800" dirty="0" smtClean="0"/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hr-HR" sz="1800" dirty="0" smtClean="0"/>
              <a:t>Možeš nešto promatrati, objektivno i “izvana”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hr-HR" sz="1800" dirty="0" smtClean="0"/>
              <a:t>Nakon toga slijedi analiza-dijagnoza-akcija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hr-HR" sz="1800" dirty="0" smtClean="0"/>
              <a:t>U svemu tome treba biti neutralan</a:t>
            </a:r>
          </a:p>
          <a:p>
            <a:pPr>
              <a:buNone/>
            </a:pPr>
            <a:endParaRPr lang="hr-HR" sz="2400" dirty="0" smtClean="0"/>
          </a:p>
          <a:p>
            <a:pPr>
              <a:buNone/>
            </a:pPr>
            <a:endParaRPr lang="hr-HR" sz="2000" dirty="0" smtClean="0"/>
          </a:p>
          <a:p>
            <a:pPr>
              <a:buNone/>
            </a:pPr>
            <a:endParaRPr lang="hr-HR" sz="2400" dirty="0" smtClean="0"/>
          </a:p>
          <a:p>
            <a:pPr>
              <a:buNone/>
            </a:pPr>
            <a:endParaRPr lang="hr-HR" sz="20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  <a:buNone/>
            </a:pPr>
            <a:r>
              <a:rPr lang="hr-HR" sz="2400" dirty="0" smtClean="0"/>
              <a:t>Sistemski pristup</a:t>
            </a:r>
          </a:p>
          <a:p>
            <a:pPr>
              <a:buClr>
                <a:srgbClr val="FF0000"/>
              </a:buClr>
              <a:buNone/>
            </a:pPr>
            <a:endParaRPr lang="hr-HR" sz="1600" dirty="0" smtClean="0"/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hr-HR" sz="1600" dirty="0" smtClean="0"/>
              <a:t>Promatranje utječe na objekt koji se promatra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hr-HR" sz="1600" dirty="0" smtClean="0"/>
              <a:t>Analiza i akcija događaju se simultano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hr-HR" sz="1600" dirty="0" smtClean="0"/>
              <a:t>Znatiželja</a:t>
            </a:r>
          </a:p>
          <a:p>
            <a:pPr>
              <a:buClr>
                <a:srgbClr val="FF0000"/>
              </a:buClr>
              <a:buFont typeface="Wingdings 2" pitchFamily="18" charset="2"/>
              <a:buNone/>
            </a:pPr>
            <a:r>
              <a:rPr lang="hr-HR" sz="1600" dirty="0" smtClean="0"/>
              <a:t> - </a:t>
            </a:r>
            <a:r>
              <a:rPr lang="hr-HR" sz="1600" b="1" dirty="0" smtClean="0"/>
              <a:t>kako akteri izgledaju’</a:t>
            </a:r>
          </a:p>
          <a:p>
            <a:pPr>
              <a:buClr>
                <a:srgbClr val="FF0000"/>
              </a:buClr>
              <a:buFont typeface="Wingdings 2" pitchFamily="18" charset="2"/>
              <a:buNone/>
            </a:pPr>
            <a:r>
              <a:rPr lang="hr-HR" sz="1600" b="1" dirty="0" smtClean="0"/>
              <a:t>-  Kakao ovo što se događa ima smisla iz njihove perspektive?</a:t>
            </a:r>
            <a:endParaRPr lang="hr-HR" sz="1600" dirty="0" smtClean="0"/>
          </a:p>
          <a:p>
            <a:endParaRPr lang="hr-HR" dirty="0"/>
          </a:p>
        </p:txBody>
      </p:sp>
      <p:pic>
        <p:nvPicPr>
          <p:cNvPr id="9" name="Picture 8" descr="http://www.amazing-animations.com/animations/school14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1477" y="4797152"/>
            <a:ext cx="2688299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bookworms.gif (14993 bytes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76320" y="4797153"/>
            <a:ext cx="2147248" cy="94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2800" dirty="0" smtClean="0"/>
              <a:t>KLJUČNE  FAZE VOĐENJA PROCESA U STRUČNO-PEDAGOŠKOM NADZORU</a:t>
            </a:r>
            <a:endParaRPr lang="hr-HR" sz="2800" dirty="0"/>
          </a:p>
        </p:txBody>
      </p:sp>
      <p:sp>
        <p:nvSpPr>
          <p:cNvPr id="9" name="Rezervirano mjesto sadržaja 2"/>
          <p:cNvSpPr txBox="1">
            <a:spLocks/>
          </p:cNvSpPr>
          <p:nvPr/>
        </p:nvSpPr>
        <p:spPr>
          <a:xfrm>
            <a:off x="406400" y="1554163"/>
            <a:ext cx="11582400" cy="452596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 2" pitchFamily="18" charset="2"/>
              <a:buNone/>
              <a:tabLst/>
              <a:defRPr/>
            </a:pPr>
            <a:endParaRPr kumimoji="0" lang="hr-HR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hr-H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</a:t>
            </a: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 2" pitchFamily="18" charset="2"/>
              <a:buNone/>
              <a:tabLst/>
              <a:defRPr/>
            </a:pPr>
            <a:endParaRPr kumimoji="0" lang="hr-HR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hr-H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</a:t>
            </a: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 2" pitchFamily="18" charset="2"/>
              <a:buNone/>
              <a:tabLst/>
              <a:defRPr/>
            </a:pPr>
            <a:endParaRPr kumimoji="0" lang="hr-HR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623393" y="1628799"/>
          <a:ext cx="10465164" cy="4425712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34883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88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883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25712">
                <a:tc>
                  <a:txBody>
                    <a:bodyPr/>
                    <a:lstStyle/>
                    <a:p>
                      <a:endParaRPr lang="hr-HR" dirty="0" smtClean="0"/>
                    </a:p>
                    <a:p>
                      <a:r>
                        <a:rPr lang="hr-HR" sz="2400" b="1" i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          Otvaranje</a:t>
                      </a:r>
                    </a:p>
                    <a:p>
                      <a:endParaRPr lang="hr-HR" sz="2400" b="1" i="0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endParaRPr lang="hr-HR" sz="2400" b="1" i="0" dirty="0" smtClean="0"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hr-HR" sz="1800" b="0" i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Jasna najava procedure, aktivnosti</a:t>
                      </a:r>
                      <a:r>
                        <a:rPr lang="hr-HR" sz="1800" b="0" i="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,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hr-HR" sz="1800" b="0" i="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Predstavljanje  i pojašnjavanje uloge savjetnika/nadzornika u procesu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hr-HR" sz="1800" b="0" i="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definiranje očekivanja</a:t>
                      </a:r>
                      <a:endParaRPr lang="hr-HR" sz="1800" b="0" i="0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>
                    <a:cell3D prstMaterial="dkEdge">
                      <a:bevel/>
                      <a:lightRig rig="flood" dir="t"/>
                    </a:cell3D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hr-HR" dirty="0" smtClean="0"/>
                    </a:p>
                    <a:p>
                      <a:r>
                        <a:rPr lang="hr-HR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    Istraživanje</a:t>
                      </a:r>
                    </a:p>
                    <a:p>
                      <a:endParaRPr lang="hr-HR" sz="2400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endParaRPr lang="hr-HR" sz="2400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hr-HR" sz="18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Istraživanje različitih perspektiva ( razgovori sa svim dionicima)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hr-HR" sz="18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 izgradnja odnosa  i otvaranje procesa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hr-HR" sz="18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 postavljanje</a:t>
                      </a:r>
                      <a:r>
                        <a:rPr lang="hr-HR" sz="180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pitanja i istraživanje  motiva,  različitosti očekivanja…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hr-HR" sz="180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 identificiranje  kritičnih točaka/izvora problema….</a:t>
                      </a:r>
                      <a:endParaRPr lang="hr-HR" sz="1800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>
                        <a:buFontTx/>
                        <a:buNone/>
                      </a:pPr>
                      <a:endParaRPr lang="hr-HR" sz="18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hr-HR" dirty="0" smtClean="0"/>
                    </a:p>
                    <a:p>
                      <a:r>
                        <a:rPr lang="hr-HR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hr-HR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 Zatvaranje</a:t>
                      </a:r>
                    </a:p>
                    <a:p>
                      <a:endParaRPr lang="hr-HR" sz="2400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endParaRPr lang="hr-HR" sz="2400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hr-HR" sz="18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sažimanje,</a:t>
                      </a:r>
                      <a:r>
                        <a:rPr lang="hr-HR" sz="180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sumiranje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hr-HR" sz="180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 istraživanje mogućih rješenja ( prijedlozi, ideje )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hr-HR" sz="180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 povezivanje s budućom praksom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hr-HR" sz="180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 usmjeravanje na budućnost</a:t>
                      </a:r>
                      <a:endParaRPr lang="hr-HR" sz="18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295467" y="332656"/>
            <a:ext cx="10363200" cy="914400"/>
          </a:xfrm>
        </p:spPr>
        <p:txBody>
          <a:bodyPr/>
          <a:lstStyle/>
          <a:p>
            <a:r>
              <a:rPr lang="hr-HR" dirty="0" smtClean="0"/>
              <a:t>Drugim riječima….</a:t>
            </a:r>
            <a:endParaRPr lang="hr-H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v"/>
            </a:pPr>
            <a:endParaRPr lang="hr-HR" sz="2400" dirty="0" smtClean="0"/>
          </a:p>
          <a:p>
            <a:endParaRPr lang="hr-HR" dirty="0"/>
          </a:p>
        </p:txBody>
      </p:sp>
      <p:pic>
        <p:nvPicPr>
          <p:cNvPr id="9" name="Picture 4" descr="Problem Solving Steps Word Circle Concep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5520" y="1124744"/>
            <a:ext cx="9217024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295467" y="332656"/>
            <a:ext cx="10363200" cy="914400"/>
          </a:xfrm>
        </p:spPr>
        <p:txBody>
          <a:bodyPr/>
          <a:lstStyle/>
          <a:p>
            <a:r>
              <a:rPr lang="hr-HR" sz="3200" dirty="0" smtClean="0"/>
              <a:t>Riječ-dvije o pravu roditelja na informaciju…</a:t>
            </a:r>
            <a:endParaRPr lang="hr-HR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  <a:buNone/>
            </a:pPr>
            <a:r>
              <a:rPr lang="hr-HR" sz="2400" dirty="0" smtClean="0"/>
              <a:t>Temeljem  pozitivnih zakonskih propisa RH,  stranka/korisnik koji se  prituži  na  postupanje, kršenje prava, u javnoj ustanovi ima pravo na odgovor</a:t>
            </a:r>
          </a:p>
          <a:p>
            <a:pPr>
              <a:buClr>
                <a:srgbClr val="FF0000"/>
              </a:buClr>
              <a:buNone/>
            </a:pPr>
            <a:r>
              <a:rPr lang="hr-HR" sz="2400" dirty="0" smtClean="0"/>
              <a:t>Odgovor mora sadržavati  :</a:t>
            </a:r>
          </a:p>
          <a:p>
            <a:pPr>
              <a:buClr>
                <a:srgbClr val="FF0000"/>
              </a:buClr>
              <a:buNone/>
            </a:pPr>
            <a:r>
              <a:rPr lang="hr-HR" sz="2400" dirty="0" smtClean="0"/>
              <a:t>-  informaciju o postupanju ( kada i tko je bio)</a:t>
            </a:r>
          </a:p>
          <a:p>
            <a:pPr>
              <a:buClr>
                <a:srgbClr val="FF0000"/>
              </a:buClr>
              <a:buNone/>
            </a:pPr>
            <a:r>
              <a:rPr lang="hr-HR" sz="2400" dirty="0" smtClean="0"/>
              <a:t>-  što je utvrđeno u svezi utemeljenosti pritužbe ( opravdano, djelomično opravdano, neopravdano) uz obrazloženje</a:t>
            </a:r>
          </a:p>
          <a:p>
            <a:pPr>
              <a:buClr>
                <a:srgbClr val="FF0000"/>
              </a:buClr>
              <a:buFontTx/>
              <a:buChar char="-"/>
            </a:pPr>
            <a:r>
              <a:rPr lang="hr-HR" sz="2400" dirty="0" smtClean="0"/>
              <a:t>Što je  preporučeno ( mjere, preporuke) kako bi se situacija  popravila ( zaštitio učenik, otklonila neka opasnost i </a:t>
            </a:r>
            <a:r>
              <a:rPr lang="hr-HR" sz="2400" dirty="0" err="1" smtClean="0"/>
              <a:t>sl</a:t>
            </a:r>
            <a:r>
              <a:rPr lang="hr-HR" sz="2400" dirty="0" smtClean="0"/>
              <a:t>.)</a:t>
            </a:r>
          </a:p>
          <a:p>
            <a:pPr>
              <a:buClr>
                <a:srgbClr val="FF0000"/>
              </a:buClr>
              <a:buFontTx/>
              <a:buChar char="-"/>
            </a:pPr>
            <a:endParaRPr lang="hr-HR" sz="2400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endParaRPr lang="hr-HR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200" dirty="0" smtClean="0"/>
              <a:t>Naša iskustva…</a:t>
            </a:r>
            <a:endParaRPr lang="hr-HR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  <a:buFontTx/>
              <a:buChar char="-"/>
            </a:pPr>
            <a:r>
              <a:rPr lang="hr-HR" sz="2400" dirty="0" smtClean="0"/>
              <a:t>- pristup usmjeren dobrobiti učenika pokazao se kao učinkovit</a:t>
            </a:r>
          </a:p>
          <a:p>
            <a:pPr>
              <a:buClr>
                <a:srgbClr val="FF0000"/>
              </a:buClr>
              <a:buFontTx/>
              <a:buChar char="-"/>
            </a:pPr>
            <a:r>
              <a:rPr lang="hr-HR" sz="2400" dirty="0" smtClean="0"/>
              <a:t>Često smo radili timski, u paru ili trojkama te pisali OBJEDINJENI NALAZ SA ZAJEDNIČKIM POTPISIMA</a:t>
            </a:r>
          </a:p>
          <a:p>
            <a:pPr>
              <a:buClr>
                <a:srgbClr val="FF0000"/>
              </a:buClr>
              <a:buFontTx/>
              <a:buChar char="-"/>
            </a:pPr>
            <a:r>
              <a:rPr lang="hr-HR" sz="2400" dirty="0" smtClean="0"/>
              <a:t>Uključivanje svih dionika u proces  analiziranja situacije, sudjelovanja u odlučivanju  te preuzimanja odgovornosti za svoj dio posla pokazao se učinkovitim  </a:t>
            </a:r>
          </a:p>
          <a:p>
            <a:pPr>
              <a:buClr>
                <a:srgbClr val="FF0000"/>
              </a:buClr>
              <a:buFontTx/>
              <a:buChar char="-"/>
            </a:pPr>
            <a:r>
              <a:rPr lang="hr-HR" sz="2400" dirty="0" smtClean="0"/>
              <a:t>Nakon više stotina nadzora, imali smo, zanemariv broj pritužbi/neslaganja sa  predloženim ( najčešće  se to nezadovoljstvo izražavalo u procesu SPN-a</a:t>
            </a:r>
          </a:p>
          <a:p>
            <a:pPr>
              <a:buClr>
                <a:srgbClr val="FF0000"/>
              </a:buClr>
              <a:buFontTx/>
              <a:buChar char="-"/>
            </a:pPr>
            <a:r>
              <a:rPr lang="hr-HR" sz="2400" dirty="0" smtClean="0"/>
              <a:t>Uspostavljen a je dobra komunikacija i protok informacija s  Pravobraniteljstvima ko i MZOS-om</a:t>
            </a:r>
          </a:p>
          <a:p>
            <a:pPr>
              <a:buClr>
                <a:srgbClr val="FF0000"/>
              </a:buClr>
              <a:buFontTx/>
              <a:buChar char="-"/>
            </a:pPr>
            <a:r>
              <a:rPr lang="hr-HR" sz="2400" dirty="0" smtClean="0"/>
              <a:t>U svojim godišnjem izvješću za Sabor RH Pravobraniteljica za djecu  često je citirala zaključke  naših nadzora kao primjere kršenja obrazovnih prava</a:t>
            </a:r>
          </a:p>
          <a:p>
            <a:pPr>
              <a:buNone/>
            </a:pPr>
            <a:endParaRPr lang="hr-HR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Picture 2" descr="Slikovni rezultat za free animated clip art - Problem is solved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96267" y="404664"/>
            <a:ext cx="2592288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792772" y="0"/>
            <a:ext cx="6520069" cy="811033"/>
          </a:xfrm>
        </p:spPr>
        <p:txBody>
          <a:bodyPr>
            <a:normAutofit/>
          </a:bodyPr>
          <a:lstStyle/>
          <a:p>
            <a:r>
              <a:rPr lang="hr-HR" sz="3600" dirty="0" smtClean="0"/>
              <a:t>Osnovni statistički pokazatelji (%):</a:t>
            </a:r>
            <a:endParaRPr lang="hr-HR" sz="3600" dirty="0"/>
          </a:p>
        </p:txBody>
      </p:sp>
      <p:sp>
        <p:nvSpPr>
          <p:cNvPr id="11" name="Pravokutnik 10"/>
          <p:cNvSpPr/>
          <p:nvPr/>
        </p:nvSpPr>
        <p:spPr>
          <a:xfrm>
            <a:off x="3048000" y="2967335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8875" y="1629849"/>
            <a:ext cx="5953125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Grafikon 5"/>
          <p:cNvGraphicFramePr/>
          <p:nvPr/>
        </p:nvGraphicFramePr>
        <p:xfrm>
          <a:off x="0" y="1563716"/>
          <a:ext cx="6166338" cy="52942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kstniOkvir 6"/>
          <p:cNvSpPr txBox="1"/>
          <p:nvPr/>
        </p:nvSpPr>
        <p:spPr>
          <a:xfrm>
            <a:off x="254441" y="747423"/>
            <a:ext cx="4905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Usporedba % dj. i učenika po razinama obrazovanja i % nadzora po razinama obrazovanja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67885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200" dirty="0" smtClean="0"/>
              <a:t>I na kraju…</a:t>
            </a:r>
            <a:endParaRPr lang="hr-HR" sz="3200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hr-HR" sz="2400" dirty="0" smtClean="0"/>
              <a:t>Javlja se potreba sustavne analize stručno-pedagoških nadzora na polugodišnjoj razini  u svrhu uočavanja najčešćih razloga prituživanja  korisnika</a:t>
            </a:r>
          </a:p>
          <a:p>
            <a:pPr>
              <a:buFontTx/>
              <a:buChar char="-"/>
            </a:pPr>
            <a:r>
              <a:rPr lang="hr-HR" sz="2400" dirty="0" smtClean="0"/>
              <a:t>Temeljem analiza trebalo bi osmisliti ciljane oblike stručnog usavršavanja za pojedine skupine djelatnika, Škola i </a:t>
            </a:r>
            <a:r>
              <a:rPr lang="hr-HR" sz="2400" dirty="0" err="1" smtClean="0"/>
              <a:t>sl</a:t>
            </a:r>
            <a:r>
              <a:rPr lang="hr-HR" sz="2400" dirty="0" smtClean="0"/>
              <a:t>.</a:t>
            </a:r>
          </a:p>
          <a:p>
            <a:pPr>
              <a:buFontTx/>
              <a:buChar char="-"/>
            </a:pPr>
            <a:r>
              <a:rPr lang="hr-HR" sz="2400" dirty="0" smtClean="0"/>
              <a:t>Bilo bi važno osmisliti oblike podrške pojedinim školama u kojima postoje dugotrajniji ili višekratno opetovani problemi…</a:t>
            </a:r>
          </a:p>
          <a:p>
            <a:pPr>
              <a:buNone/>
            </a:pPr>
            <a:r>
              <a:rPr lang="hr-HR" sz="3200" dirty="0" smtClean="0"/>
              <a:t> HVALA NA PAŽNJI!</a:t>
            </a:r>
          </a:p>
          <a:p>
            <a:pPr>
              <a:buNone/>
            </a:pPr>
            <a:endParaRPr lang="hr-HR" sz="2400" dirty="0" smtClean="0"/>
          </a:p>
          <a:p>
            <a:pPr>
              <a:buNone/>
            </a:pPr>
            <a:endParaRPr lang="hr-HR" sz="2000" dirty="0"/>
          </a:p>
        </p:txBody>
      </p:sp>
      <p:pic>
        <p:nvPicPr>
          <p:cNvPr id="8" name="Picture 7" descr="http://www.amazing-animations.com/animations/school18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84300" y="5157193"/>
            <a:ext cx="2010833" cy="887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dirty="0" smtClean="0"/>
              <a:t>Osnovni statistički pokazatelji (%):</a:t>
            </a:r>
            <a:endParaRPr lang="hr-HR" sz="32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19437" y="1690688"/>
            <a:ext cx="5953125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1812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647" y="1589942"/>
            <a:ext cx="5953125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38875" y="1550743"/>
            <a:ext cx="5953125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Naslov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hr-HR" sz="3200" dirty="0" smtClean="0"/>
              <a:t>Osnovni statistički pokazatelji (%):</a:t>
            </a:r>
            <a:endParaRPr lang="hr-HR" sz="3200" dirty="0"/>
          </a:p>
        </p:txBody>
      </p:sp>
    </p:spTree>
    <p:extLst>
      <p:ext uri="{BB962C8B-B14F-4D97-AF65-F5344CB8AC3E}">
        <p14:creationId xmlns:p14="http://schemas.microsoft.com/office/powerpoint/2010/main" val="137871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1867" y="1847850"/>
            <a:ext cx="5953125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Naslov 1"/>
          <p:cNvSpPr>
            <a:spLocks noGrp="1"/>
          </p:cNvSpPr>
          <p:nvPr>
            <p:ph type="title"/>
          </p:nvPr>
        </p:nvSpPr>
        <p:spPr>
          <a:xfrm>
            <a:off x="1854200" y="216633"/>
            <a:ext cx="10337800" cy="580537"/>
          </a:xfrm>
        </p:spPr>
        <p:txBody>
          <a:bodyPr>
            <a:normAutofit/>
          </a:bodyPr>
          <a:lstStyle/>
          <a:p>
            <a:r>
              <a:rPr lang="hr-HR" sz="3200" dirty="0" smtClean="0"/>
              <a:t>Osnovni statistički pokazatelji (%):</a:t>
            </a:r>
            <a:endParaRPr lang="hr-HR" sz="3200" dirty="0"/>
          </a:p>
        </p:txBody>
      </p:sp>
      <p:sp>
        <p:nvSpPr>
          <p:cNvPr id="6" name="TekstniOkvir 5"/>
          <p:cNvSpPr txBox="1"/>
          <p:nvPr/>
        </p:nvSpPr>
        <p:spPr>
          <a:xfrm>
            <a:off x="7104185" y="586154"/>
            <a:ext cx="44391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Postotak broja učenika u OŠ i SŠ u promatranim područjima u odnosu na ukupan broj učenika u RH (DZS)</a:t>
            </a:r>
            <a:endParaRPr lang="hr-HR" dirty="0"/>
          </a:p>
        </p:txBody>
      </p:sp>
      <p:sp>
        <p:nvSpPr>
          <p:cNvPr id="8" name="TekstniOkvir 7"/>
          <p:cNvSpPr txBox="1"/>
          <p:nvPr/>
        </p:nvSpPr>
        <p:spPr>
          <a:xfrm>
            <a:off x="953478" y="976922"/>
            <a:ext cx="3649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Postotak broja nadzora u promatranim područjima u odnosu na ukupan broj nadzora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3653" y="1847850"/>
            <a:ext cx="5953125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50543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kon 3"/>
          <p:cNvGraphicFramePr/>
          <p:nvPr/>
        </p:nvGraphicFramePr>
        <p:xfrm>
          <a:off x="597876" y="1001008"/>
          <a:ext cx="11195539" cy="5712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kstniOkvir 2"/>
          <p:cNvSpPr txBox="1"/>
          <p:nvPr/>
        </p:nvSpPr>
        <p:spPr>
          <a:xfrm>
            <a:off x="2841333" y="0"/>
            <a:ext cx="4905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Usporedba % dj. i učenika po područjima i % nadzora po područjima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739" y="910815"/>
            <a:ext cx="11308861" cy="5806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kstniOkvir 4"/>
          <p:cNvSpPr txBox="1"/>
          <p:nvPr/>
        </p:nvSpPr>
        <p:spPr>
          <a:xfrm>
            <a:off x="2297722" y="296985"/>
            <a:ext cx="6588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Broj podnesaka s obzirom na ustanovu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89784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3386" y="1133231"/>
            <a:ext cx="11324491" cy="5399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kstniOkvir 3"/>
          <p:cNvSpPr txBox="1"/>
          <p:nvPr/>
        </p:nvSpPr>
        <p:spPr>
          <a:xfrm>
            <a:off x="2821355" y="500184"/>
            <a:ext cx="5697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Broj podneska s obzorom na razlog podneska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90034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1797</Words>
  <Application>Microsoft Office PowerPoint</Application>
  <PresentationFormat>Široki zaslon</PresentationFormat>
  <Paragraphs>319</Paragraphs>
  <Slides>30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7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30</vt:i4>
      </vt:variant>
    </vt:vector>
  </HeadingPairs>
  <TitlesOfParts>
    <vt:vector size="38" baseType="lpstr">
      <vt:lpstr>Arial</vt:lpstr>
      <vt:lpstr>Calibri</vt:lpstr>
      <vt:lpstr>Calibri Light</vt:lpstr>
      <vt:lpstr>Times New Roman</vt:lpstr>
      <vt:lpstr>Tw Cen MT</vt:lpstr>
      <vt:lpstr>Wingdings</vt:lpstr>
      <vt:lpstr>Wingdings 2</vt:lpstr>
      <vt:lpstr>Tema sustava Office</vt:lpstr>
      <vt:lpstr>ORGANIZACIJSKA SUPERVIZIJA (Stručno-pedagoški nadzor) kao  ekspertna  procjena  u  sustavu odgoja  i  obrazovanja   </vt:lpstr>
      <vt:lpstr>Stručno-pedagoški nadzori u brojkama</vt:lpstr>
      <vt:lpstr>Osnovni statistički pokazatelji (%):</vt:lpstr>
      <vt:lpstr>Osnovni statistički pokazatelji (%):</vt:lpstr>
      <vt:lpstr>Osnovni statistički pokazatelji (%):</vt:lpstr>
      <vt:lpstr>Osnovni statistički pokazatelji (%):</vt:lpstr>
      <vt:lpstr>PowerPoint prezentacija</vt:lpstr>
      <vt:lpstr>PowerPoint prezentacija</vt:lpstr>
      <vt:lpstr>PowerPoint prezentacija</vt:lpstr>
      <vt:lpstr>PowerPoint prezentacija</vt:lpstr>
      <vt:lpstr>Statistička obrada – testiranje razlika s obzirom na stupanj osnovanosti prijave:</vt:lpstr>
      <vt:lpstr>Testiranje razlika u procjeni stupnja osnovanosti prijave s obzirom na…</vt:lpstr>
      <vt:lpstr>Testiranje razlika u procjeni stupnja osnovanosti prijave s obzirom na…</vt:lpstr>
      <vt:lpstr>Testiranje razlika u procjeni stupnja osnovanosti prijave s obzirom na…</vt:lpstr>
      <vt:lpstr>Testiranje razlika u procjeni stupnja osnovanosti prijave s obzirom na…</vt:lpstr>
      <vt:lpstr>Testiranje razlika u procjeni stupnja osnovanosti prijave s obzirom na…</vt:lpstr>
      <vt:lpstr>Testiranje razlika u procjeni stupnja osnovanosti prijave s obzirom na…</vt:lpstr>
      <vt:lpstr>PowerPoint prezentacija</vt:lpstr>
      <vt:lpstr>Par pitanja</vt:lpstr>
      <vt:lpstr>Vrste pristupa stručno-pedagoškom   nadzoru</vt:lpstr>
      <vt:lpstr>Pitanja</vt:lpstr>
      <vt:lpstr>Vrste pristupa stručno-pedagoškom   nadzoru</vt:lpstr>
      <vt:lpstr>Vrste pristupa stručno-pedagoškom   nadzoru</vt:lpstr>
      <vt:lpstr>Vrste pristupa stručno-pedagoškom   nadzoru</vt:lpstr>
      <vt:lpstr>Tradicionalni vs. Sistemski pristup</vt:lpstr>
      <vt:lpstr>KLJUČNE  FAZE VOĐENJA PROCESA U STRUČNO-PEDAGOŠKOM NADZORU</vt:lpstr>
      <vt:lpstr>Drugim riječima….</vt:lpstr>
      <vt:lpstr>Riječ-dvije o pravu roditelja na informaciju…</vt:lpstr>
      <vt:lpstr>Naša iskustva…</vt:lpstr>
      <vt:lpstr>I na kraju…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Valentina Martan</dc:creator>
  <cp:lastModifiedBy>Korisnik</cp:lastModifiedBy>
  <cp:revision>42</cp:revision>
  <dcterms:created xsi:type="dcterms:W3CDTF">2015-10-01T17:43:32Z</dcterms:created>
  <dcterms:modified xsi:type="dcterms:W3CDTF">2021-05-19T12:15:17Z</dcterms:modified>
</cp:coreProperties>
</file>