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21"/>
  </p:notesMasterIdLst>
  <p:handoutMasterIdLst>
    <p:handoutMasterId r:id="rId22"/>
  </p:handoutMasterIdLst>
  <p:sldIdLst>
    <p:sldId id="360" r:id="rId2"/>
    <p:sldId id="354" r:id="rId3"/>
    <p:sldId id="381" r:id="rId4"/>
    <p:sldId id="406" r:id="rId5"/>
    <p:sldId id="414" r:id="rId6"/>
    <p:sldId id="415" r:id="rId7"/>
    <p:sldId id="407" r:id="rId8"/>
    <p:sldId id="387" r:id="rId9"/>
    <p:sldId id="417" r:id="rId10"/>
    <p:sldId id="418" r:id="rId11"/>
    <p:sldId id="419" r:id="rId12"/>
    <p:sldId id="416" r:id="rId13"/>
    <p:sldId id="388" r:id="rId14"/>
    <p:sldId id="408" r:id="rId15"/>
    <p:sldId id="409" r:id="rId16"/>
    <p:sldId id="410" r:id="rId17"/>
    <p:sldId id="411" r:id="rId18"/>
    <p:sldId id="412" r:id="rId19"/>
    <p:sldId id="413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6600"/>
    <a:srgbClr val="008000"/>
    <a:srgbClr val="FF9900"/>
    <a:srgbClr val="FF99FF"/>
    <a:srgbClr val="FF66CC"/>
    <a:srgbClr val="00CC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96" autoAdjust="0"/>
    <p:restoredTop sz="94746" autoAdjust="0"/>
  </p:normalViewPr>
  <p:slideViewPr>
    <p:cSldViewPr>
      <p:cViewPr varScale="1">
        <p:scale>
          <a:sx n="81" d="100"/>
          <a:sy n="81" d="100"/>
        </p:scale>
        <p:origin x="1598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hr-HR"/>
          </a:p>
        </p:txBody>
      </p:sp>
      <p:sp>
        <p:nvSpPr>
          <p:cNvPr id="304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hr-HR"/>
          </a:p>
        </p:txBody>
      </p:sp>
      <p:sp>
        <p:nvSpPr>
          <p:cNvPr id="304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hr-HR"/>
          </a:p>
        </p:txBody>
      </p:sp>
      <p:sp>
        <p:nvSpPr>
          <p:cNvPr id="304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1501411-1A4C-4BD0-B24B-AB2A94BD7BDF}" type="slidenum">
              <a:rPr lang="hr-HR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hr-HR"/>
          </a:p>
        </p:txBody>
      </p:sp>
      <p:sp>
        <p:nvSpPr>
          <p:cNvPr id="3051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hr-HR"/>
          </a:p>
        </p:txBody>
      </p:sp>
      <p:sp>
        <p:nvSpPr>
          <p:cNvPr id="305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51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/>
              <a:t>Click to edit Master text styles</a:t>
            </a:r>
          </a:p>
          <a:p>
            <a:pPr lvl="1"/>
            <a:r>
              <a:rPr lang="hr-HR"/>
              <a:t>Second level</a:t>
            </a:r>
          </a:p>
          <a:p>
            <a:pPr lvl="2"/>
            <a:r>
              <a:rPr lang="hr-HR"/>
              <a:t>Third level</a:t>
            </a:r>
          </a:p>
          <a:p>
            <a:pPr lvl="3"/>
            <a:r>
              <a:rPr lang="hr-HR"/>
              <a:t>Fourth level</a:t>
            </a:r>
          </a:p>
          <a:p>
            <a:pPr lvl="4"/>
            <a:r>
              <a:rPr lang="hr-HR"/>
              <a:t>Fifth level</a:t>
            </a:r>
          </a:p>
        </p:txBody>
      </p:sp>
      <p:sp>
        <p:nvSpPr>
          <p:cNvPr id="3051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hr-HR"/>
          </a:p>
        </p:txBody>
      </p:sp>
      <p:sp>
        <p:nvSpPr>
          <p:cNvPr id="3051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9953A59-2B47-401A-9152-C13A552B85A7}" type="slidenum">
              <a:rPr lang="hr-HR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EE103E-FC2E-4890-9044-869E8FAFCAB3}" type="slidenum">
              <a:rPr lang="hr-HR"/>
              <a:pPr/>
              <a:t>1</a:t>
            </a:fld>
            <a:endParaRPr lang="hr-HR"/>
          </a:p>
        </p:txBody>
      </p:sp>
      <p:sp>
        <p:nvSpPr>
          <p:cNvPr id="413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64831F-DBD0-4F0B-AB0D-31ACA7ABAF66}" type="slidenum">
              <a:rPr lang="hr-HR"/>
              <a:pPr/>
              <a:t>3</a:t>
            </a:fld>
            <a:endParaRPr lang="hr-HR"/>
          </a:p>
        </p:txBody>
      </p:sp>
      <p:sp>
        <p:nvSpPr>
          <p:cNvPr id="454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0E9C3ED-BB15-4192-BA22-1F17B240C04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64B8EB-62D8-4241-85B5-2F4F2A980ECF}" type="slidenum">
              <a:rPr lang="hr-HR" altLang="en-US"/>
              <a:pPr/>
              <a:t>6</a:t>
            </a:fld>
            <a:endParaRPr lang="hr-HR" altLang="en-US"/>
          </a:p>
        </p:txBody>
      </p:sp>
      <p:sp>
        <p:nvSpPr>
          <p:cNvPr id="475138" name="Rectangle 2">
            <a:extLst>
              <a:ext uri="{FF2B5EF4-FFF2-40B4-BE49-F238E27FC236}">
                <a16:creationId xmlns:a16="http://schemas.microsoft.com/office/drawing/2014/main" id="{D9B14464-DEFD-424F-88E4-8C15766443F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5139" name="Rectangle 3">
            <a:extLst>
              <a:ext uri="{FF2B5EF4-FFF2-40B4-BE49-F238E27FC236}">
                <a16:creationId xmlns:a16="http://schemas.microsoft.com/office/drawing/2014/main" id="{B823CB51-53E8-4AE4-91C9-8F7163E6D46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r-H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3CF0D1-7B2F-4A61-83CD-65789798C8F7}" type="slidenum">
              <a:rPr lang="hr-HR"/>
              <a:pPr/>
              <a:t>9</a:t>
            </a:fld>
            <a:endParaRPr lang="hr-HR"/>
          </a:p>
        </p:txBody>
      </p:sp>
      <p:sp>
        <p:nvSpPr>
          <p:cNvPr id="336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336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0488" tIns="44450" rIns="90488" bIns="44450"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049355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44381E-DAF0-4677-A072-3A855DC1CC81}" type="slidenum">
              <a:rPr lang="hr-HR"/>
              <a:pPr/>
              <a:t>11</a:t>
            </a:fld>
            <a:endParaRPr lang="hr-HR"/>
          </a:p>
        </p:txBody>
      </p:sp>
      <p:sp>
        <p:nvSpPr>
          <p:cNvPr id="338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338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0488" tIns="44450" rIns="90488" bIns="44450"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36440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3458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403459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403460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44083" y="2368"/>
                </a:cxn>
                <a:cxn ang="0">
                  <a:pos x="64000" y="32000"/>
                </a:cxn>
                <a:cxn ang="0">
                  <a:pos x="44083" y="61631"/>
                </a:cxn>
                <a:cxn ang="0">
                  <a:pos x="44083" y="61631"/>
                </a:cxn>
                <a:cxn ang="0">
                  <a:pos x="44082" y="61631"/>
                </a:cxn>
                <a:cxn ang="0">
                  <a:pos x="44083" y="61632"/>
                </a:cxn>
                <a:cxn ang="0">
                  <a:pos x="44083" y="2368"/>
                </a:cxn>
                <a:cxn ang="0">
                  <a:pos x="44082" y="2368"/>
                </a:cxn>
                <a:cxn ang="0">
                  <a:pos x="44083" y="2368"/>
                </a:cxn>
              </a:cxnLst>
              <a:rect l="T13" t="T15" r="T17" b="T19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hr-HR" sz="2400">
                <a:latin typeface="Times New Roman" pitchFamily="18" charset="0"/>
              </a:endParaRPr>
            </a:p>
          </p:txBody>
        </p:sp>
        <p:sp>
          <p:nvSpPr>
            <p:cNvPr id="403461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994" y="6246"/>
                </a:cxn>
                <a:cxn ang="0">
                  <a:pos x="64000" y="32000"/>
                </a:cxn>
                <a:cxn ang="0">
                  <a:pos x="50994" y="57753"/>
                </a:cxn>
                <a:cxn ang="0">
                  <a:pos x="50994" y="57753"/>
                </a:cxn>
                <a:cxn ang="0">
                  <a:pos x="50993" y="57753"/>
                </a:cxn>
                <a:cxn ang="0">
                  <a:pos x="50994" y="57754"/>
                </a:cxn>
                <a:cxn ang="0">
                  <a:pos x="50994" y="6246"/>
                </a:cxn>
                <a:cxn ang="0">
                  <a:pos x="50993" y="6246"/>
                </a:cxn>
                <a:cxn ang="0">
                  <a:pos x="50994" y="6246"/>
                </a:cxn>
              </a:cxnLst>
              <a:rect l="T13" t="T15" r="T17" b="T19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hr-HR">
                <a:latin typeface="Arial" charset="0"/>
              </a:endParaRPr>
            </a:p>
          </p:txBody>
        </p:sp>
      </p:grpSp>
      <p:sp>
        <p:nvSpPr>
          <p:cNvPr id="40346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hr-HR"/>
              <a:t>Click to edit Master title style</a:t>
            </a:r>
          </a:p>
        </p:txBody>
      </p:sp>
      <p:sp>
        <p:nvSpPr>
          <p:cNvPr id="40346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hr-HR"/>
              <a:t>Click to edit Master subtitle style</a:t>
            </a:r>
          </a:p>
        </p:txBody>
      </p:sp>
      <p:sp>
        <p:nvSpPr>
          <p:cNvPr id="403464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403465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403466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51D2FA3-2BB0-444C-81FA-EA0CB6001BC4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1EA7C0-4FAD-4F73-A281-9FABC9EF2AA7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78A10-0A58-4E9D-9A0E-ADF4B233626D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02225" y="1827213"/>
            <a:ext cx="35814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02225" y="3960813"/>
            <a:ext cx="35814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37037E9-69B1-4D3C-ADB1-7FF7B53F0DF0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370013" y="1827213"/>
            <a:ext cx="7313612" cy="4114800"/>
          </a:xfrm>
        </p:spPr>
        <p:txBody>
          <a:bodyPr/>
          <a:lstStyle/>
          <a:p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6CC97A1-5A44-45BD-856D-6C29A8199DF3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370013" y="1827213"/>
            <a:ext cx="7313612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0013" y="3960813"/>
            <a:ext cx="7313612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C58A52A-809E-4B79-8730-4EAD02EF6F79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5FEA41D-CFFE-4BFE-9F9A-955CE0CBB45F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02225" y="1827213"/>
            <a:ext cx="35814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02225" y="3960813"/>
            <a:ext cx="35814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FDE4A6A-984F-49D8-AD22-FF400560F2B3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501227-1961-456F-89B5-6B7D3089690C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ADCBB3-5FB3-4BBB-A78D-6FDFFFFE4462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6F12D-2F5E-48B9-B1C1-579DF5F1D007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2F3628-562A-4832-9A21-CFD39B6B409A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479AC-BBC5-4181-BAB2-7C88F17968AF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E727A2-5E99-41C1-9C5C-F3081DDD8C4F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F8C3C-B303-4E02-AC59-B49561BDC1BA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297C04-2D9A-4A2D-902A-A2164C2EDC89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2434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402435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296" y="5746"/>
                </a:cxn>
                <a:cxn ang="0">
                  <a:pos x="64000" y="32000"/>
                </a:cxn>
                <a:cxn ang="0">
                  <a:pos x="50296" y="58253"/>
                </a:cxn>
                <a:cxn ang="0">
                  <a:pos x="50296" y="58253"/>
                </a:cxn>
                <a:cxn ang="0">
                  <a:pos x="50295" y="58253"/>
                </a:cxn>
                <a:cxn ang="0">
                  <a:pos x="50296" y="58254"/>
                </a:cxn>
                <a:cxn ang="0">
                  <a:pos x="50296" y="5746"/>
                </a:cxn>
                <a:cxn ang="0">
                  <a:pos x="50295" y="5746"/>
                </a:cxn>
                <a:cxn ang="0">
                  <a:pos x="50296" y="5746"/>
                </a:cxn>
              </a:cxnLst>
              <a:rect l="T13" t="T15" r="T17" b="T19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hr-HR" sz="2400">
                <a:latin typeface="Times New Roman" pitchFamily="18" charset="0"/>
              </a:endParaRPr>
            </a:p>
          </p:txBody>
        </p:sp>
        <p:sp>
          <p:nvSpPr>
            <p:cNvPr id="402436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077" y="5595"/>
                </a:cxn>
                <a:cxn ang="0">
                  <a:pos x="64000" y="32000"/>
                </a:cxn>
                <a:cxn ang="0">
                  <a:pos x="50077" y="58404"/>
                </a:cxn>
                <a:cxn ang="0">
                  <a:pos x="50077" y="58404"/>
                </a:cxn>
                <a:cxn ang="0">
                  <a:pos x="50076" y="58404"/>
                </a:cxn>
                <a:cxn ang="0">
                  <a:pos x="50077" y="58405"/>
                </a:cxn>
                <a:cxn ang="0">
                  <a:pos x="50077" y="5595"/>
                </a:cxn>
                <a:cxn ang="0">
                  <a:pos x="50076" y="5595"/>
                </a:cxn>
                <a:cxn ang="0">
                  <a:pos x="50077" y="5595"/>
                </a:cxn>
              </a:cxnLst>
              <a:rect l="T13" t="T15" r="T17" b="T19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hr-HR">
                <a:latin typeface="Arial" charset="0"/>
              </a:endParaRPr>
            </a:p>
          </p:txBody>
        </p:sp>
        <p:sp>
          <p:nvSpPr>
            <p:cNvPr id="402437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</p:grpSp>
      <p:sp>
        <p:nvSpPr>
          <p:cNvPr id="40243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hr-HR"/>
              <a:t>Click to edit Master title style</a:t>
            </a:r>
          </a:p>
        </p:txBody>
      </p:sp>
      <p:sp>
        <p:nvSpPr>
          <p:cNvPr id="40243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/>
              <a:t>Click to edit Master text styles</a:t>
            </a:r>
          </a:p>
          <a:p>
            <a:pPr lvl="1"/>
            <a:r>
              <a:rPr lang="hr-HR"/>
              <a:t>Second level</a:t>
            </a:r>
          </a:p>
          <a:p>
            <a:pPr lvl="2"/>
            <a:r>
              <a:rPr lang="hr-HR"/>
              <a:t>Third level</a:t>
            </a:r>
          </a:p>
          <a:p>
            <a:pPr lvl="3"/>
            <a:r>
              <a:rPr lang="hr-HR"/>
              <a:t>Fourth level</a:t>
            </a:r>
          </a:p>
          <a:p>
            <a:pPr lvl="4"/>
            <a:r>
              <a:rPr lang="hr-HR"/>
              <a:t>Fifth level</a:t>
            </a:r>
          </a:p>
        </p:txBody>
      </p:sp>
      <p:sp>
        <p:nvSpPr>
          <p:cNvPr id="40244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r-HR"/>
          </a:p>
        </p:txBody>
      </p:sp>
      <p:sp>
        <p:nvSpPr>
          <p:cNvPr id="40244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hr-HR"/>
          </a:p>
        </p:txBody>
      </p:sp>
      <p:sp>
        <p:nvSpPr>
          <p:cNvPr id="40244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0CB7E4B-5EBA-43D4-A7BB-5BF8508CF73A}" type="slidenum">
              <a:rPr lang="hr-HR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  <p:sldLayoutId id="2147483747" r:id="rId14"/>
    <p:sldLayoutId id="2147483748" r:id="rId15"/>
    <p:sldLayoutId id="2147483749" r:id="rId16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9.gif"/><Relationship Id="rId4" Type="http://schemas.openxmlformats.org/officeDocument/2006/relationships/image" Target="../media/image1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hr/imgres?imgurl=http://www.sretnamisao.com/wp-content/uploads/2010/08/u%C4%8Denje.jpg&amp;imgrefurl=http://www.sretnamisao.com/?cat=20&amp;usg=__VYbnIAUuqt_MJh-7m5mYy_KIeTw=&amp;h=287&amp;w=242&amp;sz=17&amp;hl=hr&amp;start=6&amp;zoom=1&amp;itbs=1&amp;tbnid=jO6nbIZc4i5O8M:&amp;tbnh=115&amp;tbnw=97&amp;prev=/images?q=u%C4%8Denje&amp;hl=hr&amp;sa=G&amp;gbv=2&amp;tbs=isch:1&amp;ei=DiRtTe-9L5DRsgblnrjFBQ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hyperlink" Target="http://www.google.hr/imgres?imgurl=http://os-stanovi-zd.skole.hr/upload/os-stanovi-zd/images/newsimg/214/Image/u%C4%8Denje%20-%20knjige%20stol.jpg&amp;imgrefurl=http://os-stanovi-zd.skole.hr/roditelji?news_id=214&amp;usg=__RhrpobdPdoWWSuXLfYJpMDScaGU=&amp;h=296&amp;w=448&amp;sz=31&amp;hl=hr&amp;start=17&amp;zoom=1&amp;itbs=1&amp;tbnid=t3lvkmjsW6DqpM:&amp;tbnh=84&amp;tbnw=127&amp;prev=/images?q=u%C4%8Denje&amp;hl=hr&amp;sa=N&amp;gbv=2&amp;ndsp=20&amp;tbs=isch:1&amp;ei=QiRtTdHgKIaHswbHkIXGBQ" TargetMode="Externa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hr/imgres?imgurl=http://www.foltynovi.cz/kultura%20soubory/kultura.JPG&amp;imgrefurl=http://www.dugirat.com/component/taxonomy/tag/kultura%20online.html&amp;usg=__p3GrSnJK4lHXO44fNxmndgmiH6k=&amp;h=249&amp;w=350&amp;sz=46&amp;hl=hr&amp;start=1&amp;zoom=1&amp;um=1&amp;itbs=1&amp;tbnid=-qMdfHpI771zKM:&amp;tbnh=85&amp;tbnw=120&amp;prev=/images?q=kultura&amp;um=1&amp;hl=hr&amp;sa=G&amp;rlz=1T4ADBF_enHR231HR239&amp;tbs=isch:1&amp;ei=iiRtTfLwKMuOswavoeW-BQ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3" y="548680"/>
            <a:ext cx="7313612" cy="1008112"/>
          </a:xfrm>
        </p:spPr>
        <p:txBody>
          <a:bodyPr/>
          <a:lstStyle/>
          <a:p>
            <a:pPr algn="ctr"/>
            <a:r>
              <a:rPr lang="hr-HR" sz="1800" dirty="0">
                <a:solidFill>
                  <a:srgbClr val="00B050"/>
                </a:solidFill>
                <a:latin typeface="+mn-lt"/>
              </a:rPr>
              <a:t>DRŽAVNI STRUČNI SKUP ZA RAVNATELJE SREDNJIH ŠKOLA i UČENIČKIH DOMOVA</a:t>
            </a:r>
            <a:br>
              <a:rPr lang="hr-HR" sz="1800" dirty="0">
                <a:solidFill>
                  <a:srgbClr val="0033CC"/>
                </a:solidFill>
                <a:latin typeface="+mn-lt"/>
              </a:rPr>
            </a:br>
            <a:r>
              <a:rPr lang="hr-HR" sz="1800" dirty="0">
                <a:solidFill>
                  <a:srgbClr val="0033CC"/>
                </a:solidFill>
                <a:latin typeface="+mn-lt"/>
              </a:rPr>
              <a:t>ULOGA RAVNATELJA U UNAPREĐENJU RAVNATELJSKIH KOMPETENCIJA U SVJETLU AKTUALNIH KURIKULARNIH PROMJENA</a:t>
            </a:r>
          </a:p>
        </p:txBody>
      </p:sp>
      <p:sp>
        <p:nvSpPr>
          <p:cNvPr id="412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70013" y="1827213"/>
            <a:ext cx="38481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hr-HR" sz="2500" dirty="0">
              <a:solidFill>
                <a:schemeClr val="folHlink"/>
              </a:solidFill>
              <a:latin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endParaRPr lang="hr-HR" sz="2500" dirty="0">
              <a:solidFill>
                <a:schemeClr val="folHlink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hr-HR" sz="2400" dirty="0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None/>
            </a:pPr>
            <a:endParaRPr lang="hr-HR" sz="3100" dirty="0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None/>
            </a:pPr>
            <a:endParaRPr lang="hr-HR" sz="2500" dirty="0">
              <a:solidFill>
                <a:srgbClr val="00CC00"/>
              </a:solidFill>
            </a:endParaRPr>
          </a:p>
          <a:p>
            <a:pPr>
              <a:buFont typeface="Wingdings" pitchFamily="2" charset="2"/>
              <a:buNone/>
            </a:pPr>
            <a:endParaRPr lang="hr-HR" sz="2500" dirty="0">
              <a:solidFill>
                <a:srgbClr val="00CC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hr-HR" sz="2500" dirty="0">
                <a:solidFill>
                  <a:srgbClr val="00CC00"/>
                </a:solidFill>
              </a:rPr>
              <a:t>NA DALJINU </a:t>
            </a:r>
          </a:p>
          <a:p>
            <a:pPr>
              <a:buFont typeface="Wingdings" pitchFamily="2" charset="2"/>
              <a:buNone/>
            </a:pPr>
            <a:r>
              <a:rPr lang="hr-HR" sz="2400" dirty="0">
                <a:solidFill>
                  <a:schemeClr val="tx2"/>
                </a:solidFill>
              </a:rPr>
              <a:t>18.-19. svibnja 2021.</a:t>
            </a:r>
          </a:p>
          <a:p>
            <a:pPr>
              <a:buFont typeface="Wingdings" pitchFamily="2" charset="2"/>
              <a:buNone/>
            </a:pPr>
            <a:endParaRPr lang="hr-HR" sz="2400" dirty="0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None/>
            </a:pPr>
            <a:endParaRPr lang="hr-HR" sz="2500" dirty="0">
              <a:solidFill>
                <a:srgbClr val="FF9900"/>
              </a:solidFill>
            </a:endParaRPr>
          </a:p>
          <a:p>
            <a:pPr>
              <a:buFont typeface="Wingdings" pitchFamily="2" charset="2"/>
              <a:buNone/>
            </a:pPr>
            <a:endParaRPr lang="hr-HR" sz="2500" dirty="0">
              <a:solidFill>
                <a:srgbClr val="FF9900"/>
              </a:solidFill>
            </a:endParaRPr>
          </a:p>
          <a:p>
            <a:pPr>
              <a:buFont typeface="Wingdings" pitchFamily="2" charset="2"/>
              <a:buNone/>
            </a:pPr>
            <a:endParaRPr lang="hr-HR" sz="2500" dirty="0">
              <a:solidFill>
                <a:srgbClr val="FF9900"/>
              </a:solidFill>
            </a:endParaRPr>
          </a:p>
          <a:p>
            <a:pPr>
              <a:buFont typeface="Wingdings" pitchFamily="2" charset="2"/>
              <a:buNone/>
            </a:pPr>
            <a:endParaRPr lang="hr-HR" sz="2500" dirty="0">
              <a:solidFill>
                <a:srgbClr val="FF9900"/>
              </a:solidFill>
            </a:endParaRPr>
          </a:p>
          <a:p>
            <a:pPr>
              <a:buFont typeface="Wingdings" pitchFamily="2" charset="2"/>
              <a:buNone/>
            </a:pPr>
            <a:endParaRPr lang="hr-HR" sz="2500" dirty="0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None/>
            </a:pPr>
            <a:endParaRPr lang="hr-HR" sz="2500" dirty="0">
              <a:solidFill>
                <a:schemeClr val="accent1"/>
              </a:solidFill>
            </a:endParaRPr>
          </a:p>
        </p:txBody>
      </p:sp>
      <p:pic>
        <p:nvPicPr>
          <p:cNvPr id="412681" name="Picture 9" descr="C:\Users\korisnik\Desktop\preuzm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5399" y="1628800"/>
            <a:ext cx="3052585" cy="2376264"/>
          </a:xfrm>
          <a:prstGeom prst="rect">
            <a:avLst/>
          </a:prstGeom>
          <a:noFill/>
        </p:spPr>
      </p:pic>
      <p:pic>
        <p:nvPicPr>
          <p:cNvPr id="3" name="Picture 2" descr="A picture containing text, indoor, desk, office&#10;&#10;Description automatically generated">
            <a:extLst>
              <a:ext uri="{FF2B5EF4-FFF2-40B4-BE49-F238E27FC236}">
                <a16:creationId xmlns:a16="http://schemas.microsoft.com/office/drawing/2014/main" id="{E51509AC-1357-4EC0-8D01-466B7AF2D7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019989"/>
            <a:ext cx="2964557" cy="1888454"/>
          </a:xfrm>
          <a:prstGeom prst="rect">
            <a:avLst/>
          </a:prstGeom>
        </p:spPr>
      </p:pic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5AB577CB-8247-4040-AFC3-9522B59C5D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811" y="1771211"/>
            <a:ext cx="2143125" cy="21336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2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2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12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2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2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2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2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2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2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674" grpId="0"/>
      <p:bldP spid="41267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3" y="692696"/>
            <a:ext cx="7313612" cy="1224136"/>
          </a:xfrm>
          <a:noFill/>
          <a:ln/>
        </p:spPr>
        <p:txBody>
          <a:bodyPr lIns="90488" tIns="44450" rIns="90488" bIns="44450" anchorCtr="0"/>
          <a:lstStyle/>
          <a:p>
            <a:pPr algn="ctr"/>
            <a:br>
              <a:rPr lang="hr-HR" sz="2400" dirty="0">
                <a:solidFill>
                  <a:srgbClr val="FF0000"/>
                </a:solidFill>
                <a:latin typeface="+mn-lt"/>
                <a:ea typeface="+mj-ea"/>
                <a:cs typeface="+mj-cs"/>
              </a:rPr>
            </a:br>
            <a:br>
              <a:rPr lang="hr-HR" sz="2400" dirty="0">
                <a:solidFill>
                  <a:srgbClr val="FF0000"/>
                </a:solidFill>
                <a:latin typeface="+mn-lt"/>
              </a:rPr>
            </a:br>
            <a:br>
              <a:rPr lang="hr-HR" sz="2400" dirty="0">
                <a:solidFill>
                  <a:srgbClr val="FF0000"/>
                </a:solidFill>
                <a:latin typeface="+mn-lt"/>
              </a:rPr>
            </a:br>
            <a:br>
              <a:rPr lang="hr-HR" sz="2400" dirty="0">
                <a:solidFill>
                  <a:srgbClr val="FF0000"/>
                </a:solidFill>
                <a:latin typeface="+mn-lt"/>
              </a:rPr>
            </a:br>
            <a:r>
              <a:rPr lang="hr-HR" sz="2400" dirty="0">
                <a:solidFill>
                  <a:srgbClr val="FF0000"/>
                </a:solidFill>
              </a:rPr>
              <a:t>KOMPETENCIJE RAVNATELJA </a:t>
            </a:r>
            <a:r>
              <a:rPr lang="hr-HR" sz="2400" dirty="0">
                <a:solidFill>
                  <a:srgbClr val="0033CC"/>
                </a:solidFill>
              </a:rPr>
              <a:t>I</a:t>
            </a:r>
            <a:r>
              <a:rPr lang="hr-HR" sz="2400" dirty="0">
                <a:solidFill>
                  <a:srgbClr val="FF0000"/>
                </a:solidFill>
              </a:rPr>
              <a:t> </a:t>
            </a:r>
            <a:r>
              <a:rPr lang="hr-HR" sz="2400" dirty="0">
                <a:solidFill>
                  <a:srgbClr val="0033CC"/>
                </a:solidFill>
              </a:rPr>
              <a:t>KURIKULARNE PROMJENE</a:t>
            </a:r>
            <a:br>
              <a:rPr lang="hr-HR" sz="2400" dirty="0">
                <a:solidFill>
                  <a:srgbClr val="008000"/>
                </a:solidFill>
                <a:latin typeface="+mn-lt"/>
                <a:ea typeface="+mj-ea"/>
                <a:cs typeface="+mj-cs"/>
              </a:rPr>
            </a:br>
            <a:endParaRPr lang="hr-HR" sz="2400" dirty="0">
              <a:solidFill>
                <a:schemeClr val="folHlink"/>
              </a:solidFill>
              <a:effectLst/>
              <a:latin typeface="+mn-lt"/>
            </a:endParaRPr>
          </a:p>
        </p:txBody>
      </p:sp>
      <p:sp>
        <p:nvSpPr>
          <p:cNvPr id="3338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16832"/>
            <a:ext cx="4038600" cy="4214093"/>
          </a:xfrm>
          <a:noFill/>
          <a:ln/>
        </p:spPr>
        <p:txBody>
          <a:bodyPr lIns="90488" tIns="44450" rIns="90488" bIns="44450"/>
          <a:lstStyle/>
          <a:p>
            <a:pPr marL="506413" indent="-439738">
              <a:lnSpc>
                <a:spcPct val="90000"/>
              </a:lnSpc>
              <a:spcBef>
                <a:spcPct val="40000"/>
              </a:spcBef>
              <a:spcAft>
                <a:spcPct val="35000"/>
              </a:spcAft>
              <a:buFont typeface="Wingdings" pitchFamily="2" charset="2"/>
              <a:buNone/>
            </a:pPr>
            <a:r>
              <a:rPr lang="hr-HR" dirty="0">
                <a:solidFill>
                  <a:srgbClr val="008000"/>
                </a:solidFill>
                <a:effectLst/>
              </a:rPr>
              <a:t>Oblikovanje unutarnjeg i vanjskog okruženja za djelotvoran skupni rad i vođenje </a:t>
            </a:r>
            <a:r>
              <a:rPr lang="hr-HR" dirty="0">
                <a:solidFill>
                  <a:srgbClr val="008000"/>
                </a:solidFill>
              </a:rPr>
              <a:t>škole/učeničkog doma</a:t>
            </a:r>
            <a:r>
              <a:rPr lang="hr-HR" dirty="0">
                <a:solidFill>
                  <a:srgbClr val="008000"/>
                </a:solidFill>
                <a:effectLst/>
              </a:rPr>
              <a:t> prema ispunjenju cilja i zadataka</a:t>
            </a:r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02225" y="1484784"/>
            <a:ext cx="3581400" cy="4457229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40000"/>
              </a:spcBef>
              <a:spcAft>
                <a:spcPct val="35000"/>
              </a:spcAft>
            </a:pPr>
            <a:r>
              <a:rPr lang="hr-HR" sz="2000" b="1" dirty="0">
                <a:solidFill>
                  <a:srgbClr val="FF0000"/>
                </a:solidFill>
                <a:effectLst/>
              </a:rPr>
              <a:t>Organizacija</a:t>
            </a:r>
            <a:r>
              <a:rPr lang="en-US" sz="2000" dirty="0">
                <a:solidFill>
                  <a:srgbClr val="FF0000"/>
                </a:solidFill>
                <a:effectLst/>
              </a:rPr>
              <a:t>:</a:t>
            </a:r>
            <a:r>
              <a:rPr lang="hr-HR" sz="2000" i="1" dirty="0">
                <a:solidFill>
                  <a:srgbClr val="0033CC"/>
                </a:solidFill>
                <a:effectLst/>
              </a:rPr>
              <a:t> </a:t>
            </a:r>
            <a:r>
              <a:rPr lang="hr-HR" sz="2000" dirty="0">
                <a:solidFill>
                  <a:srgbClr val="0033CC"/>
                </a:solidFill>
              </a:rPr>
              <a:t>profesori</a:t>
            </a:r>
            <a:r>
              <a:rPr lang="hr-HR" sz="2000" dirty="0">
                <a:solidFill>
                  <a:srgbClr val="0033CC"/>
                </a:solidFill>
                <a:effectLst/>
              </a:rPr>
              <a:t> koji rade zajedno koordinirajući svoje postupke radi postizanja određenog cilja</a:t>
            </a:r>
          </a:p>
          <a:p>
            <a:pPr>
              <a:lnSpc>
                <a:spcPct val="90000"/>
              </a:lnSpc>
              <a:spcBef>
                <a:spcPct val="40000"/>
              </a:spcBef>
              <a:spcAft>
                <a:spcPct val="35000"/>
              </a:spcAft>
            </a:pPr>
            <a:r>
              <a:rPr lang="hr-HR" sz="2000" b="1" dirty="0">
                <a:solidFill>
                  <a:srgbClr val="FF0000"/>
                </a:solidFill>
                <a:effectLst/>
              </a:rPr>
              <a:t>Cilj</a:t>
            </a:r>
            <a:r>
              <a:rPr lang="en-US" sz="2000" dirty="0">
                <a:solidFill>
                  <a:srgbClr val="FF0000"/>
                </a:solidFill>
                <a:effectLst/>
              </a:rPr>
              <a:t>:</a:t>
            </a:r>
            <a:r>
              <a:rPr lang="en-US" sz="2000" i="1" dirty="0">
                <a:solidFill>
                  <a:srgbClr val="790015"/>
                </a:solidFill>
                <a:effectLst/>
              </a:rPr>
              <a:t> </a:t>
            </a:r>
            <a:r>
              <a:rPr lang="hr-HR" sz="2000" dirty="0">
                <a:solidFill>
                  <a:srgbClr val="0033CC"/>
                </a:solidFill>
              </a:rPr>
              <a:t>ž</a:t>
            </a:r>
            <a:r>
              <a:rPr lang="hr-HR" sz="2000" dirty="0">
                <a:solidFill>
                  <a:srgbClr val="0033CC"/>
                </a:solidFill>
                <a:effectLst/>
              </a:rPr>
              <a:t>eljeno buduće stanje kojeg </a:t>
            </a:r>
            <a:r>
              <a:rPr lang="hr-HR" sz="2000" dirty="0">
                <a:solidFill>
                  <a:srgbClr val="0033CC"/>
                </a:solidFill>
              </a:rPr>
              <a:t>škola</a:t>
            </a:r>
            <a:r>
              <a:rPr lang="hr-HR" sz="2000" dirty="0">
                <a:solidFill>
                  <a:srgbClr val="0033CC"/>
                </a:solidFill>
                <a:effectLst/>
              </a:rPr>
              <a:t>/</a:t>
            </a:r>
            <a:r>
              <a:rPr lang="hr-HR" sz="2000" dirty="0">
                <a:solidFill>
                  <a:srgbClr val="0033CC"/>
                </a:solidFill>
              </a:rPr>
              <a:t>učenički dom</a:t>
            </a:r>
            <a:r>
              <a:rPr lang="hr-HR" sz="2000" dirty="0">
                <a:solidFill>
                  <a:srgbClr val="0033CC"/>
                </a:solidFill>
                <a:effectLst/>
              </a:rPr>
              <a:t> hoće postići</a:t>
            </a:r>
            <a:endParaRPr lang="en-US" sz="2000" dirty="0">
              <a:solidFill>
                <a:srgbClr val="0033CC"/>
              </a:solidFill>
              <a:effectLst/>
            </a:endParaRPr>
          </a:p>
          <a:p>
            <a:pPr>
              <a:lnSpc>
                <a:spcPct val="90000"/>
              </a:lnSpc>
            </a:pPr>
            <a:r>
              <a:rPr lang="hr-HR" sz="2000" b="1" dirty="0">
                <a:solidFill>
                  <a:srgbClr val="FF0000"/>
                </a:solidFill>
                <a:effectLst/>
              </a:rPr>
              <a:t>Menadžment</a:t>
            </a:r>
            <a:r>
              <a:rPr lang="en-US" sz="2000" dirty="0">
                <a:solidFill>
                  <a:srgbClr val="FF0066"/>
                </a:solidFill>
                <a:effectLst/>
              </a:rPr>
              <a:t>:</a:t>
            </a:r>
            <a:r>
              <a:rPr lang="en-US" sz="2000" i="1" dirty="0">
                <a:solidFill>
                  <a:srgbClr val="790015"/>
                </a:solidFill>
                <a:effectLst/>
              </a:rPr>
              <a:t> </a:t>
            </a:r>
            <a:r>
              <a:rPr lang="hr-HR" sz="2000" dirty="0">
                <a:solidFill>
                  <a:srgbClr val="0033CC"/>
                </a:solidFill>
              </a:rPr>
              <a:t>p</a:t>
            </a:r>
            <a:r>
              <a:rPr lang="hr-HR" sz="2000" dirty="0">
                <a:solidFill>
                  <a:srgbClr val="0033CC"/>
                </a:solidFill>
                <a:effectLst/>
              </a:rPr>
              <a:t>roces korištenja organizacijskih resursa kako bi se postigao cilj putem </a:t>
            </a:r>
            <a:r>
              <a:rPr lang="hr-HR" sz="2000" dirty="0">
                <a:solidFill>
                  <a:srgbClr val="0033CC"/>
                </a:solidFill>
                <a:effectLst/>
                <a:sym typeface="Wingdings" pitchFamily="2" charset="2"/>
              </a:rPr>
              <a:t></a:t>
            </a:r>
          </a:p>
          <a:p>
            <a:pPr>
              <a:lnSpc>
                <a:spcPct val="90000"/>
              </a:lnSpc>
              <a:buNone/>
            </a:pPr>
            <a:r>
              <a:rPr lang="hr-HR" sz="2000" i="1" dirty="0">
                <a:solidFill>
                  <a:srgbClr val="FF0000"/>
                </a:solidFill>
                <a:effectLst/>
              </a:rPr>
              <a:t>planiranja,organiziranja, vođenja i kontrole</a:t>
            </a:r>
            <a:endParaRPr lang="en-US" sz="2000" i="1" dirty="0">
              <a:solidFill>
                <a:srgbClr val="FF0000"/>
              </a:solidFill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000" dirty="0">
              <a:effectLst/>
            </a:endParaRPr>
          </a:p>
        </p:txBody>
      </p:sp>
      <p:pic>
        <p:nvPicPr>
          <p:cNvPr id="472065" name="Picture 1" descr="C:\Users\korisnik\Desktop\upravljanje-520x2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5589240"/>
            <a:ext cx="2044452" cy="9632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7959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3826" grpId="0"/>
      <p:bldP spid="333827" grpId="0" build="p"/>
      <p:bldP spid="33382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30550" y="1219200"/>
            <a:ext cx="2962275" cy="1990725"/>
            <a:chOff x="1972" y="768"/>
            <a:chExt cx="1866" cy="1254"/>
          </a:xfrm>
        </p:grpSpPr>
        <p:sp>
          <p:nvSpPr>
            <p:cNvPr id="337923" name="Freeform 3"/>
            <p:cNvSpPr>
              <a:spLocks/>
            </p:cNvSpPr>
            <p:nvPr/>
          </p:nvSpPr>
          <p:spPr bwMode="auto">
            <a:xfrm>
              <a:off x="1972" y="768"/>
              <a:ext cx="1866" cy="1248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0" y="1266"/>
                </a:cxn>
                <a:cxn ang="0">
                  <a:pos x="1680" y="1266"/>
                </a:cxn>
                <a:cxn ang="0">
                  <a:pos x="840" y="0"/>
                </a:cxn>
              </a:cxnLst>
              <a:rect l="0" t="0" r="r" b="b"/>
              <a:pathLst>
                <a:path w="1681" h="1267">
                  <a:moveTo>
                    <a:pt x="840" y="0"/>
                  </a:moveTo>
                  <a:lnTo>
                    <a:pt x="0" y="1266"/>
                  </a:lnTo>
                  <a:lnTo>
                    <a:pt x="1680" y="1266"/>
                  </a:lnTo>
                  <a:lnTo>
                    <a:pt x="840" y="0"/>
                  </a:lnTo>
                </a:path>
              </a:pathLst>
            </a:custGeom>
            <a:solidFill>
              <a:srgbClr val="FF5027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337924" name="Rectangle 4"/>
            <p:cNvSpPr>
              <a:spLocks noChangeArrowheads="1"/>
            </p:cNvSpPr>
            <p:nvPr/>
          </p:nvSpPr>
          <p:spPr bwMode="auto">
            <a:xfrm>
              <a:off x="2200" y="1253"/>
              <a:ext cx="1385" cy="76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hr-HR" sz="2100" b="1" dirty="0">
                  <a:solidFill>
                    <a:srgbClr val="FFFF00"/>
                  </a:solidFill>
                  <a:latin typeface="Times New Roman" pitchFamily="18" charset="0"/>
                </a:rPr>
                <a:t>MZO</a:t>
              </a:r>
            </a:p>
            <a:p>
              <a:pPr algn="ctr">
                <a:spcBef>
                  <a:spcPct val="50000"/>
                </a:spcBef>
              </a:pPr>
              <a:r>
                <a:rPr lang="hr-HR" sz="2100" b="1" dirty="0">
                  <a:solidFill>
                    <a:srgbClr val="FFFF00"/>
                  </a:solidFill>
                  <a:latin typeface="Times New Roman" pitchFamily="18" charset="0"/>
                </a:rPr>
                <a:t>STOŽER</a:t>
              </a:r>
              <a:br>
                <a:rPr lang="hr-HR" sz="2100" b="1" dirty="0">
                  <a:solidFill>
                    <a:srgbClr val="FFFF00"/>
                  </a:solidFill>
                  <a:latin typeface="Times New Roman" pitchFamily="18" charset="0"/>
                </a:rPr>
              </a:br>
              <a:endParaRPr lang="en-US" sz="2100" b="1" dirty="0">
                <a:solidFill>
                  <a:srgbClr val="FFFF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2346325" y="3178175"/>
            <a:ext cx="4502150" cy="1033463"/>
            <a:chOff x="1478" y="2002"/>
            <a:chExt cx="2836" cy="651"/>
          </a:xfrm>
        </p:grpSpPr>
        <p:sp>
          <p:nvSpPr>
            <p:cNvPr id="337926" name="Freeform 6"/>
            <p:cNvSpPr>
              <a:spLocks/>
            </p:cNvSpPr>
            <p:nvPr/>
          </p:nvSpPr>
          <p:spPr bwMode="auto">
            <a:xfrm>
              <a:off x="1693" y="2002"/>
              <a:ext cx="2415" cy="651"/>
            </a:xfrm>
            <a:custGeom>
              <a:avLst/>
              <a:gdLst/>
              <a:ahLst/>
              <a:cxnLst>
                <a:cxn ang="0">
                  <a:pos x="2502" y="663"/>
                </a:cxn>
                <a:cxn ang="0">
                  <a:pos x="2069" y="0"/>
                </a:cxn>
                <a:cxn ang="0">
                  <a:pos x="433" y="0"/>
                </a:cxn>
                <a:cxn ang="0">
                  <a:pos x="0" y="663"/>
                </a:cxn>
                <a:cxn ang="0">
                  <a:pos x="2502" y="663"/>
                </a:cxn>
              </a:cxnLst>
              <a:rect l="0" t="0" r="r" b="b"/>
              <a:pathLst>
                <a:path w="2503" h="664">
                  <a:moveTo>
                    <a:pt x="2502" y="663"/>
                  </a:moveTo>
                  <a:lnTo>
                    <a:pt x="2069" y="0"/>
                  </a:lnTo>
                  <a:lnTo>
                    <a:pt x="433" y="0"/>
                  </a:lnTo>
                  <a:lnTo>
                    <a:pt x="0" y="663"/>
                  </a:lnTo>
                  <a:lnTo>
                    <a:pt x="2502" y="663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337927" name="Freeform 7"/>
            <p:cNvSpPr>
              <a:spLocks/>
            </p:cNvSpPr>
            <p:nvPr/>
          </p:nvSpPr>
          <p:spPr bwMode="auto">
            <a:xfrm>
              <a:off x="1478" y="2002"/>
              <a:ext cx="2836" cy="643"/>
            </a:xfrm>
            <a:custGeom>
              <a:avLst/>
              <a:gdLst/>
              <a:ahLst/>
              <a:cxnLst>
                <a:cxn ang="0">
                  <a:pos x="2494" y="655"/>
                </a:cxn>
                <a:cxn ang="0">
                  <a:pos x="2062" y="0"/>
                </a:cxn>
                <a:cxn ang="0">
                  <a:pos x="432" y="0"/>
                </a:cxn>
                <a:cxn ang="0">
                  <a:pos x="0" y="655"/>
                </a:cxn>
                <a:cxn ang="0">
                  <a:pos x="2494" y="655"/>
                </a:cxn>
                <a:cxn ang="0">
                  <a:pos x="2494" y="655"/>
                </a:cxn>
              </a:cxnLst>
              <a:rect l="0" t="0" r="r" b="b"/>
              <a:pathLst>
                <a:path w="2495" h="656">
                  <a:moveTo>
                    <a:pt x="2494" y="655"/>
                  </a:moveTo>
                  <a:lnTo>
                    <a:pt x="2062" y="0"/>
                  </a:lnTo>
                  <a:lnTo>
                    <a:pt x="432" y="0"/>
                  </a:lnTo>
                  <a:lnTo>
                    <a:pt x="0" y="655"/>
                  </a:lnTo>
                  <a:lnTo>
                    <a:pt x="2494" y="655"/>
                  </a:lnTo>
                  <a:lnTo>
                    <a:pt x="2494" y="655"/>
                  </a:lnTo>
                </a:path>
              </a:pathLst>
            </a:custGeom>
            <a:solidFill>
              <a:schemeClr val="accent1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337928" name="Rectangle 8"/>
            <p:cNvSpPr>
              <a:spLocks noChangeArrowheads="1"/>
            </p:cNvSpPr>
            <p:nvPr/>
          </p:nvSpPr>
          <p:spPr bwMode="auto">
            <a:xfrm>
              <a:off x="1565" y="2041"/>
              <a:ext cx="2676" cy="59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hr-HR" sz="2800" b="1" dirty="0">
                  <a:solidFill>
                    <a:schemeClr val="bg1"/>
                  </a:solidFill>
                  <a:latin typeface="Times New Roman" pitchFamily="18" charset="0"/>
                </a:rPr>
                <a:t>STRUČNO USAVRŠAVANJE</a:t>
              </a:r>
              <a:endParaRPr lang="en-US" sz="2800" b="1" dirty="0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1565275" y="4191000"/>
            <a:ext cx="6064250" cy="1054100"/>
            <a:chOff x="986" y="2640"/>
            <a:chExt cx="3820" cy="664"/>
          </a:xfrm>
        </p:grpSpPr>
        <p:sp>
          <p:nvSpPr>
            <p:cNvPr id="337930" name="Freeform 10"/>
            <p:cNvSpPr>
              <a:spLocks/>
            </p:cNvSpPr>
            <p:nvPr/>
          </p:nvSpPr>
          <p:spPr bwMode="auto">
            <a:xfrm>
              <a:off x="986" y="2640"/>
              <a:ext cx="3820" cy="664"/>
            </a:xfrm>
            <a:custGeom>
              <a:avLst/>
              <a:gdLst/>
              <a:ahLst/>
              <a:cxnLst>
                <a:cxn ang="0">
                  <a:pos x="3360" y="659"/>
                </a:cxn>
                <a:cxn ang="0">
                  <a:pos x="2928" y="0"/>
                </a:cxn>
                <a:cxn ang="0">
                  <a:pos x="432" y="0"/>
                </a:cxn>
                <a:cxn ang="0">
                  <a:pos x="0" y="659"/>
                </a:cxn>
                <a:cxn ang="0">
                  <a:pos x="3360" y="659"/>
                </a:cxn>
                <a:cxn ang="0">
                  <a:pos x="3360" y="659"/>
                </a:cxn>
              </a:cxnLst>
              <a:rect l="0" t="0" r="r" b="b"/>
              <a:pathLst>
                <a:path w="3361" h="660">
                  <a:moveTo>
                    <a:pt x="3360" y="659"/>
                  </a:moveTo>
                  <a:lnTo>
                    <a:pt x="2928" y="0"/>
                  </a:lnTo>
                  <a:lnTo>
                    <a:pt x="432" y="0"/>
                  </a:lnTo>
                  <a:lnTo>
                    <a:pt x="0" y="659"/>
                  </a:lnTo>
                  <a:lnTo>
                    <a:pt x="3360" y="659"/>
                  </a:lnTo>
                  <a:lnTo>
                    <a:pt x="3360" y="659"/>
                  </a:lnTo>
                </a:path>
              </a:pathLst>
            </a:custGeom>
            <a:solidFill>
              <a:schemeClr val="tx2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337931" name="Rectangle 11"/>
            <p:cNvSpPr>
              <a:spLocks noChangeArrowheads="1"/>
            </p:cNvSpPr>
            <p:nvPr/>
          </p:nvSpPr>
          <p:spPr bwMode="auto">
            <a:xfrm>
              <a:off x="1338" y="2704"/>
              <a:ext cx="3175" cy="59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hr-HR" sz="2800" b="1" dirty="0">
                  <a:solidFill>
                    <a:schemeClr val="bg1"/>
                  </a:solidFill>
                  <a:latin typeface="Times New Roman" pitchFamily="18" charset="0"/>
                </a:rPr>
                <a:t>RAVNATELJ/ICA ŠKOLE-DOMA/</a:t>
              </a:r>
              <a:r>
                <a:rPr lang="hr-HR" sz="2800" b="1" dirty="0">
                  <a:solidFill>
                    <a:srgbClr val="FFFF00"/>
                  </a:solidFill>
                  <a:latin typeface="Times New Roman" pitchFamily="18" charset="0"/>
                </a:rPr>
                <a:t>STOŽER</a:t>
              </a:r>
              <a:endParaRPr lang="en-US" sz="2800" b="1" dirty="0">
                <a:solidFill>
                  <a:srgbClr val="FFFF00"/>
                </a:solidFill>
                <a:latin typeface="Times New Roman" pitchFamily="18" charset="0"/>
              </a:endParaRPr>
            </a:p>
          </p:txBody>
        </p:sp>
      </p:grpSp>
      <p:sp>
        <p:nvSpPr>
          <p:cNvPr id="337932" name="Rectangle 12"/>
          <p:cNvSpPr>
            <a:spLocks noChangeArrowheads="1"/>
          </p:cNvSpPr>
          <p:nvPr/>
        </p:nvSpPr>
        <p:spPr bwMode="auto">
          <a:xfrm>
            <a:off x="395536" y="404664"/>
            <a:ext cx="8440737" cy="96678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algn="ctr" eaLnBrk="1" hangingPunct="1"/>
            <a:r>
              <a:rPr lang="hr-HR" sz="2400" dirty="0">
                <a:solidFill>
                  <a:srgbClr val="0033CC"/>
                </a:solidFill>
              </a:rPr>
              <a:t>UPRAVLJANJE U ŠKOLSKOM SUSTAVU</a:t>
            </a:r>
            <a:r>
              <a:rPr lang="hr-HR" sz="2400" dirty="0">
                <a:solidFill>
                  <a:srgbClr val="FF0000"/>
                </a:solidFill>
              </a:rPr>
              <a:t>/2020.-2021.</a:t>
            </a:r>
            <a:endParaRPr lang="en-US" sz="2400" dirty="0">
              <a:solidFill>
                <a:srgbClr val="FF0000"/>
              </a:solidFill>
              <a:latin typeface="Arial" charset="0"/>
            </a:endParaRPr>
          </a:p>
        </p:txBody>
      </p: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684213" y="5264155"/>
            <a:ext cx="7848600" cy="1260476"/>
            <a:chOff x="431" y="3316"/>
            <a:chExt cx="4944" cy="794"/>
          </a:xfrm>
        </p:grpSpPr>
        <p:sp>
          <p:nvSpPr>
            <p:cNvPr id="337934" name="Freeform 14"/>
            <p:cNvSpPr>
              <a:spLocks/>
            </p:cNvSpPr>
            <p:nvPr/>
          </p:nvSpPr>
          <p:spPr bwMode="auto">
            <a:xfrm>
              <a:off x="831" y="3349"/>
              <a:ext cx="4350" cy="761"/>
            </a:xfrm>
            <a:custGeom>
              <a:avLst/>
              <a:gdLst/>
              <a:ahLst/>
              <a:cxnLst>
                <a:cxn ang="0">
                  <a:pos x="4349" y="760"/>
                </a:cxn>
                <a:cxn ang="0">
                  <a:pos x="3856" y="0"/>
                </a:cxn>
                <a:cxn ang="0">
                  <a:pos x="488" y="0"/>
                </a:cxn>
                <a:cxn ang="0">
                  <a:pos x="0" y="760"/>
                </a:cxn>
                <a:cxn ang="0">
                  <a:pos x="4349" y="760"/>
                </a:cxn>
              </a:cxnLst>
              <a:rect l="0" t="0" r="r" b="b"/>
              <a:pathLst>
                <a:path w="4350" h="761">
                  <a:moveTo>
                    <a:pt x="4349" y="760"/>
                  </a:moveTo>
                  <a:lnTo>
                    <a:pt x="3856" y="0"/>
                  </a:lnTo>
                  <a:lnTo>
                    <a:pt x="488" y="0"/>
                  </a:lnTo>
                  <a:lnTo>
                    <a:pt x="0" y="760"/>
                  </a:lnTo>
                  <a:lnTo>
                    <a:pt x="4349" y="760"/>
                  </a:lnTo>
                </a:path>
              </a:pathLst>
            </a:custGeom>
            <a:no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337935" name="Freeform 15"/>
            <p:cNvSpPr>
              <a:spLocks/>
            </p:cNvSpPr>
            <p:nvPr/>
          </p:nvSpPr>
          <p:spPr bwMode="auto">
            <a:xfrm>
              <a:off x="431" y="3316"/>
              <a:ext cx="4944" cy="746"/>
            </a:xfrm>
            <a:custGeom>
              <a:avLst/>
              <a:gdLst/>
              <a:ahLst/>
              <a:cxnLst>
                <a:cxn ang="0">
                  <a:pos x="4349" y="760"/>
                </a:cxn>
                <a:cxn ang="0">
                  <a:pos x="3856" y="0"/>
                </a:cxn>
                <a:cxn ang="0">
                  <a:pos x="488" y="0"/>
                </a:cxn>
                <a:cxn ang="0">
                  <a:pos x="0" y="760"/>
                </a:cxn>
                <a:cxn ang="0">
                  <a:pos x="4349" y="760"/>
                </a:cxn>
              </a:cxnLst>
              <a:rect l="0" t="0" r="r" b="b"/>
              <a:pathLst>
                <a:path w="4350" h="761">
                  <a:moveTo>
                    <a:pt x="4349" y="760"/>
                  </a:moveTo>
                  <a:lnTo>
                    <a:pt x="3856" y="0"/>
                  </a:lnTo>
                  <a:lnTo>
                    <a:pt x="488" y="0"/>
                  </a:lnTo>
                  <a:lnTo>
                    <a:pt x="0" y="760"/>
                  </a:lnTo>
                  <a:lnTo>
                    <a:pt x="4349" y="760"/>
                  </a:lnTo>
                </a:path>
              </a:pathLst>
            </a:custGeom>
            <a:solidFill>
              <a:srgbClr val="FF9900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337936" name="Rectangle 16"/>
            <p:cNvSpPr>
              <a:spLocks noChangeArrowheads="1"/>
            </p:cNvSpPr>
            <p:nvPr/>
          </p:nvSpPr>
          <p:spPr bwMode="auto">
            <a:xfrm>
              <a:off x="975" y="3339"/>
              <a:ext cx="3855" cy="32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hr-HR" sz="2800" b="1" dirty="0">
                  <a:solidFill>
                    <a:schemeClr val="bg1"/>
                  </a:solidFill>
                  <a:latin typeface="Times New Roman" pitchFamily="18" charset="0"/>
                </a:rPr>
                <a:t>UČITELJI/</a:t>
              </a:r>
              <a:r>
                <a:rPr lang="hr-HR" sz="2800" b="1" dirty="0">
                  <a:solidFill>
                    <a:srgbClr val="FFFF00"/>
                  </a:solidFill>
                  <a:latin typeface="Times New Roman" pitchFamily="18" charset="0"/>
                </a:rPr>
                <a:t>STOŽER</a:t>
              </a:r>
              <a:endParaRPr lang="en-US" sz="2800" b="1" dirty="0">
                <a:solidFill>
                  <a:srgbClr val="FFFF00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1798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>
            <a:extLst>
              <a:ext uri="{FF2B5EF4-FFF2-40B4-BE49-F238E27FC236}">
                <a16:creationId xmlns:a16="http://schemas.microsoft.com/office/drawing/2014/main" id="{B23A9E12-B81E-4C6C-93A2-A665020AF3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2400" dirty="0">
                <a:solidFill>
                  <a:srgbClr val="FF0000"/>
                </a:solidFill>
              </a:rPr>
              <a:t>KOMPETENCIJE RAVNATELJA </a:t>
            </a:r>
            <a:r>
              <a:rPr lang="hr-HR" sz="2400" dirty="0">
                <a:solidFill>
                  <a:srgbClr val="0033CC"/>
                </a:solidFill>
              </a:rPr>
              <a:t>I</a:t>
            </a:r>
            <a:r>
              <a:rPr lang="hr-HR" sz="2400" dirty="0">
                <a:solidFill>
                  <a:srgbClr val="FF0000"/>
                </a:solidFill>
              </a:rPr>
              <a:t> </a:t>
            </a:r>
            <a:r>
              <a:rPr lang="hr-HR" sz="2400" dirty="0">
                <a:solidFill>
                  <a:srgbClr val="0033CC"/>
                </a:solidFill>
              </a:rPr>
              <a:t>KURIKULARNE PROMJENE</a:t>
            </a:r>
            <a:endParaRPr lang="hr-HR" altLang="en-US" sz="2400" dirty="0">
              <a:solidFill>
                <a:srgbClr val="FF9900"/>
              </a:solidFill>
            </a:endParaRPr>
          </a:p>
        </p:txBody>
      </p:sp>
      <p:sp>
        <p:nvSpPr>
          <p:cNvPr id="464899" name="Rectangle 3">
            <a:extLst>
              <a:ext uri="{FF2B5EF4-FFF2-40B4-BE49-F238E27FC236}">
                <a16:creationId xmlns:a16="http://schemas.microsoft.com/office/drawing/2014/main" id="{1B4D538E-2C53-4910-9CA9-F929312EA311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827213"/>
            <a:ext cx="7991475" cy="4554537"/>
          </a:xfrm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hr-HR" altLang="en-US" sz="1900" dirty="0">
                <a:solidFill>
                  <a:srgbClr val="000099"/>
                </a:solidFill>
              </a:rPr>
              <a:t> </a:t>
            </a:r>
            <a:r>
              <a:rPr lang="hr-HR" altLang="en-US" sz="1900" dirty="0">
                <a:solidFill>
                  <a:srgbClr val="FF3300"/>
                </a:solidFill>
              </a:rPr>
              <a:t>Ravnatelj </a:t>
            </a:r>
            <a:r>
              <a:rPr lang="hr-HR" altLang="en-US" sz="1900" dirty="0">
                <a:solidFill>
                  <a:schemeClr val="tx2"/>
                </a:solidFill>
                <a:sym typeface="Wingdings" panose="05000000000000000000" pitchFamily="2" charset="2"/>
              </a:rPr>
              <a:t></a:t>
            </a:r>
            <a:r>
              <a:rPr lang="hr-HR" altLang="en-US" sz="1900" dirty="0">
                <a:solidFill>
                  <a:srgbClr val="FF3300"/>
                </a:solidFill>
                <a:sym typeface="Wingdings" panose="05000000000000000000" pitchFamily="2" charset="2"/>
              </a:rPr>
              <a:t> </a:t>
            </a:r>
            <a:r>
              <a:rPr lang="hr-HR" altLang="en-US" sz="1900" dirty="0">
                <a:solidFill>
                  <a:srgbClr val="00CC00"/>
                </a:solidFill>
                <a:sym typeface="Wingdings" panose="05000000000000000000" pitchFamily="2" charset="2"/>
              </a:rPr>
              <a:t>istraživanje i razumijevanje vlastite školske/domske prakse - kontinuirano zajedničko učenje (razvoj)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hr-HR" altLang="en-US" sz="1900" dirty="0">
              <a:solidFill>
                <a:srgbClr val="00CC00"/>
              </a:solidFill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Blip>
                <a:blip r:embed="rId2"/>
              </a:buBlip>
            </a:pPr>
            <a:r>
              <a:rPr lang="hr-HR" altLang="en-US" sz="2000" dirty="0">
                <a:solidFill>
                  <a:srgbClr val="0033CC"/>
                </a:solidFill>
                <a:sym typeface="Wingdings" panose="05000000000000000000" pitchFamily="2" charset="2"/>
              </a:rPr>
              <a:t>unaprjeđenje </a:t>
            </a:r>
            <a:r>
              <a:rPr lang="hr-HR" altLang="en-US" sz="2000" dirty="0">
                <a:solidFill>
                  <a:srgbClr val="FF9900"/>
                </a:solidFill>
                <a:sym typeface="Wingdings" panose="05000000000000000000" pitchFamily="2" charset="2"/>
              </a:rPr>
              <a:t>kvalitete</a:t>
            </a:r>
            <a:r>
              <a:rPr lang="hr-HR" altLang="en-US" sz="2000" dirty="0">
                <a:solidFill>
                  <a:srgbClr val="0033CC"/>
                </a:solidFill>
                <a:sym typeface="Wingdings" panose="05000000000000000000" pitchFamily="2" charset="2"/>
              </a:rPr>
              <a:t> školskog/domskog života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Blip>
                <a:blip r:embed="rId2"/>
              </a:buBlip>
            </a:pPr>
            <a:r>
              <a:rPr lang="hr-HR" altLang="en-US" sz="2000" dirty="0">
                <a:solidFill>
                  <a:srgbClr val="0033CC"/>
                </a:solidFill>
                <a:sym typeface="Wingdings" panose="05000000000000000000" pitchFamily="2" charset="2"/>
              </a:rPr>
              <a:t>povećanje </a:t>
            </a:r>
            <a:r>
              <a:rPr lang="hr-HR" altLang="en-US" sz="2000" dirty="0">
                <a:solidFill>
                  <a:srgbClr val="FF9900"/>
                </a:solidFill>
                <a:sym typeface="Wingdings" panose="05000000000000000000" pitchFamily="2" charset="2"/>
              </a:rPr>
              <a:t>učinkovitosti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Blip>
                <a:blip r:embed="rId2"/>
              </a:buBlip>
            </a:pPr>
            <a:r>
              <a:rPr lang="hr-HR" altLang="en-US" sz="2000" dirty="0">
                <a:solidFill>
                  <a:srgbClr val="0033CC"/>
                </a:solidFill>
                <a:sym typeface="Wingdings" panose="05000000000000000000" pitchFamily="2" charset="2"/>
              </a:rPr>
              <a:t>potreba učenja i propitivanje vlastitog rada - dokaz </a:t>
            </a:r>
            <a:r>
              <a:rPr lang="hr-HR" altLang="en-US" sz="2000" dirty="0">
                <a:solidFill>
                  <a:srgbClr val="FF9900"/>
                </a:solidFill>
                <a:sym typeface="Wingdings" panose="05000000000000000000" pitchFamily="2" charset="2"/>
              </a:rPr>
              <a:t>profesionalizma</a:t>
            </a:r>
            <a:r>
              <a:rPr lang="hr-HR" altLang="en-US" sz="2000" dirty="0">
                <a:solidFill>
                  <a:srgbClr val="0033CC"/>
                </a:solidFill>
                <a:sym typeface="Wingdings" panose="05000000000000000000" pitchFamily="2" charset="2"/>
              </a:rPr>
              <a:t> (a ne manjak stručne kompetencije)</a:t>
            </a:r>
            <a:r>
              <a:rPr lang="hr-HR" altLang="en-US" sz="2000" dirty="0">
                <a:solidFill>
                  <a:schemeClr val="hlink"/>
                </a:solidFill>
                <a:sym typeface="Wingdings" panose="05000000000000000000" pitchFamily="2" charset="2"/>
              </a:rPr>
              <a:t>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Blip>
                <a:blip r:embed="rId2"/>
              </a:buBlip>
            </a:pPr>
            <a:r>
              <a:rPr lang="hr-HR" altLang="en-US" sz="2000" dirty="0">
                <a:solidFill>
                  <a:srgbClr val="FF9900"/>
                </a:solidFill>
                <a:sym typeface="Wingdings" panose="05000000000000000000" pitchFamily="2" charset="2"/>
              </a:rPr>
              <a:t>refleksivne</a:t>
            </a:r>
            <a:r>
              <a:rPr lang="hr-HR" altLang="en-US" sz="2000" dirty="0">
                <a:solidFill>
                  <a:schemeClr val="hlink"/>
                </a:solidFill>
                <a:sym typeface="Wingdings" panose="05000000000000000000" pitchFamily="2" charset="2"/>
              </a:rPr>
              <a:t> </a:t>
            </a:r>
            <a:r>
              <a:rPr lang="hr-HR" altLang="en-US" sz="2000" dirty="0">
                <a:solidFill>
                  <a:srgbClr val="0033CC"/>
                </a:solidFill>
                <a:sym typeface="Wingdings" panose="05000000000000000000" pitchFamily="2" charset="2"/>
              </a:rPr>
              <a:t>strategije -</a:t>
            </a:r>
            <a:r>
              <a:rPr lang="hr-HR" altLang="en-US" sz="2000" b="1" dirty="0">
                <a:solidFill>
                  <a:srgbClr val="0033CC"/>
                </a:solidFill>
                <a:sym typeface="Wingdings" panose="05000000000000000000" pitchFamily="2" charset="2"/>
              </a:rPr>
              <a:t> </a:t>
            </a:r>
            <a:r>
              <a:rPr lang="hr-HR" altLang="en-US" sz="2000" dirty="0">
                <a:solidFill>
                  <a:srgbClr val="0033CC"/>
                </a:solidFill>
                <a:sym typeface="Wingdings" panose="05000000000000000000" pitchFamily="2" charset="2"/>
              </a:rPr>
              <a:t>proces</a:t>
            </a:r>
            <a:r>
              <a:rPr lang="hr-HR" altLang="en-US" sz="2000" b="1" dirty="0">
                <a:solidFill>
                  <a:srgbClr val="0033CC"/>
                </a:solidFill>
                <a:sym typeface="Wingdings" panose="05000000000000000000" pitchFamily="2" charset="2"/>
              </a:rPr>
              <a:t> </a:t>
            </a:r>
            <a:r>
              <a:rPr lang="hr-HR" altLang="en-US" sz="2000" dirty="0">
                <a:solidFill>
                  <a:srgbClr val="0033CC"/>
                </a:solidFill>
                <a:sym typeface="Wingdings" panose="05000000000000000000" pitchFamily="2" charset="2"/>
              </a:rPr>
              <a:t>razumijevanja i reorganiziranja načina pristupa školi i stvaranje prostora za kritičku raspravu o školskoj/domskoj praksi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Blip>
                <a:blip r:embed="rId2"/>
              </a:buBlip>
            </a:pPr>
            <a:r>
              <a:rPr lang="hr-HR" altLang="en-US" sz="2000" dirty="0">
                <a:solidFill>
                  <a:srgbClr val="0033CC"/>
                </a:solidFill>
                <a:sym typeface="Wingdings" panose="05000000000000000000" pitchFamily="2" charset="2"/>
              </a:rPr>
              <a:t>spremnost ravnatelja na prihvaćanje</a:t>
            </a:r>
            <a:r>
              <a:rPr lang="hr-HR" altLang="en-US" sz="2000" dirty="0">
                <a:solidFill>
                  <a:schemeClr val="hlink"/>
                </a:solidFill>
                <a:sym typeface="Wingdings" panose="05000000000000000000" pitchFamily="2" charset="2"/>
              </a:rPr>
              <a:t> </a:t>
            </a:r>
            <a:r>
              <a:rPr lang="hr-HR" altLang="en-US" sz="2000" dirty="0">
                <a:solidFill>
                  <a:srgbClr val="FF9900"/>
                </a:solidFill>
                <a:sym typeface="Wingdings" panose="05000000000000000000" pitchFamily="2" charset="2"/>
              </a:rPr>
              <a:t>uloge istraživača</a:t>
            </a:r>
            <a:r>
              <a:rPr lang="hr-HR" altLang="en-US" sz="2000" dirty="0">
                <a:solidFill>
                  <a:schemeClr val="hlink"/>
                </a:solidFill>
                <a:sym typeface="Wingdings" panose="05000000000000000000" pitchFamily="2" charset="2"/>
              </a:rPr>
              <a:t>, </a:t>
            </a:r>
            <a:r>
              <a:rPr lang="hr-HR" altLang="en-US" sz="2000" dirty="0">
                <a:solidFill>
                  <a:srgbClr val="0033CC"/>
                </a:solidFill>
                <a:sym typeface="Wingdings" panose="05000000000000000000" pitchFamily="2" charset="2"/>
              </a:rPr>
              <a:t>preuzimanje inicijative</a:t>
            </a:r>
            <a:r>
              <a:rPr lang="hr-HR" altLang="en-US" sz="2000" dirty="0">
                <a:solidFill>
                  <a:schemeClr val="hlink"/>
                </a:solidFill>
                <a:sym typeface="Wingdings" panose="05000000000000000000" pitchFamily="2" charset="2"/>
              </a:rPr>
              <a:t> </a:t>
            </a:r>
            <a:r>
              <a:rPr lang="hr-HR" altLang="en-US" sz="2000" dirty="0">
                <a:solidFill>
                  <a:srgbClr val="FF9900"/>
                </a:solidFill>
                <a:sym typeface="Wingdings" panose="05000000000000000000" pitchFamily="2" charset="2"/>
              </a:rPr>
              <a:t>stvaranja</a:t>
            </a:r>
            <a:r>
              <a:rPr lang="hr-HR" altLang="en-US" sz="2000" dirty="0">
                <a:solidFill>
                  <a:schemeClr val="hlink"/>
                </a:solidFill>
                <a:sym typeface="Wingdings" panose="05000000000000000000" pitchFamily="2" charset="2"/>
              </a:rPr>
              <a:t> </a:t>
            </a:r>
            <a:r>
              <a:rPr lang="hr-HR" altLang="en-US" sz="2000" dirty="0">
                <a:solidFill>
                  <a:srgbClr val="0033CC"/>
                </a:solidFill>
                <a:sym typeface="Wingdings" panose="05000000000000000000" pitchFamily="2" charset="2"/>
              </a:rPr>
              <a:t>novih znanja</a:t>
            </a:r>
            <a:r>
              <a:rPr lang="hr-HR" altLang="en-US" sz="2000" dirty="0">
                <a:solidFill>
                  <a:schemeClr val="hlink"/>
                </a:solidFill>
                <a:sym typeface="Wingdings" panose="05000000000000000000" pitchFamily="2" charset="2"/>
              </a:rPr>
              <a:t>, </a:t>
            </a:r>
            <a:r>
              <a:rPr lang="hr-HR" altLang="en-US" sz="2000" dirty="0">
                <a:solidFill>
                  <a:srgbClr val="0033CC"/>
                </a:solidFill>
                <a:sym typeface="Wingdings" panose="05000000000000000000" pitchFamily="2" charset="2"/>
              </a:rPr>
              <a:t>nove </a:t>
            </a:r>
            <a:r>
              <a:rPr lang="hr-HR" altLang="en-US" sz="2000" dirty="0">
                <a:solidFill>
                  <a:srgbClr val="FF9900"/>
                </a:solidFill>
                <a:sym typeface="Wingdings" panose="05000000000000000000" pitchFamily="2" charset="2"/>
              </a:rPr>
              <a:t>školske/domske prakse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hr-HR" altLang="en-US" sz="2000" dirty="0">
              <a:solidFill>
                <a:srgbClr val="FF9900"/>
              </a:solidFill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hr-HR" altLang="en-US" sz="1900" dirty="0">
              <a:solidFill>
                <a:schemeClr val="hlink"/>
              </a:solidFill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hr-HR" altLang="en-US" sz="1800" dirty="0">
              <a:solidFill>
                <a:schemeClr val="hlink"/>
              </a:solidFill>
              <a:sym typeface="Wingdings" panose="05000000000000000000" pitchFamily="2" charset="2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4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4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4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4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4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4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64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4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64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64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4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64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64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64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4898" grpId="0"/>
      <p:bldP spid="46489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Rectangle 2">
            <a:extLst>
              <a:ext uri="{FF2B5EF4-FFF2-40B4-BE49-F238E27FC236}">
                <a16:creationId xmlns:a16="http://schemas.microsoft.com/office/drawing/2014/main" id="{BE4C8038-5102-4E70-9678-FAF71EE024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42988" y="333375"/>
            <a:ext cx="7581900" cy="1150938"/>
          </a:xfrm>
        </p:spPr>
        <p:txBody>
          <a:bodyPr/>
          <a:lstStyle/>
          <a:p>
            <a:pPr algn="ctr"/>
            <a:r>
              <a:rPr lang="hr-HR" sz="2400" dirty="0">
                <a:solidFill>
                  <a:srgbClr val="FF0000"/>
                </a:solidFill>
              </a:rPr>
              <a:t>KOMPETENCIJE RAVNATELJA </a:t>
            </a:r>
            <a:r>
              <a:rPr lang="hr-HR" sz="2400" dirty="0">
                <a:solidFill>
                  <a:srgbClr val="0033CC"/>
                </a:solidFill>
              </a:rPr>
              <a:t>I</a:t>
            </a:r>
            <a:r>
              <a:rPr lang="hr-HR" sz="2400" dirty="0">
                <a:solidFill>
                  <a:srgbClr val="FF0000"/>
                </a:solidFill>
              </a:rPr>
              <a:t> </a:t>
            </a:r>
            <a:r>
              <a:rPr lang="hr-HR" sz="2400" dirty="0">
                <a:solidFill>
                  <a:srgbClr val="0033CC"/>
                </a:solidFill>
              </a:rPr>
              <a:t>KURIKULARNE PROMJENE</a:t>
            </a:r>
            <a:endParaRPr lang="hr-HR" altLang="en-US" sz="2400" dirty="0">
              <a:solidFill>
                <a:srgbClr val="FF9900"/>
              </a:solidFill>
            </a:endParaRPr>
          </a:p>
        </p:txBody>
      </p:sp>
      <p:sp>
        <p:nvSpPr>
          <p:cNvPr id="461827" name="Rectangle 3">
            <a:extLst>
              <a:ext uri="{FF2B5EF4-FFF2-40B4-BE49-F238E27FC236}">
                <a16:creationId xmlns:a16="http://schemas.microsoft.com/office/drawing/2014/main" id="{6314DE15-7354-484D-9138-9CFBE7D4CA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229600" cy="45307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hr-HR" altLang="en-US" sz="1500" dirty="0"/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r-HR" altLang="en-US" sz="900" dirty="0">
                <a:solidFill>
                  <a:srgbClr val="FF66FF"/>
                </a:solidFill>
              </a:rPr>
              <a:t>                 </a:t>
            </a:r>
            <a:r>
              <a:rPr lang="hr-HR" altLang="en-US" sz="1900" dirty="0"/>
              <a:t>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r-HR" altLang="en-US" sz="1900" dirty="0"/>
              <a:t> 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r-HR" altLang="en-US" sz="1900" b="1" dirty="0"/>
              <a:t>      </a:t>
            </a:r>
            <a:r>
              <a:rPr lang="hr-HR" altLang="en-US" sz="1900" dirty="0">
                <a:solidFill>
                  <a:srgbClr val="0033CC"/>
                </a:solidFill>
              </a:rPr>
              <a:t>          </a:t>
            </a:r>
            <a:r>
              <a:rPr lang="hr-HR" altLang="en-US" sz="1900" b="1" dirty="0">
                <a:solidFill>
                  <a:srgbClr val="FF66FF"/>
                </a:solidFill>
              </a:rPr>
              <a:t>                      </a:t>
            </a:r>
            <a:r>
              <a:rPr lang="hr-HR" altLang="en-US" sz="1900" dirty="0"/>
              <a:t>            </a:t>
            </a:r>
            <a:endParaRPr lang="hr-HR" altLang="en-US" sz="1900" dirty="0">
              <a:solidFill>
                <a:srgbClr val="FF66FF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r-HR" altLang="en-US" sz="1900" dirty="0">
                <a:solidFill>
                  <a:srgbClr val="FF66FF"/>
                </a:solidFill>
              </a:rPr>
              <a:t>                            </a:t>
            </a:r>
            <a:r>
              <a:rPr lang="hr-HR" altLang="en-US" sz="1900" dirty="0"/>
              <a:t>                 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hr-HR" altLang="en-US" sz="1900" b="1" dirty="0">
              <a:solidFill>
                <a:srgbClr val="33CC33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hr-HR" altLang="en-US" sz="1200" b="1" dirty="0">
              <a:solidFill>
                <a:srgbClr val="33CC33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r-HR" altLang="en-US" sz="1200" b="1" dirty="0">
                <a:solidFill>
                  <a:srgbClr val="33CC33"/>
                </a:solidFill>
              </a:rPr>
              <a:t>         </a:t>
            </a:r>
            <a:r>
              <a:rPr lang="hr-HR" altLang="en-US" sz="2500" b="1" dirty="0">
                <a:solidFill>
                  <a:srgbClr val="33CC33"/>
                </a:solidFill>
              </a:rPr>
              <a:t>RAVNATELJ</a:t>
            </a:r>
            <a:r>
              <a:rPr lang="hr-HR" altLang="en-US" sz="2100" b="1" dirty="0">
                <a:solidFill>
                  <a:srgbClr val="33CC33"/>
                </a:solidFill>
              </a:rPr>
              <a:t>     </a:t>
            </a:r>
            <a:r>
              <a:rPr lang="hr-HR" altLang="en-US" sz="1200" b="1" dirty="0">
                <a:solidFill>
                  <a:srgbClr val="33CC33"/>
                </a:solidFill>
              </a:rPr>
              <a:t>                                                             </a:t>
            </a:r>
            <a:r>
              <a:rPr lang="hr-HR" altLang="en-US" sz="2500" b="1" dirty="0">
                <a:solidFill>
                  <a:srgbClr val="33CC33"/>
                </a:solidFill>
              </a:rPr>
              <a:t>PEDAGOG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r-HR" altLang="en-US" sz="1200" b="1" dirty="0">
                <a:solidFill>
                  <a:srgbClr val="33CC33"/>
                </a:solidFill>
              </a:rPr>
              <a:t>        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hr-HR" altLang="en-US" sz="1200" b="1" dirty="0">
              <a:solidFill>
                <a:srgbClr val="FF660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hr-HR" altLang="en-US" sz="1200" b="1" dirty="0">
              <a:solidFill>
                <a:srgbClr val="FF660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r-HR" altLang="en-US" sz="1200" b="1" dirty="0">
                <a:solidFill>
                  <a:srgbClr val="FF6600"/>
                </a:solidFill>
              </a:rPr>
              <a:t>         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r-HR" altLang="en-US" sz="1900" b="1" dirty="0">
                <a:solidFill>
                  <a:srgbClr val="FF0000"/>
                </a:solidFill>
              </a:rPr>
              <a:t>      </a:t>
            </a:r>
            <a:r>
              <a:rPr lang="hr-HR" altLang="en-US" sz="1900" b="1" dirty="0">
                <a:solidFill>
                  <a:srgbClr val="FF66FF"/>
                </a:solidFill>
              </a:rPr>
              <a:t>                                </a:t>
            </a:r>
            <a:endParaRPr lang="hr-HR" altLang="en-US" sz="1900" dirty="0">
              <a:solidFill>
                <a:srgbClr val="0033CC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hr-HR" altLang="en-US" sz="1900" b="1" dirty="0">
              <a:solidFill>
                <a:srgbClr val="FF66FF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r-HR" altLang="en-US" sz="1900" b="1" dirty="0">
                <a:solidFill>
                  <a:srgbClr val="FF6600"/>
                </a:solidFill>
              </a:rPr>
              <a:t>                                           </a:t>
            </a:r>
            <a:r>
              <a:rPr lang="hr-HR" altLang="en-US" sz="1900" b="1" dirty="0">
                <a:solidFill>
                  <a:srgbClr val="FF0066"/>
                </a:solidFill>
              </a:rPr>
              <a:t>●</a:t>
            </a:r>
            <a:r>
              <a:rPr lang="hr-HR" altLang="en-US" sz="1900" b="1" dirty="0">
                <a:solidFill>
                  <a:srgbClr val="FF6600"/>
                </a:solidFill>
              </a:rPr>
              <a:t> </a:t>
            </a:r>
            <a:r>
              <a:rPr lang="hr-HR" altLang="en-US" sz="1900" dirty="0">
                <a:solidFill>
                  <a:srgbClr val="FF6600"/>
                </a:solidFill>
              </a:rPr>
              <a:t>interakcija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r-HR" altLang="en-US" sz="1000" dirty="0">
                <a:solidFill>
                  <a:srgbClr val="FF66FF"/>
                </a:solidFill>
              </a:rPr>
              <a:t>      </a:t>
            </a:r>
          </a:p>
        </p:txBody>
      </p:sp>
      <p:pic>
        <p:nvPicPr>
          <p:cNvPr id="461828" name="Picture 4">
            <a:extLst>
              <a:ext uri="{FF2B5EF4-FFF2-40B4-BE49-F238E27FC236}">
                <a16:creationId xmlns:a16="http://schemas.microsoft.com/office/drawing/2014/main" id="{C067FBCB-01EA-40C0-9020-CBFE370952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205038"/>
            <a:ext cx="3097213" cy="323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1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1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1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826" grpId="0"/>
      <p:bldP spid="46182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301625"/>
            <a:ext cx="8072437" cy="1039813"/>
          </a:xfrm>
        </p:spPr>
        <p:txBody>
          <a:bodyPr/>
          <a:lstStyle/>
          <a:p>
            <a:pPr algn="ctr"/>
            <a:r>
              <a:rPr lang="hr-HR" sz="2400" dirty="0">
                <a:solidFill>
                  <a:srgbClr val="0033CC"/>
                </a:solidFill>
              </a:rPr>
              <a:t>KOMPETENCIJE RAVNATELJA I</a:t>
            </a:r>
            <a:r>
              <a:rPr lang="hr-HR" sz="2400" dirty="0">
                <a:solidFill>
                  <a:srgbClr val="FF0000"/>
                </a:solidFill>
              </a:rPr>
              <a:t> KURIKULARNE PROMJENE</a:t>
            </a:r>
            <a:endParaRPr lang="en-US" sz="2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827213"/>
            <a:ext cx="4824412" cy="426561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r-HR" sz="2400" dirty="0">
                <a:solidFill>
                  <a:srgbClr val="3366FF"/>
                </a:solidFill>
              </a:rPr>
              <a:t>Sukonstrukcija školskog/domskog kurikuluma</a:t>
            </a:r>
            <a:r>
              <a:rPr lang="hr-HR" sz="2400" dirty="0">
                <a:solidFill>
                  <a:schemeClr val="accent2"/>
                </a:solidFill>
              </a:rPr>
              <a:t> </a:t>
            </a:r>
            <a:r>
              <a:rPr lang="hr-HR" sz="2400" dirty="0">
                <a:solidFill>
                  <a:srgbClr val="0033CC"/>
                </a:solidFill>
                <a:sym typeface="Wingdings" pitchFamily="2" charset="2"/>
              </a:rPr>
              <a:t>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hr-HR" sz="2400" dirty="0">
              <a:solidFill>
                <a:srgbClr val="0033CC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None/>
            </a:pPr>
            <a:r>
              <a:rPr lang="hr-HR" sz="2100" dirty="0">
                <a:solidFill>
                  <a:schemeClr val="accent2"/>
                </a:solidFill>
              </a:rPr>
              <a:t> </a:t>
            </a:r>
            <a:r>
              <a:rPr lang="hr-HR" sz="2400" dirty="0">
                <a:solidFill>
                  <a:srgbClr val="00CC00"/>
                </a:solidFill>
              </a:rPr>
              <a:t>kontinuirano, razvojno planiranje u</a:t>
            </a:r>
            <a:r>
              <a:rPr lang="hr-HR" sz="2400" dirty="0">
                <a:solidFill>
                  <a:srgbClr val="00CC00"/>
                </a:solidFill>
                <a:sym typeface="Wingdings" pitchFamily="2" charset="2"/>
              </a:rPr>
              <a:t> kojem neposredno sudjeluju nastavnici, učenici, stručni suradnici </a:t>
            </a:r>
            <a:r>
              <a:rPr lang="hr-HR" sz="2400" b="1" dirty="0">
                <a:solidFill>
                  <a:srgbClr val="FF0066"/>
                </a:solidFill>
                <a:latin typeface="Times New Roman" pitchFamily="18" charset="0"/>
                <a:sym typeface="Wingdings" pitchFamily="2" charset="2"/>
              </a:rPr>
              <a:t></a:t>
            </a:r>
            <a:r>
              <a:rPr lang="hr-HR" sz="2400" dirty="0">
                <a:solidFill>
                  <a:srgbClr val="00CC00"/>
                </a:solidFill>
                <a:sym typeface="Wingdings" pitchFamily="2" charset="2"/>
              </a:rPr>
              <a:t> pedagozi, ravnatelj, roditelji i okružje </a:t>
            </a:r>
            <a:r>
              <a:rPr lang="hr-HR" sz="2400" dirty="0">
                <a:solidFill>
                  <a:srgbClr val="00CC00"/>
                </a:solidFill>
              </a:rPr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hr-HR" sz="2400" dirty="0">
              <a:solidFill>
                <a:srgbClr val="00CC00"/>
              </a:solidFill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hr-HR" sz="7500" dirty="0">
              <a:solidFill>
                <a:srgbClr val="00CC66"/>
              </a:solidFill>
              <a:sym typeface="Webdings" pitchFamily="18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6300" dirty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endParaRPr lang="en-US" sz="900" dirty="0"/>
          </a:p>
        </p:txBody>
      </p:sp>
      <p:graphicFrame>
        <p:nvGraphicFramePr>
          <p:cNvPr id="468996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276850" y="4616450"/>
          <a:ext cx="3543300" cy="195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766" name="Chart" r:id="rId3" imgW="3867035" imgH="2133474" progId="MSGraph.Chart.8">
                  <p:embed followColorScheme="full"/>
                </p:oleObj>
              </mc:Choice>
              <mc:Fallback>
                <p:oleObj name="Chart" r:id="rId3" imgW="3867035" imgH="2133474" progId="MSGraph.Chart.8">
                  <p:embed followColorScheme="full"/>
                  <p:pic>
                    <p:nvPicPr>
                      <p:cNvPr id="46899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6850" y="4616450"/>
                        <a:ext cx="3543300" cy="1954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68999" name="Picture 7" descr="giff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525" y="2781300"/>
            <a:ext cx="2808288" cy="10525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51075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8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68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68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8994" grpId="0"/>
      <p:bldP spid="46899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2400" dirty="0">
                <a:solidFill>
                  <a:srgbClr val="0033CC"/>
                </a:solidFill>
              </a:rPr>
              <a:t>KOMPETENCIJE RAVNATELJA I</a:t>
            </a:r>
            <a:r>
              <a:rPr lang="hr-HR" sz="2400" dirty="0">
                <a:solidFill>
                  <a:srgbClr val="FF0000"/>
                </a:solidFill>
              </a:rPr>
              <a:t> KURIKULARNE PROMJENE</a:t>
            </a:r>
            <a:endParaRPr lang="hr-HR" sz="2400" dirty="0">
              <a:solidFill>
                <a:srgbClr val="FF9900"/>
              </a:solidFill>
              <a:latin typeface="+mn-lt"/>
            </a:endParaRPr>
          </a:p>
        </p:txBody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endParaRPr lang="hr-HR" sz="2500" dirty="0">
              <a:solidFill>
                <a:srgbClr val="00B05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hr-HR" sz="2500" dirty="0">
                <a:solidFill>
                  <a:srgbClr val="00B050"/>
                </a:solidFill>
              </a:rPr>
              <a:t>Složenost odgojnog rada u školi/učeničkom domu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hr-HR" sz="2500" dirty="0">
                <a:solidFill>
                  <a:srgbClr val="FFC000"/>
                </a:solidFill>
              </a:rPr>
              <a:t>Ograničena funkcionalna osnova nastave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hr-HR" sz="2500" dirty="0">
                <a:solidFill>
                  <a:srgbClr val="00B050"/>
                </a:solidFill>
              </a:rPr>
              <a:t>Raznolikost sadržaja i pristupa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hr-HR" sz="2500" dirty="0">
                <a:solidFill>
                  <a:srgbClr val="FFC000"/>
                </a:solidFill>
              </a:rPr>
              <a:t>Ustroj i povezanost odgoja u školi/domu i odgoja u društvu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hr-HR" sz="2500" dirty="0">
                <a:solidFill>
                  <a:srgbClr val="00B050"/>
                </a:solidFill>
              </a:rPr>
              <a:t>Odgojna razina korisnika škole/doma i pedagoška osposobljenost nastavnika/odgajatelja</a:t>
            </a:r>
          </a:p>
        </p:txBody>
      </p:sp>
      <p:pic>
        <p:nvPicPr>
          <p:cNvPr id="505858" name="Picture 2" descr="C:\Users\korisnik\Desktop\preuzm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5157192"/>
            <a:ext cx="1630313" cy="10711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4210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6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6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56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6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6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56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6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6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6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56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56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6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6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6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6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6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6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6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6706" grpId="0"/>
      <p:bldP spid="45670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2400" dirty="0">
                <a:solidFill>
                  <a:srgbClr val="0033CC"/>
                </a:solidFill>
              </a:rPr>
              <a:t>KOMPETENCIJE RAVNATELJA I</a:t>
            </a:r>
            <a:r>
              <a:rPr lang="hr-HR" sz="2400" dirty="0">
                <a:solidFill>
                  <a:srgbClr val="FF0000"/>
                </a:solidFill>
              </a:rPr>
              <a:t> KURIKULARNE PROMJENE</a:t>
            </a:r>
            <a:endParaRPr lang="hr-HR" sz="2400" dirty="0">
              <a:solidFill>
                <a:srgbClr val="FF9900"/>
              </a:solidFill>
              <a:latin typeface="+mn-lt"/>
            </a:endParaRPr>
          </a:p>
        </p:txBody>
      </p:sp>
      <p:sp>
        <p:nvSpPr>
          <p:cNvPr id="4659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827213"/>
            <a:ext cx="7991475" cy="4554537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hr-HR" sz="1600" dirty="0">
                <a:solidFill>
                  <a:srgbClr val="000099"/>
                </a:solidFill>
              </a:rPr>
              <a:t> </a:t>
            </a:r>
            <a:r>
              <a:rPr lang="hr-HR" sz="1600" dirty="0">
                <a:solidFill>
                  <a:srgbClr val="FF3300"/>
                </a:solidFill>
              </a:rPr>
              <a:t>Odgoj </a:t>
            </a:r>
            <a:r>
              <a:rPr lang="hr-HR" sz="1600" dirty="0">
                <a:solidFill>
                  <a:srgbClr val="FF0066"/>
                </a:solidFill>
                <a:latin typeface="Times New Roman" pitchFamily="18" charset="0"/>
                <a:sym typeface="Wingdings" pitchFamily="2" charset="2"/>
              </a:rPr>
              <a:t> </a:t>
            </a:r>
            <a:r>
              <a:rPr lang="hr-HR" sz="1600" dirty="0">
                <a:solidFill>
                  <a:srgbClr val="FF3300"/>
                </a:solidFill>
                <a:sym typeface="Wingdings" pitchFamily="2" charset="2"/>
              </a:rPr>
              <a:t>nastava</a:t>
            </a:r>
            <a:r>
              <a:rPr lang="hr-HR" sz="1600" dirty="0">
                <a:solidFill>
                  <a:srgbClr val="000099"/>
                </a:solidFill>
              </a:rPr>
              <a:t> </a:t>
            </a:r>
            <a:r>
              <a:rPr lang="hr-HR" sz="1600" dirty="0">
                <a:solidFill>
                  <a:schemeClr val="tx2"/>
                </a:solidFill>
                <a:sym typeface="Wingdings" pitchFamily="2" charset="2"/>
              </a:rPr>
              <a:t></a:t>
            </a:r>
            <a:r>
              <a:rPr lang="hr-HR" sz="1600" dirty="0">
                <a:solidFill>
                  <a:srgbClr val="FF3300"/>
                </a:solidFill>
                <a:sym typeface="Wingdings" pitchFamily="2" charset="2"/>
              </a:rPr>
              <a:t> </a:t>
            </a:r>
            <a:r>
              <a:rPr lang="hr-HR" sz="1600" dirty="0">
                <a:solidFill>
                  <a:srgbClr val="00CC00"/>
                </a:solidFill>
                <a:sym typeface="Wingdings" pitchFamily="2" charset="2"/>
              </a:rPr>
              <a:t>proces zajedničkog konstruiranja u kojem se postojeće znanje i razumijevanje propituje i provjerava u komunikaciji s drugima, revidiraju postojeći koncepti i nadograđuje znanje.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hr-HR" sz="1600" dirty="0">
              <a:solidFill>
                <a:srgbClr val="00CC00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hr-HR" sz="1600" dirty="0">
                <a:solidFill>
                  <a:srgbClr val="FFC000"/>
                </a:solidFill>
                <a:sym typeface="Wingdings" pitchFamily="2" charset="2"/>
              </a:rPr>
              <a:t>utjecaj </a:t>
            </a:r>
            <a:r>
              <a:rPr lang="hr-HR" sz="1600" dirty="0" err="1">
                <a:solidFill>
                  <a:srgbClr val="FFC000"/>
                </a:solidFill>
                <a:sym typeface="Wingdings" pitchFamily="2" charset="2"/>
              </a:rPr>
              <a:t>socio</a:t>
            </a:r>
            <a:r>
              <a:rPr lang="hr-HR" sz="1600" dirty="0">
                <a:solidFill>
                  <a:srgbClr val="FFC000"/>
                </a:solidFill>
                <a:sym typeface="Wingdings" pitchFamily="2" charset="2"/>
              </a:rPr>
              <a:t>-kulturnog konteksta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hr-HR" sz="1600" dirty="0">
                <a:solidFill>
                  <a:srgbClr val="FFC000"/>
                </a:solidFill>
                <a:sym typeface="Wingdings" pitchFamily="2" charset="2"/>
              </a:rPr>
              <a:t>ravnopravni, uvažavajući, partnerski odnosi nastavnika i učenika u školi/domu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hr-HR" sz="1600" dirty="0">
                <a:solidFill>
                  <a:srgbClr val="FFC000"/>
                </a:solidFill>
                <a:sym typeface="Wingdings" pitchFamily="2" charset="2"/>
              </a:rPr>
              <a:t>zajednička perspektiva, vizija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endParaRPr lang="hr-HR" sz="1600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r-HR" sz="1600" dirty="0">
                <a:solidFill>
                  <a:srgbClr val="3366FF"/>
                </a:solidFill>
                <a:sym typeface="Wingdings" pitchFamily="2" charset="2"/>
              </a:rPr>
              <a:t>Školski/domski kurikulum konstruira se modificira, mijenja i oblikuje s obzirom na kulturu ustanove i okruženja u kojem škola/dom djeluje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hr-HR" sz="1600" dirty="0">
              <a:solidFill>
                <a:srgbClr val="3366FF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r-HR" sz="1600" dirty="0">
                <a:solidFill>
                  <a:srgbClr val="FF3300"/>
                </a:solidFill>
                <a:sym typeface="Wingdings" pitchFamily="2" charset="2"/>
              </a:rPr>
              <a:t>Proces sukonstrukcije školskog/domskog kurikuluma ne može se planirati ni propisivati unaprijed, već se dorađuje i mijenja tijekom provedbe</a:t>
            </a:r>
            <a:r>
              <a:rPr lang="hr-HR" sz="1600" dirty="0">
                <a:solidFill>
                  <a:srgbClr val="3366FF"/>
                </a:solidFill>
                <a:sym typeface="Wingdings" pitchFamily="2" charset="2"/>
              </a:rPr>
              <a:t> </a:t>
            </a:r>
            <a:r>
              <a:rPr lang="hr-HR" sz="1600" dirty="0">
                <a:solidFill>
                  <a:srgbClr val="0033CC"/>
                </a:solidFill>
                <a:sym typeface="Wingdings" pitchFamily="2" charset="2"/>
              </a:rPr>
              <a:t></a:t>
            </a:r>
            <a:r>
              <a:rPr lang="hr-HR" sz="1600" dirty="0">
                <a:solidFill>
                  <a:srgbClr val="3366FF"/>
                </a:solidFill>
                <a:sym typeface="Wingdings" pitchFamily="2" charset="2"/>
              </a:rPr>
              <a:t> </a:t>
            </a:r>
            <a:r>
              <a:rPr lang="hr-HR" sz="1600" dirty="0">
                <a:solidFill>
                  <a:srgbClr val="00CC00"/>
                </a:solidFill>
                <a:sym typeface="Wingdings" pitchFamily="2" charset="2"/>
              </a:rPr>
              <a:t>spremnost nastavnika za snalaženje u nepredvidivim i neočekivanim situacijama, zajedničko istraživanje, socijalni proces, jedinstven, neponovljiv, </a:t>
            </a:r>
            <a:r>
              <a:rPr lang="hr-HR" sz="1500" dirty="0">
                <a:solidFill>
                  <a:srgbClr val="00CC00"/>
                </a:solidFill>
                <a:sym typeface="Wingdings" pitchFamily="2" charset="2"/>
              </a:rPr>
              <a:t>netransferabilan.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hr-HR" sz="1500" dirty="0">
              <a:solidFill>
                <a:srgbClr val="00CC00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hr-HR" sz="1500" dirty="0">
              <a:solidFill>
                <a:srgbClr val="3366FF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hr-HR" sz="1500" dirty="0">
              <a:solidFill>
                <a:srgbClr val="3366FF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hr-HR" sz="1400" dirty="0">
              <a:solidFill>
                <a:schemeClr val="hlink"/>
              </a:solidFill>
              <a:sym typeface="Wingdings" pitchFamily="2" charset="2"/>
            </a:endParaRPr>
          </a:p>
        </p:txBody>
      </p:sp>
      <p:pic>
        <p:nvPicPr>
          <p:cNvPr id="465926" name="Picture 6" descr="ANd9GcQfd_SRyJ--VpERmVhBt3DINWqK7ml1AnoCPe5RbvvRbTF6m13XQQffWQ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6676" y="5922311"/>
            <a:ext cx="680893" cy="807244"/>
          </a:xfrm>
          <a:prstGeom prst="rect">
            <a:avLst/>
          </a:prstGeom>
          <a:noFill/>
        </p:spPr>
      </p:pic>
      <p:pic>
        <p:nvPicPr>
          <p:cNvPr id="465928" name="Picture 8" descr="ANd9GcTd1LbepQcesLRFNAFqhAxaBHIhIwN83AAZloBNVJ_xhMBZGmnzQC0I9w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6009475"/>
            <a:ext cx="883406" cy="720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05660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5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5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65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65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5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5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5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5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65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5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5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5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5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5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5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65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65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65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659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59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59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5922" grpId="0"/>
      <p:bldP spid="46592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2400" dirty="0">
                <a:solidFill>
                  <a:srgbClr val="0033CC"/>
                </a:solidFill>
              </a:rPr>
              <a:t>KOMPETENCIJE RAVNATELJA I</a:t>
            </a:r>
            <a:r>
              <a:rPr lang="hr-HR" sz="2400" dirty="0">
                <a:solidFill>
                  <a:srgbClr val="FF0000"/>
                </a:solidFill>
              </a:rPr>
              <a:t> KURIKULARNE PROMJENE</a:t>
            </a:r>
            <a:endParaRPr lang="hr-HR" sz="2400" dirty="0">
              <a:solidFill>
                <a:srgbClr val="FF9900"/>
              </a:solidFill>
              <a:latin typeface="+mn-lt"/>
            </a:endParaRPr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827213"/>
            <a:ext cx="7991475" cy="4554537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r-HR" sz="1500" dirty="0">
                <a:solidFill>
                  <a:srgbClr val="000099"/>
                </a:solidFill>
              </a:rPr>
              <a:t> </a:t>
            </a:r>
            <a:r>
              <a:rPr lang="hr-HR" sz="2000" dirty="0">
                <a:solidFill>
                  <a:srgbClr val="FF3300"/>
                </a:solidFill>
              </a:rPr>
              <a:t>Kultura škole/doma </a:t>
            </a:r>
            <a:r>
              <a:rPr lang="hr-HR" sz="2000" dirty="0">
                <a:solidFill>
                  <a:srgbClr val="00B050"/>
                </a:solidFill>
                <a:sym typeface="Wingdings" pitchFamily="2" charset="2"/>
              </a:rPr>
              <a:t> ukupnost uvjeta koji određuju kvalitetu života (i učenja) u školi/domu (klima, ozračje, etos, “duh”…)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hr-HR" sz="2000" dirty="0">
              <a:solidFill>
                <a:srgbClr val="00CC00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hr-HR" sz="2000" dirty="0">
                <a:solidFill>
                  <a:srgbClr val="3366FF"/>
                </a:solidFill>
                <a:sym typeface="Wingdings" pitchFamily="2" charset="2"/>
              </a:rPr>
              <a:t>norme i očekivanja nastavnika/odgajatelja (i učenika)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hr-HR" sz="2000" dirty="0">
                <a:solidFill>
                  <a:srgbClr val="FF9900"/>
                </a:solidFill>
                <a:sym typeface="Wingdings" pitchFamily="2" charset="2"/>
              </a:rPr>
              <a:t>prava, obveze, uloge i međusobni odnosi 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hr-HR" sz="2000" dirty="0">
                <a:solidFill>
                  <a:srgbClr val="3366FF"/>
                </a:solidFill>
                <a:sym typeface="Wingdings" pitchFamily="2" charset="2"/>
              </a:rPr>
              <a:t>formalne i neformalne interakcije (rituali, rutine…)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hr-HR" sz="2000" dirty="0">
                <a:solidFill>
                  <a:srgbClr val="FF9900"/>
                </a:solidFill>
                <a:sym typeface="Wingdings" pitchFamily="2" charset="2"/>
              </a:rPr>
              <a:t>vrijednosti i uvjerenja 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hr-HR" sz="2000" dirty="0">
                <a:solidFill>
                  <a:srgbClr val="3366FF"/>
                </a:solidFill>
                <a:sym typeface="Wingdings" pitchFamily="2" charset="2"/>
              </a:rPr>
              <a:t>socijalni okvir sukonstrukcije školskog/domskog kurikuluma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hr-HR" sz="2000" dirty="0" err="1">
                <a:solidFill>
                  <a:srgbClr val="FF9900"/>
                </a:solidFill>
                <a:sym typeface="Wingdings" pitchFamily="2" charset="2"/>
              </a:rPr>
              <a:t>multidimenzionalna</a:t>
            </a:r>
            <a:r>
              <a:rPr lang="hr-HR" sz="2000" dirty="0">
                <a:solidFill>
                  <a:srgbClr val="FF9900"/>
                </a:solidFill>
                <a:sym typeface="Wingdings" pitchFamily="2" charset="2"/>
              </a:rPr>
              <a:t> priroda</a:t>
            </a:r>
          </a:p>
          <a:p>
            <a:pPr>
              <a:lnSpc>
                <a:spcPct val="90000"/>
              </a:lnSpc>
              <a:buBlip>
                <a:blip r:embed="rId2"/>
              </a:buBlip>
            </a:pPr>
            <a:r>
              <a:rPr lang="hr-HR" sz="2000" dirty="0">
                <a:solidFill>
                  <a:srgbClr val="3366FF"/>
                </a:solidFill>
                <a:sym typeface="Wingdings" pitchFamily="2" charset="2"/>
              </a:rPr>
              <a:t>potreba istraživanja odgojne prakse </a:t>
            </a:r>
            <a:r>
              <a:rPr lang="hr-HR" sz="2000" b="1" dirty="0">
                <a:solidFill>
                  <a:srgbClr val="0033CC"/>
                </a:solidFill>
                <a:latin typeface="Times New Roman" pitchFamily="18" charset="0"/>
                <a:sym typeface="Wingdings" pitchFamily="2" charset="2"/>
              </a:rPr>
              <a:t></a:t>
            </a:r>
            <a:r>
              <a:rPr lang="hr-HR" sz="2000" dirty="0">
                <a:solidFill>
                  <a:srgbClr val="3366FF"/>
                </a:solidFill>
                <a:sym typeface="Wingdings" pitchFamily="2" charset="2"/>
              </a:rPr>
              <a:t> refleksija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hr-HR" sz="2000" dirty="0">
                <a:solidFill>
                  <a:srgbClr val="FF9900"/>
                </a:solidFill>
                <a:sym typeface="Wingdings" pitchFamily="2" charset="2"/>
              </a:rPr>
              <a:t>suodnos/međuovisnost strukturnih dimenzija (prostor, opremljenost, nastava...) i odrednica kulture škole/doma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hr-HR" sz="1800" dirty="0">
              <a:solidFill>
                <a:srgbClr val="FF9900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hr-HR" sz="1800" dirty="0">
              <a:solidFill>
                <a:srgbClr val="00CC00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hr-HR" sz="1800" dirty="0">
              <a:solidFill>
                <a:srgbClr val="3366FF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hr-HR" sz="1500" dirty="0">
              <a:solidFill>
                <a:srgbClr val="3366FF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hr-HR" sz="1400" dirty="0">
              <a:solidFill>
                <a:schemeClr val="hlink"/>
              </a:solidFill>
              <a:sym typeface="Wingdings" pitchFamily="2" charset="2"/>
            </a:endParaRPr>
          </a:p>
        </p:txBody>
      </p:sp>
      <p:pic>
        <p:nvPicPr>
          <p:cNvPr id="467974" name="Picture 6" descr="ANd9GcQ94JiU9T5E7C24fi7YDc1mnsOT7_SobodXcLajEW2-QCL63bfZKrmtuVk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4221088"/>
            <a:ext cx="1143000" cy="8096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190488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79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79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7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7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7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7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67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7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7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67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67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67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67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7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67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7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679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679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7970" grpId="0"/>
      <p:bldP spid="46797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2400" dirty="0">
                <a:solidFill>
                  <a:srgbClr val="0033CC"/>
                </a:solidFill>
              </a:rPr>
              <a:t>KOMPETENCIJE RAVNATELJA I</a:t>
            </a:r>
            <a:r>
              <a:rPr lang="hr-HR" sz="2400" dirty="0">
                <a:solidFill>
                  <a:srgbClr val="FF0000"/>
                </a:solidFill>
              </a:rPr>
              <a:t> KURIKULARNE PROMJENE</a:t>
            </a:r>
            <a:endParaRPr lang="en-US" sz="2400" dirty="0">
              <a:solidFill>
                <a:srgbClr val="FF9900"/>
              </a:solidFill>
              <a:latin typeface="+mn-lt"/>
            </a:endParaRPr>
          </a:p>
        </p:txBody>
      </p:sp>
      <p:sp>
        <p:nvSpPr>
          <p:cNvPr id="4515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71550" y="2060848"/>
            <a:ext cx="7921625" cy="4070077"/>
          </a:xfrm>
        </p:spPr>
        <p:txBody>
          <a:bodyPr/>
          <a:lstStyle/>
          <a:p>
            <a:pPr>
              <a:buNone/>
            </a:pPr>
            <a:r>
              <a:rPr lang="hr-HR" sz="2000" b="1" dirty="0">
                <a:solidFill>
                  <a:srgbClr val="0033CC"/>
                </a:solidFill>
              </a:rPr>
              <a:t>◊</a:t>
            </a:r>
            <a:r>
              <a:rPr lang="hr-HR" sz="2000" dirty="0">
                <a:solidFill>
                  <a:schemeClr val="hlink"/>
                </a:solidFill>
              </a:rPr>
              <a:t> </a:t>
            </a:r>
            <a:r>
              <a:rPr lang="hr-HR" sz="2000" dirty="0">
                <a:solidFill>
                  <a:srgbClr val="FF0000"/>
                </a:solidFill>
              </a:rPr>
              <a:t>suvremena škola/učenički dom</a:t>
            </a:r>
            <a:r>
              <a:rPr lang="hr-HR" sz="200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hr-HR" sz="2000" b="1" dirty="0">
                <a:solidFill>
                  <a:srgbClr val="0033CC"/>
                </a:solidFill>
                <a:sym typeface="Wingdings" pitchFamily="2" charset="2"/>
              </a:rPr>
              <a:t></a:t>
            </a:r>
            <a:r>
              <a:rPr lang="hr-HR" sz="2000" dirty="0">
                <a:solidFill>
                  <a:srgbClr val="FF0066"/>
                </a:solidFill>
                <a:sym typeface="Wingdings" pitchFamily="2" charset="2"/>
              </a:rPr>
              <a:t> </a:t>
            </a:r>
            <a:r>
              <a:rPr lang="hr-HR" sz="2000" dirty="0">
                <a:solidFill>
                  <a:srgbClr val="008000"/>
                </a:solidFill>
              </a:rPr>
              <a:t>prosocijalna zajednica</a:t>
            </a:r>
            <a:endParaRPr lang="hr-HR" sz="2000" dirty="0">
              <a:solidFill>
                <a:srgbClr val="008000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hr-HR" sz="2000" dirty="0">
              <a:solidFill>
                <a:schemeClr val="accent1"/>
              </a:solidFill>
              <a:sym typeface="Wingdings" pitchFamily="2" charset="2"/>
            </a:endParaRPr>
          </a:p>
          <a:p>
            <a:pPr>
              <a:buNone/>
            </a:pPr>
            <a:r>
              <a:rPr lang="hr-HR" sz="2000" b="1" dirty="0">
                <a:solidFill>
                  <a:srgbClr val="0033CC"/>
                </a:solidFill>
              </a:rPr>
              <a:t>◊</a:t>
            </a:r>
            <a:r>
              <a:rPr lang="hr-HR" sz="2000" dirty="0">
                <a:solidFill>
                  <a:srgbClr val="FF0000"/>
                </a:solidFill>
                <a:sym typeface="Wingdings" pitchFamily="2" charset="2"/>
              </a:rPr>
              <a:t> razlika između diskursa </a:t>
            </a:r>
            <a:r>
              <a:rPr lang="hr-HR" sz="2000" b="1" dirty="0">
                <a:solidFill>
                  <a:srgbClr val="0033CC"/>
                </a:solidFill>
                <a:sym typeface="Wingdings" pitchFamily="2" charset="2"/>
              </a:rPr>
              <a:t></a:t>
            </a:r>
            <a:r>
              <a:rPr lang="hr-HR" sz="2000" dirty="0">
                <a:solidFill>
                  <a:srgbClr val="FF0066"/>
                </a:solidFill>
                <a:sym typeface="Wingdings" pitchFamily="2" charset="2"/>
              </a:rPr>
              <a:t> </a:t>
            </a:r>
            <a:r>
              <a:rPr lang="hr-HR" sz="2000" dirty="0">
                <a:solidFill>
                  <a:srgbClr val="008000"/>
                </a:solidFill>
                <a:sym typeface="Wingdings" pitchFamily="2" charset="2"/>
              </a:rPr>
              <a:t>akademskog postignuća i diskursa razvoja učenika</a:t>
            </a:r>
            <a:endParaRPr lang="hr-HR" sz="2000" dirty="0">
              <a:solidFill>
                <a:srgbClr val="008000"/>
              </a:solidFill>
            </a:endParaRPr>
          </a:p>
          <a:p>
            <a:pPr>
              <a:buNone/>
            </a:pPr>
            <a:r>
              <a:rPr lang="hr-HR" sz="2000" b="1" dirty="0">
                <a:solidFill>
                  <a:srgbClr val="0033CC"/>
                </a:solidFill>
              </a:rPr>
              <a:t>◊</a:t>
            </a:r>
            <a:r>
              <a:rPr lang="hr-HR" sz="2000" dirty="0"/>
              <a:t> </a:t>
            </a:r>
            <a:r>
              <a:rPr lang="hr-HR" sz="2000" dirty="0">
                <a:solidFill>
                  <a:srgbClr val="FF0000"/>
                </a:solidFill>
              </a:rPr>
              <a:t>polazište</a:t>
            </a:r>
            <a:r>
              <a:rPr lang="hr-HR" sz="2000" dirty="0">
                <a:solidFill>
                  <a:srgbClr val="FF0066"/>
                </a:solidFill>
                <a:sym typeface="Wingdings" pitchFamily="2" charset="2"/>
              </a:rPr>
              <a:t> </a:t>
            </a:r>
            <a:r>
              <a:rPr lang="hr-HR" sz="2000" b="1" dirty="0">
                <a:solidFill>
                  <a:srgbClr val="0033CC"/>
                </a:solidFill>
                <a:sym typeface="Wingdings" pitchFamily="2" charset="2"/>
              </a:rPr>
              <a:t></a:t>
            </a:r>
            <a:r>
              <a:rPr lang="hr-HR" sz="2000" dirty="0">
                <a:solidFill>
                  <a:srgbClr val="FF0066"/>
                </a:solidFill>
                <a:sym typeface="Wingdings" pitchFamily="2" charset="2"/>
              </a:rPr>
              <a:t> </a:t>
            </a:r>
            <a:r>
              <a:rPr lang="hr-HR" sz="2000" dirty="0">
                <a:solidFill>
                  <a:srgbClr val="008000"/>
                </a:solidFill>
              </a:rPr>
              <a:t>interakcijsko-komunikacijska odgojna perspektiva međuljudski odnos između ravnatelja, nastavnika-odgajatelja i učenika u školi/domu</a:t>
            </a:r>
          </a:p>
          <a:p>
            <a:pPr>
              <a:buNone/>
            </a:pPr>
            <a:r>
              <a:rPr lang="hr-HR" sz="2000" b="1" dirty="0">
                <a:solidFill>
                  <a:srgbClr val="0033CC"/>
                </a:solidFill>
              </a:rPr>
              <a:t>◊</a:t>
            </a:r>
            <a:r>
              <a:rPr lang="hr-HR" sz="2000" dirty="0"/>
              <a:t> </a:t>
            </a:r>
            <a:r>
              <a:rPr lang="hr-HR" sz="2000" dirty="0">
                <a:solidFill>
                  <a:srgbClr val="FF0000"/>
                </a:solidFill>
              </a:rPr>
              <a:t>cilj</a:t>
            </a:r>
            <a:r>
              <a:rPr lang="hr-HR" sz="2000" dirty="0">
                <a:solidFill>
                  <a:srgbClr val="FF0066"/>
                </a:solidFill>
                <a:sym typeface="Wingdings" pitchFamily="2" charset="2"/>
              </a:rPr>
              <a:t> </a:t>
            </a:r>
            <a:r>
              <a:rPr lang="hr-HR" sz="2000" b="1" dirty="0">
                <a:solidFill>
                  <a:srgbClr val="0033CC"/>
                </a:solidFill>
                <a:sym typeface="Wingdings" pitchFamily="2" charset="2"/>
              </a:rPr>
              <a:t></a:t>
            </a:r>
            <a:r>
              <a:rPr lang="hr-HR" sz="2000" dirty="0">
                <a:solidFill>
                  <a:srgbClr val="FF0066"/>
                </a:solidFill>
                <a:sym typeface="Wingdings" pitchFamily="2" charset="2"/>
              </a:rPr>
              <a:t> </a:t>
            </a:r>
            <a:r>
              <a:rPr lang="hr-HR" sz="2000" dirty="0">
                <a:solidFill>
                  <a:srgbClr val="008000"/>
                </a:solidFill>
              </a:rPr>
              <a:t>formiranje dinamične, stvaralačke, humane školske  </a:t>
            </a:r>
          </a:p>
          <a:p>
            <a:pPr>
              <a:buFont typeface="Wingdings" pitchFamily="2" charset="2"/>
              <a:buNone/>
            </a:pPr>
            <a:r>
              <a:rPr lang="hr-HR" sz="2000" dirty="0">
                <a:solidFill>
                  <a:srgbClr val="008000"/>
                </a:solidFill>
              </a:rPr>
              <a:t>            zajednice jačanje socijalne kompetencije i </a:t>
            </a:r>
          </a:p>
          <a:p>
            <a:pPr>
              <a:buFont typeface="Wingdings" pitchFamily="2" charset="2"/>
              <a:buNone/>
            </a:pPr>
            <a:r>
              <a:rPr lang="hr-HR" sz="2000" dirty="0">
                <a:solidFill>
                  <a:srgbClr val="008000"/>
                </a:solidFill>
              </a:rPr>
              <a:t>            </a:t>
            </a:r>
            <a:r>
              <a:rPr lang="hr-HR" sz="2000" dirty="0" err="1">
                <a:solidFill>
                  <a:srgbClr val="008000"/>
                </a:solidFill>
              </a:rPr>
              <a:t>samoosnaživanja</a:t>
            </a:r>
            <a:r>
              <a:rPr lang="hr-HR" sz="2000" dirty="0">
                <a:solidFill>
                  <a:srgbClr val="008000"/>
                </a:solidFill>
              </a:rPr>
              <a:t> učenika</a:t>
            </a:r>
            <a:endParaRPr lang="en-US" sz="2000" dirty="0">
              <a:solidFill>
                <a:srgbClr val="008000"/>
              </a:solidFill>
            </a:endParaRPr>
          </a:p>
        </p:txBody>
      </p:sp>
      <p:pic>
        <p:nvPicPr>
          <p:cNvPr id="506882" name="Picture 2" descr="C:\Users\korisnik\Desktop\kuri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5756926"/>
            <a:ext cx="1746151" cy="990222"/>
          </a:xfrm>
          <a:prstGeom prst="rect">
            <a:avLst/>
          </a:prstGeom>
          <a:noFill/>
        </p:spPr>
      </p:pic>
      <p:pic>
        <p:nvPicPr>
          <p:cNvPr id="506883" name="Picture 3" descr="C:\Users\korisnik\Desktop\učenik nosi knjige u ruc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7213" y="5235019"/>
            <a:ext cx="1255289" cy="13213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563647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515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515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51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51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1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1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1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1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1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51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51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1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51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51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51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51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51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51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51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51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51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51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51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51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586" grpId="0"/>
      <p:bldP spid="45158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2400" dirty="0">
                <a:solidFill>
                  <a:srgbClr val="0033CC"/>
                </a:solidFill>
              </a:rPr>
              <a:t>KOMPETENCIJE RAVNATELJA I</a:t>
            </a:r>
            <a:r>
              <a:rPr lang="hr-HR" sz="2400" dirty="0">
                <a:solidFill>
                  <a:srgbClr val="FF0000"/>
                </a:solidFill>
              </a:rPr>
              <a:t> KURIKULARNE PROMJENE</a:t>
            </a:r>
            <a:endParaRPr lang="en-US" sz="2400" dirty="0">
              <a:solidFill>
                <a:srgbClr val="FF9900"/>
              </a:solidFill>
              <a:latin typeface="+mn-lt"/>
            </a:endParaRPr>
          </a:p>
        </p:txBody>
      </p:sp>
      <p:pic>
        <p:nvPicPr>
          <p:cNvPr id="8" name="Picture 14" descr="LAK01712">
            <a:extLst>
              <a:ext uri="{FF2B5EF4-FFF2-40B4-BE49-F238E27FC236}">
                <a16:creationId xmlns:a16="http://schemas.microsoft.com/office/drawing/2014/main" id="{CA34EEB5-80AF-4AD1-B3D2-4CFFC3EF49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32856"/>
            <a:ext cx="2793836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A picture containing text, indoor, table, ceiling&#10;&#10;Description automatically generated">
            <a:extLst>
              <a:ext uri="{FF2B5EF4-FFF2-40B4-BE49-F238E27FC236}">
                <a16:creationId xmlns:a16="http://schemas.microsoft.com/office/drawing/2014/main" id="{A3CE7B19-B152-4A88-80C2-285C5A440E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246" y="4005064"/>
            <a:ext cx="3217218" cy="1954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698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515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515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51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51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1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1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58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539750" y="188913"/>
            <a:ext cx="8135938" cy="1295400"/>
          </a:xfrm>
        </p:spPr>
        <p:txBody>
          <a:bodyPr/>
          <a:lstStyle/>
          <a:p>
            <a:pPr algn="ctr"/>
            <a:r>
              <a:rPr lang="hr-HR" sz="2800" dirty="0">
                <a:solidFill>
                  <a:srgbClr val="0033CC"/>
                </a:solidFill>
              </a:rPr>
              <a:t>KOMPETENCIJE RAVNATELJA I KURIKULARNE PROMJENE</a:t>
            </a:r>
            <a:endParaRPr lang="en-US" sz="2800" dirty="0">
              <a:solidFill>
                <a:srgbClr val="0033CC"/>
              </a:solidFill>
            </a:endParaRPr>
          </a:p>
        </p:txBody>
      </p:sp>
      <p:sp>
        <p:nvSpPr>
          <p:cNvPr id="39936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323528" y="4797425"/>
            <a:ext cx="8208911" cy="1584325"/>
          </a:xfrm>
        </p:spPr>
        <p:txBody>
          <a:bodyPr/>
          <a:lstStyle/>
          <a:p>
            <a:pPr algn="ctr" eaLnBrk="1" hangingPunct="1">
              <a:buNone/>
            </a:pPr>
            <a:r>
              <a:rPr lang="hr-HR" sz="1600" dirty="0" err="1">
                <a:solidFill>
                  <a:srgbClr val="FF3300"/>
                </a:solidFill>
              </a:rPr>
              <a:t>Dr</a:t>
            </a:r>
            <a:r>
              <a:rPr lang="hr-HR" sz="1600" dirty="0">
                <a:solidFill>
                  <a:srgbClr val="FF3300"/>
                </a:solidFill>
              </a:rPr>
              <a:t>. </a:t>
            </a:r>
            <a:r>
              <a:rPr lang="hr-HR" sz="1600" dirty="0" err="1">
                <a:solidFill>
                  <a:srgbClr val="FF3300"/>
                </a:solidFill>
              </a:rPr>
              <a:t>sc</a:t>
            </a:r>
            <a:r>
              <a:rPr lang="hr-HR" sz="1600" dirty="0">
                <a:solidFill>
                  <a:srgbClr val="FF3300"/>
                </a:solidFill>
              </a:rPr>
              <a:t>. </a:t>
            </a:r>
            <a:r>
              <a:rPr lang="hr-HR" sz="2400" b="1" dirty="0">
                <a:solidFill>
                  <a:srgbClr val="FF3300"/>
                </a:solidFill>
              </a:rPr>
              <a:t>Neven Hrvatić</a:t>
            </a:r>
            <a:r>
              <a:rPr lang="hr-HR" sz="2400" dirty="0">
                <a:solidFill>
                  <a:srgbClr val="FF3300"/>
                </a:solidFill>
              </a:rPr>
              <a:t>, </a:t>
            </a:r>
            <a:r>
              <a:rPr lang="hr-HR" sz="1800" dirty="0">
                <a:solidFill>
                  <a:srgbClr val="FF3300"/>
                </a:solidFill>
              </a:rPr>
              <a:t>redoviti profesor u trajnom zvanju</a:t>
            </a:r>
          </a:p>
          <a:p>
            <a:pPr algn="ctr" eaLnBrk="1" hangingPunct="1">
              <a:buNone/>
            </a:pPr>
            <a:r>
              <a:rPr lang="hr-HR" sz="2400" dirty="0">
                <a:solidFill>
                  <a:srgbClr val="008000"/>
                </a:solidFill>
              </a:rPr>
              <a:t>FAKULTET HRVATSKIH STUDIJA U ZAGREBU</a:t>
            </a:r>
            <a:r>
              <a:rPr lang="hr-HR" sz="2400" dirty="0"/>
              <a:t>      </a:t>
            </a:r>
          </a:p>
          <a:p>
            <a:pPr algn="ctr" eaLnBrk="1" hangingPunct="1">
              <a:buNone/>
            </a:pPr>
            <a:r>
              <a:rPr lang="hr-HR" sz="2400" dirty="0">
                <a:solidFill>
                  <a:srgbClr val="00B0F0"/>
                </a:solidFill>
              </a:rPr>
              <a:t>ODSJEK ZA ODGOJNO-OBRAZOVNE ZNANOSTI</a:t>
            </a:r>
          </a:p>
          <a:p>
            <a:pPr marL="0" indent="0" algn="ctr">
              <a:buFont typeface="Wingdings" pitchFamily="2" charset="2"/>
              <a:buNone/>
            </a:pPr>
            <a:endParaRPr lang="hr-HR" sz="1500" dirty="0">
              <a:solidFill>
                <a:srgbClr val="0033CC"/>
              </a:solidFill>
            </a:endParaRPr>
          </a:p>
          <a:p>
            <a:pPr marL="0" indent="0" algn="ctr">
              <a:buFont typeface="Wingdings" pitchFamily="2" charset="2"/>
              <a:buNone/>
            </a:pPr>
            <a:endParaRPr lang="hr-HR" sz="1500" dirty="0">
              <a:solidFill>
                <a:srgbClr val="0033CC"/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sz="1600" dirty="0"/>
          </a:p>
        </p:txBody>
      </p:sp>
      <p:pic>
        <p:nvPicPr>
          <p:cNvPr id="478209" name="Picture 1" descr="C:\Users\korisnik\Desktop\sistemsko-upravljanje-zaposlenima-i-merenja-ucin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4195589" cy="235955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6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2400" dirty="0">
                <a:solidFill>
                  <a:srgbClr val="FF0000"/>
                </a:solidFill>
                <a:latin typeface="+mn-lt"/>
              </a:rPr>
              <a:t>KOMPETENCIJE RAVNATELJA </a:t>
            </a:r>
            <a:r>
              <a:rPr lang="hr-HR" sz="2400" dirty="0">
                <a:solidFill>
                  <a:srgbClr val="0033CC"/>
                </a:solidFill>
                <a:latin typeface="+mn-lt"/>
              </a:rPr>
              <a:t>I</a:t>
            </a:r>
            <a:r>
              <a:rPr lang="hr-HR" sz="2400" dirty="0">
                <a:solidFill>
                  <a:srgbClr val="FF0000"/>
                </a:solidFill>
                <a:latin typeface="+mn-lt"/>
              </a:rPr>
              <a:t> </a:t>
            </a:r>
            <a:r>
              <a:rPr lang="hr-HR" sz="2400" dirty="0">
                <a:solidFill>
                  <a:srgbClr val="0033CC"/>
                </a:solidFill>
                <a:latin typeface="+mn-lt"/>
              </a:rPr>
              <a:t>KURIKULARNE PROMJENE</a:t>
            </a:r>
            <a:endParaRPr lang="en-US" sz="2400" dirty="0">
              <a:solidFill>
                <a:srgbClr val="FF9900"/>
              </a:solidFill>
              <a:latin typeface="+mn-lt"/>
            </a:endParaRPr>
          </a:p>
        </p:txBody>
      </p:sp>
      <p:sp>
        <p:nvSpPr>
          <p:cNvPr id="453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70013" y="1628800"/>
            <a:ext cx="3589337" cy="43132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hr-HR" sz="2200" dirty="0">
                <a:solidFill>
                  <a:srgbClr val="FF0000"/>
                </a:solidFill>
              </a:rPr>
              <a:t>   </a:t>
            </a:r>
            <a:r>
              <a:rPr lang="hr-HR" sz="2200" dirty="0">
                <a:solidFill>
                  <a:srgbClr val="00B050"/>
                </a:solidFill>
              </a:rPr>
              <a:t>Odgoj (i obrazovanje) u školi/učeničkom domu </a:t>
            </a:r>
          </a:p>
          <a:p>
            <a:pPr>
              <a:buFont typeface="Wingdings" pitchFamily="2" charset="2"/>
              <a:buNone/>
            </a:pPr>
            <a:r>
              <a:rPr lang="hr-HR" sz="2200" dirty="0">
                <a:solidFill>
                  <a:srgbClr val="FF6600"/>
                </a:solidFill>
              </a:rPr>
              <a:t>   Odgoj individualiteta </a:t>
            </a:r>
            <a:r>
              <a:rPr lang="hr-HR" sz="2200" dirty="0">
                <a:solidFill>
                  <a:srgbClr val="FF6600"/>
                </a:solidFill>
                <a:sym typeface="Wingdings" pitchFamily="2" charset="2"/>
              </a:rPr>
              <a:t> </a:t>
            </a:r>
            <a:r>
              <a:rPr lang="hr-HR" sz="2200" dirty="0">
                <a:solidFill>
                  <a:srgbClr val="0033CC"/>
                </a:solidFill>
                <a:sym typeface="Wingdings" pitchFamily="2" charset="2"/>
              </a:rPr>
              <a:t>otvoren, dinamičan i stvaralački odgojni proces u kojem se prepliću relevantni činitelji odgoja (škola/dom, okružje, ravnatelj, nastavnik, otvoreni kurikulum...)</a:t>
            </a:r>
          </a:p>
        </p:txBody>
      </p:sp>
      <p:sp>
        <p:nvSpPr>
          <p:cNvPr id="45363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205038"/>
            <a:ext cx="4038600" cy="4464050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buFont typeface="Wingdings" pitchFamily="2" charset="2"/>
              <a:buNone/>
            </a:pPr>
            <a:r>
              <a:rPr lang="hr-HR" sz="2200" dirty="0">
                <a:solidFill>
                  <a:srgbClr val="00B050"/>
                </a:solidFill>
              </a:rPr>
              <a:t>    Novi pristup </a:t>
            </a:r>
          </a:p>
          <a:p>
            <a:pPr marL="457200" indent="-457200">
              <a:lnSpc>
                <a:spcPct val="90000"/>
              </a:lnSpc>
              <a:buFont typeface="Wingdings" pitchFamily="2" charset="2"/>
              <a:buNone/>
            </a:pPr>
            <a:r>
              <a:rPr lang="hr-HR" sz="2200" dirty="0">
                <a:solidFill>
                  <a:srgbClr val="00B0F0"/>
                </a:solidFill>
              </a:rPr>
              <a:t>      </a:t>
            </a:r>
            <a:r>
              <a:rPr lang="hr-HR" sz="2200" dirty="0">
                <a:solidFill>
                  <a:srgbClr val="0033CC"/>
                </a:solidFill>
              </a:rPr>
              <a:t>(</a:t>
            </a:r>
            <a:r>
              <a:rPr lang="hr-HR" sz="2200" dirty="0">
                <a:solidFill>
                  <a:srgbClr val="FF0000"/>
                </a:solidFill>
              </a:rPr>
              <a:t>odgojni</a:t>
            </a:r>
            <a:r>
              <a:rPr lang="hr-HR" sz="2200" dirty="0">
                <a:solidFill>
                  <a:srgbClr val="00B0F0"/>
                </a:solidFill>
              </a:rPr>
              <a:t>, </a:t>
            </a:r>
            <a:r>
              <a:rPr lang="hr-HR" sz="2200" dirty="0">
                <a:solidFill>
                  <a:srgbClr val="0033CC"/>
                </a:solidFill>
              </a:rPr>
              <a:t>obrazovni, socijalni..) podrazumijeva demokratski, pluralistički, partnerski odnos u kojem će se primjenjivati različiti modeli prema potrebama i mogućnostima učenika</a:t>
            </a:r>
          </a:p>
        </p:txBody>
      </p:sp>
      <p:pic>
        <p:nvPicPr>
          <p:cNvPr id="7" name="Picture 5" descr="g-2boy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085184"/>
            <a:ext cx="1331432" cy="146139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3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3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53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3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3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53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3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3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3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53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53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3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3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3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3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3634" grpId="0"/>
      <p:bldP spid="453635" grpId="0" build="p"/>
      <p:bldP spid="45363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70012" y="1827212"/>
            <a:ext cx="4210100" cy="426608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hr-HR" sz="2400" dirty="0"/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hr-HR" sz="2400" dirty="0">
                <a:solidFill>
                  <a:srgbClr val="0033CC"/>
                </a:solidFill>
                <a:effectLst/>
              </a:rPr>
              <a:t>Ostvarenje pedagoških ideja o </a:t>
            </a:r>
            <a:r>
              <a:rPr lang="hr-HR" sz="2400" dirty="0">
                <a:solidFill>
                  <a:srgbClr val="0033CC"/>
                </a:solidFill>
              </a:rPr>
              <a:t>školi</a:t>
            </a:r>
            <a:r>
              <a:rPr lang="hr-HR" sz="2400" dirty="0">
                <a:solidFill>
                  <a:srgbClr val="0033CC"/>
                </a:solidFill>
                <a:effectLst/>
              </a:rPr>
              <a:t> u </a:t>
            </a:r>
            <a:r>
              <a:rPr lang="hr-HR" sz="2400" dirty="0">
                <a:solidFill>
                  <a:srgbClr val="0033CC"/>
                </a:solidFill>
              </a:rPr>
              <a:t>školi</a:t>
            </a:r>
            <a:endParaRPr lang="hr-HR" sz="2400" dirty="0">
              <a:solidFill>
                <a:srgbClr val="0033CC"/>
              </a:solidFill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hr-HR" sz="2400" dirty="0">
                <a:solidFill>
                  <a:srgbClr val="00B050"/>
                </a:solidFill>
                <a:effectLst/>
              </a:rPr>
              <a:t>Vođenje socijalnih procesa u </a:t>
            </a:r>
            <a:r>
              <a:rPr lang="hr-HR" sz="2400" dirty="0">
                <a:solidFill>
                  <a:srgbClr val="00B050"/>
                </a:solidFill>
              </a:rPr>
              <a:t>školi/domu</a:t>
            </a:r>
            <a:r>
              <a:rPr lang="hr-HR" sz="2400" dirty="0">
                <a:solidFill>
                  <a:srgbClr val="00B050"/>
                </a:solidFill>
                <a:effectLst/>
              </a:rPr>
              <a:t> usklađivanjem pedagoških ideja (teorija odgoja i obrazovanja) sudionika </a:t>
            </a:r>
            <a:r>
              <a:rPr lang="hr-HR" sz="2400" dirty="0">
                <a:solidFill>
                  <a:srgbClr val="00B050"/>
                </a:solidFill>
              </a:rPr>
              <a:t>školskoga/domskoga</a:t>
            </a:r>
            <a:r>
              <a:rPr lang="hr-HR" sz="2400" dirty="0">
                <a:solidFill>
                  <a:srgbClr val="00B050"/>
                </a:solidFill>
                <a:effectLst/>
              </a:rPr>
              <a:t> života: učenika, ravnatelja, </a:t>
            </a:r>
            <a:r>
              <a:rPr lang="hr-HR" sz="2400" dirty="0">
                <a:solidFill>
                  <a:srgbClr val="00B050"/>
                </a:solidFill>
              </a:rPr>
              <a:t>nastavnika</a:t>
            </a:r>
            <a:r>
              <a:rPr lang="hr-HR" sz="2400" dirty="0">
                <a:solidFill>
                  <a:srgbClr val="00B050"/>
                </a:solidFill>
                <a:effectLst/>
              </a:rPr>
              <a:t> i </a:t>
            </a:r>
            <a:r>
              <a:rPr lang="hr-HR" sz="2400" dirty="0">
                <a:solidFill>
                  <a:srgbClr val="00B050"/>
                </a:solidFill>
              </a:rPr>
              <a:t>školskog/domskog</a:t>
            </a:r>
            <a:r>
              <a:rPr lang="hr-HR" sz="2400" dirty="0">
                <a:solidFill>
                  <a:srgbClr val="00B050"/>
                </a:solidFill>
                <a:effectLst/>
              </a:rPr>
              <a:t> okružja</a:t>
            </a:r>
          </a:p>
          <a:p>
            <a:pPr>
              <a:lnSpc>
                <a:spcPct val="80000"/>
              </a:lnSpc>
            </a:pPr>
            <a:endParaRPr lang="hr-HR" sz="2400" dirty="0">
              <a:solidFill>
                <a:schemeClr val="accent2"/>
              </a:solidFill>
              <a:effectLst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2400" dirty="0">
                <a:solidFill>
                  <a:srgbClr val="FF0000"/>
                </a:solidFill>
              </a:rPr>
              <a:t>KOMPETENCIJE RAVNATELJA </a:t>
            </a:r>
            <a:r>
              <a:rPr lang="hr-HR" sz="2400" dirty="0">
                <a:solidFill>
                  <a:srgbClr val="0033CC"/>
                </a:solidFill>
              </a:rPr>
              <a:t>I</a:t>
            </a:r>
            <a:r>
              <a:rPr lang="hr-HR" sz="2400" dirty="0">
                <a:solidFill>
                  <a:srgbClr val="FF0000"/>
                </a:solidFill>
              </a:rPr>
              <a:t> </a:t>
            </a:r>
            <a:r>
              <a:rPr lang="hr-HR" sz="2400" dirty="0">
                <a:solidFill>
                  <a:srgbClr val="0033CC"/>
                </a:solidFill>
              </a:rPr>
              <a:t>KURIKULARNE PROMJENE</a:t>
            </a:r>
            <a:endParaRPr lang="hr-HR" sz="2400" dirty="0">
              <a:latin typeface="+mn-lt"/>
            </a:endParaRPr>
          </a:p>
        </p:txBody>
      </p:sp>
      <p:pic>
        <p:nvPicPr>
          <p:cNvPr id="501761" name="Picture 1" descr="C:\Users\korisnik\Desktop\imag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708920"/>
            <a:ext cx="2143125" cy="2143125"/>
          </a:xfrm>
          <a:prstGeom prst="rect">
            <a:avLst/>
          </a:prstGeom>
          <a:noFill/>
        </p:spPr>
      </p:pic>
      <p:pic>
        <p:nvPicPr>
          <p:cNvPr id="6" name="Picture 1" descr="C:\Users\korisnik\Desktop\predškola-02-840x4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6012402"/>
            <a:ext cx="1462218" cy="8355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88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147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210" name="Rectangle 2">
            <a:extLst>
              <a:ext uri="{FF2B5EF4-FFF2-40B4-BE49-F238E27FC236}">
                <a16:creationId xmlns:a16="http://schemas.microsoft.com/office/drawing/2014/main" id="{1EC36E5E-6DEA-4054-BE32-F2B128A516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2400" dirty="0">
                <a:solidFill>
                  <a:srgbClr val="FF0000"/>
                </a:solidFill>
              </a:rPr>
              <a:t>KOMPETENCIJE RAVNATELJA </a:t>
            </a:r>
            <a:r>
              <a:rPr lang="hr-HR" sz="2400" dirty="0">
                <a:solidFill>
                  <a:srgbClr val="0033CC"/>
                </a:solidFill>
              </a:rPr>
              <a:t>I</a:t>
            </a:r>
            <a:r>
              <a:rPr lang="hr-HR" sz="2400" dirty="0">
                <a:solidFill>
                  <a:srgbClr val="FF0000"/>
                </a:solidFill>
              </a:rPr>
              <a:t> </a:t>
            </a:r>
            <a:r>
              <a:rPr lang="hr-HR" sz="2400" dirty="0">
                <a:solidFill>
                  <a:srgbClr val="0033CC"/>
                </a:solidFill>
              </a:rPr>
              <a:t>KURIKULARNE PROMJENE</a:t>
            </a:r>
            <a:endParaRPr lang="hr-HR" altLang="en-US" sz="2400" dirty="0">
              <a:solidFill>
                <a:srgbClr val="FF9900"/>
              </a:solidFill>
            </a:endParaRPr>
          </a:p>
        </p:txBody>
      </p:sp>
      <p:sp>
        <p:nvSpPr>
          <p:cNvPr id="478211" name="Rectangle 3">
            <a:extLst>
              <a:ext uri="{FF2B5EF4-FFF2-40B4-BE49-F238E27FC236}">
                <a16:creationId xmlns:a16="http://schemas.microsoft.com/office/drawing/2014/main" id="{D3D48E2C-2F7B-4D13-AA9A-E6757A7EBDF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379538" y="1827213"/>
            <a:ext cx="7304087" cy="4079875"/>
          </a:xfrm>
        </p:spPr>
        <p:txBody>
          <a:bodyPr/>
          <a:lstStyle/>
          <a:p>
            <a:pPr marL="400050" indent="-40005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hr-HR" altLang="en-US" sz="2100" dirty="0">
                <a:solidFill>
                  <a:schemeClr val="hlink"/>
                </a:solidFill>
              </a:rPr>
              <a:t>Legislativne i administrativne mjere kojima se strukturira i razvija odgoj i obrazovanje</a:t>
            </a:r>
          </a:p>
          <a:p>
            <a:pPr marL="400050" indent="-40005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hr-HR" altLang="en-US" sz="2100" dirty="0">
                <a:solidFill>
                  <a:srgbClr val="FF9900"/>
                </a:solidFill>
              </a:rPr>
              <a:t>Cilj i zadaci:</a:t>
            </a:r>
          </a:p>
          <a:p>
            <a:pPr marL="400050" indent="-400050">
              <a:lnSpc>
                <a:spcPct val="90000"/>
              </a:lnSpc>
              <a:buFont typeface="Wingdings" panose="05000000000000000000" pitchFamily="2" charset="2"/>
              <a:buBlip>
                <a:blip r:embed="rId2"/>
              </a:buBlip>
            </a:pPr>
            <a:r>
              <a:rPr lang="hr-HR" altLang="en-US" sz="1900" dirty="0">
                <a:solidFill>
                  <a:srgbClr val="00CC00"/>
                </a:solidFill>
                <a:sym typeface="Wingdings" panose="05000000000000000000" pitchFamily="2" charset="2"/>
              </a:rPr>
              <a:t>Profesionalni identitet/dignitet profesora (stručni razvoj i cjeloživotno obrazovanje nastavnika/odgajatelja)</a:t>
            </a:r>
          </a:p>
          <a:p>
            <a:pPr marL="400050" indent="-400050">
              <a:lnSpc>
                <a:spcPct val="90000"/>
              </a:lnSpc>
              <a:buFont typeface="Wingdings" panose="05000000000000000000" pitchFamily="2" charset="2"/>
              <a:buBlip>
                <a:blip r:embed="rId2"/>
              </a:buBlip>
            </a:pPr>
            <a:r>
              <a:rPr lang="hr-HR" altLang="en-US" sz="1900" dirty="0">
                <a:solidFill>
                  <a:srgbClr val="0033CC"/>
                </a:solidFill>
                <a:sym typeface="Wingdings" panose="05000000000000000000" pitchFamily="2" charset="2"/>
              </a:rPr>
              <a:t>Istovremeno djelovanje na svim područjima odgojno-obrazovnog sustava (trajno, sustavno i dogovoreno)</a:t>
            </a:r>
          </a:p>
          <a:p>
            <a:pPr marL="400050" indent="-400050">
              <a:lnSpc>
                <a:spcPct val="90000"/>
              </a:lnSpc>
              <a:buFont typeface="Wingdings" panose="05000000000000000000" pitchFamily="2" charset="2"/>
              <a:buBlip>
                <a:blip r:embed="rId2"/>
              </a:buBlip>
            </a:pPr>
            <a:r>
              <a:rPr lang="hr-HR" altLang="en-US" sz="1900" dirty="0">
                <a:solidFill>
                  <a:srgbClr val="00CC00"/>
                </a:solidFill>
                <a:sym typeface="Wingdings" panose="05000000000000000000" pitchFamily="2" charset="2"/>
              </a:rPr>
              <a:t>Uvažavanje školske autonomije (kompromis između centralizma i autonomije</a:t>
            </a:r>
          </a:p>
          <a:p>
            <a:pPr marL="400050" indent="-400050">
              <a:lnSpc>
                <a:spcPct val="90000"/>
              </a:lnSpc>
              <a:buFont typeface="Wingdings" panose="05000000000000000000" pitchFamily="2" charset="2"/>
              <a:buBlip>
                <a:blip r:embed="rId2"/>
              </a:buBlip>
            </a:pPr>
            <a:r>
              <a:rPr lang="hr-HR" altLang="en-US" sz="1900" dirty="0">
                <a:solidFill>
                  <a:srgbClr val="0033CC"/>
                </a:solidFill>
                <a:sym typeface="Wingdings" panose="05000000000000000000" pitchFamily="2" charset="2"/>
              </a:rPr>
              <a:t>Pedagoško vrednovanje (obrazovna “učinkovitost” i odgojni utjecaji) </a:t>
            </a:r>
          </a:p>
          <a:p>
            <a:pPr marL="400050" indent="-400050">
              <a:lnSpc>
                <a:spcPct val="90000"/>
              </a:lnSpc>
              <a:buFont typeface="Wingdings" panose="05000000000000000000" pitchFamily="2" charset="2"/>
              <a:buBlip>
                <a:blip r:embed="rId2"/>
              </a:buBlip>
            </a:pPr>
            <a:r>
              <a:rPr lang="hr-HR" altLang="en-US" sz="1900" dirty="0">
                <a:solidFill>
                  <a:srgbClr val="FF9900"/>
                </a:solidFill>
                <a:sym typeface="Wingdings" panose="05000000000000000000" pitchFamily="2" charset="2"/>
              </a:rPr>
              <a:t>Suodnos upravljanja, rukovođenja i vođenja u okviru odgojno-obrazovnog sustava</a:t>
            </a:r>
          </a:p>
          <a:p>
            <a:pPr marL="400050" indent="-400050">
              <a:lnSpc>
                <a:spcPct val="90000"/>
              </a:lnSpc>
              <a:buFont typeface="Wingdings" panose="05000000000000000000" pitchFamily="2" charset="2"/>
              <a:buNone/>
            </a:pPr>
            <a:endParaRPr lang="hr-HR" altLang="en-US" sz="1900" dirty="0">
              <a:solidFill>
                <a:srgbClr val="00CC00"/>
              </a:solidFill>
              <a:sym typeface="Wingdings" panose="05000000000000000000" pitchFamily="2" charset="2"/>
            </a:endParaRPr>
          </a:p>
          <a:p>
            <a:pPr marL="400050" indent="-400050">
              <a:lnSpc>
                <a:spcPct val="90000"/>
              </a:lnSpc>
              <a:buFont typeface="Wingdings" panose="05000000000000000000" pitchFamily="2" charset="2"/>
              <a:buNone/>
            </a:pPr>
            <a:endParaRPr lang="hr-HR" altLang="en-US" sz="2100" dirty="0">
              <a:solidFill>
                <a:srgbClr val="00CC00"/>
              </a:solidFill>
            </a:endParaRPr>
          </a:p>
          <a:p>
            <a:pPr marL="400050" indent="-400050">
              <a:lnSpc>
                <a:spcPct val="90000"/>
              </a:lnSpc>
            </a:pPr>
            <a:endParaRPr lang="hr-HR" altLang="en-US" sz="2100" dirty="0">
              <a:solidFill>
                <a:schemeClr val="accent2"/>
              </a:solidFill>
            </a:endParaRPr>
          </a:p>
          <a:p>
            <a:pPr marL="400050" indent="-400050">
              <a:lnSpc>
                <a:spcPct val="90000"/>
              </a:lnSpc>
            </a:pPr>
            <a:endParaRPr lang="hr-HR" altLang="en-US" sz="21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8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8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7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7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7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78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78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78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78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78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78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78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78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78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78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78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78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78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8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78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78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78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78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8210" grpId="0"/>
      <p:bldP spid="4782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>
            <a:extLst>
              <a:ext uri="{FF2B5EF4-FFF2-40B4-BE49-F238E27FC236}">
                <a16:creationId xmlns:a16="http://schemas.microsoft.com/office/drawing/2014/main" id="{43AE0A78-7AF6-4DC5-9570-AFEDADC638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2400" dirty="0">
                <a:solidFill>
                  <a:srgbClr val="FF0000"/>
                </a:solidFill>
              </a:rPr>
              <a:t>KOMPETENCIJE RAVNATELJA </a:t>
            </a:r>
            <a:r>
              <a:rPr lang="hr-HR" sz="2400" dirty="0">
                <a:solidFill>
                  <a:srgbClr val="0033CC"/>
                </a:solidFill>
              </a:rPr>
              <a:t>I</a:t>
            </a:r>
            <a:r>
              <a:rPr lang="hr-HR" sz="2400" dirty="0">
                <a:solidFill>
                  <a:srgbClr val="FF0000"/>
                </a:solidFill>
              </a:rPr>
              <a:t> </a:t>
            </a:r>
            <a:r>
              <a:rPr lang="hr-HR" sz="2400" dirty="0">
                <a:solidFill>
                  <a:srgbClr val="0033CC"/>
                </a:solidFill>
              </a:rPr>
              <a:t>KURIKULARNE PROMJENE</a:t>
            </a:r>
            <a:endParaRPr lang="en-US" altLang="en-US" sz="2400" dirty="0">
              <a:solidFill>
                <a:srgbClr val="0033CC"/>
              </a:solidFill>
            </a:endParaRPr>
          </a:p>
        </p:txBody>
      </p:sp>
      <p:sp>
        <p:nvSpPr>
          <p:cNvPr id="474115" name="Rectangle 3">
            <a:extLst>
              <a:ext uri="{FF2B5EF4-FFF2-40B4-BE49-F238E27FC236}">
                <a16:creationId xmlns:a16="http://schemas.microsoft.com/office/drawing/2014/main" id="{57B58EE4-FA34-4C9E-A6D8-BCCD4E4D82A6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370013" y="1827213"/>
            <a:ext cx="7313612" cy="3230562"/>
          </a:xfrm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hr-HR" altLang="en-US" sz="2100" dirty="0">
                <a:solidFill>
                  <a:srgbClr val="0033CC"/>
                </a:solidFill>
              </a:rPr>
              <a:t>Stjecanje potrebnih kompetencije postaje osnova i pretpostavka stručnog razvoja ravnatelja tijekom svih faza profesionalne karijere.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hr-HR" altLang="en-US" sz="2100" dirty="0">
                <a:solidFill>
                  <a:srgbClr val="008000"/>
                </a:solidFill>
              </a:rPr>
              <a:t>Proces</a:t>
            </a:r>
            <a:r>
              <a:rPr lang="hr-HR" altLang="en-US" sz="2100" dirty="0">
                <a:solidFill>
                  <a:schemeClr val="accent2"/>
                </a:solidFill>
              </a:rPr>
              <a:t> </a:t>
            </a:r>
            <a:r>
              <a:rPr lang="hr-HR" altLang="en-US" sz="2100" dirty="0">
                <a:solidFill>
                  <a:srgbClr val="FF3300"/>
                </a:solidFill>
              </a:rPr>
              <a:t>kontinuiranog profesionalnog razvoja</a:t>
            </a:r>
            <a:r>
              <a:rPr lang="hr-HR" altLang="en-US" sz="2100" dirty="0">
                <a:solidFill>
                  <a:schemeClr val="accent2"/>
                </a:solidFill>
              </a:rPr>
              <a:t> </a:t>
            </a:r>
            <a:r>
              <a:rPr lang="hr-HR" altLang="en-US" sz="2100" dirty="0">
                <a:solidFill>
                  <a:srgbClr val="FF6600"/>
                </a:solidFill>
              </a:rPr>
              <a:t>(</a:t>
            </a:r>
            <a:r>
              <a:rPr lang="hr-HR" altLang="en-US" sz="2100" i="1" dirty="0">
                <a:solidFill>
                  <a:srgbClr val="FF6600"/>
                </a:solidFill>
              </a:rPr>
              <a:t>Continuous Professional Development</a:t>
            </a:r>
            <a:r>
              <a:rPr lang="hr-HR" altLang="en-US" sz="2100" dirty="0">
                <a:solidFill>
                  <a:srgbClr val="FF6600"/>
                </a:solidFill>
              </a:rPr>
              <a:t>)</a:t>
            </a:r>
            <a:r>
              <a:rPr lang="hr-HR" altLang="en-US" sz="2100" dirty="0">
                <a:solidFill>
                  <a:schemeClr val="accent2"/>
                </a:solidFill>
              </a:rPr>
              <a:t> </a:t>
            </a:r>
            <a:r>
              <a:rPr lang="hr-HR" altLang="en-US" sz="2100" dirty="0">
                <a:solidFill>
                  <a:srgbClr val="008000"/>
                </a:solidFill>
              </a:rPr>
              <a:t>počinje s jačanjem procesa  temeljne izobrazbe/osposobljavanja ravnatelja i sastoji se od komplementarnih  komponenti: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Blip>
                <a:blip r:embed="rId3"/>
              </a:buBlip>
            </a:pPr>
            <a:r>
              <a:rPr lang="hr-HR" altLang="en-US" sz="2100" dirty="0">
                <a:solidFill>
                  <a:srgbClr val="0033CC"/>
                </a:solidFill>
              </a:rPr>
              <a:t>inicijalne (diplomske) izobrazbe/osposobljavanja ravnatelja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Blip>
                <a:blip r:embed="rId3"/>
              </a:buBlip>
            </a:pPr>
            <a:r>
              <a:rPr lang="hr-HR" altLang="en-US" sz="2100" dirty="0">
                <a:solidFill>
                  <a:srgbClr val="00CC00"/>
                </a:solidFill>
              </a:rPr>
              <a:t>uvođenja u posao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Blip>
                <a:blip r:embed="rId3"/>
              </a:buBlip>
            </a:pPr>
            <a:r>
              <a:rPr lang="hr-HR" altLang="en-US" sz="2100" dirty="0">
                <a:solidFill>
                  <a:srgbClr val="0033CC"/>
                </a:solidFill>
              </a:rPr>
              <a:t>obrazovanja ravnatelja tijekom rada</a:t>
            </a:r>
            <a:r>
              <a:rPr lang="hr-HR" altLang="en-US" sz="2100" dirty="0">
                <a:solidFill>
                  <a:schemeClr val="accent2"/>
                </a:solidFill>
              </a:rPr>
              <a:t>        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hr-HR" altLang="en-US" sz="2100" dirty="0">
                <a:solidFill>
                  <a:srgbClr val="00CC00"/>
                </a:solidFill>
              </a:rPr>
              <a:t>cjeloživotnog učenja</a:t>
            </a:r>
            <a:r>
              <a:rPr lang="hr-HR" sz="2000" dirty="0">
                <a:solidFill>
                  <a:srgbClr val="0033CC"/>
                </a:solidFill>
                <a:sym typeface="Wingdings" pitchFamily="2" charset="2"/>
              </a:rPr>
              <a:t> 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r-HR" altLang="en-US" sz="2000" dirty="0">
                <a:solidFill>
                  <a:srgbClr val="0033CC"/>
                </a:solidFill>
                <a:sym typeface="Wingdings" pitchFamily="2" charset="2"/>
              </a:rPr>
              <a:t>    </a:t>
            </a:r>
            <a:r>
              <a:rPr lang="hr-HR" altLang="en-US" sz="2100" dirty="0">
                <a:solidFill>
                  <a:srgbClr val="FF0000"/>
                </a:solidFill>
              </a:rPr>
              <a:t>profesionalizacija ravnatelja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hr-HR" altLang="en-US" sz="2100" dirty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endParaRPr lang="en-US" altLang="en-US" sz="2100" dirty="0">
              <a:latin typeface="Times New Roman" panose="02020603050405020304" pitchFamily="18" charset="0"/>
            </a:endParaRPr>
          </a:p>
        </p:txBody>
      </p:sp>
      <p:pic>
        <p:nvPicPr>
          <p:cNvPr id="474118" name="Picture 6">
            <a:extLst>
              <a:ext uri="{FF2B5EF4-FFF2-40B4-BE49-F238E27FC236}">
                <a16:creationId xmlns:a16="http://schemas.microsoft.com/office/drawing/2014/main" id="{B744FE7D-6911-4299-B8C4-889ACE9DE2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5373688"/>
            <a:ext cx="1392237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4114" grpId="0"/>
      <p:bldP spid="4741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2400" dirty="0">
                <a:solidFill>
                  <a:srgbClr val="FF0000"/>
                </a:solidFill>
              </a:rPr>
              <a:t>KOMPETENCIJE RAVNATELJA </a:t>
            </a:r>
            <a:r>
              <a:rPr lang="hr-HR" sz="2400" dirty="0">
                <a:solidFill>
                  <a:srgbClr val="0033CC"/>
                </a:solidFill>
              </a:rPr>
              <a:t>I</a:t>
            </a:r>
            <a:r>
              <a:rPr lang="hr-HR" sz="2400" dirty="0">
                <a:solidFill>
                  <a:srgbClr val="FF0000"/>
                </a:solidFill>
              </a:rPr>
              <a:t> </a:t>
            </a:r>
            <a:r>
              <a:rPr lang="hr-HR" sz="2400" dirty="0">
                <a:solidFill>
                  <a:srgbClr val="0033CC"/>
                </a:solidFill>
              </a:rPr>
              <a:t>KURIKULARNE PROMJENE</a:t>
            </a:r>
            <a:endParaRPr lang="hr-HR" sz="2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608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827213"/>
            <a:ext cx="3743325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hr-HR" sz="2500" dirty="0">
                <a:solidFill>
                  <a:srgbClr val="0033CC"/>
                </a:solidFill>
                <a:latin typeface="Times New Roman" pitchFamily="18" charset="0"/>
              </a:rPr>
              <a:t>Predmetna kompetencija</a:t>
            </a:r>
            <a:r>
              <a:rPr lang="hr-HR" sz="2500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hr-HR" sz="2500" dirty="0">
                <a:solidFill>
                  <a:srgbClr val="FF0066"/>
                </a:solidFill>
                <a:latin typeface="Times New Roman" pitchFamily="18" charset="0"/>
                <a:sym typeface="Wingdings" pitchFamily="2" charset="2"/>
              </a:rPr>
              <a:t></a:t>
            </a:r>
            <a:r>
              <a:rPr lang="hr-HR" sz="2500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hr-HR" sz="2500" dirty="0">
                <a:solidFill>
                  <a:srgbClr val="FF9900"/>
                </a:solidFill>
                <a:latin typeface="Times New Roman" pitchFamily="18" charset="0"/>
              </a:rPr>
              <a:t>uključuje znanja određenog područja </a:t>
            </a:r>
          </a:p>
          <a:p>
            <a:pPr>
              <a:buFont typeface="Wingdings" pitchFamily="2" charset="2"/>
              <a:buNone/>
            </a:pPr>
            <a:r>
              <a:rPr lang="hr-HR" sz="2500" dirty="0">
                <a:solidFill>
                  <a:srgbClr val="0033CC"/>
                </a:solidFill>
                <a:latin typeface="Times New Roman" pitchFamily="18" charset="0"/>
              </a:rPr>
              <a:t>Pedagoško-didaktičko-metodička kompetencija</a:t>
            </a:r>
            <a:r>
              <a:rPr lang="hr-HR" sz="2500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hr-HR" sz="2500" dirty="0">
                <a:solidFill>
                  <a:srgbClr val="FF6600"/>
                </a:solidFill>
                <a:latin typeface="Times New Roman" pitchFamily="18" charset="0"/>
                <a:sym typeface="Wingdings" pitchFamily="2" charset="2"/>
              </a:rPr>
              <a:t></a:t>
            </a:r>
            <a:r>
              <a:rPr lang="hr-HR" sz="2500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hr-HR" sz="2500" dirty="0">
                <a:solidFill>
                  <a:srgbClr val="FF9900"/>
                </a:solidFill>
                <a:latin typeface="Times New Roman" pitchFamily="18" charset="0"/>
              </a:rPr>
              <a:t>obuhvaća znanja i vještine posredovanja znanstvenih spoznaja u realizaciji odgojno-obrazovnih sadržaja  </a:t>
            </a:r>
          </a:p>
        </p:txBody>
      </p:sp>
      <p:sp>
        <p:nvSpPr>
          <p:cNvPr id="46080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2060575"/>
            <a:ext cx="4321175" cy="4070350"/>
          </a:xfrm>
        </p:spPr>
        <p:txBody>
          <a:bodyPr/>
          <a:lstStyle/>
          <a:p>
            <a:pPr marL="533400" indent="-533400">
              <a:buFont typeface="Wingdings" pitchFamily="2" charset="2"/>
              <a:buNone/>
            </a:pPr>
            <a:r>
              <a:rPr lang="hr-HR" sz="2500" dirty="0">
                <a:solidFill>
                  <a:srgbClr val="00CC00"/>
                </a:solidFill>
                <a:latin typeface="Times New Roman" pitchFamily="18" charset="0"/>
              </a:rPr>
              <a:t>1. </a:t>
            </a:r>
            <a:r>
              <a:rPr lang="hr-HR" sz="2500" dirty="0">
                <a:solidFill>
                  <a:srgbClr val="00B050"/>
                </a:solidFill>
                <a:latin typeface="Times New Roman" pitchFamily="18" charset="0"/>
              </a:rPr>
              <a:t>stručno-predmetna</a:t>
            </a:r>
          </a:p>
          <a:p>
            <a:pPr marL="533400" indent="-533400">
              <a:buFont typeface="Wingdings" pitchFamily="2" charset="2"/>
              <a:buNone/>
            </a:pPr>
            <a:r>
              <a:rPr lang="hr-HR" sz="2500" dirty="0">
                <a:solidFill>
                  <a:srgbClr val="00B050"/>
                </a:solidFill>
                <a:latin typeface="Times New Roman" pitchFamily="18" charset="0"/>
              </a:rPr>
              <a:t>2. pedagoška</a:t>
            </a:r>
          </a:p>
          <a:p>
            <a:pPr marL="533400" indent="-533400">
              <a:buFont typeface="Wingdings" pitchFamily="2" charset="2"/>
              <a:buNone/>
            </a:pPr>
            <a:r>
              <a:rPr lang="hr-HR" sz="2500" dirty="0">
                <a:solidFill>
                  <a:srgbClr val="00B050"/>
                </a:solidFill>
                <a:latin typeface="Times New Roman" pitchFamily="18" charset="0"/>
              </a:rPr>
              <a:t>3. komunikacijsko/refleksivna</a:t>
            </a:r>
          </a:p>
          <a:p>
            <a:pPr marL="533400" indent="-533400">
              <a:buFont typeface="Wingdings" pitchFamily="2" charset="2"/>
              <a:buNone/>
            </a:pPr>
            <a:r>
              <a:rPr lang="hr-HR" sz="2500" dirty="0">
                <a:solidFill>
                  <a:srgbClr val="00B050"/>
                </a:solidFill>
                <a:latin typeface="Times New Roman" pitchFamily="18" charset="0"/>
              </a:rPr>
              <a:t>4. organizacijska</a:t>
            </a:r>
          </a:p>
          <a:p>
            <a:pPr marL="533400" indent="-533400">
              <a:buFont typeface="Wingdings" pitchFamily="2" charset="2"/>
              <a:buNone/>
            </a:pPr>
            <a:endParaRPr lang="hr-HR" sz="2500" dirty="0">
              <a:solidFill>
                <a:srgbClr val="00CC00"/>
              </a:solidFill>
              <a:latin typeface="Times New Roman" pitchFamily="18" charset="0"/>
            </a:endParaRPr>
          </a:p>
          <a:p>
            <a:pPr marL="533400" indent="-533400">
              <a:buFont typeface="Wingdings" pitchFamily="2" charset="2"/>
              <a:buNone/>
            </a:pPr>
            <a:endParaRPr lang="hr-HR" sz="2500" dirty="0"/>
          </a:p>
        </p:txBody>
      </p:sp>
      <p:pic>
        <p:nvPicPr>
          <p:cNvPr id="460807" name="Picture 7" descr="putoka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4076700"/>
            <a:ext cx="223202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7880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0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60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60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0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0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0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0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60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0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0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0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0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0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0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608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608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608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608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08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08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02" grpId="0"/>
      <p:bldP spid="460803" grpId="0" build="p"/>
      <p:bldP spid="46080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2">
            <a:extLst>
              <a:ext uri="{FF2B5EF4-FFF2-40B4-BE49-F238E27FC236}">
                <a16:creationId xmlns:a16="http://schemas.microsoft.com/office/drawing/2014/main" id="{335AF60B-B214-4193-99C6-D9AE0ACE7A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2400" dirty="0">
                <a:solidFill>
                  <a:srgbClr val="FF0000"/>
                </a:solidFill>
              </a:rPr>
              <a:t>KOMPETENCIJE RAVNATELJA </a:t>
            </a:r>
            <a:r>
              <a:rPr lang="hr-HR" sz="2400" dirty="0">
                <a:solidFill>
                  <a:srgbClr val="0033CC"/>
                </a:solidFill>
              </a:rPr>
              <a:t>I</a:t>
            </a:r>
            <a:r>
              <a:rPr lang="hr-HR" sz="2400" dirty="0">
                <a:solidFill>
                  <a:srgbClr val="FF0000"/>
                </a:solidFill>
              </a:rPr>
              <a:t> </a:t>
            </a:r>
            <a:r>
              <a:rPr lang="hr-HR" sz="2400" dirty="0">
                <a:solidFill>
                  <a:srgbClr val="0033CC"/>
                </a:solidFill>
              </a:rPr>
              <a:t>KURIKULARNE PROMJENE</a:t>
            </a:r>
            <a:endParaRPr lang="hr-HR" altLang="en-US" sz="2400" dirty="0">
              <a:solidFill>
                <a:srgbClr val="FF9900"/>
              </a:solidFill>
            </a:endParaRPr>
          </a:p>
        </p:txBody>
      </p:sp>
      <p:sp>
        <p:nvSpPr>
          <p:cNvPr id="460803" name="Rectangle 3">
            <a:extLst>
              <a:ext uri="{FF2B5EF4-FFF2-40B4-BE49-F238E27FC236}">
                <a16:creationId xmlns:a16="http://schemas.microsoft.com/office/drawing/2014/main" id="{9EB49AA2-F6C0-4853-96D9-4C5718B4241A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827213"/>
            <a:ext cx="7200900" cy="4697412"/>
          </a:xfrm>
        </p:spPr>
        <p:txBody>
          <a:bodyPr/>
          <a:lstStyle/>
          <a:p>
            <a:pPr>
              <a:buFont typeface="Wingdings" panose="05000000000000000000" pitchFamily="2" charset="2"/>
              <a:buBlip>
                <a:blip r:embed="rId2"/>
              </a:buBlip>
            </a:pPr>
            <a:r>
              <a:rPr lang="hr-HR" altLang="en-US" sz="2100" dirty="0">
                <a:solidFill>
                  <a:srgbClr val="0033CC"/>
                </a:solidFill>
              </a:rPr>
              <a:t>Stručne kompetencije </a:t>
            </a:r>
            <a:r>
              <a:rPr lang="hr-HR" altLang="en-US" sz="2100" dirty="0">
                <a:solidFill>
                  <a:srgbClr val="FF6600"/>
                </a:solidFill>
                <a:sym typeface="Wingdings" panose="05000000000000000000" pitchFamily="2" charset="2"/>
              </a:rPr>
              <a:t></a:t>
            </a:r>
            <a:r>
              <a:rPr lang="hr-HR" altLang="en-US" sz="2100" dirty="0">
                <a:solidFill>
                  <a:schemeClr val="accent2"/>
                </a:solidFill>
              </a:rPr>
              <a:t> </a:t>
            </a:r>
            <a:r>
              <a:rPr lang="hr-HR" altLang="en-US" sz="1800" dirty="0">
                <a:solidFill>
                  <a:srgbClr val="00CC00"/>
                </a:solidFill>
              </a:rPr>
              <a:t>znanja/sposobnosti potrebna za vođenje odgojno-obrazovnog procesa</a:t>
            </a:r>
            <a:r>
              <a:rPr lang="hr-HR" altLang="en-US" sz="1800" dirty="0">
                <a:solidFill>
                  <a:schemeClr val="tx2"/>
                </a:solidFill>
              </a:rPr>
              <a:t> </a:t>
            </a:r>
            <a:r>
              <a:rPr lang="hr-HR" altLang="en-US" sz="1800" dirty="0">
                <a:solidFill>
                  <a:srgbClr val="FF9900"/>
                </a:solidFill>
              </a:rPr>
              <a:t>(pedagoška kompetencija)</a:t>
            </a:r>
          </a:p>
          <a:p>
            <a:pPr>
              <a:buFont typeface="Wingdings" panose="05000000000000000000" pitchFamily="2" charset="2"/>
              <a:buBlip>
                <a:blip r:embed="rId2"/>
              </a:buBlip>
            </a:pPr>
            <a:r>
              <a:rPr lang="hr-HR" altLang="en-US" sz="2100" dirty="0">
                <a:solidFill>
                  <a:srgbClr val="0033CC"/>
                </a:solidFill>
              </a:rPr>
              <a:t>Organizacijske kompetencije </a:t>
            </a:r>
            <a:r>
              <a:rPr lang="hr-HR" altLang="en-US" sz="2100" dirty="0">
                <a:solidFill>
                  <a:srgbClr val="FF6600"/>
                </a:solidFill>
                <a:sym typeface="Wingdings" panose="05000000000000000000" pitchFamily="2" charset="2"/>
              </a:rPr>
              <a:t></a:t>
            </a:r>
            <a:r>
              <a:rPr lang="hr-HR" altLang="en-US" sz="2100" dirty="0">
                <a:solidFill>
                  <a:srgbClr val="0033CC"/>
                </a:solidFill>
              </a:rPr>
              <a:t> </a:t>
            </a:r>
            <a:r>
              <a:rPr lang="hr-HR" altLang="en-US" sz="1800" dirty="0">
                <a:solidFill>
                  <a:srgbClr val="00CC00"/>
                </a:solidFill>
              </a:rPr>
              <a:t>planiranje, organiziranje, vođenje i vrednovanje rada u školi/domu</a:t>
            </a:r>
          </a:p>
          <a:p>
            <a:pPr>
              <a:buFont typeface="Wingdings" panose="05000000000000000000" pitchFamily="2" charset="2"/>
              <a:buBlip>
                <a:blip r:embed="rId2"/>
              </a:buBlip>
            </a:pPr>
            <a:r>
              <a:rPr lang="hr-HR" altLang="en-US" sz="2100" dirty="0">
                <a:solidFill>
                  <a:srgbClr val="0033CC"/>
                </a:solidFill>
              </a:rPr>
              <a:t>Komunikacijsko/refleksivne kompetencije </a:t>
            </a:r>
            <a:r>
              <a:rPr lang="hr-HR" altLang="en-US" sz="2100" dirty="0">
                <a:solidFill>
                  <a:srgbClr val="FF6600"/>
                </a:solidFill>
                <a:sym typeface="Wingdings" panose="05000000000000000000" pitchFamily="2" charset="2"/>
              </a:rPr>
              <a:t></a:t>
            </a:r>
            <a:r>
              <a:rPr lang="hr-HR" altLang="en-US" sz="2100" dirty="0">
                <a:solidFill>
                  <a:srgbClr val="0033CC"/>
                </a:solidFill>
              </a:rPr>
              <a:t> </a:t>
            </a:r>
            <a:r>
              <a:rPr lang="hr-HR" altLang="en-US" sz="1800" dirty="0">
                <a:solidFill>
                  <a:srgbClr val="00CC00"/>
                </a:solidFill>
              </a:rPr>
              <a:t>spremnost za iznenađenja i promišljanje situacija na novi način (improvizacija)</a:t>
            </a:r>
            <a:r>
              <a:rPr lang="hr-HR" altLang="en-US" sz="2500" dirty="0">
                <a:solidFill>
                  <a:srgbClr val="00CC00"/>
                </a:solidFill>
              </a:rPr>
              <a:t> </a:t>
            </a:r>
          </a:p>
          <a:p>
            <a:pPr>
              <a:buFont typeface="Wingdings" panose="05000000000000000000" pitchFamily="2" charset="2"/>
              <a:buAutoNum type="arabicPeriod"/>
            </a:pPr>
            <a:r>
              <a:rPr lang="hr-HR" altLang="en-US" sz="1600" dirty="0">
                <a:solidFill>
                  <a:srgbClr val="FF9900"/>
                </a:solidFill>
              </a:rPr>
              <a:t>aktivno slušanje</a:t>
            </a:r>
          </a:p>
          <a:p>
            <a:pPr>
              <a:buFont typeface="Wingdings" panose="05000000000000000000" pitchFamily="2" charset="2"/>
              <a:buAutoNum type="arabicPeriod"/>
            </a:pPr>
            <a:r>
              <a:rPr lang="hr-HR" altLang="en-US" sz="1600" dirty="0">
                <a:solidFill>
                  <a:srgbClr val="FF9900"/>
                </a:solidFill>
              </a:rPr>
              <a:t>promatranje aktivnosti</a:t>
            </a:r>
          </a:p>
          <a:p>
            <a:pPr>
              <a:buFont typeface="Wingdings" panose="05000000000000000000" pitchFamily="2" charset="2"/>
              <a:buAutoNum type="arabicPeriod"/>
            </a:pPr>
            <a:r>
              <a:rPr lang="hr-HR" altLang="en-US" sz="1600" dirty="0">
                <a:solidFill>
                  <a:srgbClr val="FF9900"/>
                </a:solidFill>
              </a:rPr>
              <a:t>uočavanje mogućnosti</a:t>
            </a:r>
          </a:p>
          <a:p>
            <a:pPr>
              <a:buFont typeface="Wingdings" panose="05000000000000000000" pitchFamily="2" charset="2"/>
              <a:buAutoNum type="arabicPeriod"/>
            </a:pPr>
            <a:r>
              <a:rPr lang="hr-HR" altLang="en-US" sz="1600" dirty="0">
                <a:solidFill>
                  <a:srgbClr val="FF9900"/>
                </a:solidFill>
              </a:rPr>
              <a:t>pronalaženje postupaka koji potiču razvoj </a:t>
            </a:r>
          </a:p>
          <a:p>
            <a:pPr>
              <a:buFont typeface="Wingdings" panose="05000000000000000000" pitchFamily="2" charset="2"/>
              <a:buBlip>
                <a:blip r:embed="rId2"/>
              </a:buBlip>
            </a:pPr>
            <a:r>
              <a:rPr lang="hr-HR" altLang="en-US" sz="2100" dirty="0">
                <a:solidFill>
                  <a:srgbClr val="0033CC"/>
                </a:solidFill>
              </a:rPr>
              <a:t>Profesionalne kompetencije</a:t>
            </a:r>
            <a:r>
              <a:rPr lang="hr-HR" altLang="en-US" sz="2500" dirty="0">
                <a:solidFill>
                  <a:srgbClr val="0033CC"/>
                </a:solidFill>
              </a:rPr>
              <a:t> </a:t>
            </a:r>
            <a:r>
              <a:rPr lang="hr-HR" altLang="en-US" sz="2100" dirty="0">
                <a:solidFill>
                  <a:srgbClr val="FF6600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 </a:t>
            </a:r>
            <a:r>
              <a:rPr lang="hr-HR" altLang="en-US" sz="1800" dirty="0">
                <a:solidFill>
                  <a:srgbClr val="00CC00"/>
                </a:solidFill>
                <a:sym typeface="Wingdings" panose="05000000000000000000" pitchFamily="2" charset="2"/>
              </a:rPr>
              <a:t>k</a:t>
            </a:r>
            <a:r>
              <a:rPr lang="hr-HR" altLang="en-US" sz="1800" dirty="0">
                <a:solidFill>
                  <a:srgbClr val="00CC00"/>
                </a:solidFill>
              </a:rPr>
              <a:t>reativnost, poduzetnost i refleksivnost </a:t>
            </a:r>
            <a:endParaRPr lang="hr-HR" altLang="en-US" sz="1800" dirty="0">
              <a:solidFill>
                <a:srgbClr val="FF9900"/>
              </a:solidFill>
              <a:sym typeface="Wingdings" panose="05000000000000000000" pitchFamily="2" charset="2"/>
            </a:endParaRPr>
          </a:p>
        </p:txBody>
      </p:sp>
      <p:sp>
        <p:nvSpPr>
          <p:cNvPr id="460804" name="Rectangle 4">
            <a:extLst>
              <a:ext uri="{FF2B5EF4-FFF2-40B4-BE49-F238E27FC236}">
                <a16:creationId xmlns:a16="http://schemas.microsoft.com/office/drawing/2014/main" id="{B792E9D6-43E7-4866-B99B-F2B0FFF77F19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2060575"/>
            <a:ext cx="4321175" cy="4070350"/>
          </a:xfrm>
        </p:spPr>
        <p:txBody>
          <a:bodyPr/>
          <a:lstStyle/>
          <a:p>
            <a:pPr marL="533400" indent="-533400">
              <a:buFont typeface="Wingdings" panose="05000000000000000000" pitchFamily="2" charset="2"/>
              <a:buNone/>
            </a:pPr>
            <a:endParaRPr lang="hr-HR" altLang="en-US" sz="21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marL="533400" indent="-533400">
              <a:buFont typeface="Wingdings" panose="05000000000000000000" pitchFamily="2" charset="2"/>
              <a:buNone/>
            </a:pPr>
            <a:endParaRPr lang="hr-HR" altLang="en-US" sz="21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marL="533400" indent="-533400">
              <a:buFont typeface="Wingdings" panose="05000000000000000000" pitchFamily="2" charset="2"/>
              <a:buNone/>
            </a:pPr>
            <a:endParaRPr lang="hr-HR" altLang="en-US" sz="2100" dirty="0"/>
          </a:p>
        </p:txBody>
      </p:sp>
      <p:pic>
        <p:nvPicPr>
          <p:cNvPr id="3" name="Picture 2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39BAE2DD-90B9-4D0C-81B2-95A371D7BB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076" y="4293096"/>
            <a:ext cx="2228862" cy="1481336"/>
          </a:xfrm>
          <a:prstGeom prst="rect">
            <a:avLst/>
          </a:prstGeo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0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60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60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60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60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60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60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60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60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60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02" grpId="0"/>
      <p:bldP spid="460803" grpId="0" build="p"/>
      <p:bldP spid="46080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ChangeArrowheads="1"/>
          </p:cNvSpPr>
          <p:nvPr/>
        </p:nvSpPr>
        <p:spPr bwMode="auto">
          <a:xfrm>
            <a:off x="1828800" y="2324100"/>
            <a:ext cx="5486400" cy="33147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335875" name="Rectangle 3"/>
          <p:cNvSpPr>
            <a:spLocks noGrp="1" noChangeArrowheads="1"/>
          </p:cNvSpPr>
          <p:nvPr>
            <p:ph type="title"/>
          </p:nvPr>
        </p:nvSpPr>
        <p:spPr>
          <a:xfrm>
            <a:off x="731838" y="371474"/>
            <a:ext cx="7558087" cy="1113309"/>
          </a:xfrm>
          <a:noFill/>
          <a:ln/>
        </p:spPr>
        <p:txBody>
          <a:bodyPr lIns="90488" tIns="44450" rIns="90488" bIns="44450" anchorCtr="0"/>
          <a:lstStyle/>
          <a:p>
            <a:pPr algn="ctr"/>
            <a:r>
              <a:rPr lang="hr-HR" sz="2400" dirty="0">
                <a:solidFill>
                  <a:srgbClr val="FF0000"/>
                </a:solidFill>
              </a:rPr>
              <a:t>KOMPETENCIJE RAVNATELJA </a:t>
            </a:r>
            <a:r>
              <a:rPr lang="hr-HR" sz="2400" dirty="0">
                <a:solidFill>
                  <a:srgbClr val="0033CC"/>
                </a:solidFill>
              </a:rPr>
              <a:t>I</a:t>
            </a:r>
            <a:r>
              <a:rPr lang="hr-HR" sz="2400" dirty="0">
                <a:solidFill>
                  <a:srgbClr val="FF0000"/>
                </a:solidFill>
              </a:rPr>
              <a:t> </a:t>
            </a:r>
            <a:r>
              <a:rPr lang="hr-HR" sz="2400" dirty="0">
                <a:solidFill>
                  <a:srgbClr val="0033CC"/>
                </a:solidFill>
              </a:rPr>
              <a:t>KURIKULARNE PROMJENE</a:t>
            </a:r>
            <a:endParaRPr lang="en-US" sz="2400" dirty="0">
              <a:solidFill>
                <a:schemeClr val="folHlink"/>
              </a:solidFill>
              <a:effectLst/>
              <a:latin typeface="+mn-lt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257552" y="1800225"/>
            <a:ext cx="2609851" cy="1046163"/>
            <a:chOff x="2052" y="1134"/>
            <a:chExt cx="1644" cy="659"/>
          </a:xfrm>
        </p:grpSpPr>
        <p:sp>
          <p:nvSpPr>
            <p:cNvPr id="335877" name="AutoShape 5"/>
            <p:cNvSpPr>
              <a:spLocks noChangeArrowheads="1"/>
            </p:cNvSpPr>
            <p:nvPr/>
          </p:nvSpPr>
          <p:spPr bwMode="auto">
            <a:xfrm>
              <a:off x="2052" y="1134"/>
              <a:ext cx="1612" cy="659"/>
            </a:xfrm>
            <a:prstGeom prst="roundRect">
              <a:avLst>
                <a:gd name="adj" fmla="val 18764"/>
              </a:avLst>
            </a:prstGeom>
            <a:solidFill>
              <a:srgbClr val="FFFF00"/>
            </a:solidFill>
            <a:ln w="12700">
              <a:solidFill>
                <a:srgbClr val="081D58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35878" name="Rectangle 6"/>
            <p:cNvSpPr>
              <a:spLocks noChangeArrowheads="1"/>
            </p:cNvSpPr>
            <p:nvPr/>
          </p:nvSpPr>
          <p:spPr bwMode="auto">
            <a:xfrm>
              <a:off x="2200" y="1162"/>
              <a:ext cx="1265" cy="3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r>
                <a:rPr lang="hr-HR" sz="3200" b="1" dirty="0">
                  <a:solidFill>
                    <a:schemeClr val="accent1"/>
                  </a:solidFill>
                  <a:latin typeface="Times New Roman" pitchFamily="18" charset="0"/>
                </a:rPr>
                <a:t>Planiranje</a:t>
              </a:r>
              <a:endParaRPr lang="en-US" sz="2700" b="1" dirty="0">
                <a:solidFill>
                  <a:schemeClr val="accent1"/>
                </a:solidFill>
                <a:latin typeface="Times New Roman" pitchFamily="18" charset="0"/>
              </a:endParaRPr>
            </a:p>
          </p:txBody>
        </p:sp>
        <p:sp>
          <p:nvSpPr>
            <p:cNvPr id="335879" name="Rectangle 7"/>
            <p:cNvSpPr>
              <a:spLocks noChangeArrowheads="1"/>
            </p:cNvSpPr>
            <p:nvPr/>
          </p:nvSpPr>
          <p:spPr bwMode="auto">
            <a:xfrm>
              <a:off x="2154" y="1496"/>
              <a:ext cx="1542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>
              <a:spAutoFit/>
            </a:bodyPr>
            <a:lstStyle/>
            <a:p>
              <a:r>
                <a:rPr lang="hr-HR" sz="2000" dirty="0">
                  <a:solidFill>
                    <a:schemeClr val="accent1"/>
                  </a:solidFill>
                  <a:latin typeface="Times New Roman" pitchFamily="18" charset="0"/>
                </a:rPr>
                <a:t>Odabir cilja/zadataka</a:t>
              </a:r>
              <a:endParaRPr lang="en-US" sz="2000" dirty="0">
                <a:solidFill>
                  <a:schemeClr val="accent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6011863" y="3414713"/>
            <a:ext cx="2736850" cy="1042987"/>
            <a:chOff x="3787" y="2151"/>
            <a:chExt cx="1724" cy="657"/>
          </a:xfrm>
        </p:grpSpPr>
        <p:sp>
          <p:nvSpPr>
            <p:cNvPr id="335881" name="AutoShape 9"/>
            <p:cNvSpPr>
              <a:spLocks noChangeArrowheads="1"/>
            </p:cNvSpPr>
            <p:nvPr/>
          </p:nvSpPr>
          <p:spPr bwMode="auto">
            <a:xfrm>
              <a:off x="3787" y="2151"/>
              <a:ext cx="1724" cy="657"/>
            </a:xfrm>
            <a:prstGeom prst="roundRect">
              <a:avLst>
                <a:gd name="adj" fmla="val 18833"/>
              </a:avLst>
            </a:prstGeom>
            <a:solidFill>
              <a:schemeClr val="folHlink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35882" name="Rectangle 10"/>
            <p:cNvSpPr>
              <a:spLocks noChangeArrowheads="1"/>
            </p:cNvSpPr>
            <p:nvPr/>
          </p:nvSpPr>
          <p:spPr bwMode="auto">
            <a:xfrm>
              <a:off x="3787" y="2205"/>
              <a:ext cx="1680" cy="367"/>
            </a:xfrm>
            <a:prstGeom prst="rect">
              <a:avLst/>
            </a:prstGeom>
            <a:solidFill>
              <a:schemeClr val="folHlink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r>
                <a:rPr lang="hr-HR" sz="3200" b="1" dirty="0">
                  <a:solidFill>
                    <a:srgbClr val="008000"/>
                  </a:solidFill>
                  <a:latin typeface="Times New Roman" pitchFamily="18" charset="0"/>
                </a:rPr>
                <a:t>Organiziranje</a:t>
              </a:r>
              <a:endParaRPr lang="en-US" sz="3200" b="1" dirty="0">
                <a:solidFill>
                  <a:srgbClr val="008000"/>
                </a:solidFill>
                <a:latin typeface="Times New Roman" pitchFamily="18" charset="0"/>
              </a:endParaRPr>
            </a:p>
          </p:txBody>
        </p:sp>
        <p:sp>
          <p:nvSpPr>
            <p:cNvPr id="335883" name="Rectangle 11"/>
            <p:cNvSpPr>
              <a:spLocks noChangeArrowheads="1"/>
            </p:cNvSpPr>
            <p:nvPr/>
          </p:nvSpPr>
          <p:spPr bwMode="auto">
            <a:xfrm>
              <a:off x="4105" y="2523"/>
              <a:ext cx="1051" cy="250"/>
            </a:xfrm>
            <a:prstGeom prst="rect">
              <a:avLst/>
            </a:prstGeom>
            <a:solidFill>
              <a:schemeClr val="folHlink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r>
                <a:rPr lang="hr-HR" sz="2000" dirty="0">
                  <a:solidFill>
                    <a:srgbClr val="008000"/>
                  </a:solidFill>
                  <a:latin typeface="Times New Roman" pitchFamily="18" charset="0"/>
                </a:rPr>
                <a:t>Zajednički rad</a:t>
              </a:r>
              <a:endParaRPr lang="en-US" sz="2000" dirty="0">
                <a:solidFill>
                  <a:srgbClr val="008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3132138" y="4941888"/>
            <a:ext cx="2559050" cy="1046162"/>
            <a:chOff x="2052" y="3133"/>
            <a:chExt cx="1612" cy="659"/>
          </a:xfrm>
        </p:grpSpPr>
        <p:sp>
          <p:nvSpPr>
            <p:cNvPr id="335885" name="AutoShape 13"/>
            <p:cNvSpPr>
              <a:spLocks noChangeArrowheads="1"/>
            </p:cNvSpPr>
            <p:nvPr/>
          </p:nvSpPr>
          <p:spPr bwMode="auto">
            <a:xfrm>
              <a:off x="2052" y="3133"/>
              <a:ext cx="1612" cy="659"/>
            </a:xfrm>
            <a:prstGeom prst="roundRect">
              <a:avLst>
                <a:gd name="adj" fmla="val 18764"/>
              </a:avLst>
            </a:prstGeom>
            <a:solidFill>
              <a:srgbClr val="FF99FF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35886" name="Rectangle 14"/>
            <p:cNvSpPr>
              <a:spLocks noChangeArrowheads="1"/>
            </p:cNvSpPr>
            <p:nvPr/>
          </p:nvSpPr>
          <p:spPr bwMode="auto">
            <a:xfrm>
              <a:off x="2254" y="3173"/>
              <a:ext cx="1010" cy="367"/>
            </a:xfrm>
            <a:prstGeom prst="rect">
              <a:avLst/>
            </a:prstGeom>
            <a:solidFill>
              <a:srgbClr val="FF99FF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r>
                <a:rPr lang="hr-HR" sz="3200" b="1" dirty="0">
                  <a:solidFill>
                    <a:srgbClr val="0033CC"/>
                  </a:solidFill>
                  <a:latin typeface="Times New Roman" pitchFamily="18" charset="0"/>
                </a:rPr>
                <a:t>Vođenje</a:t>
              </a:r>
              <a:endParaRPr lang="en-US" sz="2700" b="1" dirty="0">
                <a:solidFill>
                  <a:srgbClr val="0033CC"/>
                </a:solidFill>
                <a:latin typeface="Times New Roman" pitchFamily="18" charset="0"/>
              </a:endParaRPr>
            </a:p>
          </p:txBody>
        </p:sp>
        <p:sp>
          <p:nvSpPr>
            <p:cNvPr id="335887" name="Rectangle 15"/>
            <p:cNvSpPr>
              <a:spLocks noChangeArrowheads="1"/>
            </p:cNvSpPr>
            <p:nvPr/>
          </p:nvSpPr>
          <p:spPr bwMode="auto">
            <a:xfrm>
              <a:off x="2395" y="3539"/>
              <a:ext cx="1020" cy="250"/>
            </a:xfrm>
            <a:prstGeom prst="rect">
              <a:avLst/>
            </a:prstGeom>
            <a:solidFill>
              <a:srgbClr val="FF99FF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r>
                <a:rPr lang="hr-HR" sz="2000" dirty="0">
                  <a:solidFill>
                    <a:srgbClr val="0033CC"/>
                  </a:solidFill>
                  <a:latin typeface="Times New Roman" pitchFamily="18" charset="0"/>
                </a:rPr>
                <a:t>Koordiniranje</a:t>
              </a:r>
              <a:endParaRPr lang="en-US" dirty="0">
                <a:solidFill>
                  <a:srgbClr val="0033CC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611188" y="3500438"/>
            <a:ext cx="2592387" cy="1042987"/>
            <a:chOff x="385" y="2151"/>
            <a:chExt cx="1633" cy="657"/>
          </a:xfrm>
        </p:grpSpPr>
        <p:sp>
          <p:nvSpPr>
            <p:cNvPr id="335889" name="AutoShape 17"/>
            <p:cNvSpPr>
              <a:spLocks noChangeArrowheads="1"/>
            </p:cNvSpPr>
            <p:nvPr/>
          </p:nvSpPr>
          <p:spPr bwMode="auto">
            <a:xfrm>
              <a:off x="385" y="2151"/>
              <a:ext cx="1633" cy="657"/>
            </a:xfrm>
            <a:prstGeom prst="roundRect">
              <a:avLst>
                <a:gd name="adj" fmla="val 18833"/>
              </a:avLst>
            </a:prstGeom>
            <a:solidFill>
              <a:schemeClr val="accent1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335890" name="Rectangle 18"/>
            <p:cNvSpPr>
              <a:spLocks noChangeArrowheads="1"/>
            </p:cNvSpPr>
            <p:nvPr/>
          </p:nvSpPr>
          <p:spPr bwMode="auto">
            <a:xfrm>
              <a:off x="430" y="2185"/>
              <a:ext cx="1109" cy="363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r>
                <a:rPr lang="hr-HR" sz="3200" b="1">
                  <a:solidFill>
                    <a:srgbClr val="FF0066"/>
                  </a:solidFill>
                  <a:latin typeface="Times New Roman" pitchFamily="18" charset="0"/>
                </a:rPr>
                <a:t>Kontrola</a:t>
              </a:r>
              <a:endParaRPr lang="en-US" sz="2700" b="1">
                <a:solidFill>
                  <a:srgbClr val="FF0066"/>
                </a:solidFill>
                <a:latin typeface="Times New Roman" pitchFamily="18" charset="0"/>
              </a:endParaRPr>
            </a:p>
          </p:txBody>
        </p:sp>
        <p:sp>
          <p:nvSpPr>
            <p:cNvPr id="335891" name="Rectangle 19"/>
            <p:cNvSpPr>
              <a:spLocks noChangeArrowheads="1"/>
            </p:cNvSpPr>
            <p:nvPr/>
          </p:nvSpPr>
          <p:spPr bwMode="auto">
            <a:xfrm>
              <a:off x="521" y="2478"/>
              <a:ext cx="1267" cy="248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r>
                <a:rPr lang="hr-HR" sz="2000">
                  <a:solidFill>
                    <a:srgbClr val="FF0066"/>
                  </a:solidFill>
                  <a:latin typeface="Times New Roman" pitchFamily="18" charset="0"/>
                </a:rPr>
                <a:t>Nadzor i mjerenje</a:t>
              </a:r>
              <a:endParaRPr lang="en-US">
                <a:solidFill>
                  <a:srgbClr val="FF0066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2277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58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58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5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335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874" grpId="0" animBg="1"/>
      <p:bldP spid="335875" grpId="0"/>
    </p:bldLst>
  </p:timing>
</p:sld>
</file>

<file path=ppt/theme/theme1.xml><?xml version="1.0" encoding="utf-8"?>
<a:theme xmlns:a="http://schemas.openxmlformats.org/drawingml/2006/main" name="Eclipse">
  <a:themeElements>
    <a:clrScheme name="Eclipse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Eclips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2883</TotalTime>
  <Words>1031</Words>
  <Application>Microsoft Office PowerPoint</Application>
  <PresentationFormat>On-screen Show (4:3)</PresentationFormat>
  <Paragraphs>163</Paragraphs>
  <Slides>19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Times New Roman</vt:lpstr>
      <vt:lpstr>Verdana</vt:lpstr>
      <vt:lpstr>Wingdings</vt:lpstr>
      <vt:lpstr>Eclipse</vt:lpstr>
      <vt:lpstr>Chart</vt:lpstr>
      <vt:lpstr>DRŽAVNI STRUČNI SKUP ZA RAVNATELJE SREDNJIH ŠKOLA i UČENIČKIH DOMOVA ULOGA RAVNATELJA U UNAPREĐENJU RAVNATELJSKIH KOMPETENCIJA U SVJETLU AKTUALNIH KURIKULARNIH PROMJENA</vt:lpstr>
      <vt:lpstr>KOMPETENCIJE RAVNATELJA I KURIKULARNE PROMJENE</vt:lpstr>
      <vt:lpstr>KOMPETENCIJE RAVNATELJA I KURIKULARNE PROMJENE</vt:lpstr>
      <vt:lpstr>KOMPETENCIJE RAVNATELJA I KURIKULARNE PROMJENE</vt:lpstr>
      <vt:lpstr>KOMPETENCIJE RAVNATELJA I KURIKULARNE PROMJENE</vt:lpstr>
      <vt:lpstr>KOMPETENCIJE RAVNATELJA I KURIKULARNE PROMJENE</vt:lpstr>
      <vt:lpstr>KOMPETENCIJE RAVNATELJA I KURIKULARNE PROMJENE</vt:lpstr>
      <vt:lpstr>KOMPETENCIJE RAVNATELJA I KURIKULARNE PROMJENE</vt:lpstr>
      <vt:lpstr>KOMPETENCIJE RAVNATELJA I KURIKULARNE PROMJENE</vt:lpstr>
      <vt:lpstr>    KOMPETENCIJE RAVNATELJA I KURIKULARNE PROMJENE </vt:lpstr>
      <vt:lpstr>PowerPoint Presentation</vt:lpstr>
      <vt:lpstr>KOMPETENCIJE RAVNATELJA I KURIKULARNE PROMJENE</vt:lpstr>
      <vt:lpstr>KOMPETENCIJE RAVNATELJA I KURIKULARNE PROMJENE</vt:lpstr>
      <vt:lpstr>KOMPETENCIJE RAVNATELJA I KURIKULARNE PROMJENE</vt:lpstr>
      <vt:lpstr>KOMPETENCIJE RAVNATELJA I KURIKULARNE PROMJENE</vt:lpstr>
      <vt:lpstr>KOMPETENCIJE RAVNATELJA I KURIKULARNE PROMJENE</vt:lpstr>
      <vt:lpstr>KOMPETENCIJE RAVNATELJA I KURIKULARNE PROMJENE</vt:lpstr>
      <vt:lpstr>KOMPETENCIJE RAVNATELJA I KURIKULARNE PROMJENE</vt:lpstr>
      <vt:lpstr>KOMPETENCIJE RAVNATELJA I KURIKULARNE PROMJENE</vt:lpstr>
    </vt:vector>
  </TitlesOfParts>
  <Company>ffzg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ODGOJ I OBRAZOVANJE ROMA U HRVATSKOJ</dc:title>
  <dc:creator>neven hrvatic</dc:creator>
  <cp:lastModifiedBy>Luka</cp:lastModifiedBy>
  <cp:revision>155</cp:revision>
  <dcterms:created xsi:type="dcterms:W3CDTF">2003-06-02T05:55:48Z</dcterms:created>
  <dcterms:modified xsi:type="dcterms:W3CDTF">2021-05-18T04:57:10Z</dcterms:modified>
</cp:coreProperties>
</file>