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362" r:id="rId5"/>
    <p:sldId id="363" r:id="rId6"/>
    <p:sldId id="322" r:id="rId7"/>
    <p:sldId id="289" r:id="rId8"/>
    <p:sldId id="312" r:id="rId9"/>
    <p:sldId id="364" r:id="rId10"/>
    <p:sldId id="313" r:id="rId11"/>
    <p:sldId id="314" r:id="rId12"/>
    <p:sldId id="315" r:id="rId13"/>
    <p:sldId id="316" r:id="rId14"/>
    <p:sldId id="318" r:id="rId15"/>
    <p:sldId id="319" r:id="rId16"/>
    <p:sldId id="320" r:id="rId17"/>
    <p:sldId id="329" r:id="rId18"/>
    <p:sldId id="344" r:id="rId19"/>
    <p:sldId id="358" r:id="rId20"/>
    <p:sldId id="332" r:id="rId21"/>
    <p:sldId id="334" r:id="rId22"/>
    <p:sldId id="335" r:id="rId23"/>
    <p:sldId id="359" r:id="rId24"/>
    <p:sldId id="360" r:id="rId25"/>
    <p:sldId id="361" r:id="rId26"/>
    <p:sldId id="338" r:id="rId27"/>
    <p:sldId id="339" r:id="rId28"/>
    <p:sldId id="340" r:id="rId29"/>
    <p:sldId id="341" r:id="rId30"/>
    <p:sldId id="342" r:id="rId31"/>
    <p:sldId id="343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298" r:id="rId40"/>
    <p:sldId id="299" r:id="rId41"/>
    <p:sldId id="348" r:id="rId42"/>
    <p:sldId id="350" r:id="rId43"/>
    <p:sldId id="258" r:id="rId44"/>
  </p:sldIdLst>
  <p:sldSz cx="9144000" cy="6858000" type="screen4x3"/>
  <p:notesSz cx="6858000" cy="9144000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ZO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7783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897951-1980-4484-9FC0-68A995DBCE14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3A02958-C05A-4227-AE5D-C75763629F0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2329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93A58A-60C6-4601-B90E-9D6BCD52494D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EF09747-7298-47DA-8B04-83F730CC0A9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7907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EDF4A1-D92B-4DA0-86D5-3D2E1D4A84EC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14FA34D-162C-4AAE-BC38-D78F5F258BE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2408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E213C38-BE52-41B3-854E-FD104B04CAD1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AB36094-F181-4397-BEDB-FBF7D17D598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3702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4E85EC-6C01-4231-924E-86F65B107779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0DE5730-14BE-4B83-B4AF-4B6DFD1AF2D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1005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172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868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65BE44-2E43-4149-BB30-5BD0EA9E0E7D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0ED9D0B-08B3-48CC-8AC2-331E3EBDE8B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8968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7A1895-213D-4244-8386-8FC27E6FC49B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D4196DC-91BD-4131-B905-0FEB40B9451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0936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9427F8-9D82-4A13-B8F5-E41552D1D7B7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9E6A938-59B8-4339-B0FE-864E892F043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65160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D9DD1B-D3F6-4AA3-8F94-954D4392CCEE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46E5703-BD45-4D5D-89EB-CD91FD7258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41019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0BDE77-1E73-4333-9184-8B35E930F77D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B84AD1D-0B46-486B-ADDB-E9186A745C4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80196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AC9F95-7F19-4948-BB85-6A877B9CEF84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98FD2ED-042C-4C84-A334-D6A0527D556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5857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6CCE6F-648F-4FB3-A512-F25BA6C73581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B5B5C8E-FF92-400E-B6FB-59EEA876C4E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78683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D0FBE6-9DC9-4737-9C91-EB92A70AB481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38D863F-B49D-4B79-9B30-8BE673742CB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6108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9CA7F5-A78E-47F7-83B3-1FE6A1DE7515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E467523-5E60-4BC2-9EFD-69B77DDF4DF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68005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C035A5-8D52-4908-BFD6-51864D826F5B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DC40FA8-C0FB-47B9-9131-A5F1A42A82F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26832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A12ADB-2BCB-46D9-9523-D198B1FF0E93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C4EE266-9BE2-4840-8FC3-DCBA2BF0B1E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69946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46D31A-919C-44F6-B039-BE85807F214A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E25B11D-F7FB-4AE1-B8AC-4319A16C51D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54048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3C596C-D7C0-4957-A336-8646B800E603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FCAE15A-555B-4E67-8DBD-099C098173D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55191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25C3E8-CC5E-4652-91B9-59A81509452C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9FE0975-F95A-4F09-9301-35FC42C4622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30961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EE749E-EFB4-4C9D-AA96-CC1F50AF41C6}" type="datetimeFigureOut">
              <a:rPr lang="sr-Latn-CS"/>
              <a:pPr>
                <a:defRPr/>
              </a:pPr>
              <a:t>29.4.2021.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5297E98-1440-4E00-9B8B-4ADA33BB7A8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785704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AZOO2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0"/>
            <a:ext cx="20002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875" y="71438"/>
            <a:ext cx="72866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85938"/>
            <a:ext cx="8229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  <a:endParaRPr lang="hr-HR" altLang="sr-Latn-RS" smtClean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0" y="1214422"/>
            <a:ext cx="7358082" cy="214314"/>
          </a:xfrm>
          <a:prstGeom prst="roundRect">
            <a:avLst/>
          </a:prstGeom>
          <a:gradFill flip="none" rotWithShape="1">
            <a:gsLst>
              <a:gs pos="100000">
                <a:srgbClr val="C00000">
                  <a:shade val="30000"/>
                  <a:satMod val="115000"/>
                  <a:alpha val="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  <p:sldLayoutId id="2147484493" r:id="rId6"/>
    <p:sldLayoutId id="2147484486" r:id="rId7"/>
    <p:sldLayoutId id="2147484487" r:id="rId8"/>
    <p:sldLayoutId id="2147484494" r:id="rId9"/>
    <p:sldLayoutId id="2147484495" r:id="rId10"/>
    <p:sldLayoutId id="2147484496" r:id="rId11"/>
    <p:sldLayoutId id="214748449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AZOO3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9080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875" y="5214938"/>
            <a:ext cx="44291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 smtClean="0"/>
              <a:t>Hvala!</a:t>
            </a:r>
            <a:endParaRPr lang="hr-HR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0" y="6643686"/>
            <a:ext cx="6286512" cy="214314"/>
          </a:xfrm>
          <a:prstGeom prst="roundRect">
            <a:avLst/>
          </a:prstGeom>
          <a:gradFill flip="none" rotWithShape="1">
            <a:gsLst>
              <a:gs pos="100000">
                <a:srgbClr val="C00000">
                  <a:shade val="30000"/>
                  <a:satMod val="115000"/>
                  <a:alpha val="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 bwMode="auto">
          <a:xfrm>
            <a:off x="685800" y="1700213"/>
            <a:ext cx="7772400" cy="190023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hr-HR" altLang="sr-Latn-RS" smtClean="0">
                <a:effectLst/>
                <a:latin typeface="Arial" panose="020B0604020202020204" pitchFamily="34" charset="0"/>
              </a:rPr>
              <a:t>POGREŠKE I PROPUSTI U RADU RAVNATELJA SREDNJIH ŠKOLA</a:t>
            </a:r>
            <a:br>
              <a:rPr lang="hr-HR" altLang="sr-Latn-RS" smtClean="0">
                <a:effectLst/>
                <a:latin typeface="Arial" panose="020B0604020202020204" pitchFamily="34" charset="0"/>
              </a:rPr>
            </a:br>
            <a:endParaRPr lang="hr-HR" altLang="sr-Latn-RS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457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hr-HR" altLang="sr-Latn-RS" sz="28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r-HR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Razlozi izlaganja</a:t>
            </a:r>
            <a:endParaRPr lang="hr-HR" u="sng" smtClean="0">
              <a:effectLst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altLang="sr-Latn-RS" b="1" dirty="0" smtClean="0"/>
              <a:t>velik broj ravnatelja u prvom mandatu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dirty="0" smtClean="0"/>
          </a:p>
          <a:p>
            <a:pPr eaLnBrk="1" hangingPunct="1"/>
            <a:r>
              <a:rPr lang="hr-HR" altLang="sr-Latn-RS" b="1" dirty="0" smtClean="0"/>
              <a:t>uočene pogreške i propusti u stručno-pedagoškim i </a:t>
            </a:r>
            <a:r>
              <a:rPr lang="hr-HR" altLang="sr-Latn-RS" b="1" smtClean="0"/>
              <a:t>inspekcijskim </a:t>
            </a:r>
            <a:r>
              <a:rPr lang="hr-HR" altLang="sr-Latn-RS" b="1" smtClean="0"/>
              <a:t>nadzor</a:t>
            </a:r>
            <a:endParaRPr lang="hr-HR" altLang="sr-Latn-RS" b="1" dirty="0" smtClean="0"/>
          </a:p>
          <a:p>
            <a:pPr eaLnBrk="1" hangingPunct="1"/>
            <a:r>
              <a:rPr lang="hr-HR" altLang="sr-Latn-RS" b="1" dirty="0" smtClean="0"/>
              <a:t>svakodnevna pitanja</a:t>
            </a:r>
          </a:p>
          <a:p>
            <a:pPr eaLnBrk="1" hangingPunct="1"/>
            <a:endParaRPr lang="hr-HR" altLang="sr-Latn-RS" b="1" dirty="0" smtClean="0"/>
          </a:p>
          <a:p>
            <a:pPr eaLnBrk="1" hangingPunct="1"/>
            <a:r>
              <a:rPr lang="hr-HR" altLang="sr-Latn-RS" b="1" dirty="0" smtClean="0"/>
              <a:t>posljedice pogrešaka</a:t>
            </a:r>
            <a:endParaRPr lang="hr-HR" altLang="sr-Latn-RS" b="1" dirty="0" smtClean="0"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dirty="0" smtClean="0">
              <a:latin typeface="Arial" panose="020B0604020202020204" pitchFamily="34" charset="0"/>
            </a:endParaRPr>
          </a:p>
          <a:p>
            <a:pPr eaLnBrk="1" hangingPunct="1"/>
            <a:endParaRPr lang="hr-HR" altLang="sr-Latn-RS" b="1" dirty="0" smtClean="0"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  <a:latin typeface="Arial" panose="020B0604020202020204" pitchFamily="34" charset="0"/>
              </a:rPr>
              <a:t>Problemi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nema pripremnog osposobljavanja prije stupanja na dužnost ravnatelja</a:t>
            </a:r>
          </a:p>
          <a:p>
            <a:pPr eaLnBrk="1" hangingPunct="1"/>
            <a:r>
              <a:rPr lang="hr-HR" altLang="sr-Latn-RS" b="1" smtClean="0"/>
              <a:t>nema mentorske pomoći tijekom rada u prvom mandatu</a:t>
            </a:r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/>
              <a:t>ne postoji pomoćnik ravnatelja kao prvi suradnik</a:t>
            </a:r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/>
              <a:t>nema praćenja i vrednovanja rada ravnatelja</a:t>
            </a:r>
          </a:p>
          <a:p>
            <a:pPr eaLnBrk="1" hangingPunct="1"/>
            <a:r>
              <a:rPr lang="hr-HR" altLang="sr-Latn-RS" b="1" smtClean="0"/>
              <a:t>nema licenciranja</a:t>
            </a:r>
            <a:r>
              <a:rPr lang="hr-HR" altLang="sr-Latn-R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hr-HR" altLang="sr-Latn-RS" smtClean="0">
                <a:effectLst/>
                <a:latin typeface="Arial" panose="020B0604020202020204" pitchFamily="34" charset="0"/>
              </a:rPr>
              <a:t>NADZOR U ŠKOLSTVU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hr-HR" altLang="sr-Latn-RS" b="1" smtClean="0">
                <a:latin typeface="Arial" panose="020B0604020202020204" pitchFamily="34" charset="0"/>
              </a:rPr>
              <a:t>Vrste nadzora</a:t>
            </a:r>
          </a:p>
          <a:p>
            <a:pPr>
              <a:buFont typeface="Arial" panose="020B0604020202020204" pitchFamily="34" charset="0"/>
              <a:buNone/>
            </a:pPr>
            <a:endParaRPr lang="hr-HR" altLang="sr-Latn-RS" b="1" smtClean="0">
              <a:latin typeface="Arial" panose="020B0604020202020204" pitchFamily="34" charset="0"/>
            </a:endParaRPr>
          </a:p>
          <a:p>
            <a:r>
              <a:rPr lang="hr-HR" altLang="sr-Latn-RS" b="1" smtClean="0">
                <a:latin typeface="Arial" panose="020B0604020202020204" pitchFamily="34" charset="0"/>
              </a:rPr>
              <a:t>Uporišta u propisima</a:t>
            </a:r>
          </a:p>
          <a:p>
            <a:pPr>
              <a:buFont typeface="Arial" panose="020B0604020202020204" pitchFamily="34" charset="0"/>
              <a:buNone/>
            </a:pPr>
            <a:endParaRPr lang="hr-HR" altLang="sr-Latn-RS" b="1" smtClean="0">
              <a:latin typeface="Arial" panose="020B0604020202020204" pitchFamily="34" charset="0"/>
            </a:endParaRPr>
          </a:p>
          <a:p>
            <a:r>
              <a:rPr lang="hr-HR" altLang="sr-Latn-RS" b="1" smtClean="0">
                <a:latin typeface="Arial" panose="020B0604020202020204" pitchFamily="34" charset="0"/>
              </a:rPr>
              <a:t>Ovlasti inspekcije i Agencije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ravnatelja vezane uz djelatnost AZOO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Stažiranje i stručni ispiti</a:t>
            </a:r>
          </a:p>
          <a:p>
            <a:pPr eaLnBrk="1" hangingPunct="1"/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Stručno-pedagoški rad</a:t>
            </a:r>
          </a:p>
          <a:p>
            <a:pPr eaLnBrk="1" hangingPunct="1"/>
            <a:endParaRPr lang="hr-HR" altLang="sr-Latn-RS" b="1" u="sng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Napredovanja i obnove zvanja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i propusti kod stažiranja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nedovoljna briga pripravnicima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(u nekim slučajevima ništa, posljedice…) *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ravnatelj ne nadzire stažiranje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(to radi stručna suradnica…)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„preskakanje“ pripravničkog staža (čl. 108.) *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Veće pogreške i propusti kod stažiranja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nije imenovano povjerenstvo za stažiranje</a:t>
            </a:r>
          </a:p>
          <a:p>
            <a:pPr eaLnBrk="1" hangingPunct="1"/>
            <a:r>
              <a:rPr lang="hr-HR" altLang="sr-Latn-RS" b="1" smtClean="0"/>
              <a:t>nije prijavljeno stažiranje</a:t>
            </a:r>
          </a:p>
          <a:p>
            <a:pPr eaLnBrk="1" hangingPunct="1"/>
            <a:r>
              <a:rPr lang="hr-HR" altLang="sr-Latn-RS" b="1" smtClean="0"/>
              <a:t>nije izrađen program stažiranja</a:t>
            </a:r>
          </a:p>
          <a:p>
            <a:pPr eaLnBrk="1" hangingPunct="1"/>
            <a:r>
              <a:rPr lang="hr-HR" altLang="sr-Latn-RS" b="1" smtClean="0"/>
              <a:t>nije realiziran program stažiranja</a:t>
            </a:r>
          </a:p>
          <a:p>
            <a:pPr eaLnBrk="1" hangingPunct="1"/>
            <a:r>
              <a:rPr lang="hr-HR" altLang="sr-Latn-RS" b="1" smtClean="0"/>
              <a:t>mentor ne ispunjava svoje obveze</a:t>
            </a:r>
          </a:p>
          <a:p>
            <a:pPr eaLnBrk="1" hangingPunct="1"/>
            <a:r>
              <a:rPr lang="hr-HR" altLang="sr-Latn-RS" b="1" u="sng" smtClean="0"/>
              <a:t>neodgovarajuća stručna sprema pripravnika</a:t>
            </a:r>
            <a:r>
              <a:rPr lang="hr-HR" altLang="sr-Latn-RS" b="1" smtClean="0"/>
              <a:t> (apsolvent, nestručna osoba, RP)</a:t>
            </a:r>
            <a:r>
              <a:rPr lang="hr-HR" altLang="sr-Latn-RS" b="1" smtClean="0">
                <a:latin typeface="Arial" panose="020B0604020202020204" pitchFamily="34" charset="0"/>
              </a:rPr>
              <a:t> *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endParaRPr lang="hr-HR" altLang="sr-Latn-RS" b="1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Napredovanje</a:t>
            </a:r>
            <a:endParaRPr lang="hr-HR" dirty="0"/>
          </a:p>
        </p:txBody>
      </p:sp>
      <p:sp>
        <p:nvSpPr>
          <p:cNvPr id="31747" name="Rezervirano mjesto sadržaja 2"/>
          <p:cNvSpPr>
            <a:spLocks noGrp="1"/>
          </p:cNvSpPr>
          <p:nvPr>
            <p:ph idx="1"/>
          </p:nvPr>
        </p:nvSpPr>
        <p:spPr>
          <a:xfrm>
            <a:off x="323850" y="1773238"/>
            <a:ext cx="8229600" cy="48577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hr-HR" altLang="sr-Latn-RS" b="1" dirty="0" smtClean="0"/>
          </a:p>
          <a:p>
            <a:pPr>
              <a:defRPr/>
            </a:pPr>
            <a:endParaRPr lang="hr-HR" altLang="sr-Latn-RS" b="1" dirty="0" smtClean="0"/>
          </a:p>
          <a:p>
            <a:pPr>
              <a:defRPr/>
            </a:pPr>
            <a:r>
              <a:rPr lang="hr-HR" altLang="sr-Latn-RS" b="1" dirty="0" smtClean="0"/>
              <a:t>Formalne pogreške</a:t>
            </a:r>
          </a:p>
          <a:p>
            <a:pPr>
              <a:defRPr/>
            </a:pPr>
            <a:endParaRPr lang="hr-HR" altLang="sr-Latn-RS" b="1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hr-HR" altLang="sr-Latn-RS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 vezi zasnivanja radnog odnosa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nezakonito zasnivanje radnog odnosa</a:t>
            </a:r>
          </a:p>
          <a:p>
            <a:pPr eaLnBrk="1" hangingPunct="1"/>
            <a:r>
              <a:rPr lang="hr-HR" altLang="sr-Latn-RS" b="1" smtClean="0"/>
              <a:t>nema vrstu spreme (neodređeno vrijeme)</a:t>
            </a:r>
          </a:p>
          <a:p>
            <a:pPr eaLnBrk="1" hangingPunct="1"/>
            <a:r>
              <a:rPr lang="hr-HR" altLang="sr-Latn-RS" b="1" smtClean="0"/>
              <a:t>proširivanje propisanih uvjeta za zasnivanje radnog odnosa </a:t>
            </a:r>
          </a:p>
          <a:p>
            <a:pPr eaLnBrk="1" hangingPunct="1"/>
            <a:r>
              <a:rPr lang="hr-HR" altLang="sr-Latn-RS" b="1" smtClean="0"/>
              <a:t>nepotrebno zasnivanje radnog odnosa na određeno vrijeme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pri raskidanju ugovora o radu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 savjetuje radničko vijeće prije otkaza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 poštuje propisane kriterije za tehnološki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višak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proširivanje kriterija za tehnološki višak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rok za izvanredni otkaz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</a:rPr>
              <a:t>Pogreške vezane uz ugovor o radu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protuzakonit ugovor</a:t>
            </a:r>
          </a:p>
          <a:p>
            <a:pPr eaLnBrk="1" hangingPunct="1"/>
            <a:r>
              <a:rPr lang="hr-HR" altLang="sr-Latn-RS" b="1" smtClean="0"/>
              <a:t>isti radnik ima nekoliko ugovora o radu</a:t>
            </a:r>
          </a:p>
          <a:p>
            <a:pPr eaLnBrk="1" hangingPunct="1"/>
            <a:r>
              <a:rPr lang="hr-HR" altLang="sr-Latn-RS" b="1" smtClean="0"/>
              <a:t>nema ugovora o radu</a:t>
            </a:r>
          </a:p>
          <a:p>
            <a:pPr eaLnBrk="1" hangingPunct="1"/>
            <a:r>
              <a:rPr lang="hr-HR" altLang="sr-Latn-RS" b="1" smtClean="0"/>
              <a:t>nepotpun ugovor o radu *</a:t>
            </a:r>
          </a:p>
          <a:p>
            <a:pPr eaLnBrk="1" hangingPunct="1"/>
            <a:r>
              <a:rPr lang="hr-HR" altLang="sr-Latn-RS" b="1" smtClean="0"/>
              <a:t>kolizija ugovora i rješenja</a:t>
            </a:r>
          </a:p>
          <a:p>
            <a:pPr eaLnBrk="1" hangingPunct="1"/>
            <a:r>
              <a:rPr lang="hr-HR" altLang="sr-Latn-RS" b="1" smtClean="0"/>
              <a:t>kolizija ugovora i rada </a:t>
            </a:r>
          </a:p>
          <a:p>
            <a:pPr eaLnBrk="1" hangingPunct="1"/>
            <a:r>
              <a:rPr lang="hr-HR" altLang="sr-Latn-RS" b="1" smtClean="0"/>
              <a:t>zastarjeli i netočni podaci*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vezane uz rješenja o zaduženju</a:t>
            </a:r>
            <a:r>
              <a:rPr lang="hr-HR" altLang="sr-Latn-RS" smtClean="0">
                <a:effectLst/>
              </a:rPr>
              <a:t>  	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u="sng" smtClean="0"/>
              <a:t>nema rješenja</a:t>
            </a:r>
          </a:p>
          <a:p>
            <a:pPr eaLnBrk="1" hangingPunct="1"/>
            <a:endParaRPr lang="hr-HR" altLang="sr-Latn-RS" b="1" u="sng" smtClean="0"/>
          </a:p>
          <a:p>
            <a:pPr eaLnBrk="1" hangingPunct="1"/>
            <a:r>
              <a:rPr lang="hr-HR" altLang="sr-Latn-RS" b="1" smtClean="0"/>
              <a:t>nepravilno ili </a:t>
            </a:r>
            <a:r>
              <a:rPr lang="hr-HR" altLang="sr-Latn-RS" b="1" u="sng" smtClean="0"/>
              <a:t>nepotpuno</a:t>
            </a:r>
            <a:r>
              <a:rPr lang="hr-HR" altLang="sr-Latn-RS" b="1" smtClean="0"/>
              <a:t> napisana rješenja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nisu izdana u propisanom roku</a:t>
            </a:r>
          </a:p>
          <a:p>
            <a:pPr eaLnBrk="1" hangingPunct="1"/>
            <a:endParaRPr lang="hr-HR" altLang="sr-Latn-RS" b="1" u="sng" smtClean="0"/>
          </a:p>
          <a:p>
            <a:pPr eaLnBrk="1" hangingPunct="1"/>
            <a:r>
              <a:rPr lang="hr-HR" altLang="sr-Latn-RS" b="1" smtClean="0"/>
              <a:t>nisu u skladu s Pravilnikom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</a:rPr>
              <a:t>Veće pogreške 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>
                <a:cs typeface="Arial" panose="020B0604020202020204" pitchFamily="34" charset="0"/>
              </a:rPr>
              <a:t>ravnatelj ne vrši uvid u nastavu </a:t>
            </a:r>
          </a:p>
          <a:p>
            <a:pPr eaLnBrk="1" hangingPunct="1"/>
            <a:r>
              <a:rPr lang="hr-HR" altLang="sr-Latn-RS" b="1" smtClean="0">
                <a:cs typeface="Arial" panose="020B0604020202020204" pitchFamily="34" charset="0"/>
              </a:rPr>
              <a:t>ravnatelj loše vrši uvid u nastavu</a:t>
            </a:r>
          </a:p>
          <a:p>
            <a:pPr eaLnBrk="1" hangingPunct="1"/>
            <a:r>
              <a:rPr lang="hr-HR" altLang="sr-Latn-RS" b="1" smtClean="0">
                <a:cs typeface="Arial" panose="020B0604020202020204" pitchFamily="34" charset="0"/>
              </a:rPr>
              <a:t>premalo uvida</a:t>
            </a:r>
          </a:p>
          <a:p>
            <a:pPr eaLnBrk="1" hangingPunct="1"/>
            <a:r>
              <a:rPr lang="hr-HR" altLang="sr-Latn-RS" b="1" smtClean="0">
                <a:cs typeface="Arial" panose="020B0604020202020204" pitchFamily="34" charset="0"/>
              </a:rPr>
              <a:t>nema analize rada nastavnika</a:t>
            </a:r>
          </a:p>
          <a:p>
            <a:pPr eaLnBrk="1" hangingPunct="1"/>
            <a:r>
              <a:rPr lang="hr-HR" altLang="sr-Latn-RS" b="1" smtClean="0">
                <a:cs typeface="Arial" panose="020B0604020202020204" pitchFamily="34" charset="0"/>
              </a:rPr>
              <a:t>izbacivanje učenika s nastave iz učionice</a:t>
            </a:r>
          </a:p>
          <a:p>
            <a:pPr eaLnBrk="1" hangingPunct="1"/>
            <a:r>
              <a:rPr lang="hr-HR" altLang="sr-Latn-RS" b="1" smtClean="0">
                <a:cs typeface="Arial" panose="020B0604020202020204" pitchFamily="34" charset="0"/>
              </a:rPr>
              <a:t>dežurstva radnika – sigurnost učenika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</a:rPr>
              <a:t>Veće pogreške 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skraćivanje trajanja sata (čl. 51. st. 4.)</a:t>
            </a:r>
          </a:p>
          <a:p>
            <a:pPr eaLnBrk="1" hangingPunct="1"/>
            <a:r>
              <a:rPr lang="hr-HR" altLang="sr-Latn-RS" b="1" smtClean="0"/>
              <a:t>skraćivanje nastave</a:t>
            </a:r>
          </a:p>
          <a:p>
            <a:pPr eaLnBrk="1" hangingPunct="1"/>
            <a:r>
              <a:rPr lang="hr-HR" altLang="sr-Latn-RS" b="1" smtClean="0"/>
              <a:t>primjena Nastavnog plana i programa  </a:t>
            </a:r>
          </a:p>
          <a:p>
            <a:pPr eaLnBrk="1" hangingPunct="1"/>
            <a:r>
              <a:rPr lang="hr-HR" altLang="sr-Latn-RS" b="1" smtClean="0"/>
              <a:t>nepotrebna šteta </a:t>
            </a:r>
          </a:p>
          <a:p>
            <a:pPr eaLnBrk="1" hangingPunct="1"/>
            <a:r>
              <a:rPr lang="hr-HR" altLang="sr-Latn-RS" b="1" smtClean="0"/>
              <a:t>nema svih podzakonskih akata</a:t>
            </a:r>
          </a:p>
          <a:p>
            <a:pPr eaLnBrk="1" hangingPunct="1"/>
            <a:r>
              <a:rPr lang="hr-HR" altLang="sr-Latn-RS" b="1" smtClean="0"/>
              <a:t>uporaba neodobrenih udžbenika</a:t>
            </a:r>
          </a:p>
          <a:p>
            <a:pPr eaLnBrk="1" hangingPunct="1"/>
            <a:r>
              <a:rPr lang="hr-HR" altLang="sr-Latn-RS" b="1" smtClean="0"/>
              <a:t>nema odobrenje ministarstva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</a:rPr>
              <a:t>Ostale pogreške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nepoznavanje uredskog poslovanja (Uredba o uredskom poslovanju (NN, broj 7/09)</a:t>
            </a:r>
          </a:p>
          <a:p>
            <a:pPr eaLnBrk="1" hangingPunct="1"/>
            <a:r>
              <a:rPr lang="hr-HR" altLang="sr-Latn-RS" b="1" smtClean="0"/>
              <a:t>nedovoljno poznavanje propisa (ZUP, ZOR…)</a:t>
            </a:r>
          </a:p>
          <a:p>
            <a:pPr eaLnBrk="1" hangingPunct="1"/>
            <a:r>
              <a:rPr lang="hr-HR" altLang="sr-Latn-RS" b="1" smtClean="0"/>
              <a:t>dežurstva učenika (čl. 61. st. 2.)</a:t>
            </a:r>
          </a:p>
          <a:p>
            <a:pPr eaLnBrk="1" hangingPunct="1"/>
            <a:r>
              <a:rPr lang="hr-HR" altLang="sr-Latn-RS" b="1" smtClean="0"/>
              <a:t>nema kolektivne naplate šteta</a:t>
            </a:r>
          </a:p>
          <a:p>
            <a:pPr eaLnBrk="1" hangingPunct="1"/>
            <a:r>
              <a:rPr lang="hr-HR" altLang="sr-Latn-RS" b="1" smtClean="0"/>
              <a:t>sakupljanje novca *</a:t>
            </a:r>
          </a:p>
          <a:p>
            <a:pPr eaLnBrk="1" hangingPunct="1"/>
            <a:r>
              <a:rPr lang="hr-HR" altLang="sr-Latn-RS" b="1" smtClean="0"/>
              <a:t>sve što se plaća nije obvezno</a:t>
            </a:r>
          </a:p>
          <a:p>
            <a:pPr eaLnBrk="1" hangingPunct="1"/>
            <a:endParaRPr lang="hr-HR" altLang="sr-Latn-RS" b="1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Organizacija rada i nastave</a:t>
            </a:r>
            <a:r>
              <a:rPr lang="hr-HR" altLang="sr-Latn-RS" smtClean="0">
                <a:effectLst/>
              </a:rPr>
              <a:t/>
            </a:r>
            <a:br>
              <a:rPr lang="hr-HR" altLang="sr-Latn-RS" smtClean="0">
                <a:effectLst/>
              </a:rPr>
            </a:br>
            <a:r>
              <a:rPr lang="hr-HR" altLang="sr-Latn-RS" smtClean="0">
                <a:effectLst/>
              </a:rPr>
              <a:t>   	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rad pedagoga samo prije podne</a:t>
            </a:r>
          </a:p>
          <a:p>
            <a:pPr eaLnBrk="1" hangingPunct="1"/>
            <a:r>
              <a:rPr lang="hr-HR" altLang="sr-Latn-RS" b="1" smtClean="0"/>
              <a:t>rad pedagoga samo u jednoj smjeni</a:t>
            </a:r>
          </a:p>
          <a:p>
            <a:pPr eaLnBrk="1" hangingPunct="1"/>
            <a:r>
              <a:rPr lang="hr-HR" altLang="sr-Latn-RS" b="1" smtClean="0"/>
              <a:t>rad ravnatelja samo prije podne</a:t>
            </a:r>
          </a:p>
          <a:p>
            <a:pPr eaLnBrk="1" hangingPunct="1"/>
            <a:r>
              <a:rPr lang="hr-HR" altLang="sr-Latn-RS" b="1" smtClean="0"/>
              <a:t>prekasno upoznavanje roditelja s promjenama u ustroju (čl. 49. st. 5.)</a:t>
            </a:r>
          </a:p>
          <a:p>
            <a:pPr eaLnBrk="1" hangingPunct="1"/>
            <a:endParaRPr lang="hr-HR" altLang="sr-Latn-RS" b="1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Organizacija rada i nastave 2</a:t>
            </a:r>
            <a:r>
              <a:rPr lang="hr-HR" altLang="sr-Latn-RS" smtClean="0">
                <a:effectLst/>
              </a:rPr>
              <a:t>  	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981075"/>
            <a:ext cx="8229600" cy="566261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nepridržavanje rasporeda sati 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neorganiziranje zamjena nastavnika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nastava HJ blok sat četvrtak i petak (osim…)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odabir razrednika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Organizacija rada i nastave 3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termin za primanje stranaka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termin informacija za roditelje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rad bez plana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bavljenje nevažnim ili manje važnim stvarima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Godišnji plan i program rada škole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hr-HR" altLang="sr-Latn-RS" b="1" smtClean="0"/>
              <a:t>nema GPIPR škole</a:t>
            </a:r>
          </a:p>
          <a:p>
            <a:pPr eaLnBrk="1" hangingPunct="1">
              <a:buFontTx/>
              <a:buChar char="•"/>
            </a:pPr>
            <a:r>
              <a:rPr lang="hr-HR" altLang="sr-Latn-RS" b="1" smtClean="0"/>
              <a:t>nije donesen u propisanom roku</a:t>
            </a:r>
          </a:p>
          <a:p>
            <a:pPr eaLnBrk="1" hangingPunct="1">
              <a:buFontTx/>
              <a:buChar char="•"/>
            </a:pPr>
            <a:r>
              <a:rPr lang="hr-HR" altLang="sr-Latn-RS" b="1" smtClean="0"/>
              <a:t>nije dostupan ili objavljen na propisani način</a:t>
            </a:r>
          </a:p>
          <a:p>
            <a:pPr eaLnBrk="1" hangingPunct="1"/>
            <a:r>
              <a:rPr lang="hr-HR" altLang="sr-Latn-RS" b="1" smtClean="0"/>
              <a:t>nije provedena rasprava na NV</a:t>
            </a:r>
          </a:p>
          <a:p>
            <a:pPr eaLnBrk="1" hangingPunct="1"/>
            <a:r>
              <a:rPr lang="hr-HR" altLang="sr-Latn-RS" b="1" smtClean="0"/>
              <a:t>nije provedena rasprava na vijeću roditelja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>
                <a:latin typeface="Arial" panose="020B0604020202020204" pitchFamily="34" charset="0"/>
              </a:rPr>
              <a:t>	</a:t>
            </a:r>
            <a:r>
              <a:rPr lang="hr-HR" altLang="sr-Latn-RS" b="1" smtClean="0"/>
              <a:t>(čl. 137. st. 4)</a:t>
            </a:r>
          </a:p>
          <a:p>
            <a:pPr eaLnBrk="1" hangingPunct="1">
              <a:buFontTx/>
              <a:buNone/>
            </a:pPr>
            <a:endParaRPr lang="hr-HR" altLang="sr-Latn-RS" b="1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Godišnji plan i program rada 2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>
              <a:lnSpc>
                <a:spcPct val="90000"/>
              </a:lnSpc>
            </a:pPr>
            <a:r>
              <a:rPr lang="hr-HR" altLang="sr-Latn-RS" b="1" smtClean="0"/>
              <a:t>nerazrađeno stručno usavršavanje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b="1" smtClean="0"/>
              <a:t>nerazrađena zaduženja nastavnika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>
              <a:lnSpc>
                <a:spcPct val="90000"/>
              </a:lnSpc>
            </a:pPr>
            <a:r>
              <a:rPr lang="hr-HR" altLang="sr-Latn-RS" b="1" smtClean="0"/>
              <a:t>nema rasporeda dežurnih radnika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>
              <a:lnSpc>
                <a:spcPct val="90000"/>
              </a:lnSpc>
            </a:pPr>
            <a:r>
              <a:rPr lang="hr-HR" altLang="sr-Latn-RS" b="1" smtClean="0"/>
              <a:t>nema planskih elemenata*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b="1" smtClean="0"/>
              <a:t>nepotpuno planiranje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hr-HR" altLang="sr-Latn-RS" b="1" smtClean="0"/>
              <a:t>	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Godišnji plan i program rada 3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u="sng" smtClean="0"/>
              <a:t>nema  preventivnog  programa ili je nerazrađen</a:t>
            </a:r>
          </a:p>
          <a:p>
            <a:pPr eaLnBrk="1" hangingPunct="1"/>
            <a:r>
              <a:rPr lang="hr-HR" altLang="sr-Latn-RS" b="1" u="sng" smtClean="0"/>
              <a:t>nema  programa  za suzbijanje  nasilja ili je nerazrađen</a:t>
            </a:r>
          </a:p>
          <a:p>
            <a:pPr eaLnBrk="1" hangingPunct="1"/>
            <a:r>
              <a:rPr lang="hr-HR" altLang="sr-Latn-RS" b="1" u="sng" smtClean="0"/>
              <a:t>nema samovrednovanja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u="sng" smtClean="0"/>
          </a:p>
          <a:p>
            <a:pPr eaLnBrk="1" hangingPunct="1"/>
            <a:r>
              <a:rPr lang="hr-HR" altLang="sr-Latn-RS" b="1" smtClean="0"/>
              <a:t>nema </a:t>
            </a:r>
            <a:r>
              <a:rPr lang="hr-HR" altLang="sr-Latn-RS" b="1" smtClean="0">
                <a:latin typeface="Arial" panose="020B0604020202020204" pitchFamily="34" charset="0"/>
              </a:rPr>
              <a:t>(</a:t>
            </a:r>
            <a:r>
              <a:rPr lang="hr-HR" altLang="sr-Latn-RS" b="1" smtClean="0"/>
              <a:t>pisanih</a:t>
            </a:r>
            <a:r>
              <a:rPr lang="hr-HR" altLang="sr-Latn-RS" b="1" smtClean="0">
                <a:latin typeface="Arial" panose="020B0604020202020204" pitchFamily="34" charset="0"/>
              </a:rPr>
              <a:t>)</a:t>
            </a:r>
            <a:r>
              <a:rPr lang="hr-HR" altLang="sr-Latn-RS" b="1" smtClean="0"/>
              <a:t> dokaza o provedenim aktivnostima *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  <a:latin typeface="Arial" panose="020B0604020202020204" pitchFamily="34" charset="0"/>
              </a:rPr>
              <a:t>GPIPR ravnatelja škole</a:t>
            </a:r>
          </a:p>
        </p:txBody>
      </p:sp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nema plana i programa rada ravnatelja</a:t>
            </a:r>
          </a:p>
          <a:p>
            <a:pPr eaLnBrk="1" hangingPunct="1"/>
            <a:r>
              <a:rPr lang="hr-HR" altLang="sr-Latn-RS" b="1" smtClean="0"/>
              <a:t>plan i program rada koji je praktično neupotrebljiv</a:t>
            </a:r>
          </a:p>
          <a:p>
            <a:pPr eaLnBrk="1" hangingPunct="1"/>
            <a:r>
              <a:rPr lang="hr-HR" altLang="sr-Latn-RS" b="1" smtClean="0"/>
              <a:t>plan i program rada ravnatelja je nepotpun</a:t>
            </a:r>
          </a:p>
          <a:p>
            <a:pPr eaLnBrk="1" hangingPunct="1"/>
            <a:r>
              <a:rPr lang="hr-HR" altLang="sr-Latn-RS" b="1" smtClean="0"/>
              <a:t>plan i program rada ravnatelja je zastario (napisan prije 10 i više godina)</a:t>
            </a:r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i="1" u="sng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  <a:latin typeface="Arial" panose="020B0604020202020204" pitchFamily="34" charset="0"/>
              </a:rPr>
              <a:t>GPIPR ravnatelja škole 2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plan i program rada ravnatelja nije razrađen po mjesecima</a:t>
            </a:r>
          </a:p>
          <a:p>
            <a:pPr eaLnBrk="1" hangingPunct="1"/>
            <a:r>
              <a:rPr lang="hr-HR" altLang="sr-Latn-RS" b="1" smtClean="0"/>
              <a:t>plan i program rada ravnatelja nema planske elemente</a:t>
            </a:r>
          </a:p>
          <a:p>
            <a:pPr eaLnBrk="1" hangingPunct="1"/>
            <a:r>
              <a:rPr lang="hr-HR" altLang="sr-Latn-RS" b="1" smtClean="0"/>
              <a:t>nije planiran (ili nedovoljno planiran) posjet nastavi</a:t>
            </a:r>
          </a:p>
          <a:p>
            <a:pPr eaLnBrk="1" hangingPunct="1"/>
            <a:r>
              <a:rPr lang="hr-HR" altLang="sr-Latn-RS" b="1" smtClean="0"/>
              <a:t>plan i program rada ravnatelja piše stručna suradnica pedagoginja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</a:rPr>
              <a:t>GPIP rada škole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Izvješće o realizaciji GPIP rada škole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Izmjene i dopune GPIP rada škole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Prilozi GPIP rada škole</a:t>
            </a:r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i="1" u="sng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kod ocjenjivanja učenika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zaključna ocjena čl. 73. st. 2.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</a:t>
            </a:r>
            <a:r>
              <a:rPr lang="hr-HR" altLang="sr-Latn-RS" b="1" u="sng" smtClean="0"/>
              <a:t>javno, u razrednom odjelu, na kraju)</a:t>
            </a:r>
            <a:r>
              <a:rPr lang="hr-HR" altLang="sr-Latn-RS" b="1" smtClean="0"/>
              <a:t>  *</a:t>
            </a:r>
          </a:p>
          <a:p>
            <a:pPr eaLnBrk="1" hangingPunct="1"/>
            <a:r>
              <a:rPr lang="hr-HR" altLang="sr-Latn-RS" b="1" smtClean="0"/>
              <a:t>zaključna ocjena koja je nestručno izvedena</a:t>
            </a:r>
          </a:p>
          <a:p>
            <a:pPr eaLnBrk="1" hangingPunct="1"/>
            <a:r>
              <a:rPr lang="hr-HR" altLang="sr-Latn-RS" b="1" smtClean="0"/>
              <a:t>nema ocjena</a:t>
            </a:r>
          </a:p>
          <a:p>
            <a:pPr eaLnBrk="1" hangingPunct="1"/>
            <a:r>
              <a:rPr lang="hr-HR" altLang="sr-Latn-RS" b="1" smtClean="0"/>
              <a:t>nisu upisane ocjene</a:t>
            </a:r>
          </a:p>
          <a:p>
            <a:pPr eaLnBrk="1" hangingPunct="1"/>
            <a:r>
              <a:rPr lang="hr-HR" altLang="sr-Latn-RS" b="1" smtClean="0"/>
              <a:t>„prekasno“ upisivanje ocjena</a:t>
            </a:r>
            <a:endParaRPr lang="hr-HR" altLang="sr-Latn-RS" smtClean="0"/>
          </a:p>
          <a:p>
            <a:pPr eaLnBrk="1" hangingPunct="1"/>
            <a:r>
              <a:rPr lang="hr-HR" altLang="sr-Latn-RS" b="1" smtClean="0"/>
              <a:t>premalo ocjena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kod ocjenjivanja učenika 2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kažnjavanje ocjenom</a:t>
            </a:r>
          </a:p>
          <a:p>
            <a:pPr eaLnBrk="1" hangingPunct="1"/>
            <a:r>
              <a:rPr lang="hr-HR" altLang="sr-Latn-RS" b="1" smtClean="0"/>
              <a:t>brisanje ocjena</a:t>
            </a:r>
          </a:p>
          <a:p>
            <a:pPr eaLnBrk="1" hangingPunct="1"/>
            <a:r>
              <a:rPr lang="hr-HR" altLang="sr-Latn-RS" b="1" smtClean="0"/>
              <a:t>ocjenjivanje učenika koji nije prisutan</a:t>
            </a:r>
          </a:p>
          <a:p>
            <a:pPr eaLnBrk="1" hangingPunct="1"/>
            <a:r>
              <a:rPr lang="hr-HR" altLang="sr-Latn-RS" b="1" smtClean="0"/>
              <a:t>„111“ na jednom satu</a:t>
            </a:r>
          </a:p>
          <a:p>
            <a:pPr eaLnBrk="1" hangingPunct="1"/>
            <a:r>
              <a:rPr lang="hr-HR" altLang="sr-Latn-RS" b="1" u="sng" smtClean="0"/>
              <a:t>zaključnu ocjenu utvrdio ravnatelj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(čl. 73. st. 3.)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kod ocjenjivanja učenika 3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u rubriku za ocjene upisivati samo ocjene</a:t>
            </a:r>
          </a:p>
          <a:p>
            <a:pPr eaLnBrk="1" hangingPunct="1"/>
            <a:r>
              <a:rPr lang="hr-HR" altLang="sr-Latn-RS" b="1" smtClean="0"/>
              <a:t>ne koristiti korekturni lak</a:t>
            </a:r>
          </a:p>
          <a:p>
            <a:pPr eaLnBrk="1" hangingPunct="1"/>
            <a:r>
              <a:rPr lang="hr-HR" altLang="sr-Latn-RS" b="1" smtClean="0"/>
              <a:t>ne upisivati običnom olovkom</a:t>
            </a:r>
          </a:p>
          <a:p>
            <a:pPr eaLnBrk="1" hangingPunct="1"/>
            <a:r>
              <a:rPr lang="hr-HR" altLang="sr-Latn-RS" b="1" smtClean="0"/>
              <a:t>„inspekcijske primjedbe“ (+, -, ?, /, …)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kod ocjenjivanja učenika 4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upisivanje ocjene u neodgovarajuću rubriku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ocjenjivanje gradiva koje nije obrađeno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u="sng" smtClean="0"/>
          </a:p>
          <a:p>
            <a:pPr eaLnBrk="1" hangingPunct="1"/>
            <a:r>
              <a:rPr lang="hr-HR" altLang="sr-Latn-RS" b="1" u="sng" smtClean="0"/>
              <a:t>ocjenjivanje gradiva koje nije predviđeno NPIP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kod ocjenjivanja učenika 5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neobjektivno ocjenjivanje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</a:t>
            </a:r>
          </a:p>
          <a:p>
            <a:pPr eaLnBrk="1" hangingPunct="1"/>
            <a:r>
              <a:rPr lang="hr-HR" altLang="sr-Latn-RS" b="1" smtClean="0"/>
              <a:t>loš kriteriji ocjenjivanja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nema kriterija ocjenjivanja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neargumentirana ocjena iz vladanja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kod ocjenjivanja učenika 6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loša komunikacija nastavnika (u vezi ocjena)</a:t>
            </a:r>
          </a:p>
          <a:p>
            <a:pPr eaLnBrk="1" hangingPunct="1"/>
            <a:r>
              <a:rPr lang="hr-HR" altLang="sr-Latn-RS" b="1" smtClean="0"/>
              <a:t>neobavještavanje roditelja *</a:t>
            </a:r>
          </a:p>
          <a:p>
            <a:pPr eaLnBrk="1" hangingPunct="1"/>
            <a:r>
              <a:rPr lang="hr-HR" altLang="sr-Latn-RS" b="1" smtClean="0"/>
              <a:t>ne davanje pisanih radova na uvid</a:t>
            </a:r>
          </a:p>
          <a:p>
            <a:pPr eaLnBrk="1" hangingPunct="1"/>
            <a:r>
              <a:rPr lang="hr-HR" altLang="sr-Latn-RS" b="1" smtClean="0"/>
              <a:t>ne čuvanje pisanih radova</a:t>
            </a:r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endParaRPr lang="hr-HR" altLang="sr-Latn-RS" b="1" smtClean="0">
              <a:latin typeface="Arial" panose="020B0604020202020204" pitchFamily="34" charset="0"/>
            </a:endParaRPr>
          </a:p>
          <a:p>
            <a:r>
              <a:rPr lang="hr-HR" altLang="sr-Latn-RS" b="1" u="sng" smtClean="0">
                <a:solidFill>
                  <a:srgbClr val="FF0000"/>
                </a:solidFill>
              </a:rPr>
              <a:t>Ravnatelj ne prati provođenje Pravilnika tijekom godine (čl. 16. st. 2.)</a:t>
            </a:r>
            <a:r>
              <a:rPr lang="hr-HR" altLang="sr-Latn-RS" u="sng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lažni iskazi *</a:t>
            </a:r>
          </a:p>
          <a:p>
            <a:pPr eaLnBrk="1" hangingPunct="1"/>
            <a:r>
              <a:rPr lang="hr-HR" altLang="sr-Latn-RS" b="1" smtClean="0"/>
              <a:t>pogrešno postupanje ili nepostupanje u slučaju ozljede učenika</a:t>
            </a:r>
          </a:p>
          <a:p>
            <a:pPr eaLnBrk="1" hangingPunct="1"/>
            <a:r>
              <a:rPr lang="hr-HR" altLang="sr-Latn-RS" b="1" smtClean="0"/>
              <a:t>dežurstva nastavnika i drugih radnika *</a:t>
            </a:r>
          </a:p>
          <a:p>
            <a:pPr eaLnBrk="1" hangingPunct="1"/>
            <a:r>
              <a:rPr lang="hr-HR" altLang="sr-Latn-RS" b="1" smtClean="0"/>
              <a:t>pozivanje na izjavu umjesto </a:t>
            </a:r>
            <a:r>
              <a:rPr lang="hr-HR" altLang="sr-Latn-RS" b="1" u="sng" smtClean="0"/>
              <a:t>uporište u propisu i pisanu dokumentaciju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 2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773238"/>
            <a:ext cx="8229600" cy="4857750"/>
          </a:xfrm>
        </p:spPr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nepoduzimanje mjera</a:t>
            </a:r>
            <a:r>
              <a:rPr lang="hr-HR" altLang="sr-Latn-RS" b="1" smtClean="0"/>
              <a:t> (učenik, nastavnik)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neobavještavanje</a:t>
            </a:r>
            <a:r>
              <a:rPr lang="hr-HR" altLang="sr-Latn-RS" b="1" smtClean="0"/>
              <a:t> (roditelja, policije itd.) 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Neobjavljen GPIPR škole i školski kurikulum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 3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nema pisanih tragova i dokaza</a:t>
            </a:r>
          </a:p>
          <a:p>
            <a:pPr eaLnBrk="1" hangingPunct="1"/>
            <a:r>
              <a:rPr lang="hr-HR" altLang="sr-Latn-RS" b="1" smtClean="0"/>
              <a:t>nepregledana pedagoška dokumentacija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(na vrijeme) *</a:t>
            </a:r>
          </a:p>
          <a:p>
            <a:pPr eaLnBrk="1" hangingPunct="1"/>
            <a:r>
              <a:rPr lang="hr-HR" altLang="sr-Latn-RS" b="1" u="sng" smtClean="0"/>
              <a:t>nema analize odgojno-obrazovnog stanja*</a:t>
            </a:r>
          </a:p>
          <a:p>
            <a:pPr eaLnBrk="1" hangingPunct="1"/>
            <a:r>
              <a:rPr lang="hr-HR" altLang="sr-Latn-RS" b="1" u="sng" smtClean="0"/>
              <a:t>nema sveobuhvatne analize uspjeha učenika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(prosječna ocjena nije dovoljan pokazatelj)*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 4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nema evidencije o neprihvatljivim oblicima ponašanja učenika (čl. 67. al. 7.)</a:t>
            </a:r>
          </a:p>
          <a:p>
            <a:pPr eaLnBrk="1" hangingPunct="1"/>
            <a:r>
              <a:rPr lang="hr-HR" altLang="sr-Latn-RS" b="1" u="sng" smtClean="0"/>
              <a:t>neizricanje pedagoških mjera</a:t>
            </a:r>
          </a:p>
          <a:p>
            <a:pPr eaLnBrk="1" hangingPunct="1"/>
            <a:r>
              <a:rPr lang="hr-HR" altLang="sr-Latn-RS" b="1" u="sng" smtClean="0"/>
              <a:t>formalni i pravni propusti</a:t>
            </a:r>
          </a:p>
          <a:p>
            <a:pPr eaLnBrk="1" hangingPunct="1"/>
            <a:r>
              <a:rPr lang="hr-HR" altLang="sr-Latn-RS" b="1" smtClean="0"/>
              <a:t>neprimjerena uporaba školskih računala</a:t>
            </a:r>
            <a:r>
              <a:rPr lang="hr-HR" altLang="sr-Latn-RS" b="1" smtClean="0">
                <a:latin typeface="Arial" panose="020B0604020202020204" pitchFamily="34" charset="0"/>
              </a:rPr>
              <a:t>*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 5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u="sng" smtClean="0"/>
              <a:t>pripreme za maturu *</a:t>
            </a:r>
          </a:p>
          <a:p>
            <a:pPr eaLnBrk="1" hangingPunct="1"/>
            <a:r>
              <a:rPr lang="hr-HR" altLang="sr-Latn-RS" b="1" smtClean="0"/>
              <a:t>zahtjev za preispitivanje ocjene nije obavilo nastavničko vijeće (čl. 76. st. 1.)</a:t>
            </a:r>
          </a:p>
          <a:p>
            <a:pPr eaLnBrk="1" hangingPunct="1"/>
            <a:r>
              <a:rPr lang="hr-HR" altLang="sr-Latn-RS" b="1" smtClean="0"/>
              <a:t>povjerenstvo za polaganje ispita nije odredilo nastavničko vijeće (čl. 76. st. 4.)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 6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nije sazvano vijeće roditelja niti jedan put</a:t>
            </a:r>
          </a:p>
          <a:p>
            <a:pPr eaLnBrk="1" hangingPunct="1"/>
            <a:r>
              <a:rPr lang="hr-HR" altLang="sr-Latn-RS" b="1" smtClean="0"/>
              <a:t>nije sazvano vijeće učenika niti jedan put</a:t>
            </a:r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/>
              <a:t>nije održan niti jedan roditeljski sastanak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u prvom polugodištu</a:t>
            </a:r>
          </a:p>
          <a:p>
            <a:pPr eaLnBrk="1" hangingPunct="1"/>
            <a:r>
              <a:rPr lang="hr-HR" altLang="sr-Latn-RS" b="1" smtClean="0"/>
              <a:t>premali broj roditeljskih sastanaka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(3 najmanje, čl. 16. st. 3. Pravilnika)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Pogreške utvrđene SP nadzorom 7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nema vremenika pisanih radova učenika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vremenik nije objavljen na propisani način</a:t>
            </a:r>
            <a:r>
              <a:rPr lang="hr-HR" altLang="sr-Latn-RS" b="1" smtClean="0"/>
              <a:t> u propisanom roku (čl. 10. st. 2. Pravilnika)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nije imenovana osoba za zaštitu dostojanstva radnika</a:t>
            </a:r>
            <a:r>
              <a:rPr lang="hr-HR" altLang="sr-Latn-RS" b="1" smtClean="0"/>
              <a:t> * </a:t>
            </a:r>
            <a:r>
              <a:rPr lang="hr-HR" altLang="sr-Latn-RS" b="1" smtClean="0">
                <a:latin typeface="Arial" panose="020B0604020202020204" pitchFamily="34" charset="0"/>
              </a:rPr>
              <a:t>(¸č</a:t>
            </a:r>
            <a:r>
              <a:rPr lang="hr-HR" altLang="sr-Latn-RS" b="1" smtClean="0"/>
              <a:t>lanak 293. st. 1. al. 28.</a:t>
            </a:r>
            <a:r>
              <a:rPr lang="hr-HR" altLang="sr-Latn-RS" smtClean="0"/>
              <a:t> </a:t>
            </a:r>
            <a:r>
              <a:rPr lang="hr-HR" altLang="sr-Latn-RS" b="1" smtClean="0"/>
              <a:t>ZOR-a)</a:t>
            </a:r>
            <a:endParaRPr lang="hr-HR" altLang="sr-Latn-R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u="sng" smtClean="0">
                <a:effectLst/>
              </a:rPr>
              <a:t>Preporuke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u="sng" smtClean="0"/>
              <a:t>dobra komunikacija</a:t>
            </a:r>
            <a:r>
              <a:rPr lang="hr-HR" altLang="sr-Latn-RS" b="1" smtClean="0"/>
              <a:t> 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poticajno rukovođenje i upravljanje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smtClean="0"/>
              <a:t>pregledavati pedagošku dokumentaciju, praviti pisane bilješke, poduzimati mjere</a:t>
            </a:r>
            <a:endParaRPr lang="hr-HR" altLang="sr-Latn-RS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</a:rPr>
              <a:t>Preporuke 2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412875"/>
            <a:ext cx="8229600" cy="5230813"/>
          </a:xfrm>
        </p:spPr>
        <p:txBody>
          <a:bodyPr/>
          <a:lstStyle/>
          <a:p>
            <a:pPr eaLnBrk="1" hangingPunct="1"/>
            <a:endParaRPr lang="hr-HR" altLang="sr-Latn-RS" b="1" smtClean="0"/>
          </a:p>
          <a:p>
            <a:pPr eaLnBrk="1" hangingPunct="1"/>
            <a:r>
              <a:rPr lang="hr-HR" altLang="sr-Latn-RS" b="1" u="sng" smtClean="0"/>
              <a:t>kontrola odnosa obrade, ponavljanja i ispitivanja*</a:t>
            </a:r>
          </a:p>
          <a:p>
            <a:pPr eaLnBrk="1" hangingPunct="1"/>
            <a:endParaRPr lang="hr-HR" altLang="sr-Latn-RS" b="1" u="sng" smtClean="0"/>
          </a:p>
          <a:p>
            <a:pPr eaLnBrk="1" hangingPunct="1"/>
            <a:r>
              <a:rPr lang="hr-HR" altLang="sr-Latn-RS" b="1" u="sng" smtClean="0"/>
              <a:t>kontrola planova i programa</a:t>
            </a:r>
          </a:p>
          <a:p>
            <a:pPr eaLnBrk="1" hangingPunct="1"/>
            <a:endParaRPr lang="hr-HR" altLang="sr-Latn-RS" b="1" u="sng" smtClean="0"/>
          </a:p>
          <a:p>
            <a:pPr eaLnBrk="1" hangingPunct="1"/>
            <a:r>
              <a:rPr lang="hr-HR" altLang="sr-Latn-RS" b="1" smtClean="0"/>
              <a:t>kontrola ocjena i ocjenjivanja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hr-HR" altLang="sr-Latn-RS" b="1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  <a:latin typeface="Arial" panose="020B0604020202020204" pitchFamily="34" charset="0"/>
              </a:rPr>
              <a:t>Financijski prekršaji  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Nezakonit zakup prostora</a:t>
            </a: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Novčane malverzacije </a:t>
            </a: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Nezakonita isplata plaća</a:t>
            </a: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Nezakonita isplata dodataka na plaću</a:t>
            </a:r>
          </a:p>
          <a:p>
            <a:pPr eaLnBrk="1" hangingPunct="1"/>
            <a:r>
              <a:rPr lang="hr-HR" altLang="sr-Latn-RS" b="1" smtClean="0">
                <a:latin typeface="Arial" panose="020B0604020202020204" pitchFamily="34" charset="0"/>
              </a:rPr>
              <a:t>Nezakonita isplata dnevnica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sr-Latn-RS" smtClean="0">
                <a:effectLst/>
                <a:latin typeface="Arial" panose="020B0604020202020204" pitchFamily="34" charset="0"/>
              </a:rPr>
              <a:t>Najteži prekršaji ravnatelja 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r-HR" altLang="sr-Latn-R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hr-HR" altLang="sr-Latn-RS" b="1" smtClean="0"/>
              <a:t>Nezakonit raskid ugovora o radu</a:t>
            </a:r>
          </a:p>
          <a:p>
            <a:pPr eaLnBrk="1" hangingPunct="1"/>
            <a:r>
              <a:rPr lang="hr-HR" altLang="sr-Latn-RS" b="1" u="sng" smtClean="0"/>
              <a:t>Neizvršavanje mjera</a:t>
            </a:r>
            <a:r>
              <a:rPr lang="hr-HR" altLang="sr-Latn-RS" b="1" smtClean="0"/>
              <a:t> (nalaz, rješenje)</a:t>
            </a:r>
          </a:p>
          <a:p>
            <a:pPr eaLnBrk="1" hangingPunct="1"/>
            <a:r>
              <a:rPr lang="hr-HR" altLang="sr-Latn-RS" b="1" u="sng" smtClean="0"/>
              <a:t>Ravnatelj/ica nije poduzeo/la ništa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hr-HR" altLang="sr-Latn-RS" b="1" smtClean="0"/>
              <a:t>	(državno odvjetništvo poduzima kazneni progon)</a:t>
            </a:r>
          </a:p>
          <a:p>
            <a:pPr eaLnBrk="1" hangingPunct="1"/>
            <a:endParaRPr lang="hr-HR" altLang="sr-Latn-RS" b="1" smtClean="0"/>
          </a:p>
          <a:p>
            <a:pPr eaLnBrk="1" hangingPunct="1"/>
            <a:endParaRPr lang="hr-HR" altLang="sr-Latn-RS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Hvala!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</TotalTime>
  <Words>1057</Words>
  <Application>Microsoft Office PowerPoint</Application>
  <PresentationFormat>Prikaz na zaslonu (4:3)</PresentationFormat>
  <Paragraphs>277</Paragraphs>
  <Slides>42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42</vt:i4>
      </vt:variant>
    </vt:vector>
  </HeadingPairs>
  <TitlesOfParts>
    <vt:vector size="46" baseType="lpstr">
      <vt:lpstr>Arial</vt:lpstr>
      <vt:lpstr>Calibri</vt:lpstr>
      <vt:lpstr>Office Theme</vt:lpstr>
      <vt:lpstr>Custom Design</vt:lpstr>
      <vt:lpstr>POGREŠKE I PROPUSTI U RADU RAVNATELJA SREDNJIH ŠKOLA </vt:lpstr>
      <vt:lpstr>Razlozi izlaganja</vt:lpstr>
      <vt:lpstr>Problemi</vt:lpstr>
      <vt:lpstr>NADZOR U ŠKOLSTVU</vt:lpstr>
      <vt:lpstr>Pogreške ravnatelja vezane uz djelatnost AZOO</vt:lpstr>
      <vt:lpstr>Pogreške i propusti kod stažiranja</vt:lpstr>
      <vt:lpstr>Veće pogreške i propusti kod stažiranja</vt:lpstr>
      <vt:lpstr>Napredovanje</vt:lpstr>
      <vt:lpstr>Pogreške u vezi zasnivanja radnog odnosa</vt:lpstr>
      <vt:lpstr>Pogreške pri raskidanju ugovora o radu</vt:lpstr>
      <vt:lpstr>Pogreške vezane uz ugovor o radu</vt:lpstr>
      <vt:lpstr>Pogreške vezane uz rješenja o zaduženju   </vt:lpstr>
      <vt:lpstr>Veće pogreške </vt:lpstr>
      <vt:lpstr>Veće pogreške </vt:lpstr>
      <vt:lpstr>Ostale pogreške</vt:lpstr>
      <vt:lpstr>Organizacija rada i nastave     </vt:lpstr>
      <vt:lpstr>Organizacija rada i nastave 2   </vt:lpstr>
      <vt:lpstr>Organizacija rada i nastave 3</vt:lpstr>
      <vt:lpstr>Godišnji plan i program rada škole</vt:lpstr>
      <vt:lpstr>Godišnji plan i program rada 2</vt:lpstr>
      <vt:lpstr>Godišnji plan i program rada 3</vt:lpstr>
      <vt:lpstr>GPIPR ravnatelja škole</vt:lpstr>
      <vt:lpstr>GPIPR ravnatelja škole 2</vt:lpstr>
      <vt:lpstr>GPIP rada škole</vt:lpstr>
      <vt:lpstr>Pogreške kod ocjenjivanja učenika</vt:lpstr>
      <vt:lpstr>Pogreške kod ocjenjivanja učenika 2</vt:lpstr>
      <vt:lpstr>Pogreške kod ocjenjivanja učenika 3</vt:lpstr>
      <vt:lpstr>Pogreške kod ocjenjivanja učenika 4</vt:lpstr>
      <vt:lpstr>Pogreške kod ocjenjivanja učenika 5</vt:lpstr>
      <vt:lpstr>Pogreške kod ocjenjivanja učenika 6</vt:lpstr>
      <vt:lpstr>Pogreške utvrđene SP nadzorom</vt:lpstr>
      <vt:lpstr>Pogreške utvrđene SP nadzorom 2</vt:lpstr>
      <vt:lpstr>Pogreške utvrđene SP nadzorom 3</vt:lpstr>
      <vt:lpstr>Pogreške utvrđene SP nadzorom 4</vt:lpstr>
      <vt:lpstr>Pogreške utvrđene SP nadzorom 5</vt:lpstr>
      <vt:lpstr>Pogreške utvrđene SP nadzorom 6</vt:lpstr>
      <vt:lpstr>Pogreške utvrđene SP nadzorom 7</vt:lpstr>
      <vt:lpstr>Preporuke</vt:lpstr>
      <vt:lpstr>Preporuke 2</vt:lpstr>
      <vt:lpstr>Financijski prekršaji  </vt:lpstr>
      <vt:lpstr>Najteži prekršaji ravnatelja </vt:lpstr>
      <vt:lpstr>Hvala!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Željka</dc:creator>
  <cp:lastModifiedBy>Oleg Dakovic</cp:lastModifiedBy>
  <cp:revision>101</cp:revision>
  <dcterms:created xsi:type="dcterms:W3CDTF">2009-04-06T10:41:54Z</dcterms:created>
  <dcterms:modified xsi:type="dcterms:W3CDTF">2021-04-29T11:38:23Z</dcterms:modified>
</cp:coreProperties>
</file>