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9" r:id="rId2"/>
    <p:sldId id="274" r:id="rId3"/>
    <p:sldId id="275" r:id="rId4"/>
    <p:sldId id="277" r:id="rId5"/>
    <p:sldId id="278" r:id="rId6"/>
    <p:sldId id="279" r:id="rId7"/>
    <p:sldId id="280" r:id="rId8"/>
    <p:sldId id="281" r:id="rId9"/>
    <p:sldId id="283" r:id="rId10"/>
    <p:sldId id="282" r:id="rId11"/>
    <p:sldId id="284" r:id="rId12"/>
    <p:sldId id="285" r:id="rId13"/>
    <p:sldId id="286" r:id="rId14"/>
    <p:sldId id="287" r:id="rId15"/>
    <p:sldId id="288" r:id="rId16"/>
    <p:sldId id="289" r:id="rId1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8000"/>
    <a:srgbClr val="FFCC99"/>
    <a:srgbClr val="CC0000"/>
    <a:srgbClr val="FFFF99"/>
    <a:srgbClr val="FF0000"/>
    <a:srgbClr val="00CC00"/>
    <a:srgbClr val="3399FF"/>
    <a:srgbClr val="0033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Skup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sr-Latn-R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List1!$A$2:$A$11</c:f>
              <c:strCache>
                <c:ptCount val="10"/>
                <c:pt idx="0">
                  <c:v>DV Grigor Vitez, Split</c:v>
                </c:pt>
                <c:pt idx="1">
                  <c:v>DV Maslačak, Zaprešić</c:v>
                </c:pt>
                <c:pt idx="2">
                  <c:v>DV Grigora Viteza, Zagreb</c:v>
                </c:pt>
                <c:pt idx="3">
                  <c:v>DV Biokovsko zvonce, Makarska</c:v>
                </c:pt>
                <c:pt idx="4">
                  <c:v>DV Rijeka</c:v>
                </c:pt>
                <c:pt idx="5">
                  <c:v>DV Savica, Zagreb</c:v>
                </c:pt>
                <c:pt idx="6">
                  <c:v>DV Suncokret, Stahoninec</c:v>
                </c:pt>
                <c:pt idx="7">
                  <c:v>DV Osijek</c:v>
                </c:pt>
                <c:pt idx="8">
                  <c:v>DV Radost, Darda</c:v>
                </c:pt>
                <c:pt idx="9">
                  <c:v>DV Sretna djeca, Novi Marof</c:v>
                </c:pt>
              </c:strCache>
            </c:strRef>
          </c:cat>
          <c:val>
            <c:numRef>
              <c:f>List1!$B$2:$B$11</c:f>
              <c:numCache>
                <c:formatCode>General</c:formatCode>
                <c:ptCount val="10"/>
                <c:pt idx="0">
                  <c:v>23.8</c:v>
                </c:pt>
                <c:pt idx="1">
                  <c:v>20.5</c:v>
                </c:pt>
                <c:pt idx="2">
                  <c:v>18.3</c:v>
                </c:pt>
                <c:pt idx="3">
                  <c:v>11.2</c:v>
                </c:pt>
                <c:pt idx="4">
                  <c:v>8.5</c:v>
                </c:pt>
                <c:pt idx="5">
                  <c:v>5.6</c:v>
                </c:pt>
                <c:pt idx="6">
                  <c:v>3.9</c:v>
                </c:pt>
                <c:pt idx="7">
                  <c:v>3.4</c:v>
                </c:pt>
                <c:pt idx="8">
                  <c:v>2.7</c:v>
                </c:pt>
                <c:pt idx="9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92-4FB4-9D8B-1C3C565060F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802322960"/>
        <c:axId val="1802330032"/>
      </c:barChart>
      <c:catAx>
        <c:axId val="1802322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sr-Latn-RS"/>
          </a:p>
        </c:txPr>
        <c:crossAx val="1802330032"/>
        <c:crosses val="autoZero"/>
        <c:auto val="1"/>
        <c:lblAlgn val="ctr"/>
        <c:lblOffset val="100"/>
        <c:noMultiLvlLbl val="0"/>
      </c:catAx>
      <c:valAx>
        <c:axId val="180233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1802322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Duljina boravka djeteta u RiPOO (%)</c:v>
                </c:pt>
              </c:strCache>
            </c:strRef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57150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List1!$A$2:$A$8</c:f>
              <c:strCache>
                <c:ptCount val="7"/>
                <c:pt idx="0">
                  <c:v>kraće od 1 god.</c:v>
                </c:pt>
                <c:pt idx="1">
                  <c:v>1 god.</c:v>
                </c:pt>
                <c:pt idx="2">
                  <c:v>2 god.</c:v>
                </c:pt>
                <c:pt idx="3">
                  <c:v>3 god.</c:v>
                </c:pt>
                <c:pt idx="4">
                  <c:v>4 god.</c:v>
                </c:pt>
                <c:pt idx="5">
                  <c:v>5  god.</c:v>
                </c:pt>
                <c:pt idx="6">
                  <c:v>dulje od 5 god.</c:v>
                </c:pt>
              </c:strCache>
            </c:strRef>
          </c:cat>
          <c:val>
            <c:numRef>
              <c:f>List1!$B$2:$B$8</c:f>
              <c:numCache>
                <c:formatCode>General</c:formatCode>
                <c:ptCount val="7"/>
                <c:pt idx="0">
                  <c:v>4.8</c:v>
                </c:pt>
                <c:pt idx="1">
                  <c:v>2.5</c:v>
                </c:pt>
                <c:pt idx="2">
                  <c:v>9.5</c:v>
                </c:pt>
                <c:pt idx="3">
                  <c:v>26.8</c:v>
                </c:pt>
                <c:pt idx="4">
                  <c:v>34.799999999999997</c:v>
                </c:pt>
                <c:pt idx="5">
                  <c:v>16.5</c:v>
                </c:pt>
                <c:pt idx="6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50-4F83-B9C0-CDB8CD64CC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593296"/>
        <c:axId val="133590384"/>
      </c:lineChart>
      <c:catAx>
        <c:axId val="13359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sr-Latn-RS"/>
          </a:p>
        </c:txPr>
        <c:crossAx val="133590384"/>
        <c:crosses val="autoZero"/>
        <c:auto val="1"/>
        <c:lblAlgn val="ctr"/>
        <c:lblOffset val="100"/>
        <c:noMultiLvlLbl val="0"/>
      </c:catAx>
      <c:valAx>
        <c:axId val="133590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sr-Latn-RS"/>
          </a:p>
        </c:txPr>
        <c:crossAx val="13359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sr-Latn-R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Potrebno je, ali nije dostupno ili nije kvalitetno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Podrška o brizi o djetetu i/ili kućanstvu</c:v>
                </c:pt>
                <c:pt idx="1">
                  <c:v>Stručno savjetovanje o odgoju djeteta</c:v>
                </c:pt>
                <c:pt idx="2">
                  <c:v>Specijalistički tretmani djeteta</c:v>
                </c:pt>
                <c:pt idx="3">
                  <c:v>Financijska pomoć iz sustava socijalne zaštite</c:v>
                </c:pt>
                <c:pt idx="4">
                  <c:v>Program podrške roditeljstvu u DV-u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8.6</c:v>
                </c:pt>
                <c:pt idx="1">
                  <c:v>12.3</c:v>
                </c:pt>
                <c:pt idx="2">
                  <c:v>7.6</c:v>
                </c:pt>
                <c:pt idx="3">
                  <c:v>2.2999999999999998</c:v>
                </c:pt>
                <c:pt idx="4">
                  <c:v>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5B-43EC-AF7B-B25D912A17EE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Potrebno je, dostupno i kvalitetno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List1!$A$2:$A$6</c:f>
              <c:strCache>
                <c:ptCount val="5"/>
                <c:pt idx="0">
                  <c:v>Podrška o brizi o djetetu i/ili kućanstvu</c:v>
                </c:pt>
                <c:pt idx="1">
                  <c:v>Stručno savjetovanje o odgoju djeteta</c:v>
                </c:pt>
                <c:pt idx="2">
                  <c:v>Specijalistički tretmani djeteta</c:v>
                </c:pt>
                <c:pt idx="3">
                  <c:v>Financijska pomoć iz sustava socijalne zaštite</c:v>
                </c:pt>
                <c:pt idx="4">
                  <c:v>Program podrške roditeljstvu u DV-u</c:v>
                </c:pt>
              </c:strCache>
            </c:strRef>
          </c:cat>
          <c:val>
            <c:numRef>
              <c:f>List1!$C$2:$C$6</c:f>
              <c:numCache>
                <c:formatCode>General</c:formatCode>
                <c:ptCount val="5"/>
                <c:pt idx="0">
                  <c:v>14.6</c:v>
                </c:pt>
                <c:pt idx="1">
                  <c:v>17.8</c:v>
                </c:pt>
                <c:pt idx="2">
                  <c:v>11.5</c:v>
                </c:pt>
                <c:pt idx="3">
                  <c:v>3.2</c:v>
                </c:pt>
                <c:pt idx="4">
                  <c:v>17.8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5B-43EC-AF7B-B25D912A17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91579744"/>
        <c:axId val="91583488"/>
      </c:barChart>
      <c:catAx>
        <c:axId val="91579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sr-Latn-RS"/>
          </a:p>
        </c:txPr>
        <c:crossAx val="91583488"/>
        <c:crosses val="autoZero"/>
        <c:auto val="1"/>
        <c:lblAlgn val="ctr"/>
        <c:lblOffset val="100"/>
        <c:noMultiLvlLbl val="0"/>
      </c:catAx>
      <c:valAx>
        <c:axId val="91583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9157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2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1454733" y="1320489"/>
            <a:ext cx="9467710" cy="2108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44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Uvod </a:t>
            </a:r>
            <a:r>
              <a:rPr lang="hr-HR" sz="44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 </a:t>
            </a:r>
            <a:r>
              <a:rPr lang="hr-HR" sz="44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predstavljanje</a:t>
            </a:r>
            <a:r>
              <a:rPr lang="hr-HR" sz="44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hr-HR" sz="44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rezultata </a:t>
            </a:r>
            <a:r>
              <a:rPr lang="hr-HR" sz="44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pilot </a:t>
            </a:r>
            <a:r>
              <a:rPr lang="hr-HR" sz="44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istraživanja </a:t>
            </a:r>
            <a:r>
              <a:rPr lang="hr-HR" sz="44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provedenog </a:t>
            </a:r>
            <a:r>
              <a:rPr lang="hr-HR" sz="44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 </a:t>
            </a:r>
            <a:r>
              <a:rPr lang="hr-HR" sz="44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sklopu </a:t>
            </a:r>
            <a:r>
              <a:rPr lang="hr-HR" sz="4400" dirty="0">
                <a:solidFill>
                  <a:srgbClr val="C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projekta </a:t>
            </a:r>
            <a:r>
              <a:rPr lang="hr-HR" sz="44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MORENEC</a:t>
            </a:r>
            <a:r>
              <a:rPr lang="hr-HR" sz="4400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sz="4400" spc="17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1302028" y="4178564"/>
            <a:ext cx="9773120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2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Prof. dr. sc. Dejana Bouillet, Učiteljski fakultet, Sveučilište u Zagrebu</a:t>
            </a:r>
            <a:endParaRPr sz="2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898999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POKUSNA PRIMJENA MJERNIH INSTRUMENATA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8" name="Grafikon 47"/>
          <p:cNvGraphicFramePr/>
          <p:nvPr>
            <p:extLst>
              <p:ext uri="{D42A27DB-BD31-4B8C-83A1-F6EECF244321}">
                <p14:modId xmlns:p14="http://schemas.microsoft.com/office/powerpoint/2010/main" val="2665773784"/>
              </p:ext>
            </p:extLst>
          </p:nvPr>
        </p:nvGraphicFramePr>
        <p:xfrm>
          <a:off x="3484971" y="1208365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120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8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471425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ZANIMLJIVOSTI: RiPOO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9" name="Grafikon 8"/>
          <p:cNvGraphicFramePr/>
          <p:nvPr>
            <p:extLst>
              <p:ext uri="{D42A27DB-BD31-4B8C-83A1-F6EECF244321}">
                <p14:modId xmlns:p14="http://schemas.microsoft.com/office/powerpoint/2010/main" val="388292142"/>
              </p:ext>
            </p:extLst>
          </p:nvPr>
        </p:nvGraphicFramePr>
        <p:xfrm>
          <a:off x="2097085" y="771806"/>
          <a:ext cx="8731182" cy="454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0563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471425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ZANIMLJIVOSTI: RiPOO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1" name="Group 80"/>
          <p:cNvGrpSpPr/>
          <p:nvPr/>
        </p:nvGrpSpPr>
        <p:grpSpPr>
          <a:xfrm>
            <a:off x="4441327" y="2415174"/>
            <a:ext cx="3611411" cy="2902218"/>
            <a:chOff x="3651132" y="1162440"/>
            <a:chExt cx="5101691" cy="4099843"/>
          </a:xfrm>
        </p:grpSpPr>
        <p:grpSp>
          <p:nvGrpSpPr>
            <p:cNvPr id="62" name="Group 44"/>
            <p:cNvGrpSpPr/>
            <p:nvPr/>
          </p:nvGrpSpPr>
          <p:grpSpPr>
            <a:xfrm>
              <a:off x="4948797" y="1162440"/>
              <a:ext cx="2457451" cy="3608388"/>
              <a:chOff x="4621213" y="1065213"/>
              <a:chExt cx="2457451" cy="3608388"/>
            </a:xfrm>
            <a:solidFill>
              <a:schemeClr val="accent6"/>
            </a:solidFill>
          </p:grpSpPr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4622801" y="1065213"/>
                <a:ext cx="2451100" cy="844550"/>
              </a:xfrm>
              <a:custGeom>
                <a:avLst/>
                <a:gdLst>
                  <a:gd name="T0" fmla="*/ 766 w 1544"/>
                  <a:gd name="T1" fmla="*/ 0 h 532"/>
                  <a:gd name="T2" fmla="*/ 1544 w 1544"/>
                  <a:gd name="T3" fmla="*/ 244 h 532"/>
                  <a:gd name="T4" fmla="*/ 772 w 1544"/>
                  <a:gd name="T5" fmla="*/ 532 h 532"/>
                  <a:gd name="T6" fmla="*/ 0 w 1544"/>
                  <a:gd name="T7" fmla="*/ 241 h 532"/>
                  <a:gd name="T8" fmla="*/ 766 w 1544"/>
                  <a:gd name="T9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4" h="532">
                    <a:moveTo>
                      <a:pt x="766" y="0"/>
                    </a:moveTo>
                    <a:lnTo>
                      <a:pt x="1544" y="244"/>
                    </a:lnTo>
                    <a:lnTo>
                      <a:pt x="772" y="532"/>
                    </a:lnTo>
                    <a:lnTo>
                      <a:pt x="0" y="241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2">
                  <a:alpha val="85000"/>
                </a:schemeClr>
              </a:solidFill>
              <a:ln w="0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72" name="Freeform 10"/>
              <p:cNvSpPr>
                <a:spLocks/>
              </p:cNvSpPr>
              <p:nvPr/>
            </p:nvSpPr>
            <p:spPr bwMode="auto">
              <a:xfrm>
                <a:off x="5851526" y="1452563"/>
                <a:ext cx="1227138" cy="3221038"/>
              </a:xfrm>
              <a:custGeom>
                <a:avLst/>
                <a:gdLst>
                  <a:gd name="T0" fmla="*/ 772 w 773"/>
                  <a:gd name="T1" fmla="*/ 0 h 2029"/>
                  <a:gd name="T2" fmla="*/ 773 w 773"/>
                  <a:gd name="T3" fmla="*/ 1753 h 2029"/>
                  <a:gd name="T4" fmla="*/ 0 w 773"/>
                  <a:gd name="T5" fmla="*/ 2029 h 2029"/>
                  <a:gd name="T6" fmla="*/ 0 w 773"/>
                  <a:gd name="T7" fmla="*/ 288 h 2029"/>
                  <a:gd name="T8" fmla="*/ 772 w 773"/>
                  <a:gd name="T9" fmla="*/ 0 h 2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3" h="2029">
                    <a:moveTo>
                      <a:pt x="772" y="0"/>
                    </a:moveTo>
                    <a:lnTo>
                      <a:pt x="773" y="1753"/>
                    </a:lnTo>
                    <a:lnTo>
                      <a:pt x="0" y="2029"/>
                    </a:lnTo>
                    <a:lnTo>
                      <a:pt x="0" y="288"/>
                    </a:lnTo>
                    <a:lnTo>
                      <a:pt x="772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4621213" y="1447800"/>
                <a:ext cx="1230313" cy="3225800"/>
              </a:xfrm>
              <a:custGeom>
                <a:avLst/>
                <a:gdLst>
                  <a:gd name="T0" fmla="*/ 3 w 775"/>
                  <a:gd name="T1" fmla="*/ 0 h 2032"/>
                  <a:gd name="T2" fmla="*/ 775 w 775"/>
                  <a:gd name="T3" fmla="*/ 291 h 2032"/>
                  <a:gd name="T4" fmla="*/ 775 w 775"/>
                  <a:gd name="T5" fmla="*/ 2032 h 2032"/>
                  <a:gd name="T6" fmla="*/ 0 w 775"/>
                  <a:gd name="T7" fmla="*/ 1756 h 2032"/>
                  <a:gd name="T8" fmla="*/ 3 w 775"/>
                  <a:gd name="T9" fmla="*/ 0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5" h="2032">
                    <a:moveTo>
                      <a:pt x="3" y="0"/>
                    </a:moveTo>
                    <a:lnTo>
                      <a:pt x="775" y="291"/>
                    </a:lnTo>
                    <a:lnTo>
                      <a:pt x="775" y="2032"/>
                    </a:lnTo>
                    <a:lnTo>
                      <a:pt x="0" y="175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63" name="Group 34"/>
            <p:cNvGrpSpPr/>
            <p:nvPr/>
          </p:nvGrpSpPr>
          <p:grpSpPr>
            <a:xfrm>
              <a:off x="6295372" y="2976282"/>
              <a:ext cx="2457451" cy="2286001"/>
              <a:chOff x="6335713" y="2895600"/>
              <a:chExt cx="2457451" cy="2286001"/>
            </a:xfrm>
            <a:solidFill>
              <a:schemeClr val="accent3"/>
            </a:solidFill>
          </p:grpSpPr>
          <p:sp>
            <p:nvSpPr>
              <p:cNvPr id="68" name="Freeform 12"/>
              <p:cNvSpPr>
                <a:spLocks/>
              </p:cNvSpPr>
              <p:nvPr/>
            </p:nvSpPr>
            <p:spPr bwMode="auto">
              <a:xfrm>
                <a:off x="6337301" y="2895600"/>
                <a:ext cx="2451100" cy="844550"/>
              </a:xfrm>
              <a:custGeom>
                <a:avLst/>
                <a:gdLst>
                  <a:gd name="T0" fmla="*/ 766 w 1544"/>
                  <a:gd name="T1" fmla="*/ 0 h 532"/>
                  <a:gd name="T2" fmla="*/ 1544 w 1544"/>
                  <a:gd name="T3" fmla="*/ 244 h 532"/>
                  <a:gd name="T4" fmla="*/ 772 w 1544"/>
                  <a:gd name="T5" fmla="*/ 532 h 532"/>
                  <a:gd name="T6" fmla="*/ 0 w 1544"/>
                  <a:gd name="T7" fmla="*/ 239 h 532"/>
                  <a:gd name="T8" fmla="*/ 766 w 1544"/>
                  <a:gd name="T9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4" h="532">
                    <a:moveTo>
                      <a:pt x="766" y="0"/>
                    </a:moveTo>
                    <a:lnTo>
                      <a:pt x="1544" y="244"/>
                    </a:lnTo>
                    <a:lnTo>
                      <a:pt x="772" y="532"/>
                    </a:lnTo>
                    <a:lnTo>
                      <a:pt x="0" y="239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0">
                <a:solidFill>
                  <a:schemeClr val="accent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69" name="Freeform 13"/>
              <p:cNvSpPr>
                <a:spLocks/>
              </p:cNvSpPr>
              <p:nvPr/>
            </p:nvSpPr>
            <p:spPr bwMode="auto">
              <a:xfrm>
                <a:off x="7566026" y="3282950"/>
                <a:ext cx="1227138" cy="1898650"/>
              </a:xfrm>
              <a:custGeom>
                <a:avLst/>
                <a:gdLst>
                  <a:gd name="T0" fmla="*/ 772 w 773"/>
                  <a:gd name="T1" fmla="*/ 0 h 1196"/>
                  <a:gd name="T2" fmla="*/ 773 w 773"/>
                  <a:gd name="T3" fmla="*/ 920 h 1196"/>
                  <a:gd name="T4" fmla="*/ 0 w 773"/>
                  <a:gd name="T5" fmla="*/ 1196 h 1196"/>
                  <a:gd name="T6" fmla="*/ 0 w 773"/>
                  <a:gd name="T7" fmla="*/ 288 h 1196"/>
                  <a:gd name="T8" fmla="*/ 772 w 773"/>
                  <a:gd name="T9" fmla="*/ 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3" h="1196">
                    <a:moveTo>
                      <a:pt x="772" y="0"/>
                    </a:moveTo>
                    <a:lnTo>
                      <a:pt x="773" y="920"/>
                    </a:lnTo>
                    <a:lnTo>
                      <a:pt x="0" y="1196"/>
                    </a:lnTo>
                    <a:lnTo>
                      <a:pt x="0" y="288"/>
                    </a:lnTo>
                    <a:lnTo>
                      <a:pt x="772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0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70" name="Freeform 14"/>
              <p:cNvSpPr>
                <a:spLocks/>
              </p:cNvSpPr>
              <p:nvPr/>
            </p:nvSpPr>
            <p:spPr bwMode="auto">
              <a:xfrm>
                <a:off x="6335713" y="3275013"/>
                <a:ext cx="1230313" cy="1906588"/>
              </a:xfrm>
              <a:custGeom>
                <a:avLst/>
                <a:gdLst>
                  <a:gd name="T0" fmla="*/ 3 w 775"/>
                  <a:gd name="T1" fmla="*/ 0 h 1201"/>
                  <a:gd name="T2" fmla="*/ 775 w 775"/>
                  <a:gd name="T3" fmla="*/ 293 h 1201"/>
                  <a:gd name="T4" fmla="*/ 775 w 775"/>
                  <a:gd name="T5" fmla="*/ 1201 h 1201"/>
                  <a:gd name="T6" fmla="*/ 0 w 775"/>
                  <a:gd name="T7" fmla="*/ 925 h 1201"/>
                  <a:gd name="T8" fmla="*/ 3 w 775"/>
                  <a:gd name="T9" fmla="*/ 0 h 1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5" h="1201">
                    <a:moveTo>
                      <a:pt x="3" y="0"/>
                    </a:moveTo>
                    <a:lnTo>
                      <a:pt x="775" y="293"/>
                    </a:lnTo>
                    <a:lnTo>
                      <a:pt x="775" y="1201"/>
                    </a:lnTo>
                    <a:lnTo>
                      <a:pt x="0" y="92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0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64" name="Group 36"/>
            <p:cNvGrpSpPr/>
            <p:nvPr/>
          </p:nvGrpSpPr>
          <p:grpSpPr>
            <a:xfrm>
              <a:off x="3651132" y="3683484"/>
              <a:ext cx="2457451" cy="1562101"/>
              <a:chOff x="3389313" y="4229100"/>
              <a:chExt cx="2457451" cy="1562101"/>
            </a:xfrm>
            <a:solidFill>
              <a:schemeClr val="bg1">
                <a:lumMod val="65000"/>
              </a:schemeClr>
            </a:solidFill>
          </p:grpSpPr>
          <p:sp>
            <p:nvSpPr>
              <p:cNvPr id="65" name="Freeform 6"/>
              <p:cNvSpPr>
                <a:spLocks/>
              </p:cNvSpPr>
              <p:nvPr/>
            </p:nvSpPr>
            <p:spPr bwMode="auto">
              <a:xfrm>
                <a:off x="3390901" y="4229100"/>
                <a:ext cx="2451100" cy="844550"/>
              </a:xfrm>
              <a:custGeom>
                <a:avLst/>
                <a:gdLst>
                  <a:gd name="T0" fmla="*/ 766 w 1544"/>
                  <a:gd name="T1" fmla="*/ 0 h 532"/>
                  <a:gd name="T2" fmla="*/ 1544 w 1544"/>
                  <a:gd name="T3" fmla="*/ 243 h 532"/>
                  <a:gd name="T4" fmla="*/ 773 w 1544"/>
                  <a:gd name="T5" fmla="*/ 532 h 532"/>
                  <a:gd name="T6" fmla="*/ 0 w 1544"/>
                  <a:gd name="T7" fmla="*/ 239 h 532"/>
                  <a:gd name="T8" fmla="*/ 766 w 1544"/>
                  <a:gd name="T9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4" h="532">
                    <a:moveTo>
                      <a:pt x="766" y="0"/>
                    </a:moveTo>
                    <a:lnTo>
                      <a:pt x="1544" y="243"/>
                    </a:lnTo>
                    <a:lnTo>
                      <a:pt x="773" y="532"/>
                    </a:lnTo>
                    <a:lnTo>
                      <a:pt x="0" y="239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0">
                <a:solidFill>
                  <a:schemeClr val="accent5">
                    <a:lumMod val="40000"/>
                    <a:lumOff val="6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66" name="Freeform 7"/>
              <p:cNvSpPr>
                <a:spLocks/>
              </p:cNvSpPr>
              <p:nvPr/>
            </p:nvSpPr>
            <p:spPr bwMode="auto">
              <a:xfrm>
                <a:off x="4619626" y="4614863"/>
                <a:ext cx="1227138" cy="1176338"/>
              </a:xfrm>
              <a:custGeom>
                <a:avLst/>
                <a:gdLst>
                  <a:gd name="T0" fmla="*/ 771 w 773"/>
                  <a:gd name="T1" fmla="*/ 0 h 741"/>
                  <a:gd name="T2" fmla="*/ 773 w 773"/>
                  <a:gd name="T3" fmla="*/ 465 h 741"/>
                  <a:gd name="T4" fmla="*/ 0 w 773"/>
                  <a:gd name="T5" fmla="*/ 741 h 741"/>
                  <a:gd name="T6" fmla="*/ 0 w 773"/>
                  <a:gd name="T7" fmla="*/ 289 h 741"/>
                  <a:gd name="T8" fmla="*/ 771 w 773"/>
                  <a:gd name="T9" fmla="*/ 0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3" h="741">
                    <a:moveTo>
                      <a:pt x="771" y="0"/>
                    </a:moveTo>
                    <a:lnTo>
                      <a:pt x="773" y="465"/>
                    </a:lnTo>
                    <a:lnTo>
                      <a:pt x="0" y="741"/>
                    </a:lnTo>
                    <a:lnTo>
                      <a:pt x="0" y="289"/>
                    </a:lnTo>
                    <a:lnTo>
                      <a:pt x="7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0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  <p:sp>
            <p:nvSpPr>
              <p:cNvPr id="67" name="Freeform 8"/>
              <p:cNvSpPr>
                <a:spLocks/>
              </p:cNvSpPr>
              <p:nvPr/>
            </p:nvSpPr>
            <p:spPr bwMode="auto">
              <a:xfrm>
                <a:off x="3389313" y="4608513"/>
                <a:ext cx="1230313" cy="1182688"/>
              </a:xfrm>
              <a:custGeom>
                <a:avLst/>
                <a:gdLst>
                  <a:gd name="T0" fmla="*/ 2 w 775"/>
                  <a:gd name="T1" fmla="*/ 0 h 745"/>
                  <a:gd name="T2" fmla="*/ 775 w 775"/>
                  <a:gd name="T3" fmla="*/ 293 h 745"/>
                  <a:gd name="T4" fmla="*/ 775 w 775"/>
                  <a:gd name="T5" fmla="*/ 745 h 745"/>
                  <a:gd name="T6" fmla="*/ 0 w 775"/>
                  <a:gd name="T7" fmla="*/ 469 h 745"/>
                  <a:gd name="T8" fmla="*/ 2 w 775"/>
                  <a:gd name="T9" fmla="*/ 0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5" h="745">
                    <a:moveTo>
                      <a:pt x="2" y="0"/>
                    </a:moveTo>
                    <a:lnTo>
                      <a:pt x="775" y="293"/>
                    </a:lnTo>
                    <a:lnTo>
                      <a:pt x="775" y="745"/>
                    </a:lnTo>
                    <a:lnTo>
                      <a:pt x="0" y="46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0">
                <a:solidFill>
                  <a:schemeClr val="accent5">
                    <a:lumMod val="20000"/>
                    <a:lumOff val="80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</a:endParaRPr>
              </a:p>
            </p:txBody>
          </p:sp>
        </p:grpSp>
      </p:grpSp>
      <p:cxnSp>
        <p:nvCxnSpPr>
          <p:cNvPr id="74" name="Straight Connector 82"/>
          <p:cNvCxnSpPr/>
          <p:nvPr/>
        </p:nvCxnSpPr>
        <p:spPr>
          <a:xfrm flipV="1">
            <a:off x="6230845" y="1194357"/>
            <a:ext cx="0" cy="149164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83"/>
          <p:cNvCxnSpPr/>
          <p:nvPr/>
        </p:nvCxnSpPr>
        <p:spPr>
          <a:xfrm flipV="1">
            <a:off x="5007819" y="2249208"/>
            <a:ext cx="0" cy="2192934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85"/>
          <p:cNvCxnSpPr/>
          <p:nvPr/>
        </p:nvCxnSpPr>
        <p:spPr>
          <a:xfrm flipV="1">
            <a:off x="7181817" y="2169237"/>
            <a:ext cx="0" cy="175390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89"/>
          <p:cNvSpPr txBox="1"/>
          <p:nvPr/>
        </p:nvSpPr>
        <p:spPr>
          <a:xfrm>
            <a:off x="5618745" y="582460"/>
            <a:ext cx="4796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</a:rPr>
              <a:t>76%</a:t>
            </a:r>
            <a:r>
              <a:rPr lang="hr-H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hr-H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djece pohađa 10-o satni program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80" name="TextBox 89"/>
          <p:cNvSpPr txBox="1"/>
          <p:nvPr/>
        </p:nvSpPr>
        <p:spPr>
          <a:xfrm>
            <a:off x="6607905" y="1322138"/>
            <a:ext cx="5051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800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</a:rPr>
              <a:t>oko </a:t>
            </a:r>
            <a:r>
              <a:rPr lang="hr-HR" sz="3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</a:rPr>
              <a:t>30%</a:t>
            </a:r>
            <a:r>
              <a:rPr lang="hr-H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hr-H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djece pohađa DV bez edukacijskog rehabilitatora i psihologa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81" name="TextBox 89"/>
          <p:cNvSpPr txBox="1"/>
          <p:nvPr/>
        </p:nvSpPr>
        <p:spPr>
          <a:xfrm>
            <a:off x="1892556" y="1547597"/>
            <a:ext cx="3902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800" dirty="0">
                <a:solidFill>
                  <a:srgbClr val="4F81BD">
                    <a:lumMod val="75000"/>
                  </a:srgbClr>
                </a:solidFill>
                <a:latin typeface="Open Sans" panose="020B0606030504020204" pitchFamily="34" charset="0"/>
              </a:rPr>
              <a:t>oko </a:t>
            </a:r>
            <a:r>
              <a:rPr lang="hr-HR" sz="3600" b="1" dirty="0">
                <a:solidFill>
                  <a:srgbClr val="4F81BD">
                    <a:lumMod val="75000"/>
                  </a:srgbClr>
                </a:solidFill>
                <a:latin typeface="Open Sans" panose="020B0606030504020204" pitchFamily="34" charset="0"/>
              </a:rPr>
              <a:t>5%</a:t>
            </a:r>
            <a:r>
              <a:rPr lang="hr-H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hr-H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djece pohađa DV bez i jednog stručnog suradnika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6" name="Zaobljeni pravokutnik 5"/>
          <p:cNvSpPr/>
          <p:nvPr/>
        </p:nvSpPr>
        <p:spPr>
          <a:xfrm>
            <a:off x="463924" y="3123590"/>
            <a:ext cx="3492618" cy="176367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Pravokutnik 6"/>
          <p:cNvSpPr/>
          <p:nvPr/>
        </p:nvSpPr>
        <p:spPr>
          <a:xfrm>
            <a:off x="602491" y="3614554"/>
            <a:ext cx="388876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</a:rPr>
              <a:t>73%</a:t>
            </a:r>
            <a:r>
              <a:rPr lang="hr-HR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hr-H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djece je u odgojnim skupinama s više od 20-ero djece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82" name="Pravokutnik 81"/>
          <p:cNvSpPr/>
          <p:nvPr/>
        </p:nvSpPr>
        <p:spPr>
          <a:xfrm>
            <a:off x="8339700" y="3628607"/>
            <a:ext cx="349916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6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</a:rPr>
              <a:t>10%</a:t>
            </a:r>
            <a:r>
              <a:rPr lang="hr-HR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hr-H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</a:rPr>
              <a:t>djece RiPOO pohađa neredovito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27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80" grpId="0"/>
      <p:bldP spid="81" grpId="0"/>
      <p:bldP spid="7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7921064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ZANIMLJIVOSTI: RODITELJSTVO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Oval 6">
            <a:extLst>
              <a:ext uri="{FF2B5EF4-FFF2-40B4-BE49-F238E27FC236}">
                <a16:creationId xmlns:a16="http://schemas.microsoft.com/office/drawing/2014/main" id="{7EABD743-DF65-4862-A236-C9F223AA8A48}"/>
              </a:ext>
            </a:extLst>
          </p:cNvPr>
          <p:cNvSpPr/>
          <p:nvPr/>
        </p:nvSpPr>
        <p:spPr>
          <a:xfrm>
            <a:off x="1356685" y="1431001"/>
            <a:ext cx="1987935" cy="993968"/>
          </a:xfrm>
          <a:custGeom>
            <a:avLst/>
            <a:gdLst>
              <a:gd name="connsiteX0" fmla="*/ 0 w 2408903"/>
              <a:gd name="connsiteY0" fmla="*/ 1204452 h 2408903"/>
              <a:gd name="connsiteX1" fmla="*/ 1204452 w 2408903"/>
              <a:gd name="connsiteY1" fmla="*/ 0 h 2408903"/>
              <a:gd name="connsiteX2" fmla="*/ 2408904 w 2408903"/>
              <a:gd name="connsiteY2" fmla="*/ 1204452 h 2408903"/>
              <a:gd name="connsiteX3" fmla="*/ 1204452 w 2408903"/>
              <a:gd name="connsiteY3" fmla="*/ 2408904 h 2408903"/>
              <a:gd name="connsiteX4" fmla="*/ 0 w 2408903"/>
              <a:gd name="connsiteY4" fmla="*/ 1204452 h 2408903"/>
              <a:gd name="connsiteX0" fmla="*/ 1204452 w 2408904"/>
              <a:gd name="connsiteY0" fmla="*/ 2408904 h 2500344"/>
              <a:gd name="connsiteX1" fmla="*/ 0 w 2408904"/>
              <a:gd name="connsiteY1" fmla="*/ 1204452 h 2500344"/>
              <a:gd name="connsiteX2" fmla="*/ 1204452 w 2408904"/>
              <a:gd name="connsiteY2" fmla="*/ 0 h 2500344"/>
              <a:gd name="connsiteX3" fmla="*/ 2408904 w 2408904"/>
              <a:gd name="connsiteY3" fmla="*/ 1204452 h 2500344"/>
              <a:gd name="connsiteX4" fmla="*/ 1295892 w 2408904"/>
              <a:gd name="connsiteY4" fmla="*/ 2500344 h 2500344"/>
              <a:gd name="connsiteX0" fmla="*/ 1204452 w 2408904"/>
              <a:gd name="connsiteY0" fmla="*/ 2408904 h 2408904"/>
              <a:gd name="connsiteX1" fmla="*/ 0 w 2408904"/>
              <a:gd name="connsiteY1" fmla="*/ 1204452 h 2408904"/>
              <a:gd name="connsiteX2" fmla="*/ 1204452 w 2408904"/>
              <a:gd name="connsiteY2" fmla="*/ 0 h 2408904"/>
              <a:gd name="connsiteX3" fmla="*/ 2408904 w 2408904"/>
              <a:gd name="connsiteY3" fmla="*/ 1204452 h 2408904"/>
              <a:gd name="connsiteX0" fmla="*/ 0 w 2408904"/>
              <a:gd name="connsiteY0" fmla="*/ 1204452 h 1204452"/>
              <a:gd name="connsiteX1" fmla="*/ 1204452 w 2408904"/>
              <a:gd name="connsiteY1" fmla="*/ 0 h 1204452"/>
              <a:gd name="connsiteX2" fmla="*/ 2408904 w 2408904"/>
              <a:gd name="connsiteY2" fmla="*/ 1204452 h 120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4" h="1204452">
                <a:moveTo>
                  <a:pt x="0" y="1204452"/>
                </a:moveTo>
                <a:cubicBezTo>
                  <a:pt x="0" y="539252"/>
                  <a:pt x="539252" y="0"/>
                  <a:pt x="1204452" y="0"/>
                </a:cubicBezTo>
                <a:cubicBezTo>
                  <a:pt x="1869652" y="0"/>
                  <a:pt x="2408904" y="539252"/>
                  <a:pt x="2408904" y="1204452"/>
                </a:cubicBezTo>
              </a:path>
            </a:pathLst>
          </a:custGeom>
          <a:noFill/>
          <a:ln w="1016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6">
            <a:extLst>
              <a:ext uri="{FF2B5EF4-FFF2-40B4-BE49-F238E27FC236}">
                <a16:creationId xmlns:a16="http://schemas.microsoft.com/office/drawing/2014/main" id="{980AAB7A-29E0-44F6-B45B-32A0290BC663}"/>
              </a:ext>
            </a:extLst>
          </p:cNvPr>
          <p:cNvSpPr/>
          <p:nvPr/>
        </p:nvSpPr>
        <p:spPr>
          <a:xfrm flipV="1">
            <a:off x="3344620" y="2424969"/>
            <a:ext cx="1987935" cy="993968"/>
          </a:xfrm>
          <a:custGeom>
            <a:avLst/>
            <a:gdLst>
              <a:gd name="connsiteX0" fmla="*/ 0 w 2408903"/>
              <a:gd name="connsiteY0" fmla="*/ 1204452 h 2408903"/>
              <a:gd name="connsiteX1" fmla="*/ 1204452 w 2408903"/>
              <a:gd name="connsiteY1" fmla="*/ 0 h 2408903"/>
              <a:gd name="connsiteX2" fmla="*/ 2408904 w 2408903"/>
              <a:gd name="connsiteY2" fmla="*/ 1204452 h 2408903"/>
              <a:gd name="connsiteX3" fmla="*/ 1204452 w 2408903"/>
              <a:gd name="connsiteY3" fmla="*/ 2408904 h 2408903"/>
              <a:gd name="connsiteX4" fmla="*/ 0 w 2408903"/>
              <a:gd name="connsiteY4" fmla="*/ 1204452 h 2408903"/>
              <a:gd name="connsiteX0" fmla="*/ 1204452 w 2408904"/>
              <a:gd name="connsiteY0" fmla="*/ 2408904 h 2500344"/>
              <a:gd name="connsiteX1" fmla="*/ 0 w 2408904"/>
              <a:gd name="connsiteY1" fmla="*/ 1204452 h 2500344"/>
              <a:gd name="connsiteX2" fmla="*/ 1204452 w 2408904"/>
              <a:gd name="connsiteY2" fmla="*/ 0 h 2500344"/>
              <a:gd name="connsiteX3" fmla="*/ 2408904 w 2408904"/>
              <a:gd name="connsiteY3" fmla="*/ 1204452 h 2500344"/>
              <a:gd name="connsiteX4" fmla="*/ 1295892 w 2408904"/>
              <a:gd name="connsiteY4" fmla="*/ 2500344 h 2500344"/>
              <a:gd name="connsiteX0" fmla="*/ 1204452 w 2408904"/>
              <a:gd name="connsiteY0" fmla="*/ 2408904 h 2408904"/>
              <a:gd name="connsiteX1" fmla="*/ 0 w 2408904"/>
              <a:gd name="connsiteY1" fmla="*/ 1204452 h 2408904"/>
              <a:gd name="connsiteX2" fmla="*/ 1204452 w 2408904"/>
              <a:gd name="connsiteY2" fmla="*/ 0 h 2408904"/>
              <a:gd name="connsiteX3" fmla="*/ 2408904 w 2408904"/>
              <a:gd name="connsiteY3" fmla="*/ 1204452 h 2408904"/>
              <a:gd name="connsiteX0" fmla="*/ 0 w 2408904"/>
              <a:gd name="connsiteY0" fmla="*/ 1204452 h 1204452"/>
              <a:gd name="connsiteX1" fmla="*/ 1204452 w 2408904"/>
              <a:gd name="connsiteY1" fmla="*/ 0 h 1204452"/>
              <a:gd name="connsiteX2" fmla="*/ 2408904 w 2408904"/>
              <a:gd name="connsiteY2" fmla="*/ 1204452 h 120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4" h="1204452">
                <a:moveTo>
                  <a:pt x="0" y="1204452"/>
                </a:moveTo>
                <a:cubicBezTo>
                  <a:pt x="0" y="539252"/>
                  <a:pt x="539252" y="0"/>
                  <a:pt x="1204452" y="0"/>
                </a:cubicBezTo>
                <a:cubicBezTo>
                  <a:pt x="1869652" y="0"/>
                  <a:pt x="2408904" y="539252"/>
                  <a:pt x="2408904" y="1204452"/>
                </a:cubicBezTo>
              </a:path>
            </a:pathLst>
          </a:custGeom>
          <a:noFill/>
          <a:ln w="1016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Oval 6">
            <a:extLst>
              <a:ext uri="{FF2B5EF4-FFF2-40B4-BE49-F238E27FC236}">
                <a16:creationId xmlns:a16="http://schemas.microsoft.com/office/drawing/2014/main" id="{68A68E21-6924-4910-91E3-D102D6BB345A}"/>
              </a:ext>
            </a:extLst>
          </p:cNvPr>
          <p:cNvSpPr/>
          <p:nvPr/>
        </p:nvSpPr>
        <p:spPr>
          <a:xfrm>
            <a:off x="5333797" y="1431001"/>
            <a:ext cx="1987935" cy="993968"/>
          </a:xfrm>
          <a:custGeom>
            <a:avLst/>
            <a:gdLst>
              <a:gd name="connsiteX0" fmla="*/ 0 w 2408903"/>
              <a:gd name="connsiteY0" fmla="*/ 1204452 h 2408903"/>
              <a:gd name="connsiteX1" fmla="*/ 1204452 w 2408903"/>
              <a:gd name="connsiteY1" fmla="*/ 0 h 2408903"/>
              <a:gd name="connsiteX2" fmla="*/ 2408904 w 2408903"/>
              <a:gd name="connsiteY2" fmla="*/ 1204452 h 2408903"/>
              <a:gd name="connsiteX3" fmla="*/ 1204452 w 2408903"/>
              <a:gd name="connsiteY3" fmla="*/ 2408904 h 2408903"/>
              <a:gd name="connsiteX4" fmla="*/ 0 w 2408903"/>
              <a:gd name="connsiteY4" fmla="*/ 1204452 h 2408903"/>
              <a:gd name="connsiteX0" fmla="*/ 1204452 w 2408904"/>
              <a:gd name="connsiteY0" fmla="*/ 2408904 h 2500344"/>
              <a:gd name="connsiteX1" fmla="*/ 0 w 2408904"/>
              <a:gd name="connsiteY1" fmla="*/ 1204452 h 2500344"/>
              <a:gd name="connsiteX2" fmla="*/ 1204452 w 2408904"/>
              <a:gd name="connsiteY2" fmla="*/ 0 h 2500344"/>
              <a:gd name="connsiteX3" fmla="*/ 2408904 w 2408904"/>
              <a:gd name="connsiteY3" fmla="*/ 1204452 h 2500344"/>
              <a:gd name="connsiteX4" fmla="*/ 1295892 w 2408904"/>
              <a:gd name="connsiteY4" fmla="*/ 2500344 h 2500344"/>
              <a:gd name="connsiteX0" fmla="*/ 1204452 w 2408904"/>
              <a:gd name="connsiteY0" fmla="*/ 2408904 h 2408904"/>
              <a:gd name="connsiteX1" fmla="*/ 0 w 2408904"/>
              <a:gd name="connsiteY1" fmla="*/ 1204452 h 2408904"/>
              <a:gd name="connsiteX2" fmla="*/ 1204452 w 2408904"/>
              <a:gd name="connsiteY2" fmla="*/ 0 h 2408904"/>
              <a:gd name="connsiteX3" fmla="*/ 2408904 w 2408904"/>
              <a:gd name="connsiteY3" fmla="*/ 1204452 h 2408904"/>
              <a:gd name="connsiteX0" fmla="*/ 0 w 2408904"/>
              <a:gd name="connsiteY0" fmla="*/ 1204452 h 1204452"/>
              <a:gd name="connsiteX1" fmla="*/ 1204452 w 2408904"/>
              <a:gd name="connsiteY1" fmla="*/ 0 h 1204452"/>
              <a:gd name="connsiteX2" fmla="*/ 2408904 w 2408904"/>
              <a:gd name="connsiteY2" fmla="*/ 1204452 h 120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4" h="1204452">
                <a:moveTo>
                  <a:pt x="0" y="1204452"/>
                </a:moveTo>
                <a:cubicBezTo>
                  <a:pt x="0" y="539252"/>
                  <a:pt x="539252" y="0"/>
                  <a:pt x="1204452" y="0"/>
                </a:cubicBezTo>
                <a:cubicBezTo>
                  <a:pt x="1869652" y="0"/>
                  <a:pt x="2408904" y="539252"/>
                  <a:pt x="2408904" y="1204452"/>
                </a:cubicBezTo>
              </a:path>
            </a:pathLst>
          </a:custGeom>
          <a:noFill/>
          <a:ln w="1016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Oval 6">
            <a:extLst>
              <a:ext uri="{FF2B5EF4-FFF2-40B4-BE49-F238E27FC236}">
                <a16:creationId xmlns:a16="http://schemas.microsoft.com/office/drawing/2014/main" id="{D358E253-9B30-4241-BA6F-52DF64D70E9F}"/>
              </a:ext>
            </a:extLst>
          </p:cNvPr>
          <p:cNvSpPr/>
          <p:nvPr/>
        </p:nvSpPr>
        <p:spPr>
          <a:xfrm flipV="1">
            <a:off x="7321733" y="2424969"/>
            <a:ext cx="1987935" cy="993968"/>
          </a:xfrm>
          <a:custGeom>
            <a:avLst/>
            <a:gdLst>
              <a:gd name="connsiteX0" fmla="*/ 0 w 2408903"/>
              <a:gd name="connsiteY0" fmla="*/ 1204452 h 2408903"/>
              <a:gd name="connsiteX1" fmla="*/ 1204452 w 2408903"/>
              <a:gd name="connsiteY1" fmla="*/ 0 h 2408903"/>
              <a:gd name="connsiteX2" fmla="*/ 2408904 w 2408903"/>
              <a:gd name="connsiteY2" fmla="*/ 1204452 h 2408903"/>
              <a:gd name="connsiteX3" fmla="*/ 1204452 w 2408903"/>
              <a:gd name="connsiteY3" fmla="*/ 2408904 h 2408903"/>
              <a:gd name="connsiteX4" fmla="*/ 0 w 2408903"/>
              <a:gd name="connsiteY4" fmla="*/ 1204452 h 2408903"/>
              <a:gd name="connsiteX0" fmla="*/ 1204452 w 2408904"/>
              <a:gd name="connsiteY0" fmla="*/ 2408904 h 2500344"/>
              <a:gd name="connsiteX1" fmla="*/ 0 w 2408904"/>
              <a:gd name="connsiteY1" fmla="*/ 1204452 h 2500344"/>
              <a:gd name="connsiteX2" fmla="*/ 1204452 w 2408904"/>
              <a:gd name="connsiteY2" fmla="*/ 0 h 2500344"/>
              <a:gd name="connsiteX3" fmla="*/ 2408904 w 2408904"/>
              <a:gd name="connsiteY3" fmla="*/ 1204452 h 2500344"/>
              <a:gd name="connsiteX4" fmla="*/ 1295892 w 2408904"/>
              <a:gd name="connsiteY4" fmla="*/ 2500344 h 2500344"/>
              <a:gd name="connsiteX0" fmla="*/ 1204452 w 2408904"/>
              <a:gd name="connsiteY0" fmla="*/ 2408904 h 2408904"/>
              <a:gd name="connsiteX1" fmla="*/ 0 w 2408904"/>
              <a:gd name="connsiteY1" fmla="*/ 1204452 h 2408904"/>
              <a:gd name="connsiteX2" fmla="*/ 1204452 w 2408904"/>
              <a:gd name="connsiteY2" fmla="*/ 0 h 2408904"/>
              <a:gd name="connsiteX3" fmla="*/ 2408904 w 2408904"/>
              <a:gd name="connsiteY3" fmla="*/ 1204452 h 2408904"/>
              <a:gd name="connsiteX0" fmla="*/ 0 w 2408904"/>
              <a:gd name="connsiteY0" fmla="*/ 1204452 h 1204452"/>
              <a:gd name="connsiteX1" fmla="*/ 1204452 w 2408904"/>
              <a:gd name="connsiteY1" fmla="*/ 0 h 1204452"/>
              <a:gd name="connsiteX2" fmla="*/ 2408904 w 2408904"/>
              <a:gd name="connsiteY2" fmla="*/ 1204452 h 1204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8904" h="1204452">
                <a:moveTo>
                  <a:pt x="0" y="1204452"/>
                </a:moveTo>
                <a:cubicBezTo>
                  <a:pt x="0" y="539252"/>
                  <a:pt x="539252" y="0"/>
                  <a:pt x="1204452" y="0"/>
                </a:cubicBezTo>
                <a:cubicBezTo>
                  <a:pt x="1869652" y="0"/>
                  <a:pt x="2408904" y="539252"/>
                  <a:pt x="2408904" y="1204452"/>
                </a:cubicBezTo>
              </a:path>
            </a:pathLst>
          </a:custGeom>
          <a:noFill/>
          <a:ln w="101600" cap="rnd" cmpd="sng" algn="ctr">
            <a:solidFill>
              <a:schemeClr val="bg1">
                <a:lumMod val="8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Freeform: Shape 55">
            <a:extLst>
              <a:ext uri="{FF2B5EF4-FFF2-40B4-BE49-F238E27FC236}">
                <a16:creationId xmlns:a16="http://schemas.microsoft.com/office/drawing/2014/main" id="{749EC865-57FC-46C1-BB80-7A8C8B7CAF7C}"/>
              </a:ext>
            </a:extLst>
          </p:cNvPr>
          <p:cNvSpPr/>
          <p:nvPr/>
        </p:nvSpPr>
        <p:spPr>
          <a:xfrm>
            <a:off x="1702986" y="1777303"/>
            <a:ext cx="1295332" cy="1295333"/>
          </a:xfrm>
          <a:custGeom>
            <a:avLst/>
            <a:gdLst>
              <a:gd name="connsiteX0" fmla="*/ 647666 w 1295332"/>
              <a:gd name="connsiteY0" fmla="*/ 0 h 1295333"/>
              <a:gd name="connsiteX1" fmla="*/ 767292 w 1295332"/>
              <a:gd name="connsiteY1" fmla="*/ 49550 h 1295333"/>
              <a:gd name="connsiteX2" fmla="*/ 1245782 w 1295332"/>
              <a:gd name="connsiteY2" fmla="*/ 528040 h 1295333"/>
              <a:gd name="connsiteX3" fmla="*/ 1245782 w 1295332"/>
              <a:gd name="connsiteY3" fmla="*/ 767292 h 1295333"/>
              <a:gd name="connsiteX4" fmla="*/ 767292 w 1295332"/>
              <a:gd name="connsiteY4" fmla="*/ 1245782 h 1295333"/>
              <a:gd name="connsiteX5" fmla="*/ 528040 w 1295332"/>
              <a:gd name="connsiteY5" fmla="*/ 1245782 h 1295333"/>
              <a:gd name="connsiteX6" fmla="*/ 49550 w 1295332"/>
              <a:gd name="connsiteY6" fmla="*/ 767292 h 1295333"/>
              <a:gd name="connsiteX7" fmla="*/ 49550 w 1295332"/>
              <a:gd name="connsiteY7" fmla="*/ 528040 h 1295333"/>
              <a:gd name="connsiteX8" fmla="*/ 528040 w 1295332"/>
              <a:gd name="connsiteY8" fmla="*/ 49550 h 1295333"/>
              <a:gd name="connsiteX9" fmla="*/ 647666 w 1295332"/>
              <a:gd name="connsiteY9" fmla="*/ 0 h 129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5332" h="1295333">
                <a:moveTo>
                  <a:pt x="647666" y="0"/>
                </a:moveTo>
                <a:cubicBezTo>
                  <a:pt x="690962" y="0"/>
                  <a:pt x="734259" y="16517"/>
                  <a:pt x="767292" y="49550"/>
                </a:cubicBezTo>
                <a:lnTo>
                  <a:pt x="1245782" y="528040"/>
                </a:lnTo>
                <a:cubicBezTo>
                  <a:pt x="1311849" y="594108"/>
                  <a:pt x="1311849" y="701225"/>
                  <a:pt x="1245782" y="767292"/>
                </a:cubicBezTo>
                <a:lnTo>
                  <a:pt x="767292" y="1245782"/>
                </a:lnTo>
                <a:cubicBezTo>
                  <a:pt x="701225" y="1311850"/>
                  <a:pt x="594108" y="1311850"/>
                  <a:pt x="528040" y="1245782"/>
                </a:cubicBezTo>
                <a:lnTo>
                  <a:pt x="49550" y="767292"/>
                </a:lnTo>
                <a:cubicBezTo>
                  <a:pt x="-16517" y="701225"/>
                  <a:pt x="-16517" y="594108"/>
                  <a:pt x="49550" y="528040"/>
                </a:cubicBezTo>
                <a:lnTo>
                  <a:pt x="528040" y="49550"/>
                </a:lnTo>
                <a:cubicBezTo>
                  <a:pt x="561074" y="16517"/>
                  <a:pt x="604370" y="0"/>
                  <a:pt x="647666" y="0"/>
                </a:cubicBezTo>
                <a:close/>
              </a:path>
            </a:pathLst>
          </a:custGeom>
          <a:solidFill>
            <a:srgbClr val="E35A35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10%</a:t>
            </a:r>
            <a:endParaRPr kumimoji="0" lang="en-IN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Freeform: Shape 57">
            <a:extLst>
              <a:ext uri="{FF2B5EF4-FFF2-40B4-BE49-F238E27FC236}">
                <a16:creationId xmlns:a16="http://schemas.microsoft.com/office/drawing/2014/main" id="{ADA533CC-ACB3-4BA9-A1A8-E53A1361A8BB}"/>
              </a:ext>
            </a:extLst>
          </p:cNvPr>
          <p:cNvSpPr/>
          <p:nvPr/>
        </p:nvSpPr>
        <p:spPr>
          <a:xfrm>
            <a:off x="5355405" y="1634989"/>
            <a:ext cx="1954819" cy="1641634"/>
          </a:xfrm>
          <a:custGeom>
            <a:avLst/>
            <a:gdLst>
              <a:gd name="connsiteX0" fmla="*/ 647667 w 1295334"/>
              <a:gd name="connsiteY0" fmla="*/ 0 h 1295333"/>
              <a:gd name="connsiteX1" fmla="*/ 767293 w 1295334"/>
              <a:gd name="connsiteY1" fmla="*/ 49550 h 1295333"/>
              <a:gd name="connsiteX2" fmla="*/ 1245783 w 1295334"/>
              <a:gd name="connsiteY2" fmla="*/ 528040 h 1295333"/>
              <a:gd name="connsiteX3" fmla="*/ 1245783 w 1295334"/>
              <a:gd name="connsiteY3" fmla="*/ 767292 h 1295333"/>
              <a:gd name="connsiteX4" fmla="*/ 767293 w 1295334"/>
              <a:gd name="connsiteY4" fmla="*/ 1245782 h 1295333"/>
              <a:gd name="connsiteX5" fmla="*/ 528041 w 1295334"/>
              <a:gd name="connsiteY5" fmla="*/ 1245782 h 1295333"/>
              <a:gd name="connsiteX6" fmla="*/ 49551 w 1295334"/>
              <a:gd name="connsiteY6" fmla="*/ 767292 h 1295333"/>
              <a:gd name="connsiteX7" fmla="*/ 49551 w 1295334"/>
              <a:gd name="connsiteY7" fmla="*/ 528040 h 1295333"/>
              <a:gd name="connsiteX8" fmla="*/ 528041 w 1295334"/>
              <a:gd name="connsiteY8" fmla="*/ 49550 h 1295333"/>
              <a:gd name="connsiteX9" fmla="*/ 647667 w 1295334"/>
              <a:gd name="connsiteY9" fmla="*/ 0 h 129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5334" h="1295333">
                <a:moveTo>
                  <a:pt x="647667" y="0"/>
                </a:moveTo>
                <a:cubicBezTo>
                  <a:pt x="690963" y="0"/>
                  <a:pt x="734260" y="16517"/>
                  <a:pt x="767293" y="49550"/>
                </a:cubicBezTo>
                <a:lnTo>
                  <a:pt x="1245783" y="528040"/>
                </a:lnTo>
                <a:cubicBezTo>
                  <a:pt x="1311851" y="594108"/>
                  <a:pt x="1311851" y="701225"/>
                  <a:pt x="1245783" y="767292"/>
                </a:cubicBezTo>
                <a:lnTo>
                  <a:pt x="767293" y="1245782"/>
                </a:lnTo>
                <a:cubicBezTo>
                  <a:pt x="701226" y="1311850"/>
                  <a:pt x="594109" y="1311850"/>
                  <a:pt x="528041" y="1245782"/>
                </a:cubicBezTo>
                <a:lnTo>
                  <a:pt x="49551" y="767292"/>
                </a:lnTo>
                <a:cubicBezTo>
                  <a:pt x="-16517" y="701225"/>
                  <a:pt x="-16517" y="594108"/>
                  <a:pt x="49551" y="528040"/>
                </a:cubicBezTo>
                <a:lnTo>
                  <a:pt x="528041" y="49550"/>
                </a:lnTo>
                <a:cubicBezTo>
                  <a:pt x="561075" y="16517"/>
                  <a:pt x="604371" y="0"/>
                  <a:pt x="647667" y="0"/>
                </a:cubicBezTo>
                <a:close/>
              </a:path>
            </a:pathLst>
          </a:custGeom>
          <a:solidFill>
            <a:srgbClr val="12A6F8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16,6%</a:t>
            </a:r>
            <a:endParaRPr kumimoji="0" lang="en-IN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Freeform: Shape 56">
            <a:extLst>
              <a:ext uri="{FF2B5EF4-FFF2-40B4-BE49-F238E27FC236}">
                <a16:creationId xmlns:a16="http://schemas.microsoft.com/office/drawing/2014/main" id="{CA9D0321-A679-4BE0-96C9-6B0A3D5B93AE}"/>
              </a:ext>
            </a:extLst>
          </p:cNvPr>
          <p:cNvSpPr/>
          <p:nvPr/>
        </p:nvSpPr>
        <p:spPr>
          <a:xfrm>
            <a:off x="3697793" y="2255643"/>
            <a:ext cx="1295333" cy="816993"/>
          </a:xfrm>
          <a:custGeom>
            <a:avLst/>
            <a:gdLst>
              <a:gd name="connsiteX0" fmla="*/ 647666 w 1295333"/>
              <a:gd name="connsiteY0" fmla="*/ 0 h 1295333"/>
              <a:gd name="connsiteX1" fmla="*/ 767292 w 1295333"/>
              <a:gd name="connsiteY1" fmla="*/ 49550 h 1295333"/>
              <a:gd name="connsiteX2" fmla="*/ 1245782 w 1295333"/>
              <a:gd name="connsiteY2" fmla="*/ 528040 h 1295333"/>
              <a:gd name="connsiteX3" fmla="*/ 1245782 w 1295333"/>
              <a:gd name="connsiteY3" fmla="*/ 767292 h 1295333"/>
              <a:gd name="connsiteX4" fmla="*/ 767292 w 1295333"/>
              <a:gd name="connsiteY4" fmla="*/ 1245782 h 1295333"/>
              <a:gd name="connsiteX5" fmla="*/ 528040 w 1295333"/>
              <a:gd name="connsiteY5" fmla="*/ 1245782 h 1295333"/>
              <a:gd name="connsiteX6" fmla="*/ 49550 w 1295333"/>
              <a:gd name="connsiteY6" fmla="*/ 767292 h 1295333"/>
              <a:gd name="connsiteX7" fmla="*/ 49550 w 1295333"/>
              <a:gd name="connsiteY7" fmla="*/ 528040 h 1295333"/>
              <a:gd name="connsiteX8" fmla="*/ 528040 w 1295333"/>
              <a:gd name="connsiteY8" fmla="*/ 49550 h 1295333"/>
              <a:gd name="connsiteX9" fmla="*/ 647666 w 1295333"/>
              <a:gd name="connsiteY9" fmla="*/ 0 h 129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5333" h="1295333">
                <a:moveTo>
                  <a:pt x="647666" y="0"/>
                </a:moveTo>
                <a:cubicBezTo>
                  <a:pt x="690962" y="0"/>
                  <a:pt x="734259" y="16517"/>
                  <a:pt x="767292" y="49550"/>
                </a:cubicBezTo>
                <a:lnTo>
                  <a:pt x="1245782" y="528040"/>
                </a:lnTo>
                <a:cubicBezTo>
                  <a:pt x="1311850" y="594108"/>
                  <a:pt x="1311850" y="701225"/>
                  <a:pt x="1245782" y="767292"/>
                </a:cubicBezTo>
                <a:lnTo>
                  <a:pt x="767292" y="1245782"/>
                </a:lnTo>
                <a:cubicBezTo>
                  <a:pt x="701225" y="1311850"/>
                  <a:pt x="594108" y="1311850"/>
                  <a:pt x="528040" y="1245782"/>
                </a:cubicBezTo>
                <a:lnTo>
                  <a:pt x="49550" y="767292"/>
                </a:lnTo>
                <a:cubicBezTo>
                  <a:pt x="-16517" y="701225"/>
                  <a:pt x="-16517" y="594108"/>
                  <a:pt x="49550" y="528040"/>
                </a:cubicBezTo>
                <a:lnTo>
                  <a:pt x="528040" y="49550"/>
                </a:lnTo>
                <a:cubicBezTo>
                  <a:pt x="561074" y="16517"/>
                  <a:pt x="604370" y="0"/>
                  <a:pt x="647666" y="0"/>
                </a:cubicBezTo>
                <a:close/>
              </a:path>
            </a:pathLst>
          </a:custGeom>
          <a:solidFill>
            <a:srgbClr val="ECB448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5%</a:t>
            </a:r>
            <a:endParaRPr kumimoji="0" lang="en-IN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Freeform: Shape 59">
            <a:extLst>
              <a:ext uri="{FF2B5EF4-FFF2-40B4-BE49-F238E27FC236}">
                <a16:creationId xmlns:a16="http://schemas.microsoft.com/office/drawing/2014/main" id="{A9BB9E51-A3E2-4E15-A43B-8F47CB2645FC}"/>
              </a:ext>
            </a:extLst>
          </p:cNvPr>
          <p:cNvSpPr/>
          <p:nvPr/>
        </p:nvSpPr>
        <p:spPr>
          <a:xfrm>
            <a:off x="7392641" y="1273053"/>
            <a:ext cx="1856998" cy="1799584"/>
          </a:xfrm>
          <a:custGeom>
            <a:avLst/>
            <a:gdLst>
              <a:gd name="connsiteX0" fmla="*/ 647667 w 1295333"/>
              <a:gd name="connsiteY0" fmla="*/ 0 h 1295333"/>
              <a:gd name="connsiteX1" fmla="*/ 767293 w 1295333"/>
              <a:gd name="connsiteY1" fmla="*/ 49550 h 1295333"/>
              <a:gd name="connsiteX2" fmla="*/ 1245782 w 1295333"/>
              <a:gd name="connsiteY2" fmla="*/ 528040 h 1295333"/>
              <a:gd name="connsiteX3" fmla="*/ 1245782 w 1295333"/>
              <a:gd name="connsiteY3" fmla="*/ 767292 h 1295333"/>
              <a:gd name="connsiteX4" fmla="*/ 767293 w 1295333"/>
              <a:gd name="connsiteY4" fmla="*/ 1245782 h 1295333"/>
              <a:gd name="connsiteX5" fmla="*/ 528041 w 1295333"/>
              <a:gd name="connsiteY5" fmla="*/ 1245782 h 1295333"/>
              <a:gd name="connsiteX6" fmla="*/ 49551 w 1295333"/>
              <a:gd name="connsiteY6" fmla="*/ 767292 h 1295333"/>
              <a:gd name="connsiteX7" fmla="*/ 49551 w 1295333"/>
              <a:gd name="connsiteY7" fmla="*/ 528040 h 1295333"/>
              <a:gd name="connsiteX8" fmla="*/ 528041 w 1295333"/>
              <a:gd name="connsiteY8" fmla="*/ 49550 h 1295333"/>
              <a:gd name="connsiteX9" fmla="*/ 647667 w 1295333"/>
              <a:gd name="connsiteY9" fmla="*/ 0 h 1295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5333" h="1295333">
                <a:moveTo>
                  <a:pt x="647667" y="0"/>
                </a:moveTo>
                <a:cubicBezTo>
                  <a:pt x="690963" y="0"/>
                  <a:pt x="734260" y="16517"/>
                  <a:pt x="767293" y="49550"/>
                </a:cubicBezTo>
                <a:lnTo>
                  <a:pt x="1245782" y="528040"/>
                </a:lnTo>
                <a:cubicBezTo>
                  <a:pt x="1311850" y="594108"/>
                  <a:pt x="1311850" y="701225"/>
                  <a:pt x="1245782" y="767292"/>
                </a:cubicBezTo>
                <a:lnTo>
                  <a:pt x="767293" y="1245782"/>
                </a:lnTo>
                <a:cubicBezTo>
                  <a:pt x="701226" y="1311850"/>
                  <a:pt x="594109" y="1311850"/>
                  <a:pt x="528041" y="1245782"/>
                </a:cubicBezTo>
                <a:lnTo>
                  <a:pt x="49551" y="767292"/>
                </a:lnTo>
                <a:cubicBezTo>
                  <a:pt x="-16517" y="701225"/>
                  <a:pt x="-16517" y="594108"/>
                  <a:pt x="49551" y="528040"/>
                </a:cubicBezTo>
                <a:lnTo>
                  <a:pt x="528041" y="49550"/>
                </a:lnTo>
                <a:cubicBezTo>
                  <a:pt x="561075" y="16517"/>
                  <a:pt x="604371" y="0"/>
                  <a:pt x="647667" y="0"/>
                </a:cubicBezTo>
                <a:close/>
              </a:path>
            </a:pathLst>
          </a:custGeom>
          <a:solidFill>
            <a:srgbClr val="5FB7A2"/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20,5%</a:t>
            </a:r>
            <a:endParaRPr kumimoji="0" lang="en-IN" sz="3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5" name="TextBox 63">
            <a:extLst>
              <a:ext uri="{FF2B5EF4-FFF2-40B4-BE49-F238E27FC236}">
                <a16:creationId xmlns:a16="http://schemas.microsoft.com/office/drawing/2014/main" id="{584AEAD5-EB12-4641-A8A0-D495364FCADC}"/>
              </a:ext>
            </a:extLst>
          </p:cNvPr>
          <p:cNvSpPr txBox="1"/>
          <p:nvPr/>
        </p:nvSpPr>
        <p:spPr>
          <a:xfrm>
            <a:off x="589536" y="3683870"/>
            <a:ext cx="2285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roditelja s ustanovom RiPOO surađuje neredovito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86" name="TextBox 63">
            <a:extLst>
              <a:ext uri="{FF2B5EF4-FFF2-40B4-BE49-F238E27FC236}">
                <a16:creationId xmlns:a16="http://schemas.microsoft.com/office/drawing/2014/main" id="{584AEAD5-EB12-4641-A8A0-D495364FCADC}"/>
              </a:ext>
            </a:extLst>
          </p:cNvPr>
          <p:cNvSpPr txBox="1"/>
          <p:nvPr/>
        </p:nvSpPr>
        <p:spPr>
          <a:xfrm>
            <a:off x="2698386" y="3667289"/>
            <a:ext cx="2285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roditelja u odnosu s djetetom ne prakticira razvojno-poticajne aktivnosti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87" name="TextBox 63">
            <a:extLst>
              <a:ext uri="{FF2B5EF4-FFF2-40B4-BE49-F238E27FC236}">
                <a16:creationId xmlns:a16="http://schemas.microsoft.com/office/drawing/2014/main" id="{584AEAD5-EB12-4641-A8A0-D495364FCADC}"/>
              </a:ext>
            </a:extLst>
          </p:cNvPr>
          <p:cNvSpPr txBox="1"/>
          <p:nvPr/>
        </p:nvSpPr>
        <p:spPr>
          <a:xfrm>
            <a:off x="5144389" y="3668349"/>
            <a:ext cx="22856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roditelja nešto djetetu zabranjuje svaki dan ili nekoliko puta dnevno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88" name="TextBox 63">
            <a:extLst>
              <a:ext uri="{FF2B5EF4-FFF2-40B4-BE49-F238E27FC236}">
                <a16:creationId xmlns:a16="http://schemas.microsoft.com/office/drawing/2014/main" id="{584AEAD5-EB12-4641-A8A0-D495364FCADC}"/>
              </a:ext>
            </a:extLst>
          </p:cNvPr>
          <p:cNvSpPr txBox="1"/>
          <p:nvPr/>
        </p:nvSpPr>
        <p:spPr>
          <a:xfrm>
            <a:off x="7351654" y="3664254"/>
            <a:ext cx="2285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roditelja jednom tjedno i češće kažnjava dijete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6" name="Zaobljeni pravokutnik 5"/>
          <p:cNvSpPr/>
          <p:nvPr/>
        </p:nvSpPr>
        <p:spPr>
          <a:xfrm>
            <a:off x="9955751" y="1592490"/>
            <a:ext cx="1946840" cy="26961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Statistički značajna povezanost procjena ponašanja roditelja i odgojitelja nije utvrđena.</a:t>
            </a:r>
          </a:p>
        </p:txBody>
      </p:sp>
    </p:spTree>
    <p:extLst>
      <p:ext uri="{BB962C8B-B14F-4D97-AF65-F5344CB8AC3E}">
        <p14:creationId xmlns:p14="http://schemas.microsoft.com/office/powerpoint/2010/main" val="157475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9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7921064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ZANIMLJIVOSTI: POTREBE RODITELJA (%)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9" name="Grafikon 8"/>
          <p:cNvGraphicFramePr/>
          <p:nvPr>
            <p:extLst>
              <p:ext uri="{D42A27DB-BD31-4B8C-83A1-F6EECF244321}">
                <p14:modId xmlns:p14="http://schemas.microsoft.com/office/powerpoint/2010/main" val="574773123"/>
              </p:ext>
            </p:extLst>
          </p:nvPr>
        </p:nvGraphicFramePr>
        <p:xfrm>
          <a:off x="2124082" y="1007331"/>
          <a:ext cx="7880566" cy="4401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2453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6464140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OČEKIVANI REZULTATI PROJEKTA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1">
            <a:extLst>
              <a:ext uri="{FF2B5EF4-FFF2-40B4-BE49-F238E27FC236}">
                <a16:creationId xmlns:a16="http://schemas.microsoft.com/office/drawing/2014/main" id="{8F4E85E5-A362-4EDB-A8A4-C0E3FD0A7844}"/>
              </a:ext>
            </a:extLst>
          </p:cNvPr>
          <p:cNvSpPr/>
          <p:nvPr/>
        </p:nvSpPr>
        <p:spPr>
          <a:xfrm>
            <a:off x="605632" y="2384729"/>
            <a:ext cx="2744177" cy="2595985"/>
          </a:xfrm>
          <a:prstGeom prst="rect">
            <a:avLst/>
          </a:prstGeom>
          <a:solidFill>
            <a:srgbClr val="12A6F8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tangle 39">
            <a:extLst>
              <a:ext uri="{FF2B5EF4-FFF2-40B4-BE49-F238E27FC236}">
                <a16:creationId xmlns:a16="http://schemas.microsoft.com/office/drawing/2014/main" id="{FEE83973-040C-4303-9408-6A28D4468DDD}"/>
              </a:ext>
            </a:extLst>
          </p:cNvPr>
          <p:cNvSpPr/>
          <p:nvPr/>
        </p:nvSpPr>
        <p:spPr>
          <a:xfrm>
            <a:off x="3347554" y="2384729"/>
            <a:ext cx="2744177" cy="2595985"/>
          </a:xfrm>
          <a:prstGeom prst="rect">
            <a:avLst/>
          </a:prstGeom>
          <a:solidFill>
            <a:srgbClr val="ECB448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angle 40">
            <a:extLst>
              <a:ext uri="{FF2B5EF4-FFF2-40B4-BE49-F238E27FC236}">
                <a16:creationId xmlns:a16="http://schemas.microsoft.com/office/drawing/2014/main" id="{FA0AE222-E23D-446F-8618-04F8A6726E82}"/>
              </a:ext>
            </a:extLst>
          </p:cNvPr>
          <p:cNvSpPr/>
          <p:nvPr/>
        </p:nvSpPr>
        <p:spPr>
          <a:xfrm>
            <a:off x="6089475" y="2384729"/>
            <a:ext cx="2744177" cy="2595985"/>
          </a:xfrm>
          <a:prstGeom prst="rect">
            <a:avLst/>
          </a:prstGeom>
          <a:solidFill>
            <a:srgbClr val="E35A35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Rectangle 41">
            <a:extLst>
              <a:ext uri="{FF2B5EF4-FFF2-40B4-BE49-F238E27FC236}">
                <a16:creationId xmlns:a16="http://schemas.microsoft.com/office/drawing/2014/main" id="{34EF52E4-A32C-49CF-B967-ED5E8C634253}"/>
              </a:ext>
            </a:extLst>
          </p:cNvPr>
          <p:cNvSpPr/>
          <p:nvPr/>
        </p:nvSpPr>
        <p:spPr>
          <a:xfrm>
            <a:off x="8831397" y="2384729"/>
            <a:ext cx="2744177" cy="2595985"/>
          </a:xfrm>
          <a:prstGeom prst="rect">
            <a:avLst/>
          </a:prstGeom>
          <a:solidFill>
            <a:srgbClr val="5FB7A2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746050" y="2759851"/>
            <a:ext cx="246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Teorijski i znanstveno koncipirati istraživanje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8" name="Straight Connector 6">
            <a:extLst>
              <a:ext uri="{FF2B5EF4-FFF2-40B4-BE49-F238E27FC236}">
                <a16:creationId xmlns:a16="http://schemas.microsoft.com/office/drawing/2014/main" id="{5F18461E-5C91-477A-8D3A-8A69365BA11B}"/>
              </a:ext>
            </a:extLst>
          </p:cNvPr>
          <p:cNvCxnSpPr>
            <a:cxnSpLocks/>
          </p:cNvCxnSpPr>
          <p:nvPr/>
        </p:nvCxnSpPr>
        <p:spPr>
          <a:xfrm>
            <a:off x="605632" y="1326117"/>
            <a:ext cx="10969942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</p:cxnSp>
      <p:grpSp>
        <p:nvGrpSpPr>
          <p:cNvPr id="49" name="Group 14">
            <a:extLst>
              <a:ext uri="{FF2B5EF4-FFF2-40B4-BE49-F238E27FC236}">
                <a16:creationId xmlns:a16="http://schemas.microsoft.com/office/drawing/2014/main" id="{CE036FAB-E304-4AE2-BA27-546450550AA8}"/>
              </a:ext>
            </a:extLst>
          </p:cNvPr>
          <p:cNvGrpSpPr/>
          <p:nvPr/>
        </p:nvGrpSpPr>
        <p:grpSpPr>
          <a:xfrm>
            <a:off x="1589633" y="1252545"/>
            <a:ext cx="776175" cy="763499"/>
            <a:chOff x="1136144" y="2144111"/>
            <a:chExt cx="776175" cy="763499"/>
          </a:xfrm>
        </p:grpSpPr>
        <p:sp>
          <p:nvSpPr>
            <p:cNvPr id="50" name="TextBox 9">
              <a:extLst>
                <a:ext uri="{FF2B5EF4-FFF2-40B4-BE49-F238E27FC236}">
                  <a16:creationId xmlns:a16="http://schemas.microsoft.com/office/drawing/2014/main" id="{CD72AA7C-6F22-4F68-959C-D7C903C4503B}"/>
                </a:ext>
              </a:extLst>
            </p:cNvPr>
            <p:cNvSpPr txBox="1"/>
            <p:nvPr/>
          </p:nvSpPr>
          <p:spPr>
            <a:xfrm>
              <a:off x="1136144" y="2538278"/>
              <a:ext cx="77617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12A6F8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</a:t>
              </a: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12A6F8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0.</a:t>
              </a:r>
              <a:endParaRPr kumimoji="0" lang="en-IN" sz="1800" b="1" i="0" u="none" strike="noStrike" kern="0" cap="none" spc="0" normalizeH="0" baseline="0" noProof="0" dirty="0">
                <a:ln>
                  <a:noFill/>
                </a:ln>
                <a:solidFill>
                  <a:srgbClr val="12A6F8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Oval 10">
              <a:extLst>
                <a:ext uri="{FF2B5EF4-FFF2-40B4-BE49-F238E27FC236}">
                  <a16:creationId xmlns:a16="http://schemas.microsoft.com/office/drawing/2014/main" id="{8DC3DCEC-3B27-4D7E-8AE0-D50DD76D83B0}"/>
                </a:ext>
              </a:extLst>
            </p:cNvPr>
            <p:cNvSpPr/>
            <p:nvPr/>
          </p:nvSpPr>
          <p:spPr>
            <a:xfrm>
              <a:off x="1450659" y="2144111"/>
              <a:ext cx="147144" cy="147144"/>
            </a:xfrm>
            <a:prstGeom prst="ellipse">
              <a:avLst/>
            </a:prstGeom>
            <a:solidFill>
              <a:srgbClr val="12A6F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8" name="Group 13">
            <a:extLst>
              <a:ext uri="{FF2B5EF4-FFF2-40B4-BE49-F238E27FC236}">
                <a16:creationId xmlns:a16="http://schemas.microsoft.com/office/drawing/2014/main" id="{C1A2746C-5854-49DE-84BB-8A3EB6BE30EC}"/>
              </a:ext>
            </a:extLst>
          </p:cNvPr>
          <p:cNvGrpSpPr/>
          <p:nvPr/>
        </p:nvGrpSpPr>
        <p:grpSpPr>
          <a:xfrm>
            <a:off x="4331554" y="1252545"/>
            <a:ext cx="776175" cy="763499"/>
            <a:chOff x="2964216" y="2144111"/>
            <a:chExt cx="776175" cy="763499"/>
          </a:xfrm>
        </p:grpSpPr>
        <p:sp>
          <p:nvSpPr>
            <p:cNvPr id="59" name="TextBox 51">
              <a:extLst>
                <a:ext uri="{FF2B5EF4-FFF2-40B4-BE49-F238E27FC236}">
                  <a16:creationId xmlns:a16="http://schemas.microsoft.com/office/drawing/2014/main" id="{96FA8621-F237-4B45-A810-C044CD489B6E}"/>
                </a:ext>
              </a:extLst>
            </p:cNvPr>
            <p:cNvSpPr txBox="1"/>
            <p:nvPr/>
          </p:nvSpPr>
          <p:spPr>
            <a:xfrm>
              <a:off x="2964216" y="2538278"/>
              <a:ext cx="77617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ECB448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</a:t>
              </a: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ECB448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1.</a:t>
              </a:r>
              <a:endParaRPr kumimoji="0" lang="en-IN" sz="1800" b="1" i="0" u="none" strike="noStrike" kern="0" cap="none" spc="0" normalizeH="0" baseline="0" noProof="0" dirty="0">
                <a:ln>
                  <a:noFill/>
                </a:ln>
                <a:solidFill>
                  <a:srgbClr val="ECB448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0" name="Oval 57">
              <a:extLst>
                <a:ext uri="{FF2B5EF4-FFF2-40B4-BE49-F238E27FC236}">
                  <a16:creationId xmlns:a16="http://schemas.microsoft.com/office/drawing/2014/main" id="{9F23368C-2A2C-4FD2-90BB-2B88A35FB791}"/>
                </a:ext>
              </a:extLst>
            </p:cNvPr>
            <p:cNvSpPr/>
            <p:nvPr/>
          </p:nvSpPr>
          <p:spPr>
            <a:xfrm>
              <a:off x="3278732" y="2144111"/>
              <a:ext cx="147144" cy="147144"/>
            </a:xfrm>
            <a:prstGeom prst="ellipse">
              <a:avLst/>
            </a:prstGeom>
            <a:solidFill>
              <a:srgbClr val="ECB4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1" name="Group 8">
            <a:extLst>
              <a:ext uri="{FF2B5EF4-FFF2-40B4-BE49-F238E27FC236}">
                <a16:creationId xmlns:a16="http://schemas.microsoft.com/office/drawing/2014/main" id="{7B16BDA4-94EC-42EB-97EE-73D7DBBBDD17}"/>
              </a:ext>
            </a:extLst>
          </p:cNvPr>
          <p:cNvGrpSpPr/>
          <p:nvPr/>
        </p:nvGrpSpPr>
        <p:grpSpPr>
          <a:xfrm>
            <a:off x="7073476" y="1252545"/>
            <a:ext cx="776175" cy="763499"/>
            <a:chOff x="4792290" y="2144111"/>
            <a:chExt cx="776175" cy="763499"/>
          </a:xfrm>
        </p:grpSpPr>
        <p:sp>
          <p:nvSpPr>
            <p:cNvPr id="62" name="TextBox 52">
              <a:extLst>
                <a:ext uri="{FF2B5EF4-FFF2-40B4-BE49-F238E27FC236}">
                  <a16:creationId xmlns:a16="http://schemas.microsoft.com/office/drawing/2014/main" id="{E46CA82A-964E-456F-AA44-7FFE61419B12}"/>
                </a:ext>
              </a:extLst>
            </p:cNvPr>
            <p:cNvSpPr txBox="1"/>
            <p:nvPr/>
          </p:nvSpPr>
          <p:spPr>
            <a:xfrm>
              <a:off x="4792290" y="2538278"/>
              <a:ext cx="77617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E35A3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</a:t>
              </a: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E35A3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2.</a:t>
              </a:r>
              <a:endParaRPr kumimoji="0" lang="en-IN" sz="1800" b="1" i="0" u="none" strike="noStrike" kern="0" cap="none" spc="0" normalizeH="0" baseline="0" noProof="0" dirty="0">
                <a:ln>
                  <a:noFill/>
                </a:ln>
                <a:solidFill>
                  <a:srgbClr val="E35A3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Oval 58">
              <a:extLst>
                <a:ext uri="{FF2B5EF4-FFF2-40B4-BE49-F238E27FC236}">
                  <a16:creationId xmlns:a16="http://schemas.microsoft.com/office/drawing/2014/main" id="{B1CDBD75-6732-452E-B441-8C258FDAAFD8}"/>
                </a:ext>
              </a:extLst>
            </p:cNvPr>
            <p:cNvSpPr/>
            <p:nvPr/>
          </p:nvSpPr>
          <p:spPr>
            <a:xfrm>
              <a:off x="5106805" y="2144111"/>
              <a:ext cx="147144" cy="147144"/>
            </a:xfrm>
            <a:prstGeom prst="ellipse">
              <a:avLst/>
            </a:prstGeom>
            <a:solidFill>
              <a:srgbClr val="E35A3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4" name="Group 3">
            <a:extLst>
              <a:ext uri="{FF2B5EF4-FFF2-40B4-BE49-F238E27FC236}">
                <a16:creationId xmlns:a16="http://schemas.microsoft.com/office/drawing/2014/main" id="{0D16B7FD-5944-4E75-AB4A-F6BE2A6EB637}"/>
              </a:ext>
            </a:extLst>
          </p:cNvPr>
          <p:cNvGrpSpPr/>
          <p:nvPr/>
        </p:nvGrpSpPr>
        <p:grpSpPr>
          <a:xfrm>
            <a:off x="9815398" y="1252545"/>
            <a:ext cx="776175" cy="763499"/>
            <a:chOff x="6620362" y="2144111"/>
            <a:chExt cx="776175" cy="763499"/>
          </a:xfrm>
        </p:grpSpPr>
        <p:sp>
          <p:nvSpPr>
            <p:cNvPr id="65" name="TextBox 54">
              <a:extLst>
                <a:ext uri="{FF2B5EF4-FFF2-40B4-BE49-F238E27FC236}">
                  <a16:creationId xmlns:a16="http://schemas.microsoft.com/office/drawing/2014/main" id="{0A1C6926-3CA0-4404-B09A-DFB22221DBD8}"/>
                </a:ext>
              </a:extLst>
            </p:cNvPr>
            <p:cNvSpPr txBox="1"/>
            <p:nvPr/>
          </p:nvSpPr>
          <p:spPr>
            <a:xfrm>
              <a:off x="6620362" y="2538278"/>
              <a:ext cx="77617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FB7A2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</a:t>
              </a: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5FB7A2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3.</a:t>
              </a:r>
              <a:endParaRPr kumimoji="0" lang="en-IN" sz="1800" b="1" i="0" u="none" strike="noStrike" kern="0" cap="none" spc="0" normalizeH="0" baseline="0" noProof="0" dirty="0">
                <a:ln>
                  <a:noFill/>
                </a:ln>
                <a:solidFill>
                  <a:srgbClr val="5FB7A2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Oval 59">
              <a:extLst>
                <a:ext uri="{FF2B5EF4-FFF2-40B4-BE49-F238E27FC236}">
                  <a16:creationId xmlns:a16="http://schemas.microsoft.com/office/drawing/2014/main" id="{AEA8E05C-6156-46F3-AE02-2C8B254EAAB5}"/>
                </a:ext>
              </a:extLst>
            </p:cNvPr>
            <p:cNvSpPr/>
            <p:nvPr/>
          </p:nvSpPr>
          <p:spPr>
            <a:xfrm>
              <a:off x="6934878" y="2144111"/>
              <a:ext cx="147144" cy="147144"/>
            </a:xfrm>
            <a:prstGeom prst="ellipse">
              <a:avLst/>
            </a:prstGeom>
            <a:solidFill>
              <a:srgbClr val="5FB7A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7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705899" y="3764451"/>
            <a:ext cx="246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Popularizirati projekt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3528124" y="2771886"/>
            <a:ext cx="24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Formirati zajednice koje uče (63 DV-a)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3484971" y="3781899"/>
            <a:ext cx="246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Prikupiti reprezentativne podatke za RH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6228469" y="2744204"/>
            <a:ext cx="24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Detaljno analizirati podatke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6185316" y="3754217"/>
            <a:ext cx="246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Istražiti modele odgovora na potrebe djece u RSI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Freeform 6"/>
          <p:cNvSpPr>
            <a:spLocks noEditPoints="1"/>
          </p:cNvSpPr>
          <p:nvPr/>
        </p:nvSpPr>
        <p:spPr bwMode="auto">
          <a:xfrm>
            <a:off x="1483038" y="4180987"/>
            <a:ext cx="731615" cy="649415"/>
          </a:xfrm>
          <a:custGeom>
            <a:avLst/>
            <a:gdLst>
              <a:gd name="T0" fmla="*/ 1843 w 3102"/>
              <a:gd name="T1" fmla="*/ 256 h 3284"/>
              <a:gd name="T2" fmla="*/ 1848 w 3102"/>
              <a:gd name="T3" fmla="*/ 522 h 3284"/>
              <a:gd name="T4" fmla="*/ 1716 w 3102"/>
              <a:gd name="T5" fmla="*/ 932 h 3284"/>
              <a:gd name="T6" fmla="*/ 1416 w 3102"/>
              <a:gd name="T7" fmla="*/ 1352 h 3284"/>
              <a:gd name="T8" fmla="*/ 1209 w 3102"/>
              <a:gd name="T9" fmla="*/ 1581 h 3284"/>
              <a:gd name="T10" fmla="*/ 923 w 3102"/>
              <a:gd name="T11" fmla="*/ 1692 h 3284"/>
              <a:gd name="T12" fmla="*/ 786 w 3102"/>
              <a:gd name="T13" fmla="*/ 1863 h 3284"/>
              <a:gd name="T14" fmla="*/ 767 w 3102"/>
              <a:gd name="T15" fmla="*/ 2187 h 3284"/>
              <a:gd name="T16" fmla="*/ 843 w 3102"/>
              <a:gd name="T17" fmla="*/ 2596 h 3284"/>
              <a:gd name="T18" fmla="*/ 1080 w 3102"/>
              <a:gd name="T19" fmla="*/ 2680 h 3284"/>
              <a:gd name="T20" fmla="*/ 1294 w 3102"/>
              <a:gd name="T21" fmla="*/ 2795 h 3284"/>
              <a:gd name="T22" fmla="*/ 1522 w 3102"/>
              <a:gd name="T23" fmla="*/ 2967 h 3284"/>
              <a:gd name="T24" fmla="*/ 2153 w 3102"/>
              <a:gd name="T25" fmla="*/ 3075 h 3284"/>
              <a:gd name="T26" fmla="*/ 2356 w 3102"/>
              <a:gd name="T27" fmla="*/ 3026 h 3284"/>
              <a:gd name="T28" fmla="*/ 2358 w 3102"/>
              <a:gd name="T29" fmla="*/ 2854 h 3284"/>
              <a:gd name="T30" fmla="*/ 2477 w 3102"/>
              <a:gd name="T31" fmla="*/ 2785 h 3284"/>
              <a:gd name="T32" fmla="*/ 2559 w 3102"/>
              <a:gd name="T33" fmla="*/ 2745 h 3284"/>
              <a:gd name="T34" fmla="*/ 2584 w 3102"/>
              <a:gd name="T35" fmla="*/ 2581 h 3284"/>
              <a:gd name="T36" fmla="*/ 2621 w 3102"/>
              <a:gd name="T37" fmla="*/ 2433 h 3284"/>
              <a:gd name="T38" fmla="*/ 2778 w 3102"/>
              <a:gd name="T39" fmla="*/ 2274 h 3284"/>
              <a:gd name="T40" fmla="*/ 2739 w 3102"/>
              <a:gd name="T41" fmla="*/ 2094 h 3284"/>
              <a:gd name="T42" fmla="*/ 2836 w 3102"/>
              <a:gd name="T43" fmla="*/ 1984 h 3284"/>
              <a:gd name="T44" fmla="*/ 2905 w 3102"/>
              <a:gd name="T45" fmla="*/ 1857 h 3284"/>
              <a:gd name="T46" fmla="*/ 2798 w 3102"/>
              <a:gd name="T47" fmla="*/ 1716 h 3284"/>
              <a:gd name="T48" fmla="*/ 2450 w 3102"/>
              <a:gd name="T49" fmla="*/ 1624 h 3284"/>
              <a:gd name="T50" fmla="*/ 2099 w 3102"/>
              <a:gd name="T51" fmla="*/ 1449 h 3284"/>
              <a:gd name="T52" fmla="*/ 2026 w 3102"/>
              <a:gd name="T53" fmla="*/ 1090 h 3284"/>
              <a:gd name="T54" fmla="*/ 2140 w 3102"/>
              <a:gd name="T55" fmla="*/ 683 h 3284"/>
              <a:gd name="T56" fmla="*/ 2056 w 3102"/>
              <a:gd name="T57" fmla="*/ 325 h 3284"/>
              <a:gd name="T58" fmla="*/ 1886 w 3102"/>
              <a:gd name="T59" fmla="*/ 197 h 3284"/>
              <a:gd name="T60" fmla="*/ 2132 w 3102"/>
              <a:gd name="T61" fmla="*/ 106 h 3284"/>
              <a:gd name="T62" fmla="*/ 2332 w 3102"/>
              <a:gd name="T63" fmla="*/ 481 h 3284"/>
              <a:gd name="T64" fmla="*/ 2294 w 3102"/>
              <a:gd name="T65" fmla="*/ 896 h 3284"/>
              <a:gd name="T66" fmla="*/ 2218 w 3102"/>
              <a:gd name="T67" fmla="*/ 1244 h 3284"/>
              <a:gd name="T68" fmla="*/ 2367 w 3102"/>
              <a:gd name="T69" fmla="*/ 1394 h 3284"/>
              <a:gd name="T70" fmla="*/ 2660 w 3102"/>
              <a:gd name="T71" fmla="*/ 1464 h 3284"/>
              <a:gd name="T72" fmla="*/ 2967 w 3102"/>
              <a:gd name="T73" fmla="*/ 1577 h 3284"/>
              <a:gd name="T74" fmla="*/ 3102 w 3102"/>
              <a:gd name="T75" fmla="*/ 1858 h 3284"/>
              <a:gd name="T76" fmla="*/ 2974 w 3102"/>
              <a:gd name="T77" fmla="*/ 2148 h 3284"/>
              <a:gd name="T78" fmla="*/ 2898 w 3102"/>
              <a:gd name="T79" fmla="*/ 2479 h 3284"/>
              <a:gd name="T80" fmla="*/ 2777 w 3102"/>
              <a:gd name="T81" fmla="*/ 2755 h 3284"/>
              <a:gd name="T82" fmla="*/ 2571 w 3102"/>
              <a:gd name="T83" fmla="*/ 3009 h 3284"/>
              <a:gd name="T84" fmla="*/ 2374 w 3102"/>
              <a:gd name="T85" fmla="*/ 3257 h 3284"/>
              <a:gd name="T86" fmla="*/ 1934 w 3102"/>
              <a:gd name="T87" fmla="*/ 3262 h 3284"/>
              <a:gd name="T88" fmla="*/ 1487 w 3102"/>
              <a:gd name="T89" fmla="*/ 3176 h 3284"/>
              <a:gd name="T90" fmla="*/ 1177 w 3102"/>
              <a:gd name="T91" fmla="*/ 2961 h 3284"/>
              <a:gd name="T92" fmla="*/ 937 w 3102"/>
              <a:gd name="T93" fmla="*/ 2870 h 3284"/>
              <a:gd name="T94" fmla="*/ 702 w 3102"/>
              <a:gd name="T95" fmla="*/ 2866 h 3284"/>
              <a:gd name="T96" fmla="*/ 372 w 3102"/>
              <a:gd name="T97" fmla="*/ 2868 h 3284"/>
              <a:gd name="T98" fmla="*/ 55 w 3102"/>
              <a:gd name="T99" fmla="*/ 2868 h 3284"/>
              <a:gd name="T100" fmla="*/ 15 w 3102"/>
              <a:gd name="T101" fmla="*/ 1482 h 3284"/>
              <a:gd name="T102" fmla="*/ 291 w 3102"/>
              <a:gd name="T103" fmla="*/ 1479 h 3284"/>
              <a:gd name="T104" fmla="*/ 697 w 3102"/>
              <a:gd name="T105" fmla="*/ 1475 h 3284"/>
              <a:gd name="T106" fmla="*/ 944 w 3102"/>
              <a:gd name="T107" fmla="*/ 1472 h 3284"/>
              <a:gd name="T108" fmla="*/ 1178 w 3102"/>
              <a:gd name="T109" fmla="*/ 1323 h 3284"/>
              <a:gd name="T110" fmla="*/ 1515 w 3102"/>
              <a:gd name="T111" fmla="*/ 886 h 3284"/>
              <a:gd name="T112" fmla="*/ 1647 w 3102"/>
              <a:gd name="T113" fmla="*/ 432 h 3284"/>
              <a:gd name="T114" fmla="*/ 1672 w 3102"/>
              <a:gd name="T115" fmla="*/ 132 h 3284"/>
              <a:gd name="T116" fmla="*/ 1884 w 3102"/>
              <a:gd name="T117" fmla="*/ 0 h 3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02" h="3284">
                <a:moveTo>
                  <a:pt x="1886" y="197"/>
                </a:moveTo>
                <a:lnTo>
                  <a:pt x="1882" y="197"/>
                </a:lnTo>
                <a:lnTo>
                  <a:pt x="1877" y="197"/>
                </a:lnTo>
                <a:lnTo>
                  <a:pt x="1866" y="202"/>
                </a:lnTo>
                <a:lnTo>
                  <a:pt x="1857" y="210"/>
                </a:lnTo>
                <a:lnTo>
                  <a:pt x="1850" y="223"/>
                </a:lnTo>
                <a:lnTo>
                  <a:pt x="1846" y="239"/>
                </a:lnTo>
                <a:lnTo>
                  <a:pt x="1843" y="256"/>
                </a:lnTo>
                <a:lnTo>
                  <a:pt x="1842" y="277"/>
                </a:lnTo>
                <a:lnTo>
                  <a:pt x="1842" y="300"/>
                </a:lnTo>
                <a:lnTo>
                  <a:pt x="1843" y="322"/>
                </a:lnTo>
                <a:lnTo>
                  <a:pt x="1844" y="345"/>
                </a:lnTo>
                <a:lnTo>
                  <a:pt x="1845" y="362"/>
                </a:lnTo>
                <a:lnTo>
                  <a:pt x="1847" y="417"/>
                </a:lnTo>
                <a:lnTo>
                  <a:pt x="1848" y="471"/>
                </a:lnTo>
                <a:lnTo>
                  <a:pt x="1848" y="522"/>
                </a:lnTo>
                <a:lnTo>
                  <a:pt x="1844" y="573"/>
                </a:lnTo>
                <a:lnTo>
                  <a:pt x="1838" y="626"/>
                </a:lnTo>
                <a:lnTo>
                  <a:pt x="1827" y="679"/>
                </a:lnTo>
                <a:lnTo>
                  <a:pt x="1812" y="734"/>
                </a:lnTo>
                <a:lnTo>
                  <a:pt x="1792" y="786"/>
                </a:lnTo>
                <a:lnTo>
                  <a:pt x="1769" y="837"/>
                </a:lnTo>
                <a:lnTo>
                  <a:pt x="1744" y="885"/>
                </a:lnTo>
                <a:lnTo>
                  <a:pt x="1716" y="932"/>
                </a:lnTo>
                <a:lnTo>
                  <a:pt x="1687" y="978"/>
                </a:lnTo>
                <a:lnTo>
                  <a:pt x="1657" y="1024"/>
                </a:lnTo>
                <a:lnTo>
                  <a:pt x="1627" y="1068"/>
                </a:lnTo>
                <a:lnTo>
                  <a:pt x="1600" y="1105"/>
                </a:lnTo>
                <a:lnTo>
                  <a:pt x="1574" y="1145"/>
                </a:lnTo>
                <a:lnTo>
                  <a:pt x="1525" y="1212"/>
                </a:lnTo>
                <a:lnTo>
                  <a:pt x="1473" y="1282"/>
                </a:lnTo>
                <a:lnTo>
                  <a:pt x="1416" y="1352"/>
                </a:lnTo>
                <a:lnTo>
                  <a:pt x="1357" y="1423"/>
                </a:lnTo>
                <a:lnTo>
                  <a:pt x="1294" y="1493"/>
                </a:lnTo>
                <a:lnTo>
                  <a:pt x="1279" y="1512"/>
                </a:lnTo>
                <a:lnTo>
                  <a:pt x="1262" y="1529"/>
                </a:lnTo>
                <a:lnTo>
                  <a:pt x="1245" y="1547"/>
                </a:lnTo>
                <a:lnTo>
                  <a:pt x="1226" y="1563"/>
                </a:lnTo>
                <a:lnTo>
                  <a:pt x="1218" y="1573"/>
                </a:lnTo>
                <a:lnTo>
                  <a:pt x="1209" y="1581"/>
                </a:lnTo>
                <a:lnTo>
                  <a:pt x="1200" y="1586"/>
                </a:lnTo>
                <a:lnTo>
                  <a:pt x="1159" y="1614"/>
                </a:lnTo>
                <a:lnTo>
                  <a:pt x="1118" y="1637"/>
                </a:lnTo>
                <a:lnTo>
                  <a:pt x="1073" y="1656"/>
                </a:lnTo>
                <a:lnTo>
                  <a:pt x="1026" y="1671"/>
                </a:lnTo>
                <a:lnTo>
                  <a:pt x="974" y="1682"/>
                </a:lnTo>
                <a:lnTo>
                  <a:pt x="947" y="1687"/>
                </a:lnTo>
                <a:lnTo>
                  <a:pt x="923" y="1692"/>
                </a:lnTo>
                <a:lnTo>
                  <a:pt x="899" y="1699"/>
                </a:lnTo>
                <a:lnTo>
                  <a:pt x="877" y="1708"/>
                </a:lnTo>
                <a:lnTo>
                  <a:pt x="857" y="1719"/>
                </a:lnTo>
                <a:lnTo>
                  <a:pt x="840" y="1733"/>
                </a:lnTo>
                <a:lnTo>
                  <a:pt x="827" y="1752"/>
                </a:lnTo>
                <a:lnTo>
                  <a:pt x="809" y="1787"/>
                </a:lnTo>
                <a:lnTo>
                  <a:pt x="797" y="1824"/>
                </a:lnTo>
                <a:lnTo>
                  <a:pt x="786" y="1863"/>
                </a:lnTo>
                <a:lnTo>
                  <a:pt x="779" y="1903"/>
                </a:lnTo>
                <a:lnTo>
                  <a:pt x="774" y="1943"/>
                </a:lnTo>
                <a:lnTo>
                  <a:pt x="771" y="1984"/>
                </a:lnTo>
                <a:lnTo>
                  <a:pt x="769" y="2024"/>
                </a:lnTo>
                <a:lnTo>
                  <a:pt x="768" y="2064"/>
                </a:lnTo>
                <a:lnTo>
                  <a:pt x="768" y="2101"/>
                </a:lnTo>
                <a:lnTo>
                  <a:pt x="767" y="2128"/>
                </a:lnTo>
                <a:lnTo>
                  <a:pt x="767" y="2187"/>
                </a:lnTo>
                <a:lnTo>
                  <a:pt x="768" y="2249"/>
                </a:lnTo>
                <a:lnTo>
                  <a:pt x="770" y="2313"/>
                </a:lnTo>
                <a:lnTo>
                  <a:pt x="776" y="2376"/>
                </a:lnTo>
                <a:lnTo>
                  <a:pt x="784" y="2438"/>
                </a:lnTo>
                <a:lnTo>
                  <a:pt x="798" y="2499"/>
                </a:lnTo>
                <a:lnTo>
                  <a:pt x="810" y="2536"/>
                </a:lnTo>
                <a:lnTo>
                  <a:pt x="825" y="2567"/>
                </a:lnTo>
                <a:lnTo>
                  <a:pt x="843" y="2596"/>
                </a:lnTo>
                <a:lnTo>
                  <a:pt x="863" y="2618"/>
                </a:lnTo>
                <a:lnTo>
                  <a:pt x="887" y="2638"/>
                </a:lnTo>
                <a:lnTo>
                  <a:pt x="915" y="2652"/>
                </a:lnTo>
                <a:lnTo>
                  <a:pt x="949" y="2664"/>
                </a:lnTo>
                <a:lnTo>
                  <a:pt x="985" y="2672"/>
                </a:lnTo>
                <a:lnTo>
                  <a:pt x="1027" y="2677"/>
                </a:lnTo>
                <a:lnTo>
                  <a:pt x="1052" y="2679"/>
                </a:lnTo>
                <a:lnTo>
                  <a:pt x="1080" y="2680"/>
                </a:lnTo>
                <a:lnTo>
                  <a:pt x="1109" y="2684"/>
                </a:lnTo>
                <a:lnTo>
                  <a:pt x="1138" y="2693"/>
                </a:lnTo>
                <a:lnTo>
                  <a:pt x="1167" y="2708"/>
                </a:lnTo>
                <a:lnTo>
                  <a:pt x="1196" y="2719"/>
                </a:lnTo>
                <a:lnTo>
                  <a:pt x="1223" y="2735"/>
                </a:lnTo>
                <a:lnTo>
                  <a:pt x="1249" y="2754"/>
                </a:lnTo>
                <a:lnTo>
                  <a:pt x="1272" y="2774"/>
                </a:lnTo>
                <a:lnTo>
                  <a:pt x="1294" y="2795"/>
                </a:lnTo>
                <a:lnTo>
                  <a:pt x="1315" y="2815"/>
                </a:lnTo>
                <a:lnTo>
                  <a:pt x="1336" y="2833"/>
                </a:lnTo>
                <a:lnTo>
                  <a:pt x="1362" y="2853"/>
                </a:lnTo>
                <a:lnTo>
                  <a:pt x="1389" y="2873"/>
                </a:lnTo>
                <a:lnTo>
                  <a:pt x="1422" y="2899"/>
                </a:lnTo>
                <a:lnTo>
                  <a:pt x="1457" y="2923"/>
                </a:lnTo>
                <a:lnTo>
                  <a:pt x="1490" y="2946"/>
                </a:lnTo>
                <a:lnTo>
                  <a:pt x="1522" y="2967"/>
                </a:lnTo>
                <a:lnTo>
                  <a:pt x="1553" y="2985"/>
                </a:lnTo>
                <a:lnTo>
                  <a:pt x="1602" y="2996"/>
                </a:lnTo>
                <a:lnTo>
                  <a:pt x="1654" y="3008"/>
                </a:lnTo>
                <a:lnTo>
                  <a:pt x="1723" y="3024"/>
                </a:lnTo>
                <a:lnTo>
                  <a:pt x="1831" y="3041"/>
                </a:lnTo>
                <a:lnTo>
                  <a:pt x="1939" y="3054"/>
                </a:lnTo>
                <a:lnTo>
                  <a:pt x="2047" y="3066"/>
                </a:lnTo>
                <a:lnTo>
                  <a:pt x="2153" y="3075"/>
                </a:lnTo>
                <a:lnTo>
                  <a:pt x="2188" y="3075"/>
                </a:lnTo>
                <a:lnTo>
                  <a:pt x="2223" y="3074"/>
                </a:lnTo>
                <a:lnTo>
                  <a:pt x="2260" y="3070"/>
                </a:lnTo>
                <a:lnTo>
                  <a:pt x="2296" y="3063"/>
                </a:lnTo>
                <a:lnTo>
                  <a:pt x="2315" y="3058"/>
                </a:lnTo>
                <a:lnTo>
                  <a:pt x="2331" y="3051"/>
                </a:lnTo>
                <a:lnTo>
                  <a:pt x="2345" y="3040"/>
                </a:lnTo>
                <a:lnTo>
                  <a:pt x="2356" y="3026"/>
                </a:lnTo>
                <a:lnTo>
                  <a:pt x="2365" y="3006"/>
                </a:lnTo>
                <a:lnTo>
                  <a:pt x="2370" y="2985"/>
                </a:lnTo>
                <a:lnTo>
                  <a:pt x="2371" y="2962"/>
                </a:lnTo>
                <a:lnTo>
                  <a:pt x="2368" y="2938"/>
                </a:lnTo>
                <a:lnTo>
                  <a:pt x="2362" y="2915"/>
                </a:lnTo>
                <a:lnTo>
                  <a:pt x="2355" y="2894"/>
                </a:lnTo>
                <a:lnTo>
                  <a:pt x="2354" y="2874"/>
                </a:lnTo>
                <a:lnTo>
                  <a:pt x="2358" y="2854"/>
                </a:lnTo>
                <a:lnTo>
                  <a:pt x="2368" y="2836"/>
                </a:lnTo>
                <a:lnTo>
                  <a:pt x="2380" y="2819"/>
                </a:lnTo>
                <a:lnTo>
                  <a:pt x="2397" y="2807"/>
                </a:lnTo>
                <a:lnTo>
                  <a:pt x="2414" y="2797"/>
                </a:lnTo>
                <a:lnTo>
                  <a:pt x="2434" y="2790"/>
                </a:lnTo>
                <a:lnTo>
                  <a:pt x="2453" y="2786"/>
                </a:lnTo>
                <a:lnTo>
                  <a:pt x="2472" y="2785"/>
                </a:lnTo>
                <a:lnTo>
                  <a:pt x="2477" y="2785"/>
                </a:lnTo>
                <a:lnTo>
                  <a:pt x="2481" y="2785"/>
                </a:lnTo>
                <a:lnTo>
                  <a:pt x="2485" y="2786"/>
                </a:lnTo>
                <a:lnTo>
                  <a:pt x="2489" y="2787"/>
                </a:lnTo>
                <a:lnTo>
                  <a:pt x="2493" y="2787"/>
                </a:lnTo>
                <a:lnTo>
                  <a:pt x="2510" y="2783"/>
                </a:lnTo>
                <a:lnTo>
                  <a:pt x="2528" y="2775"/>
                </a:lnTo>
                <a:lnTo>
                  <a:pt x="2544" y="2762"/>
                </a:lnTo>
                <a:lnTo>
                  <a:pt x="2559" y="2745"/>
                </a:lnTo>
                <a:lnTo>
                  <a:pt x="2572" y="2722"/>
                </a:lnTo>
                <a:lnTo>
                  <a:pt x="2583" y="2700"/>
                </a:lnTo>
                <a:lnTo>
                  <a:pt x="2590" y="2676"/>
                </a:lnTo>
                <a:lnTo>
                  <a:pt x="2594" y="2653"/>
                </a:lnTo>
                <a:lnTo>
                  <a:pt x="2595" y="2631"/>
                </a:lnTo>
                <a:lnTo>
                  <a:pt x="2594" y="2611"/>
                </a:lnTo>
                <a:lnTo>
                  <a:pt x="2590" y="2595"/>
                </a:lnTo>
                <a:lnTo>
                  <a:pt x="2584" y="2581"/>
                </a:lnTo>
                <a:lnTo>
                  <a:pt x="2572" y="2563"/>
                </a:lnTo>
                <a:lnTo>
                  <a:pt x="2566" y="2544"/>
                </a:lnTo>
                <a:lnTo>
                  <a:pt x="2564" y="2524"/>
                </a:lnTo>
                <a:lnTo>
                  <a:pt x="2567" y="2502"/>
                </a:lnTo>
                <a:lnTo>
                  <a:pt x="2574" y="2481"/>
                </a:lnTo>
                <a:lnTo>
                  <a:pt x="2587" y="2460"/>
                </a:lnTo>
                <a:lnTo>
                  <a:pt x="2603" y="2443"/>
                </a:lnTo>
                <a:lnTo>
                  <a:pt x="2621" y="2433"/>
                </a:lnTo>
                <a:lnTo>
                  <a:pt x="2643" y="2427"/>
                </a:lnTo>
                <a:lnTo>
                  <a:pt x="2674" y="2414"/>
                </a:lnTo>
                <a:lnTo>
                  <a:pt x="2702" y="2397"/>
                </a:lnTo>
                <a:lnTo>
                  <a:pt x="2726" y="2377"/>
                </a:lnTo>
                <a:lnTo>
                  <a:pt x="2746" y="2355"/>
                </a:lnTo>
                <a:lnTo>
                  <a:pt x="2761" y="2329"/>
                </a:lnTo>
                <a:lnTo>
                  <a:pt x="2773" y="2301"/>
                </a:lnTo>
                <a:lnTo>
                  <a:pt x="2778" y="2274"/>
                </a:lnTo>
                <a:lnTo>
                  <a:pt x="2780" y="2249"/>
                </a:lnTo>
                <a:lnTo>
                  <a:pt x="2780" y="2224"/>
                </a:lnTo>
                <a:lnTo>
                  <a:pt x="2776" y="2200"/>
                </a:lnTo>
                <a:lnTo>
                  <a:pt x="2770" y="2180"/>
                </a:lnTo>
                <a:lnTo>
                  <a:pt x="2759" y="2163"/>
                </a:lnTo>
                <a:lnTo>
                  <a:pt x="2748" y="2141"/>
                </a:lnTo>
                <a:lnTo>
                  <a:pt x="2741" y="2117"/>
                </a:lnTo>
                <a:lnTo>
                  <a:pt x="2739" y="2094"/>
                </a:lnTo>
                <a:lnTo>
                  <a:pt x="2740" y="2071"/>
                </a:lnTo>
                <a:lnTo>
                  <a:pt x="2746" y="2049"/>
                </a:lnTo>
                <a:lnTo>
                  <a:pt x="2754" y="2033"/>
                </a:lnTo>
                <a:lnTo>
                  <a:pt x="2765" y="2018"/>
                </a:lnTo>
                <a:lnTo>
                  <a:pt x="2779" y="2007"/>
                </a:lnTo>
                <a:lnTo>
                  <a:pt x="2795" y="1997"/>
                </a:lnTo>
                <a:lnTo>
                  <a:pt x="2814" y="1990"/>
                </a:lnTo>
                <a:lnTo>
                  <a:pt x="2836" y="1984"/>
                </a:lnTo>
                <a:lnTo>
                  <a:pt x="2855" y="1974"/>
                </a:lnTo>
                <a:lnTo>
                  <a:pt x="2870" y="1962"/>
                </a:lnTo>
                <a:lnTo>
                  <a:pt x="2881" y="1948"/>
                </a:lnTo>
                <a:lnTo>
                  <a:pt x="2890" y="1932"/>
                </a:lnTo>
                <a:lnTo>
                  <a:pt x="2897" y="1916"/>
                </a:lnTo>
                <a:lnTo>
                  <a:pt x="2901" y="1899"/>
                </a:lnTo>
                <a:lnTo>
                  <a:pt x="2904" y="1883"/>
                </a:lnTo>
                <a:lnTo>
                  <a:pt x="2905" y="1857"/>
                </a:lnTo>
                <a:lnTo>
                  <a:pt x="2901" y="1833"/>
                </a:lnTo>
                <a:lnTo>
                  <a:pt x="2893" y="1811"/>
                </a:lnTo>
                <a:lnTo>
                  <a:pt x="2882" y="1790"/>
                </a:lnTo>
                <a:lnTo>
                  <a:pt x="2869" y="1771"/>
                </a:lnTo>
                <a:lnTo>
                  <a:pt x="2853" y="1754"/>
                </a:lnTo>
                <a:lnTo>
                  <a:pt x="2835" y="1739"/>
                </a:lnTo>
                <a:lnTo>
                  <a:pt x="2817" y="1727"/>
                </a:lnTo>
                <a:lnTo>
                  <a:pt x="2798" y="1716"/>
                </a:lnTo>
                <a:lnTo>
                  <a:pt x="2759" y="1697"/>
                </a:lnTo>
                <a:lnTo>
                  <a:pt x="2720" y="1682"/>
                </a:lnTo>
                <a:lnTo>
                  <a:pt x="2678" y="1668"/>
                </a:lnTo>
                <a:lnTo>
                  <a:pt x="2636" y="1657"/>
                </a:lnTo>
                <a:lnTo>
                  <a:pt x="2592" y="1648"/>
                </a:lnTo>
                <a:lnTo>
                  <a:pt x="2549" y="1641"/>
                </a:lnTo>
                <a:lnTo>
                  <a:pt x="2505" y="1633"/>
                </a:lnTo>
                <a:lnTo>
                  <a:pt x="2450" y="1624"/>
                </a:lnTo>
                <a:lnTo>
                  <a:pt x="2395" y="1613"/>
                </a:lnTo>
                <a:lnTo>
                  <a:pt x="2341" y="1601"/>
                </a:lnTo>
                <a:lnTo>
                  <a:pt x="2293" y="1586"/>
                </a:lnTo>
                <a:lnTo>
                  <a:pt x="2247" y="1566"/>
                </a:lnTo>
                <a:lnTo>
                  <a:pt x="2205" y="1542"/>
                </a:lnTo>
                <a:lnTo>
                  <a:pt x="2165" y="1514"/>
                </a:lnTo>
                <a:lnTo>
                  <a:pt x="2130" y="1483"/>
                </a:lnTo>
                <a:lnTo>
                  <a:pt x="2099" y="1449"/>
                </a:lnTo>
                <a:lnTo>
                  <a:pt x="2073" y="1412"/>
                </a:lnTo>
                <a:lnTo>
                  <a:pt x="2050" y="1372"/>
                </a:lnTo>
                <a:lnTo>
                  <a:pt x="2033" y="1331"/>
                </a:lnTo>
                <a:lnTo>
                  <a:pt x="2021" y="1287"/>
                </a:lnTo>
                <a:lnTo>
                  <a:pt x="2014" y="1242"/>
                </a:lnTo>
                <a:lnTo>
                  <a:pt x="2013" y="1190"/>
                </a:lnTo>
                <a:lnTo>
                  <a:pt x="2018" y="1140"/>
                </a:lnTo>
                <a:lnTo>
                  <a:pt x="2026" y="1090"/>
                </a:lnTo>
                <a:lnTo>
                  <a:pt x="2036" y="1041"/>
                </a:lnTo>
                <a:lnTo>
                  <a:pt x="2050" y="993"/>
                </a:lnTo>
                <a:lnTo>
                  <a:pt x="2065" y="946"/>
                </a:lnTo>
                <a:lnTo>
                  <a:pt x="2081" y="899"/>
                </a:lnTo>
                <a:lnTo>
                  <a:pt x="2100" y="844"/>
                </a:lnTo>
                <a:lnTo>
                  <a:pt x="2116" y="790"/>
                </a:lnTo>
                <a:lnTo>
                  <a:pt x="2130" y="736"/>
                </a:lnTo>
                <a:lnTo>
                  <a:pt x="2140" y="683"/>
                </a:lnTo>
                <a:lnTo>
                  <a:pt x="2144" y="628"/>
                </a:lnTo>
                <a:lnTo>
                  <a:pt x="2143" y="583"/>
                </a:lnTo>
                <a:lnTo>
                  <a:pt x="2138" y="538"/>
                </a:lnTo>
                <a:lnTo>
                  <a:pt x="2128" y="490"/>
                </a:lnTo>
                <a:lnTo>
                  <a:pt x="2114" y="443"/>
                </a:lnTo>
                <a:lnTo>
                  <a:pt x="2096" y="396"/>
                </a:lnTo>
                <a:lnTo>
                  <a:pt x="2073" y="349"/>
                </a:lnTo>
                <a:lnTo>
                  <a:pt x="2056" y="325"/>
                </a:lnTo>
                <a:lnTo>
                  <a:pt x="2037" y="301"/>
                </a:lnTo>
                <a:lnTo>
                  <a:pt x="2018" y="276"/>
                </a:lnTo>
                <a:lnTo>
                  <a:pt x="1997" y="255"/>
                </a:lnTo>
                <a:lnTo>
                  <a:pt x="1974" y="235"/>
                </a:lnTo>
                <a:lnTo>
                  <a:pt x="1952" y="220"/>
                </a:lnTo>
                <a:lnTo>
                  <a:pt x="1929" y="207"/>
                </a:lnTo>
                <a:lnTo>
                  <a:pt x="1907" y="199"/>
                </a:lnTo>
                <a:lnTo>
                  <a:pt x="1886" y="197"/>
                </a:lnTo>
                <a:close/>
                <a:moveTo>
                  <a:pt x="1884" y="0"/>
                </a:moveTo>
                <a:lnTo>
                  <a:pt x="1921" y="3"/>
                </a:lnTo>
                <a:lnTo>
                  <a:pt x="1957" y="10"/>
                </a:lnTo>
                <a:lnTo>
                  <a:pt x="1994" y="20"/>
                </a:lnTo>
                <a:lnTo>
                  <a:pt x="2029" y="35"/>
                </a:lnTo>
                <a:lnTo>
                  <a:pt x="2062" y="54"/>
                </a:lnTo>
                <a:lnTo>
                  <a:pt x="2092" y="76"/>
                </a:lnTo>
                <a:lnTo>
                  <a:pt x="2132" y="106"/>
                </a:lnTo>
                <a:lnTo>
                  <a:pt x="2168" y="141"/>
                </a:lnTo>
                <a:lnTo>
                  <a:pt x="2202" y="180"/>
                </a:lnTo>
                <a:lnTo>
                  <a:pt x="2232" y="223"/>
                </a:lnTo>
                <a:lnTo>
                  <a:pt x="2259" y="268"/>
                </a:lnTo>
                <a:lnTo>
                  <a:pt x="2283" y="317"/>
                </a:lnTo>
                <a:lnTo>
                  <a:pt x="2302" y="370"/>
                </a:lnTo>
                <a:lnTo>
                  <a:pt x="2319" y="424"/>
                </a:lnTo>
                <a:lnTo>
                  <a:pt x="2332" y="481"/>
                </a:lnTo>
                <a:lnTo>
                  <a:pt x="2342" y="541"/>
                </a:lnTo>
                <a:lnTo>
                  <a:pt x="2347" y="601"/>
                </a:lnTo>
                <a:lnTo>
                  <a:pt x="2347" y="654"/>
                </a:lnTo>
                <a:lnTo>
                  <a:pt x="2342" y="706"/>
                </a:lnTo>
                <a:lnTo>
                  <a:pt x="2333" y="755"/>
                </a:lnTo>
                <a:lnTo>
                  <a:pt x="2322" y="803"/>
                </a:lnTo>
                <a:lnTo>
                  <a:pt x="2309" y="850"/>
                </a:lnTo>
                <a:lnTo>
                  <a:pt x="2294" y="896"/>
                </a:lnTo>
                <a:lnTo>
                  <a:pt x="2278" y="942"/>
                </a:lnTo>
                <a:lnTo>
                  <a:pt x="2262" y="987"/>
                </a:lnTo>
                <a:lnTo>
                  <a:pt x="2247" y="1032"/>
                </a:lnTo>
                <a:lnTo>
                  <a:pt x="2235" y="1076"/>
                </a:lnTo>
                <a:lnTo>
                  <a:pt x="2224" y="1121"/>
                </a:lnTo>
                <a:lnTo>
                  <a:pt x="2218" y="1166"/>
                </a:lnTo>
                <a:lnTo>
                  <a:pt x="2215" y="1212"/>
                </a:lnTo>
                <a:lnTo>
                  <a:pt x="2218" y="1244"/>
                </a:lnTo>
                <a:lnTo>
                  <a:pt x="2224" y="1271"/>
                </a:lnTo>
                <a:lnTo>
                  <a:pt x="2234" y="1295"/>
                </a:lnTo>
                <a:lnTo>
                  <a:pt x="2248" y="1317"/>
                </a:lnTo>
                <a:lnTo>
                  <a:pt x="2266" y="1336"/>
                </a:lnTo>
                <a:lnTo>
                  <a:pt x="2287" y="1354"/>
                </a:lnTo>
                <a:lnTo>
                  <a:pt x="2311" y="1369"/>
                </a:lnTo>
                <a:lnTo>
                  <a:pt x="2337" y="1382"/>
                </a:lnTo>
                <a:lnTo>
                  <a:pt x="2367" y="1394"/>
                </a:lnTo>
                <a:lnTo>
                  <a:pt x="2399" y="1406"/>
                </a:lnTo>
                <a:lnTo>
                  <a:pt x="2433" y="1415"/>
                </a:lnTo>
                <a:lnTo>
                  <a:pt x="2470" y="1424"/>
                </a:lnTo>
                <a:lnTo>
                  <a:pt x="2509" y="1434"/>
                </a:lnTo>
                <a:lnTo>
                  <a:pt x="2536" y="1440"/>
                </a:lnTo>
                <a:lnTo>
                  <a:pt x="2560" y="1447"/>
                </a:lnTo>
                <a:lnTo>
                  <a:pt x="2620" y="1457"/>
                </a:lnTo>
                <a:lnTo>
                  <a:pt x="2660" y="1464"/>
                </a:lnTo>
                <a:lnTo>
                  <a:pt x="2699" y="1471"/>
                </a:lnTo>
                <a:lnTo>
                  <a:pt x="2739" y="1479"/>
                </a:lnTo>
                <a:lnTo>
                  <a:pt x="2779" y="1490"/>
                </a:lnTo>
                <a:lnTo>
                  <a:pt x="2819" y="1501"/>
                </a:lnTo>
                <a:lnTo>
                  <a:pt x="2858" y="1515"/>
                </a:lnTo>
                <a:lnTo>
                  <a:pt x="2896" y="1533"/>
                </a:lnTo>
                <a:lnTo>
                  <a:pt x="2933" y="1552"/>
                </a:lnTo>
                <a:lnTo>
                  <a:pt x="2967" y="1577"/>
                </a:lnTo>
                <a:lnTo>
                  <a:pt x="3000" y="1605"/>
                </a:lnTo>
                <a:lnTo>
                  <a:pt x="3025" y="1633"/>
                </a:lnTo>
                <a:lnTo>
                  <a:pt x="3047" y="1665"/>
                </a:lnTo>
                <a:lnTo>
                  <a:pt x="3065" y="1699"/>
                </a:lnTo>
                <a:lnTo>
                  <a:pt x="3079" y="1737"/>
                </a:lnTo>
                <a:lnTo>
                  <a:pt x="3091" y="1776"/>
                </a:lnTo>
                <a:lnTo>
                  <a:pt x="3098" y="1816"/>
                </a:lnTo>
                <a:lnTo>
                  <a:pt x="3102" y="1858"/>
                </a:lnTo>
                <a:lnTo>
                  <a:pt x="3101" y="1899"/>
                </a:lnTo>
                <a:lnTo>
                  <a:pt x="3096" y="1941"/>
                </a:lnTo>
                <a:lnTo>
                  <a:pt x="3087" y="1984"/>
                </a:lnTo>
                <a:lnTo>
                  <a:pt x="3072" y="2025"/>
                </a:lnTo>
                <a:lnTo>
                  <a:pt x="3053" y="2061"/>
                </a:lnTo>
                <a:lnTo>
                  <a:pt x="3031" y="2095"/>
                </a:lnTo>
                <a:lnTo>
                  <a:pt x="3005" y="2123"/>
                </a:lnTo>
                <a:lnTo>
                  <a:pt x="2974" y="2148"/>
                </a:lnTo>
                <a:lnTo>
                  <a:pt x="2983" y="2189"/>
                </a:lnTo>
                <a:lnTo>
                  <a:pt x="2985" y="2233"/>
                </a:lnTo>
                <a:lnTo>
                  <a:pt x="2983" y="2276"/>
                </a:lnTo>
                <a:lnTo>
                  <a:pt x="2974" y="2319"/>
                </a:lnTo>
                <a:lnTo>
                  <a:pt x="2962" y="2361"/>
                </a:lnTo>
                <a:lnTo>
                  <a:pt x="2945" y="2403"/>
                </a:lnTo>
                <a:lnTo>
                  <a:pt x="2924" y="2441"/>
                </a:lnTo>
                <a:lnTo>
                  <a:pt x="2898" y="2479"/>
                </a:lnTo>
                <a:lnTo>
                  <a:pt x="2867" y="2514"/>
                </a:lnTo>
                <a:lnTo>
                  <a:pt x="2834" y="2545"/>
                </a:lnTo>
                <a:lnTo>
                  <a:pt x="2797" y="2573"/>
                </a:lnTo>
                <a:lnTo>
                  <a:pt x="2801" y="2607"/>
                </a:lnTo>
                <a:lnTo>
                  <a:pt x="2802" y="2644"/>
                </a:lnTo>
                <a:lnTo>
                  <a:pt x="2798" y="2681"/>
                </a:lnTo>
                <a:lnTo>
                  <a:pt x="2790" y="2718"/>
                </a:lnTo>
                <a:lnTo>
                  <a:pt x="2777" y="2755"/>
                </a:lnTo>
                <a:lnTo>
                  <a:pt x="2760" y="2792"/>
                </a:lnTo>
                <a:lnTo>
                  <a:pt x="2737" y="2832"/>
                </a:lnTo>
                <a:lnTo>
                  <a:pt x="2710" y="2867"/>
                </a:lnTo>
                <a:lnTo>
                  <a:pt x="2679" y="2899"/>
                </a:lnTo>
                <a:lnTo>
                  <a:pt x="2646" y="2927"/>
                </a:lnTo>
                <a:lnTo>
                  <a:pt x="2612" y="2950"/>
                </a:lnTo>
                <a:lnTo>
                  <a:pt x="2574" y="2968"/>
                </a:lnTo>
                <a:lnTo>
                  <a:pt x="2571" y="3009"/>
                </a:lnTo>
                <a:lnTo>
                  <a:pt x="2563" y="3049"/>
                </a:lnTo>
                <a:lnTo>
                  <a:pt x="2550" y="3087"/>
                </a:lnTo>
                <a:lnTo>
                  <a:pt x="2532" y="3122"/>
                </a:lnTo>
                <a:lnTo>
                  <a:pt x="2508" y="3156"/>
                </a:lnTo>
                <a:lnTo>
                  <a:pt x="2481" y="3186"/>
                </a:lnTo>
                <a:lnTo>
                  <a:pt x="2450" y="3214"/>
                </a:lnTo>
                <a:lnTo>
                  <a:pt x="2413" y="3237"/>
                </a:lnTo>
                <a:lnTo>
                  <a:pt x="2374" y="3257"/>
                </a:lnTo>
                <a:lnTo>
                  <a:pt x="2331" y="3271"/>
                </a:lnTo>
                <a:lnTo>
                  <a:pt x="2289" y="3279"/>
                </a:lnTo>
                <a:lnTo>
                  <a:pt x="2243" y="3283"/>
                </a:lnTo>
                <a:lnTo>
                  <a:pt x="2194" y="3284"/>
                </a:lnTo>
                <a:lnTo>
                  <a:pt x="2119" y="3281"/>
                </a:lnTo>
                <a:lnTo>
                  <a:pt x="2045" y="3275"/>
                </a:lnTo>
                <a:lnTo>
                  <a:pt x="1971" y="3267"/>
                </a:lnTo>
                <a:lnTo>
                  <a:pt x="1934" y="3262"/>
                </a:lnTo>
                <a:lnTo>
                  <a:pt x="1895" y="3258"/>
                </a:lnTo>
                <a:lnTo>
                  <a:pt x="1830" y="3247"/>
                </a:lnTo>
                <a:lnTo>
                  <a:pt x="1762" y="3238"/>
                </a:lnTo>
                <a:lnTo>
                  <a:pt x="1706" y="3231"/>
                </a:lnTo>
                <a:lnTo>
                  <a:pt x="1650" y="3222"/>
                </a:lnTo>
                <a:lnTo>
                  <a:pt x="1594" y="3211"/>
                </a:lnTo>
                <a:lnTo>
                  <a:pt x="1540" y="3196"/>
                </a:lnTo>
                <a:lnTo>
                  <a:pt x="1487" y="3176"/>
                </a:lnTo>
                <a:lnTo>
                  <a:pt x="1435" y="3150"/>
                </a:lnTo>
                <a:lnTo>
                  <a:pt x="1387" y="3119"/>
                </a:lnTo>
                <a:lnTo>
                  <a:pt x="1340" y="3087"/>
                </a:lnTo>
                <a:lnTo>
                  <a:pt x="1294" y="3054"/>
                </a:lnTo>
                <a:lnTo>
                  <a:pt x="1265" y="3033"/>
                </a:lnTo>
                <a:lnTo>
                  <a:pt x="1235" y="3011"/>
                </a:lnTo>
                <a:lnTo>
                  <a:pt x="1206" y="2988"/>
                </a:lnTo>
                <a:lnTo>
                  <a:pt x="1177" y="2961"/>
                </a:lnTo>
                <a:lnTo>
                  <a:pt x="1156" y="2941"/>
                </a:lnTo>
                <a:lnTo>
                  <a:pt x="1136" y="2922"/>
                </a:lnTo>
                <a:lnTo>
                  <a:pt x="1114" y="2906"/>
                </a:lnTo>
                <a:lnTo>
                  <a:pt x="1093" y="2894"/>
                </a:lnTo>
                <a:lnTo>
                  <a:pt x="1072" y="2886"/>
                </a:lnTo>
                <a:lnTo>
                  <a:pt x="1027" y="2880"/>
                </a:lnTo>
                <a:lnTo>
                  <a:pt x="984" y="2875"/>
                </a:lnTo>
                <a:lnTo>
                  <a:pt x="937" y="2870"/>
                </a:lnTo>
                <a:lnTo>
                  <a:pt x="891" y="2861"/>
                </a:lnTo>
                <a:lnTo>
                  <a:pt x="877" y="2861"/>
                </a:lnTo>
                <a:lnTo>
                  <a:pt x="827" y="2862"/>
                </a:lnTo>
                <a:lnTo>
                  <a:pt x="774" y="2865"/>
                </a:lnTo>
                <a:lnTo>
                  <a:pt x="766" y="2866"/>
                </a:lnTo>
                <a:lnTo>
                  <a:pt x="750" y="2866"/>
                </a:lnTo>
                <a:lnTo>
                  <a:pt x="729" y="2866"/>
                </a:lnTo>
                <a:lnTo>
                  <a:pt x="702" y="2866"/>
                </a:lnTo>
                <a:lnTo>
                  <a:pt x="671" y="2867"/>
                </a:lnTo>
                <a:lnTo>
                  <a:pt x="636" y="2867"/>
                </a:lnTo>
                <a:lnTo>
                  <a:pt x="597" y="2867"/>
                </a:lnTo>
                <a:lnTo>
                  <a:pt x="555" y="2867"/>
                </a:lnTo>
                <a:lnTo>
                  <a:pt x="511" y="2867"/>
                </a:lnTo>
                <a:lnTo>
                  <a:pt x="465" y="2867"/>
                </a:lnTo>
                <a:lnTo>
                  <a:pt x="419" y="2868"/>
                </a:lnTo>
                <a:lnTo>
                  <a:pt x="372" y="2868"/>
                </a:lnTo>
                <a:lnTo>
                  <a:pt x="325" y="2868"/>
                </a:lnTo>
                <a:lnTo>
                  <a:pt x="278" y="2868"/>
                </a:lnTo>
                <a:lnTo>
                  <a:pt x="234" y="2868"/>
                </a:lnTo>
                <a:lnTo>
                  <a:pt x="192" y="2868"/>
                </a:lnTo>
                <a:lnTo>
                  <a:pt x="152" y="2868"/>
                </a:lnTo>
                <a:lnTo>
                  <a:pt x="115" y="2868"/>
                </a:lnTo>
                <a:lnTo>
                  <a:pt x="83" y="2868"/>
                </a:lnTo>
                <a:lnTo>
                  <a:pt x="55" y="2868"/>
                </a:lnTo>
                <a:lnTo>
                  <a:pt x="32" y="2868"/>
                </a:lnTo>
                <a:lnTo>
                  <a:pt x="15" y="2868"/>
                </a:lnTo>
                <a:lnTo>
                  <a:pt x="4" y="2868"/>
                </a:lnTo>
                <a:lnTo>
                  <a:pt x="0" y="2868"/>
                </a:lnTo>
                <a:lnTo>
                  <a:pt x="0" y="1674"/>
                </a:lnTo>
                <a:lnTo>
                  <a:pt x="0" y="1482"/>
                </a:lnTo>
                <a:lnTo>
                  <a:pt x="4" y="1482"/>
                </a:lnTo>
                <a:lnTo>
                  <a:pt x="15" y="1482"/>
                </a:lnTo>
                <a:lnTo>
                  <a:pt x="32" y="1482"/>
                </a:lnTo>
                <a:lnTo>
                  <a:pt x="56" y="1482"/>
                </a:lnTo>
                <a:lnTo>
                  <a:pt x="84" y="1481"/>
                </a:lnTo>
                <a:lnTo>
                  <a:pt x="118" y="1481"/>
                </a:lnTo>
                <a:lnTo>
                  <a:pt x="156" y="1481"/>
                </a:lnTo>
                <a:lnTo>
                  <a:pt x="198" y="1480"/>
                </a:lnTo>
                <a:lnTo>
                  <a:pt x="243" y="1480"/>
                </a:lnTo>
                <a:lnTo>
                  <a:pt x="291" y="1479"/>
                </a:lnTo>
                <a:lnTo>
                  <a:pt x="340" y="1479"/>
                </a:lnTo>
                <a:lnTo>
                  <a:pt x="391" y="1478"/>
                </a:lnTo>
                <a:lnTo>
                  <a:pt x="443" y="1478"/>
                </a:lnTo>
                <a:lnTo>
                  <a:pt x="496" y="1477"/>
                </a:lnTo>
                <a:lnTo>
                  <a:pt x="547" y="1477"/>
                </a:lnTo>
                <a:lnTo>
                  <a:pt x="598" y="1476"/>
                </a:lnTo>
                <a:lnTo>
                  <a:pt x="648" y="1476"/>
                </a:lnTo>
                <a:lnTo>
                  <a:pt x="697" y="1475"/>
                </a:lnTo>
                <a:lnTo>
                  <a:pt x="742" y="1475"/>
                </a:lnTo>
                <a:lnTo>
                  <a:pt x="784" y="1474"/>
                </a:lnTo>
                <a:lnTo>
                  <a:pt x="824" y="1474"/>
                </a:lnTo>
                <a:lnTo>
                  <a:pt x="858" y="1473"/>
                </a:lnTo>
                <a:lnTo>
                  <a:pt x="888" y="1473"/>
                </a:lnTo>
                <a:lnTo>
                  <a:pt x="913" y="1473"/>
                </a:lnTo>
                <a:lnTo>
                  <a:pt x="932" y="1472"/>
                </a:lnTo>
                <a:lnTo>
                  <a:pt x="944" y="1472"/>
                </a:lnTo>
                <a:lnTo>
                  <a:pt x="950" y="1472"/>
                </a:lnTo>
                <a:lnTo>
                  <a:pt x="981" y="1464"/>
                </a:lnTo>
                <a:lnTo>
                  <a:pt x="1010" y="1457"/>
                </a:lnTo>
                <a:lnTo>
                  <a:pt x="1036" y="1447"/>
                </a:lnTo>
                <a:lnTo>
                  <a:pt x="1062" y="1434"/>
                </a:lnTo>
                <a:lnTo>
                  <a:pt x="1086" y="1417"/>
                </a:lnTo>
                <a:lnTo>
                  <a:pt x="1132" y="1372"/>
                </a:lnTo>
                <a:lnTo>
                  <a:pt x="1178" y="1323"/>
                </a:lnTo>
                <a:lnTo>
                  <a:pt x="1222" y="1271"/>
                </a:lnTo>
                <a:lnTo>
                  <a:pt x="1264" y="1219"/>
                </a:lnTo>
                <a:lnTo>
                  <a:pt x="1306" y="1166"/>
                </a:lnTo>
                <a:lnTo>
                  <a:pt x="1355" y="1104"/>
                </a:lnTo>
                <a:lnTo>
                  <a:pt x="1394" y="1055"/>
                </a:lnTo>
                <a:lnTo>
                  <a:pt x="1435" y="1002"/>
                </a:lnTo>
                <a:lnTo>
                  <a:pt x="1475" y="946"/>
                </a:lnTo>
                <a:lnTo>
                  <a:pt x="1515" y="886"/>
                </a:lnTo>
                <a:lnTo>
                  <a:pt x="1551" y="823"/>
                </a:lnTo>
                <a:lnTo>
                  <a:pt x="1583" y="759"/>
                </a:lnTo>
                <a:lnTo>
                  <a:pt x="1610" y="693"/>
                </a:lnTo>
                <a:lnTo>
                  <a:pt x="1625" y="646"/>
                </a:lnTo>
                <a:lnTo>
                  <a:pt x="1636" y="596"/>
                </a:lnTo>
                <a:lnTo>
                  <a:pt x="1644" y="545"/>
                </a:lnTo>
                <a:lnTo>
                  <a:pt x="1647" y="490"/>
                </a:lnTo>
                <a:lnTo>
                  <a:pt x="1647" y="432"/>
                </a:lnTo>
                <a:lnTo>
                  <a:pt x="1646" y="404"/>
                </a:lnTo>
                <a:lnTo>
                  <a:pt x="1644" y="377"/>
                </a:lnTo>
                <a:lnTo>
                  <a:pt x="1642" y="334"/>
                </a:lnTo>
                <a:lnTo>
                  <a:pt x="1640" y="291"/>
                </a:lnTo>
                <a:lnTo>
                  <a:pt x="1643" y="249"/>
                </a:lnTo>
                <a:lnTo>
                  <a:pt x="1648" y="207"/>
                </a:lnTo>
                <a:lnTo>
                  <a:pt x="1659" y="165"/>
                </a:lnTo>
                <a:lnTo>
                  <a:pt x="1672" y="132"/>
                </a:lnTo>
                <a:lnTo>
                  <a:pt x="1688" y="102"/>
                </a:lnTo>
                <a:lnTo>
                  <a:pt x="1708" y="76"/>
                </a:lnTo>
                <a:lnTo>
                  <a:pt x="1730" y="53"/>
                </a:lnTo>
                <a:lnTo>
                  <a:pt x="1756" y="35"/>
                </a:lnTo>
                <a:lnTo>
                  <a:pt x="1784" y="19"/>
                </a:lnTo>
                <a:lnTo>
                  <a:pt x="1815" y="9"/>
                </a:lnTo>
                <a:lnTo>
                  <a:pt x="1848" y="3"/>
                </a:lnTo>
                <a:lnTo>
                  <a:pt x="18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74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8975532" y="2744204"/>
            <a:ext cx="246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Utvrditi modele/mogućnosti dobre prakse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5" name="TextBox 12">
            <a:extLst>
              <a:ext uri="{FF2B5EF4-FFF2-40B4-BE49-F238E27FC236}">
                <a16:creationId xmlns:a16="http://schemas.microsoft.com/office/drawing/2014/main" id="{BA9B03F0-02F8-48C0-B8CA-EA5ED354487A}"/>
              </a:ext>
            </a:extLst>
          </p:cNvPr>
          <p:cNvSpPr txBox="1"/>
          <p:nvPr/>
        </p:nvSpPr>
        <p:spPr>
          <a:xfrm>
            <a:off x="8932359" y="3794390"/>
            <a:ext cx="246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6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Podržati sustav RiPOO u njihovoj implementaciji</a:t>
            </a:r>
            <a:endParaRPr lang="en-IN" sz="1600" b="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366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6" grpId="0"/>
      <p:bldP spid="67" grpId="0"/>
      <p:bldP spid="68" grpId="0"/>
      <p:bldP spid="69" grpId="0"/>
      <p:bldP spid="70" grpId="0"/>
      <p:bldP spid="71" grpId="0"/>
      <p:bldP spid="72" grpId="0" animBg="1"/>
      <p:bldP spid="74" grpId="0"/>
      <p:bldP spid="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605632" y="753264"/>
            <a:ext cx="1345256" cy="164074"/>
            <a:chOff x="605632" y="753264"/>
            <a:chExt cx="1345256" cy="164074"/>
          </a:xfrm>
        </p:grpSpPr>
        <p:sp>
          <p:nvSpPr>
            <p:cNvPr id="4" name="Dijagram toka: Poveznik 3"/>
            <p:cNvSpPr/>
            <p:nvPr/>
          </p:nvSpPr>
          <p:spPr>
            <a:xfrm>
              <a:off x="605632" y="758867"/>
              <a:ext cx="144105" cy="152705"/>
            </a:xfrm>
            <a:prstGeom prst="flowChartConnector">
              <a:avLst/>
            </a:prstGeom>
            <a:solidFill>
              <a:srgbClr val="00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2" name="Dijagram toka: Poveznik 51"/>
            <p:cNvSpPr/>
            <p:nvPr/>
          </p:nvSpPr>
          <p:spPr>
            <a:xfrm>
              <a:off x="807512" y="764633"/>
              <a:ext cx="144105" cy="152705"/>
            </a:xfrm>
            <a:prstGeom prst="flowChartConnector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3" name="Dijagram toka: Poveznik 52"/>
            <p:cNvSpPr/>
            <p:nvPr/>
          </p:nvSpPr>
          <p:spPr>
            <a:xfrm>
              <a:off x="1009392" y="758867"/>
              <a:ext cx="144105" cy="152705"/>
            </a:xfrm>
            <a:prstGeom prst="flowChartConnector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4" name="Dijagram toka: Poveznik 53"/>
            <p:cNvSpPr/>
            <p:nvPr/>
          </p:nvSpPr>
          <p:spPr>
            <a:xfrm>
              <a:off x="1212580" y="758866"/>
              <a:ext cx="144105" cy="152705"/>
            </a:xfrm>
            <a:prstGeom prst="flowChartConnector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5" name="Dijagram toka: Poveznik 54"/>
            <p:cNvSpPr/>
            <p:nvPr/>
          </p:nvSpPr>
          <p:spPr>
            <a:xfrm>
              <a:off x="1410986" y="758865"/>
              <a:ext cx="144105" cy="152705"/>
            </a:xfrm>
            <a:prstGeom prst="flowChartConnector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6" name="Dijagram toka: Poveznik 55"/>
            <p:cNvSpPr/>
            <p:nvPr/>
          </p:nvSpPr>
          <p:spPr>
            <a:xfrm>
              <a:off x="1609392" y="753264"/>
              <a:ext cx="144105" cy="152705"/>
            </a:xfrm>
            <a:prstGeom prst="flowChartConnector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57" name="Dijagram toka: Poveznik 56"/>
            <p:cNvSpPr/>
            <p:nvPr/>
          </p:nvSpPr>
          <p:spPr>
            <a:xfrm>
              <a:off x="1806783" y="762501"/>
              <a:ext cx="144105" cy="152705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grpSp>
        <p:nvGrpSpPr>
          <p:cNvPr id="73" name="Grupa 72"/>
          <p:cNvGrpSpPr/>
          <p:nvPr/>
        </p:nvGrpSpPr>
        <p:grpSpPr>
          <a:xfrm>
            <a:off x="1890933" y="1667294"/>
            <a:ext cx="8124824" cy="1371600"/>
            <a:chOff x="637902" y="2686594"/>
            <a:chExt cx="8124824" cy="1371600"/>
          </a:xfrm>
        </p:grpSpPr>
        <p:sp>
          <p:nvSpPr>
            <p:cNvPr id="76" name="Freeform 4"/>
            <p:cNvSpPr/>
            <p:nvPr/>
          </p:nvSpPr>
          <p:spPr>
            <a:xfrm>
              <a:off x="637902" y="2686594"/>
              <a:ext cx="1724024" cy="1371600"/>
            </a:xfrm>
            <a:custGeom>
              <a:avLst/>
              <a:gdLst>
                <a:gd name="connsiteX0" fmla="*/ 0 w 2362200"/>
                <a:gd name="connsiteY0" fmla="*/ 0 h 2667000"/>
                <a:gd name="connsiteX1" fmla="*/ 1781170 w 2362200"/>
                <a:gd name="connsiteY1" fmla="*/ 0 h 2667000"/>
                <a:gd name="connsiteX2" fmla="*/ 2362200 w 2362200"/>
                <a:gd name="connsiteY2" fmla="*/ 1333500 h 2667000"/>
                <a:gd name="connsiteX3" fmla="*/ 1781170 w 2362200"/>
                <a:gd name="connsiteY3" fmla="*/ 2667000 h 2667000"/>
                <a:gd name="connsiteX4" fmla="*/ 0 w 2362200"/>
                <a:gd name="connsiteY4" fmla="*/ 2667000 h 2667000"/>
                <a:gd name="connsiteX5" fmla="*/ 581030 w 2362200"/>
                <a:gd name="connsiteY5" fmla="*/ 1333500 h 2667000"/>
                <a:gd name="connsiteX6" fmla="*/ 0 w 2362200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223" h="2667000">
                  <a:moveTo>
                    <a:pt x="200023" y="0"/>
                  </a:moveTo>
                  <a:lnTo>
                    <a:pt x="1981193" y="0"/>
                  </a:lnTo>
                  <a:cubicBezTo>
                    <a:pt x="2374893" y="222250"/>
                    <a:pt x="2562223" y="889000"/>
                    <a:pt x="2562223" y="1333500"/>
                  </a:cubicBezTo>
                  <a:cubicBezTo>
                    <a:pt x="2562223" y="1778000"/>
                    <a:pt x="2374893" y="2444750"/>
                    <a:pt x="1981193" y="2667000"/>
                  </a:cubicBezTo>
                  <a:lnTo>
                    <a:pt x="200023" y="2667000"/>
                  </a:lnTo>
                  <a:cubicBezTo>
                    <a:pt x="0" y="2444750"/>
                    <a:pt x="781053" y="1778000"/>
                    <a:pt x="781053" y="1333500"/>
                  </a:cubicBezTo>
                  <a:cubicBezTo>
                    <a:pt x="781053" y="889000"/>
                    <a:pt x="0" y="222250"/>
                    <a:pt x="2000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 5"/>
            <p:cNvSpPr/>
            <p:nvPr/>
          </p:nvSpPr>
          <p:spPr>
            <a:xfrm>
              <a:off x="2238102" y="2686594"/>
              <a:ext cx="1724024" cy="1371600"/>
            </a:xfrm>
            <a:custGeom>
              <a:avLst/>
              <a:gdLst>
                <a:gd name="connsiteX0" fmla="*/ 0 w 2362200"/>
                <a:gd name="connsiteY0" fmla="*/ 0 h 2667000"/>
                <a:gd name="connsiteX1" fmla="*/ 1781170 w 2362200"/>
                <a:gd name="connsiteY1" fmla="*/ 0 h 2667000"/>
                <a:gd name="connsiteX2" fmla="*/ 2362200 w 2362200"/>
                <a:gd name="connsiteY2" fmla="*/ 1333500 h 2667000"/>
                <a:gd name="connsiteX3" fmla="*/ 1781170 w 2362200"/>
                <a:gd name="connsiteY3" fmla="*/ 2667000 h 2667000"/>
                <a:gd name="connsiteX4" fmla="*/ 0 w 2362200"/>
                <a:gd name="connsiteY4" fmla="*/ 2667000 h 2667000"/>
                <a:gd name="connsiteX5" fmla="*/ 581030 w 2362200"/>
                <a:gd name="connsiteY5" fmla="*/ 1333500 h 2667000"/>
                <a:gd name="connsiteX6" fmla="*/ 0 w 2362200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223" h="2667000">
                  <a:moveTo>
                    <a:pt x="200023" y="0"/>
                  </a:moveTo>
                  <a:lnTo>
                    <a:pt x="1981193" y="0"/>
                  </a:lnTo>
                  <a:cubicBezTo>
                    <a:pt x="2374893" y="222250"/>
                    <a:pt x="2562223" y="889000"/>
                    <a:pt x="2562223" y="1333500"/>
                  </a:cubicBezTo>
                  <a:cubicBezTo>
                    <a:pt x="2562223" y="1778000"/>
                    <a:pt x="2374893" y="2444750"/>
                    <a:pt x="1981193" y="2667000"/>
                  </a:cubicBezTo>
                  <a:lnTo>
                    <a:pt x="200023" y="2667000"/>
                  </a:lnTo>
                  <a:cubicBezTo>
                    <a:pt x="0" y="2444750"/>
                    <a:pt x="781053" y="1778000"/>
                    <a:pt x="781053" y="1333500"/>
                  </a:cubicBezTo>
                  <a:cubicBezTo>
                    <a:pt x="781053" y="889000"/>
                    <a:pt x="0" y="222250"/>
                    <a:pt x="2000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D7D31">
                    <a:satMod val="103000"/>
                    <a:lumMod val="102000"/>
                    <a:tint val="94000"/>
                  </a:srgbClr>
                </a:gs>
                <a:gs pos="50000">
                  <a:srgbClr val="ED7D31">
                    <a:satMod val="110000"/>
                    <a:lumMod val="100000"/>
                    <a:shade val="100000"/>
                  </a:srgbClr>
                </a:gs>
                <a:gs pos="100000">
                  <a:srgbClr val="ED7D31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 6"/>
            <p:cNvSpPr/>
            <p:nvPr/>
          </p:nvSpPr>
          <p:spPr>
            <a:xfrm>
              <a:off x="3762102" y="2686594"/>
              <a:ext cx="1724024" cy="1371600"/>
            </a:xfrm>
            <a:custGeom>
              <a:avLst/>
              <a:gdLst>
                <a:gd name="connsiteX0" fmla="*/ 0 w 2362200"/>
                <a:gd name="connsiteY0" fmla="*/ 0 h 2667000"/>
                <a:gd name="connsiteX1" fmla="*/ 1781170 w 2362200"/>
                <a:gd name="connsiteY1" fmla="*/ 0 h 2667000"/>
                <a:gd name="connsiteX2" fmla="*/ 2362200 w 2362200"/>
                <a:gd name="connsiteY2" fmla="*/ 1333500 h 2667000"/>
                <a:gd name="connsiteX3" fmla="*/ 1781170 w 2362200"/>
                <a:gd name="connsiteY3" fmla="*/ 2667000 h 2667000"/>
                <a:gd name="connsiteX4" fmla="*/ 0 w 2362200"/>
                <a:gd name="connsiteY4" fmla="*/ 2667000 h 2667000"/>
                <a:gd name="connsiteX5" fmla="*/ 581030 w 2362200"/>
                <a:gd name="connsiteY5" fmla="*/ 1333500 h 2667000"/>
                <a:gd name="connsiteX6" fmla="*/ 0 w 2362200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223" h="2667000">
                  <a:moveTo>
                    <a:pt x="200023" y="0"/>
                  </a:moveTo>
                  <a:lnTo>
                    <a:pt x="1981193" y="0"/>
                  </a:lnTo>
                  <a:cubicBezTo>
                    <a:pt x="2374893" y="222250"/>
                    <a:pt x="2562223" y="889000"/>
                    <a:pt x="2562223" y="1333500"/>
                  </a:cubicBezTo>
                  <a:cubicBezTo>
                    <a:pt x="2562223" y="1778000"/>
                    <a:pt x="2374893" y="2444750"/>
                    <a:pt x="1981193" y="2667000"/>
                  </a:cubicBezTo>
                  <a:lnTo>
                    <a:pt x="200023" y="2667000"/>
                  </a:lnTo>
                  <a:cubicBezTo>
                    <a:pt x="0" y="2444750"/>
                    <a:pt x="781053" y="1778000"/>
                    <a:pt x="781053" y="1333500"/>
                  </a:cubicBezTo>
                  <a:cubicBezTo>
                    <a:pt x="781053" y="889000"/>
                    <a:pt x="0" y="222250"/>
                    <a:pt x="2000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5A5A5">
                    <a:satMod val="103000"/>
                    <a:lumMod val="102000"/>
                    <a:tint val="94000"/>
                  </a:srgbClr>
                </a:gs>
                <a:gs pos="50000">
                  <a:srgbClr val="A5A5A5">
                    <a:satMod val="110000"/>
                    <a:lumMod val="100000"/>
                    <a:shade val="100000"/>
                  </a:srgbClr>
                </a:gs>
                <a:gs pos="100000">
                  <a:srgbClr val="A5A5A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7"/>
            <p:cNvSpPr/>
            <p:nvPr/>
          </p:nvSpPr>
          <p:spPr>
            <a:xfrm>
              <a:off x="5362302" y="2686594"/>
              <a:ext cx="1724024" cy="1371600"/>
            </a:xfrm>
            <a:custGeom>
              <a:avLst/>
              <a:gdLst>
                <a:gd name="connsiteX0" fmla="*/ 0 w 2362200"/>
                <a:gd name="connsiteY0" fmla="*/ 0 h 2667000"/>
                <a:gd name="connsiteX1" fmla="*/ 1781170 w 2362200"/>
                <a:gd name="connsiteY1" fmla="*/ 0 h 2667000"/>
                <a:gd name="connsiteX2" fmla="*/ 2362200 w 2362200"/>
                <a:gd name="connsiteY2" fmla="*/ 1333500 h 2667000"/>
                <a:gd name="connsiteX3" fmla="*/ 1781170 w 2362200"/>
                <a:gd name="connsiteY3" fmla="*/ 2667000 h 2667000"/>
                <a:gd name="connsiteX4" fmla="*/ 0 w 2362200"/>
                <a:gd name="connsiteY4" fmla="*/ 2667000 h 2667000"/>
                <a:gd name="connsiteX5" fmla="*/ 581030 w 2362200"/>
                <a:gd name="connsiteY5" fmla="*/ 1333500 h 2667000"/>
                <a:gd name="connsiteX6" fmla="*/ 0 w 2362200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223" h="2667000">
                  <a:moveTo>
                    <a:pt x="200023" y="0"/>
                  </a:moveTo>
                  <a:lnTo>
                    <a:pt x="1981193" y="0"/>
                  </a:lnTo>
                  <a:cubicBezTo>
                    <a:pt x="2374893" y="222250"/>
                    <a:pt x="2562223" y="889000"/>
                    <a:pt x="2562223" y="1333500"/>
                  </a:cubicBezTo>
                  <a:cubicBezTo>
                    <a:pt x="2562223" y="1778000"/>
                    <a:pt x="2374893" y="2444750"/>
                    <a:pt x="1981193" y="2667000"/>
                  </a:cubicBezTo>
                  <a:lnTo>
                    <a:pt x="200023" y="2667000"/>
                  </a:lnTo>
                  <a:cubicBezTo>
                    <a:pt x="0" y="2444750"/>
                    <a:pt x="781053" y="1778000"/>
                    <a:pt x="781053" y="1333500"/>
                  </a:cubicBezTo>
                  <a:cubicBezTo>
                    <a:pt x="781053" y="889000"/>
                    <a:pt x="0" y="222250"/>
                    <a:pt x="2000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4472C4"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 8"/>
            <p:cNvSpPr/>
            <p:nvPr/>
          </p:nvSpPr>
          <p:spPr>
            <a:xfrm>
              <a:off x="7038702" y="2686594"/>
              <a:ext cx="1724024" cy="1371600"/>
            </a:xfrm>
            <a:custGeom>
              <a:avLst/>
              <a:gdLst>
                <a:gd name="connsiteX0" fmla="*/ 0 w 2362200"/>
                <a:gd name="connsiteY0" fmla="*/ 0 h 2667000"/>
                <a:gd name="connsiteX1" fmla="*/ 1781170 w 2362200"/>
                <a:gd name="connsiteY1" fmla="*/ 0 h 2667000"/>
                <a:gd name="connsiteX2" fmla="*/ 2362200 w 2362200"/>
                <a:gd name="connsiteY2" fmla="*/ 1333500 h 2667000"/>
                <a:gd name="connsiteX3" fmla="*/ 1781170 w 2362200"/>
                <a:gd name="connsiteY3" fmla="*/ 2667000 h 2667000"/>
                <a:gd name="connsiteX4" fmla="*/ 0 w 2362200"/>
                <a:gd name="connsiteY4" fmla="*/ 2667000 h 2667000"/>
                <a:gd name="connsiteX5" fmla="*/ 581030 w 2362200"/>
                <a:gd name="connsiteY5" fmla="*/ 1333500 h 2667000"/>
                <a:gd name="connsiteX6" fmla="*/ 0 w 2362200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  <a:gd name="connsiteX0" fmla="*/ 200023 w 2562223"/>
                <a:gd name="connsiteY0" fmla="*/ 0 h 2667000"/>
                <a:gd name="connsiteX1" fmla="*/ 1981193 w 2562223"/>
                <a:gd name="connsiteY1" fmla="*/ 0 h 2667000"/>
                <a:gd name="connsiteX2" fmla="*/ 2562223 w 2562223"/>
                <a:gd name="connsiteY2" fmla="*/ 1333500 h 2667000"/>
                <a:gd name="connsiteX3" fmla="*/ 1981193 w 2562223"/>
                <a:gd name="connsiteY3" fmla="*/ 2667000 h 2667000"/>
                <a:gd name="connsiteX4" fmla="*/ 200023 w 2562223"/>
                <a:gd name="connsiteY4" fmla="*/ 2667000 h 2667000"/>
                <a:gd name="connsiteX5" fmla="*/ 781053 w 2562223"/>
                <a:gd name="connsiteY5" fmla="*/ 1333500 h 2667000"/>
                <a:gd name="connsiteX6" fmla="*/ 200023 w 2562223"/>
                <a:gd name="connsiteY6" fmla="*/ 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2223" h="2667000">
                  <a:moveTo>
                    <a:pt x="200023" y="0"/>
                  </a:moveTo>
                  <a:lnTo>
                    <a:pt x="1981193" y="0"/>
                  </a:lnTo>
                  <a:cubicBezTo>
                    <a:pt x="2374893" y="222250"/>
                    <a:pt x="2562223" y="889000"/>
                    <a:pt x="2562223" y="1333500"/>
                  </a:cubicBezTo>
                  <a:cubicBezTo>
                    <a:pt x="2562223" y="1778000"/>
                    <a:pt x="2374893" y="2444750"/>
                    <a:pt x="1981193" y="2667000"/>
                  </a:cubicBezTo>
                  <a:lnTo>
                    <a:pt x="200023" y="2667000"/>
                  </a:lnTo>
                  <a:cubicBezTo>
                    <a:pt x="0" y="2444750"/>
                    <a:pt x="781053" y="1778000"/>
                    <a:pt x="781053" y="1333500"/>
                  </a:cubicBezTo>
                  <a:cubicBezTo>
                    <a:pt x="781053" y="889000"/>
                    <a:pt x="0" y="222250"/>
                    <a:pt x="2000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000">
                    <a:satMod val="103000"/>
                    <a:lumMod val="102000"/>
                    <a:tint val="94000"/>
                  </a:srgbClr>
                </a:gs>
                <a:gs pos="50000">
                  <a:srgbClr val="FFC000">
                    <a:satMod val="110000"/>
                    <a:lumMod val="100000"/>
                    <a:shade val="100000"/>
                  </a:srgbClr>
                </a:gs>
                <a:gs pos="100000">
                  <a:srgbClr val="FFC000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1" name="Slika 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81160" y="3018987"/>
              <a:ext cx="804742" cy="859611"/>
            </a:xfrm>
            <a:prstGeom prst="rect">
              <a:avLst/>
            </a:prstGeom>
          </p:spPr>
        </p:pic>
        <p:pic>
          <p:nvPicPr>
            <p:cNvPr id="82" name="Slika 8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59762" y="2969515"/>
              <a:ext cx="816935" cy="859611"/>
            </a:xfrm>
            <a:prstGeom prst="rect">
              <a:avLst/>
            </a:prstGeom>
          </p:spPr>
        </p:pic>
        <p:pic>
          <p:nvPicPr>
            <p:cNvPr id="83" name="Slika 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53799" y="2976460"/>
              <a:ext cx="816935" cy="859611"/>
            </a:xfrm>
            <a:prstGeom prst="rect">
              <a:avLst/>
            </a:prstGeom>
          </p:spPr>
        </p:pic>
        <p:pic>
          <p:nvPicPr>
            <p:cNvPr id="84" name="Slika 8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94413" y="2942588"/>
              <a:ext cx="768163" cy="859611"/>
            </a:xfrm>
            <a:prstGeom prst="rect">
              <a:avLst/>
            </a:prstGeom>
          </p:spPr>
        </p:pic>
        <p:pic>
          <p:nvPicPr>
            <p:cNvPr id="85" name="Slika 8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8864" y="3018987"/>
              <a:ext cx="847417" cy="859611"/>
            </a:xfrm>
            <a:prstGeom prst="rect">
              <a:avLst/>
            </a:prstGeom>
          </p:spPr>
        </p:pic>
      </p:grpSp>
      <p:pic>
        <p:nvPicPr>
          <p:cNvPr id="6" name="Slika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1690" y="3652094"/>
            <a:ext cx="5041829" cy="749873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0067" y="4430728"/>
            <a:ext cx="3097036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2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Group 2"/>
          <p:cNvGrpSpPr/>
          <p:nvPr/>
        </p:nvGrpSpPr>
        <p:grpSpPr>
          <a:xfrm>
            <a:off x="3544351" y="1369697"/>
            <a:ext cx="2383796" cy="2287903"/>
            <a:chOff x="3407404" y="1369697"/>
            <a:chExt cx="2383796" cy="2287903"/>
          </a:xfrm>
        </p:grpSpPr>
        <p:sp>
          <p:nvSpPr>
            <p:cNvPr id="32" name="Rectangle 3"/>
            <p:cNvSpPr/>
            <p:nvPr/>
          </p:nvSpPr>
          <p:spPr>
            <a:xfrm>
              <a:off x="3407404" y="1369697"/>
              <a:ext cx="2383796" cy="365759"/>
            </a:xfrm>
            <a:prstGeom prst="rect">
              <a:avLst/>
            </a:prstGeom>
            <a:solidFill>
              <a:srgbClr val="1DD941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hr-HR" sz="1800" b="1" kern="0" dirty="0">
                  <a:solidFill>
                    <a:sysClr val="window" lastClr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Druga tema</a:t>
              </a:r>
              <a:endParaRPr lang="en-US" sz="1800" b="1" kern="0" dirty="0">
                <a:solidFill>
                  <a:sysClr val="window" lastClr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Rectangle 4"/>
            <p:cNvSpPr/>
            <p:nvPr/>
          </p:nvSpPr>
          <p:spPr>
            <a:xfrm>
              <a:off x="3407404" y="1735456"/>
              <a:ext cx="2383796" cy="192214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91440" tIns="91440" rIns="91440" bIns="9144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r-HR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Opis uzorka istraživanja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Group 5"/>
          <p:cNvGrpSpPr/>
          <p:nvPr/>
        </p:nvGrpSpPr>
        <p:grpSpPr>
          <a:xfrm>
            <a:off x="6363751" y="1369697"/>
            <a:ext cx="2383796" cy="2287903"/>
            <a:chOff x="6226804" y="1369697"/>
            <a:chExt cx="2383796" cy="2287903"/>
          </a:xfrm>
        </p:grpSpPr>
        <p:sp>
          <p:nvSpPr>
            <p:cNvPr id="35" name="Rectangle 6"/>
            <p:cNvSpPr/>
            <p:nvPr/>
          </p:nvSpPr>
          <p:spPr>
            <a:xfrm>
              <a:off x="6226804" y="1369697"/>
              <a:ext cx="2383796" cy="365759"/>
            </a:xfrm>
            <a:prstGeom prst="rect">
              <a:avLst/>
            </a:prstGeom>
            <a:solidFill>
              <a:srgbClr val="F55353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hr-HR" sz="1800" b="1" kern="0" dirty="0">
                  <a:solidFill>
                    <a:sysClr val="window" lastClr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Treća tema</a:t>
              </a:r>
              <a:endParaRPr lang="en-US" sz="1800" b="1" kern="0" dirty="0">
                <a:solidFill>
                  <a:sysClr val="window" lastClr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Rectangle 7"/>
            <p:cNvSpPr/>
            <p:nvPr/>
          </p:nvSpPr>
          <p:spPr>
            <a:xfrm>
              <a:off x="6226804" y="1735456"/>
              <a:ext cx="2383796" cy="192214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91440" tIns="91440" rIns="91440" bIns="9144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r-HR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Zanimljivosti: RiPOO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8"/>
          <p:cNvGrpSpPr/>
          <p:nvPr/>
        </p:nvGrpSpPr>
        <p:grpSpPr>
          <a:xfrm>
            <a:off x="724951" y="1369697"/>
            <a:ext cx="2383796" cy="2287903"/>
            <a:chOff x="588004" y="1369697"/>
            <a:chExt cx="2383796" cy="2287903"/>
          </a:xfrm>
        </p:grpSpPr>
        <p:sp>
          <p:nvSpPr>
            <p:cNvPr id="38" name="Rectangle 9"/>
            <p:cNvSpPr/>
            <p:nvPr/>
          </p:nvSpPr>
          <p:spPr>
            <a:xfrm>
              <a:off x="588004" y="1369697"/>
              <a:ext cx="2383796" cy="365759"/>
            </a:xfrm>
            <a:prstGeom prst="rect">
              <a:avLst/>
            </a:prstGeom>
            <a:solidFill>
              <a:srgbClr val="00B0F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r-HR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Prva tema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Rectangle 10"/>
            <p:cNvSpPr/>
            <p:nvPr/>
          </p:nvSpPr>
          <p:spPr>
            <a:xfrm>
              <a:off x="588004" y="1735456"/>
              <a:ext cx="2383796" cy="1922144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</a:ln>
            <a:effectLst>
              <a:reflection blurRad="6350" stA="52000" endA="300" endPos="20000" dir="5400000" sy="-100000" algn="bl" rotWithShape="0"/>
            </a:effectLst>
          </p:spPr>
          <p:txBody>
            <a:bodyPr lIns="91440" tIns="91440" rIns="91440" bIns="9144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r-HR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Kontekst istraživanja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6" name="Oval 11"/>
          <p:cNvSpPr/>
          <p:nvPr/>
        </p:nvSpPr>
        <p:spPr>
          <a:xfrm>
            <a:off x="1334551" y="3124200"/>
            <a:ext cx="1164596" cy="1164596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47" name="Oval 12"/>
          <p:cNvSpPr/>
          <p:nvPr/>
        </p:nvSpPr>
        <p:spPr>
          <a:xfrm>
            <a:off x="4153951" y="3124200"/>
            <a:ext cx="1164596" cy="1164596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48" name="Oval 13"/>
          <p:cNvSpPr/>
          <p:nvPr/>
        </p:nvSpPr>
        <p:spPr>
          <a:xfrm>
            <a:off x="6973351" y="3124200"/>
            <a:ext cx="1164596" cy="1164596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49" name="Rectangle 14"/>
          <p:cNvSpPr/>
          <p:nvPr/>
        </p:nvSpPr>
        <p:spPr>
          <a:xfrm>
            <a:off x="9148512" y="1375492"/>
            <a:ext cx="2383796" cy="365759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hr-HR" sz="1800" b="1" kern="0" dirty="0">
                <a:solidFill>
                  <a:sysClr val="window" lastClr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Četvrta tema</a:t>
            </a:r>
            <a:endParaRPr lang="en-US" sz="1800" b="1" kern="0" dirty="0">
              <a:solidFill>
                <a:sysClr val="window" lastClr="FFFFF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15"/>
          <p:cNvSpPr/>
          <p:nvPr/>
        </p:nvSpPr>
        <p:spPr>
          <a:xfrm>
            <a:off x="9148512" y="1741251"/>
            <a:ext cx="2383796" cy="1897299"/>
          </a:xfrm>
          <a:prstGeom prst="rect">
            <a:avLst/>
          </a:prstGeom>
          <a:gradFill>
            <a:gsLst>
              <a:gs pos="100000">
                <a:sysClr val="window" lastClr="FFFFFF">
                  <a:lumMod val="75000"/>
                </a:sysClr>
              </a:gs>
              <a:gs pos="0">
                <a:sysClr val="window" lastClr="FFFFFF">
                  <a:lumMod val="95000"/>
                </a:sysClr>
              </a:gs>
            </a:gsLst>
            <a:lin ang="5400000" scaled="0"/>
          </a:gradFill>
          <a:ln w="12700" cap="flat" cmpd="sng" algn="ctr">
            <a:noFill/>
            <a:prstDash val="solid"/>
          </a:ln>
          <a:effectLst>
            <a:reflection blurRad="6350" stA="52000" endA="300" endPos="20000" dir="5400000" sy="-100000" algn="bl" rotWithShape="0"/>
          </a:effectLst>
        </p:spPr>
        <p:txBody>
          <a:bodyPr lIns="91440" tIns="91440" rIns="91440" bIns="9144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Očekivani rezultati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Oval 17"/>
          <p:cNvSpPr/>
          <p:nvPr/>
        </p:nvSpPr>
        <p:spPr>
          <a:xfrm>
            <a:off x="9758112" y="3123590"/>
            <a:ext cx="1164596" cy="1164596"/>
          </a:xfrm>
          <a:prstGeom prst="ellipse">
            <a:avLst/>
          </a:prstGeom>
          <a:gradFill>
            <a:gsLst>
              <a:gs pos="100000">
                <a:srgbClr val="D19F00"/>
              </a:gs>
              <a:gs pos="0">
                <a:srgbClr val="B88C00"/>
              </a:gs>
              <a:gs pos="80000">
                <a:srgbClr val="FFC000"/>
              </a:gs>
            </a:gsLst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lang="en-US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4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501966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0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KONTEKST ISTRAŽIVANJA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7" name="Straight Connector 54"/>
          <p:cNvCxnSpPr/>
          <p:nvPr/>
        </p:nvCxnSpPr>
        <p:spPr>
          <a:xfrm flipV="1">
            <a:off x="3116757" y="2363547"/>
            <a:ext cx="6438968" cy="8404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cxnSp>
        <p:nvCxnSpPr>
          <p:cNvPr id="88" name="Straight Connector 55"/>
          <p:cNvCxnSpPr/>
          <p:nvPr/>
        </p:nvCxnSpPr>
        <p:spPr>
          <a:xfrm>
            <a:off x="6119766" y="1802780"/>
            <a:ext cx="0" cy="560767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cxnSp>
        <p:nvCxnSpPr>
          <p:cNvPr id="91" name="Straight Connector 62"/>
          <p:cNvCxnSpPr/>
          <p:nvPr/>
        </p:nvCxnSpPr>
        <p:spPr>
          <a:xfrm>
            <a:off x="3131510" y="2367052"/>
            <a:ext cx="0" cy="584463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tailEnd type="triangle" w="lg" len="lg"/>
          </a:ln>
          <a:effectLst/>
        </p:spPr>
      </p:cxnSp>
      <p:cxnSp>
        <p:nvCxnSpPr>
          <p:cNvPr id="92" name="Straight Connector 63"/>
          <p:cNvCxnSpPr/>
          <p:nvPr/>
        </p:nvCxnSpPr>
        <p:spPr>
          <a:xfrm>
            <a:off x="5290545" y="2367052"/>
            <a:ext cx="0" cy="584463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tailEnd type="triangle" w="lg" len="lg"/>
          </a:ln>
          <a:effectLst/>
        </p:spPr>
      </p:cxnSp>
      <p:cxnSp>
        <p:nvCxnSpPr>
          <p:cNvPr id="95" name="Straight Connector 67"/>
          <p:cNvCxnSpPr/>
          <p:nvPr/>
        </p:nvCxnSpPr>
        <p:spPr>
          <a:xfrm>
            <a:off x="7404980" y="2344720"/>
            <a:ext cx="0" cy="584463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tailEnd type="triangle" w="lg" len="lg"/>
          </a:ln>
          <a:effectLst/>
        </p:spPr>
      </p:cxnSp>
      <p:cxnSp>
        <p:nvCxnSpPr>
          <p:cNvPr id="96" name="Straight Connector 68"/>
          <p:cNvCxnSpPr/>
          <p:nvPr/>
        </p:nvCxnSpPr>
        <p:spPr>
          <a:xfrm>
            <a:off x="9564015" y="2349561"/>
            <a:ext cx="0" cy="584463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tailEnd type="triangle" w="lg" len="lg"/>
          </a:ln>
          <a:effectLst/>
        </p:spPr>
      </p:cxnSp>
      <p:sp>
        <p:nvSpPr>
          <p:cNvPr id="97" name="Rectangle 1"/>
          <p:cNvSpPr/>
          <p:nvPr/>
        </p:nvSpPr>
        <p:spPr>
          <a:xfrm>
            <a:off x="3140085" y="1119834"/>
            <a:ext cx="6423930" cy="7158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PREPORUKE</a:t>
            </a:r>
            <a:r>
              <a:rPr kumimoji="0" lang="hr-HR" sz="1800" b="0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EU-a O VISOKOKVALITETNIM SUSTAVIMA RIPOO (EU, 2019.)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0" name="Rectangle 50"/>
          <p:cNvSpPr/>
          <p:nvPr/>
        </p:nvSpPr>
        <p:spPr>
          <a:xfrm>
            <a:off x="6375798" y="3002983"/>
            <a:ext cx="2050162" cy="640676"/>
          </a:xfrm>
          <a:prstGeom prst="rect">
            <a:avLst/>
          </a:prstGeom>
          <a:solidFill>
            <a:srgbClr val="A5A5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EU politika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1" name="Rectangle 51"/>
          <p:cNvSpPr/>
          <p:nvPr/>
        </p:nvSpPr>
        <p:spPr>
          <a:xfrm>
            <a:off x="8538934" y="3007824"/>
            <a:ext cx="2050162" cy="640676"/>
          </a:xfrm>
          <a:prstGeom prst="rect">
            <a:avLst/>
          </a:prstGeom>
          <a:solidFill>
            <a:srgbClr val="A5A5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Preporuke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2" name="Rectangle 45"/>
          <p:cNvSpPr/>
          <p:nvPr/>
        </p:nvSpPr>
        <p:spPr>
          <a:xfrm>
            <a:off x="2049526" y="2993670"/>
            <a:ext cx="2050162" cy="640676"/>
          </a:xfrm>
          <a:prstGeom prst="rect">
            <a:avLst/>
          </a:prstGeom>
          <a:solidFill>
            <a:srgbClr val="A5A5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11. načelo socijalnih prava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3" name="Rectangle 46"/>
          <p:cNvSpPr/>
          <p:nvPr/>
        </p:nvSpPr>
        <p:spPr>
          <a:xfrm>
            <a:off x="4212662" y="2993670"/>
            <a:ext cx="2050162" cy="640676"/>
          </a:xfrm>
          <a:prstGeom prst="rect">
            <a:avLst/>
          </a:prstGeom>
          <a:solidFill>
            <a:srgbClr val="A5A5A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Cilj 4.2. Održivog razvoja (UN)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4" name="Zaobljeni pravokutnik 103"/>
          <p:cNvSpPr/>
          <p:nvPr/>
        </p:nvSpPr>
        <p:spPr>
          <a:xfrm>
            <a:off x="4208262" y="3626693"/>
            <a:ext cx="2050160" cy="17884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2030. sve djevojčice i dječaci </a:t>
            </a:r>
            <a:r>
              <a:rPr lang="hr-HR" sz="1400" kern="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imaju </a:t>
            </a: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pristup kvalitetnom ranom razvoju, skrbi i predškolskom obrazovanju</a:t>
            </a:r>
          </a:p>
        </p:txBody>
      </p:sp>
      <p:sp>
        <p:nvSpPr>
          <p:cNvPr id="105" name="Zaobljeni pravokutnik 104"/>
          <p:cNvSpPr/>
          <p:nvPr/>
        </p:nvSpPr>
        <p:spPr>
          <a:xfrm>
            <a:off x="2045124" y="3598742"/>
            <a:ext cx="2050160" cy="17884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sva djeca imaju pravo na cjenovno prihvatljiv i kvalitetan RiPOO</a:t>
            </a:r>
          </a:p>
        </p:txBody>
      </p:sp>
      <p:sp>
        <p:nvSpPr>
          <p:cNvPr id="106" name="Zaobljeni pravokutnik 105"/>
          <p:cNvSpPr/>
          <p:nvPr/>
        </p:nvSpPr>
        <p:spPr>
          <a:xfrm>
            <a:off x="6329146" y="3595399"/>
            <a:ext cx="2050160" cy="17884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RiPOO ima ključnu ulogu u promicanju učenja sve djece, njihove dobrobiti i razvoja, osobito</a:t>
            </a:r>
            <a:r>
              <a:rPr kumimoji="0" lang="hr-HR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 djecu u RSI</a:t>
            </a:r>
            <a:endParaRPr kumimoji="0" lang="hr-H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7" name="Zaobljeni pravokutnik 106"/>
          <p:cNvSpPr/>
          <p:nvPr/>
        </p:nvSpPr>
        <p:spPr>
          <a:xfrm>
            <a:off x="8551083" y="3558892"/>
            <a:ext cx="2050160" cy="17884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defTabSz="914400"/>
            <a:r>
              <a:rPr lang="hr-HR" sz="1400" kern="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RiPOO: ključan instrument za borbu protiv nejednakosti i obrazovnog siromaštva</a:t>
            </a:r>
            <a:endParaRPr kumimoji="0" lang="hr-HR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8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0" grpId="0" animBg="1"/>
      <p:bldP spid="101" grpId="0" animBg="1"/>
      <p:bldP spid="102" grpId="0" animBg="1"/>
      <p:bldP spid="103" grpId="0" animBg="1"/>
      <p:bldP spid="104" grpId="0"/>
      <p:bldP spid="105" grpId="0"/>
      <p:bldP spid="106" grpId="0"/>
      <p:bldP spid="10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7921063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000" b="1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PREPORUKE I PROJEKT MORENEC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594218" y="1315861"/>
            <a:ext cx="10770412" cy="1047927"/>
            <a:chOff x="599772" y="1119213"/>
            <a:chExt cx="10770412" cy="1047927"/>
          </a:xfrm>
        </p:grpSpPr>
        <p:cxnSp>
          <p:nvCxnSpPr>
            <p:cNvPr id="49" name="Straight Connector 30"/>
            <p:cNvCxnSpPr>
              <a:cxnSpLocks/>
            </p:cNvCxnSpPr>
            <p:nvPr/>
          </p:nvCxnSpPr>
          <p:spPr>
            <a:xfrm flipH="1" flipV="1">
              <a:off x="1206720" y="2128833"/>
              <a:ext cx="9905117" cy="38307"/>
            </a:xfrm>
            <a:prstGeom prst="line">
              <a:avLst/>
            </a:prstGeom>
            <a:noFill/>
            <a:ln w="9525" cap="flat" cmpd="sng" algn="ctr">
              <a:solidFill>
                <a:srgbClr val="12A6F8"/>
              </a:solidFill>
              <a:prstDash val="solid"/>
            </a:ln>
            <a:effectLst/>
          </p:spPr>
        </p:cxnSp>
        <p:sp>
          <p:nvSpPr>
            <p:cNvPr id="50" name="Oval 12"/>
            <p:cNvSpPr/>
            <p:nvPr/>
          </p:nvSpPr>
          <p:spPr>
            <a:xfrm>
              <a:off x="599772" y="1119213"/>
              <a:ext cx="1009620" cy="1009620"/>
            </a:xfrm>
            <a:prstGeom prst="ellipse">
              <a:avLst/>
            </a:prstGeom>
            <a:solidFill>
              <a:sysClr val="window" lastClr="FFFFFF"/>
            </a:solidFill>
            <a:ln w="63500" cap="flat" cmpd="sng" algn="ctr">
              <a:solidFill>
                <a:srgbClr val="12A6F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8BB74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endParaRPr>
            </a:p>
          </p:txBody>
        </p:sp>
        <p:sp>
          <p:nvSpPr>
            <p:cNvPr id="58" name="TextBox 16"/>
            <p:cNvSpPr txBox="1"/>
            <p:nvPr/>
          </p:nvSpPr>
          <p:spPr>
            <a:xfrm>
              <a:off x="1744859" y="1162358"/>
              <a:ext cx="96253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analiza i uklanjanje prepreka s kojima bi se obitelji mogle susresti pri pristupanju i korištenju uslugama 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RiPOO (npr. </a:t>
              </a:r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siromaštvo, zemljopisni položaj, neodgovarajuć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e</a:t>
              </a:r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 pružanje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usluga za djecu 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u RSI)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59" name="Rectangle 1">
              <a:extLst>
                <a:ext uri="{FF2B5EF4-FFF2-40B4-BE49-F238E27FC236}">
                  <a16:creationId xmlns:a16="http://schemas.microsoft.com/office/drawing/2014/main" id="{3DB89707-045A-4787-838C-2948B22CA0C8}"/>
                </a:ext>
              </a:extLst>
            </p:cNvPr>
            <p:cNvSpPr/>
            <p:nvPr/>
          </p:nvSpPr>
          <p:spPr>
            <a:xfrm>
              <a:off x="882546" y="1242894"/>
              <a:ext cx="444072" cy="686775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accent5"/>
                  </a:solidFill>
                  <a:latin typeface="Open Sans" panose="020B0606030504020204" pitchFamily="34" charset="0"/>
                </a:rPr>
                <a:t>1</a:t>
              </a:r>
            </a:p>
          </p:txBody>
        </p:sp>
      </p:grpSp>
      <p:grpSp>
        <p:nvGrpSpPr>
          <p:cNvPr id="60" name="Grupa 59"/>
          <p:cNvGrpSpPr/>
          <p:nvPr/>
        </p:nvGrpSpPr>
        <p:grpSpPr>
          <a:xfrm>
            <a:off x="594218" y="2500418"/>
            <a:ext cx="10770411" cy="1047927"/>
            <a:chOff x="599772" y="1119213"/>
            <a:chExt cx="10770411" cy="1047927"/>
          </a:xfrm>
        </p:grpSpPr>
        <p:cxnSp>
          <p:nvCxnSpPr>
            <p:cNvPr id="61" name="Straight Connector 30"/>
            <p:cNvCxnSpPr>
              <a:cxnSpLocks/>
            </p:cNvCxnSpPr>
            <p:nvPr/>
          </p:nvCxnSpPr>
          <p:spPr>
            <a:xfrm flipH="1" flipV="1">
              <a:off x="1206720" y="2128833"/>
              <a:ext cx="9905117" cy="38307"/>
            </a:xfrm>
            <a:prstGeom prst="line">
              <a:avLst/>
            </a:prstGeom>
            <a:noFill/>
            <a:ln w="9525" cap="flat" cmpd="sng" algn="ctr">
              <a:solidFill>
                <a:srgbClr val="12A6F8"/>
              </a:solidFill>
              <a:prstDash val="solid"/>
            </a:ln>
            <a:effectLst/>
          </p:spPr>
        </p:cxnSp>
        <p:sp>
          <p:nvSpPr>
            <p:cNvPr id="62" name="Oval 12"/>
            <p:cNvSpPr/>
            <p:nvPr/>
          </p:nvSpPr>
          <p:spPr>
            <a:xfrm>
              <a:off x="599772" y="1119213"/>
              <a:ext cx="1009620" cy="1009620"/>
            </a:xfrm>
            <a:prstGeom prst="ellipse">
              <a:avLst/>
            </a:prstGeom>
            <a:solidFill>
              <a:sysClr val="window" lastClr="FFFFFF"/>
            </a:solidFill>
            <a:ln w="63500" cap="flat" cmpd="sng" algn="ctr">
              <a:solidFill>
                <a:srgbClr val="12A6F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8BB74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endParaRPr>
            </a:p>
          </p:txBody>
        </p:sp>
        <p:sp>
          <p:nvSpPr>
            <p:cNvPr id="63" name="TextBox 16"/>
            <p:cNvSpPr txBox="1"/>
            <p:nvPr/>
          </p:nvSpPr>
          <p:spPr>
            <a:xfrm>
              <a:off x="1744858" y="1200665"/>
              <a:ext cx="96253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uspostava kontakata i suradnja s obiteljima, osobito onima u osjetljivom ili nepovoljnom položaju, kako bi ih se informiralo o mogućnostima i koristima sudjelovanja u 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RiPOO</a:t>
              </a:r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 i o dostupnoj potpori, te izgradilo povjerenje u usluge i potaklo sudjelovanje od rane do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bi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64" name="Rectangle 1">
              <a:extLst>
                <a:ext uri="{FF2B5EF4-FFF2-40B4-BE49-F238E27FC236}">
                  <a16:creationId xmlns:a16="http://schemas.microsoft.com/office/drawing/2014/main" id="{3DB89707-045A-4787-838C-2948B22CA0C8}"/>
                </a:ext>
              </a:extLst>
            </p:cNvPr>
            <p:cNvSpPr/>
            <p:nvPr/>
          </p:nvSpPr>
          <p:spPr>
            <a:xfrm>
              <a:off x="835919" y="1170783"/>
              <a:ext cx="537327" cy="83099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hr-HR" sz="4800" dirty="0">
                  <a:solidFill>
                    <a:schemeClr val="accent5"/>
                  </a:solidFill>
                  <a:latin typeface="Open Sans" panose="020B0606030504020204" pitchFamily="34" charset="0"/>
                </a:rPr>
                <a:t>2</a:t>
              </a:r>
              <a:endParaRPr lang="en-US" sz="4800" dirty="0">
                <a:solidFill>
                  <a:schemeClr val="accent5"/>
                </a:solidFill>
                <a:latin typeface="Open Sans" panose="020B0606030504020204" pitchFamily="34" charset="0"/>
              </a:endParaRPr>
            </a:p>
          </p:txBody>
        </p:sp>
      </p:grpSp>
      <p:grpSp>
        <p:nvGrpSpPr>
          <p:cNvPr id="65" name="Grupa 64"/>
          <p:cNvGrpSpPr/>
          <p:nvPr/>
        </p:nvGrpSpPr>
        <p:grpSpPr>
          <a:xfrm>
            <a:off x="594218" y="3791957"/>
            <a:ext cx="10770411" cy="1047927"/>
            <a:chOff x="599772" y="1119213"/>
            <a:chExt cx="10770411" cy="1047927"/>
          </a:xfrm>
        </p:grpSpPr>
        <p:cxnSp>
          <p:nvCxnSpPr>
            <p:cNvPr id="66" name="Straight Connector 30"/>
            <p:cNvCxnSpPr>
              <a:cxnSpLocks/>
            </p:cNvCxnSpPr>
            <p:nvPr/>
          </p:nvCxnSpPr>
          <p:spPr>
            <a:xfrm flipH="1" flipV="1">
              <a:off x="1206720" y="2128833"/>
              <a:ext cx="9905117" cy="38307"/>
            </a:xfrm>
            <a:prstGeom prst="line">
              <a:avLst/>
            </a:prstGeom>
            <a:noFill/>
            <a:ln w="9525" cap="flat" cmpd="sng" algn="ctr">
              <a:solidFill>
                <a:srgbClr val="12A6F8"/>
              </a:solidFill>
              <a:prstDash val="solid"/>
            </a:ln>
            <a:effectLst/>
          </p:spPr>
        </p:cxnSp>
        <p:sp>
          <p:nvSpPr>
            <p:cNvPr id="67" name="Oval 12"/>
            <p:cNvSpPr/>
            <p:nvPr/>
          </p:nvSpPr>
          <p:spPr>
            <a:xfrm>
              <a:off x="599772" y="1119213"/>
              <a:ext cx="1009620" cy="1009620"/>
            </a:xfrm>
            <a:prstGeom prst="ellipse">
              <a:avLst/>
            </a:prstGeom>
            <a:solidFill>
              <a:sysClr val="window" lastClr="FFFFFF"/>
            </a:solidFill>
            <a:ln w="63500" cap="flat" cmpd="sng" algn="ctr">
              <a:solidFill>
                <a:srgbClr val="12A6F8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8BB74C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endParaRPr>
            </a:p>
          </p:txBody>
        </p:sp>
        <p:sp>
          <p:nvSpPr>
            <p:cNvPr id="68" name="TextBox 16"/>
            <p:cNvSpPr txBox="1"/>
            <p:nvPr/>
          </p:nvSpPr>
          <p:spPr>
            <a:xfrm>
              <a:off x="1744858" y="1200665"/>
              <a:ext cx="96253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jačanje preventivnih mjera, rano utvrđivanje poteškoća i odgovarajuće ponude za djecu </a:t>
              </a:r>
              <a:r>
                <a:rPr lang="hr-HR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u RSI</a:t>
              </a:r>
              <a:r>
                <a:rPr lang="es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</a:rPr>
                <a:t> i njihove obitelji, uključivanjem svih relevantnih dionika, npr. obrazovnih, socijalnih ili zdravstvenih službi</a:t>
              </a:r>
              <a:endPara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69" name="Rectangle 1">
              <a:extLst>
                <a:ext uri="{FF2B5EF4-FFF2-40B4-BE49-F238E27FC236}">
                  <a16:creationId xmlns:a16="http://schemas.microsoft.com/office/drawing/2014/main" id="{3DB89707-045A-4787-838C-2948B22CA0C8}"/>
                </a:ext>
              </a:extLst>
            </p:cNvPr>
            <p:cNvSpPr/>
            <p:nvPr/>
          </p:nvSpPr>
          <p:spPr>
            <a:xfrm>
              <a:off x="835919" y="1170783"/>
              <a:ext cx="537327" cy="83099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hr-HR" sz="4800" dirty="0">
                  <a:solidFill>
                    <a:schemeClr val="accent5"/>
                  </a:solidFill>
                  <a:latin typeface="Open Sans" panose="020B0606030504020204" pitchFamily="34" charset="0"/>
                </a:rPr>
                <a:t>3</a:t>
              </a:r>
              <a:endParaRPr lang="en-US" sz="4800" dirty="0">
                <a:solidFill>
                  <a:schemeClr val="accent5"/>
                </a:solidFill>
                <a:latin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237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379802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0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ŠTO VEĆ ZNAMO?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Pravokutnik 7"/>
          <p:cNvSpPr/>
          <p:nvPr/>
        </p:nvSpPr>
        <p:spPr>
          <a:xfrm>
            <a:off x="518974" y="1052302"/>
            <a:ext cx="9393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Ključni podaci o RiPOO u Europi – 2019. god., Izvješće </a:t>
            </a:r>
            <a:r>
              <a:rPr lang="hr-HR" sz="1800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Eurydicea</a:t>
            </a:r>
            <a:r>
              <a:rPr lang="hr-HR" sz="1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(38 europskih država)</a:t>
            </a:r>
            <a:endParaRPr lang="hr-HR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2" name="Freeform 62"/>
          <p:cNvSpPr/>
          <p:nvPr/>
        </p:nvSpPr>
        <p:spPr>
          <a:xfrm>
            <a:off x="1212580" y="2818967"/>
            <a:ext cx="2075783" cy="775462"/>
          </a:xfrm>
          <a:custGeom>
            <a:avLst/>
            <a:gdLst>
              <a:gd name="connsiteX0" fmla="*/ 559311 w 5190529"/>
              <a:gd name="connsiteY0" fmla="*/ 1549839 h 1867809"/>
              <a:gd name="connsiteX1" fmla="*/ 1492372 w 5190529"/>
              <a:gd name="connsiteY1" fmla="*/ 1027324 h 1867809"/>
              <a:gd name="connsiteX2" fmla="*/ 1921581 w 5190529"/>
              <a:gd name="connsiteY2" fmla="*/ 1139292 h 1867809"/>
              <a:gd name="connsiteX3" fmla="*/ 2537401 w 5190529"/>
              <a:gd name="connsiteY3" fmla="*/ 430165 h 1867809"/>
              <a:gd name="connsiteX4" fmla="*/ 3153221 w 5190529"/>
              <a:gd name="connsiteY4" fmla="*/ 957 h 1867809"/>
              <a:gd name="connsiteX5" fmla="*/ 3601091 w 5190529"/>
              <a:gd name="connsiteY5" fmla="*/ 542133 h 1867809"/>
              <a:gd name="connsiteX6" fmla="*/ 4142266 w 5190529"/>
              <a:gd name="connsiteY6" fmla="*/ 728745 h 1867809"/>
              <a:gd name="connsiteX7" fmla="*/ 4347540 w 5190529"/>
              <a:gd name="connsiteY7" fmla="*/ 1176614 h 1867809"/>
              <a:gd name="connsiteX8" fmla="*/ 4720764 w 5190529"/>
              <a:gd name="connsiteY8" fmla="*/ 1549839 h 1867809"/>
              <a:gd name="connsiteX9" fmla="*/ 4888715 w 5190529"/>
              <a:gd name="connsiteY9" fmla="*/ 1792435 h 1867809"/>
              <a:gd name="connsiteX10" fmla="*/ 354038 w 5190529"/>
              <a:gd name="connsiteY10" fmla="*/ 1848418 h 1867809"/>
              <a:gd name="connsiteX11" fmla="*/ 633956 w 5190529"/>
              <a:gd name="connsiteY11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4888715"/>
              <a:gd name="connsiteY0" fmla="*/ 1026367 h 1866852"/>
              <a:gd name="connsiteX1" fmla="*/ 1921581 w 4888715"/>
              <a:gd name="connsiteY1" fmla="*/ 1138335 h 1866852"/>
              <a:gd name="connsiteX2" fmla="*/ 2537401 w 4888715"/>
              <a:gd name="connsiteY2" fmla="*/ 429208 h 1866852"/>
              <a:gd name="connsiteX3" fmla="*/ 3153221 w 4888715"/>
              <a:gd name="connsiteY3" fmla="*/ 0 h 1866852"/>
              <a:gd name="connsiteX4" fmla="*/ 3601091 w 4888715"/>
              <a:gd name="connsiteY4" fmla="*/ 541176 h 1866852"/>
              <a:gd name="connsiteX5" fmla="*/ 4142266 w 4888715"/>
              <a:gd name="connsiteY5" fmla="*/ 727788 h 1866852"/>
              <a:gd name="connsiteX6" fmla="*/ 4347540 w 4888715"/>
              <a:gd name="connsiteY6" fmla="*/ 1175657 h 1866852"/>
              <a:gd name="connsiteX7" fmla="*/ 4720764 w 4888715"/>
              <a:gd name="connsiteY7" fmla="*/ 1548882 h 1866852"/>
              <a:gd name="connsiteX8" fmla="*/ 4888715 w 4888715"/>
              <a:gd name="connsiteY8" fmla="*/ 1791478 h 1866852"/>
              <a:gd name="connsiteX9" fmla="*/ 354038 w 4888715"/>
              <a:gd name="connsiteY9" fmla="*/ 1847461 h 1866852"/>
              <a:gd name="connsiteX10" fmla="*/ 633956 w 4888715"/>
              <a:gd name="connsiteY10" fmla="*/ 1492898 h 1866852"/>
              <a:gd name="connsiteX11" fmla="*/ 1492372 w 4888715"/>
              <a:gd name="connsiteY11" fmla="*/ 1026367 h 1866852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47461"/>
              <a:gd name="connsiteX1" fmla="*/ 1939726 w 5152839"/>
              <a:gd name="connsiteY1" fmla="*/ 1138335 h 1847461"/>
              <a:gd name="connsiteX2" fmla="*/ 2555546 w 5152839"/>
              <a:gd name="connsiteY2" fmla="*/ 429208 h 1847461"/>
              <a:gd name="connsiteX3" fmla="*/ 3171366 w 5152839"/>
              <a:gd name="connsiteY3" fmla="*/ 0 h 1847461"/>
              <a:gd name="connsiteX4" fmla="*/ 3619236 w 5152839"/>
              <a:gd name="connsiteY4" fmla="*/ 541176 h 1847461"/>
              <a:gd name="connsiteX5" fmla="*/ 4160411 w 5152839"/>
              <a:gd name="connsiteY5" fmla="*/ 727788 h 1847461"/>
              <a:gd name="connsiteX6" fmla="*/ 4365685 w 5152839"/>
              <a:gd name="connsiteY6" fmla="*/ 1175657 h 1847461"/>
              <a:gd name="connsiteX7" fmla="*/ 4738909 w 5152839"/>
              <a:gd name="connsiteY7" fmla="*/ 1548882 h 1847461"/>
              <a:gd name="connsiteX8" fmla="*/ 5152839 w 5152839"/>
              <a:gd name="connsiteY8" fmla="*/ 1775436 h 1847461"/>
              <a:gd name="connsiteX9" fmla="*/ 372183 w 5152839"/>
              <a:gd name="connsiteY9" fmla="*/ 1847461 h 1847461"/>
              <a:gd name="connsiteX10" fmla="*/ 652101 w 5152839"/>
              <a:gd name="connsiteY10" fmla="*/ 1492898 h 1847461"/>
              <a:gd name="connsiteX11" fmla="*/ 1510517 w 5152839"/>
              <a:gd name="connsiteY11" fmla="*/ 1026367 h 1847461"/>
              <a:gd name="connsiteX0" fmla="*/ 1138334 w 4780656"/>
              <a:gd name="connsiteY0" fmla="*/ 1026367 h 1847461"/>
              <a:gd name="connsiteX1" fmla="*/ 1567543 w 4780656"/>
              <a:gd name="connsiteY1" fmla="*/ 1138335 h 1847461"/>
              <a:gd name="connsiteX2" fmla="*/ 2183363 w 4780656"/>
              <a:gd name="connsiteY2" fmla="*/ 429208 h 1847461"/>
              <a:gd name="connsiteX3" fmla="*/ 2799183 w 4780656"/>
              <a:gd name="connsiteY3" fmla="*/ 0 h 1847461"/>
              <a:gd name="connsiteX4" fmla="*/ 3247053 w 4780656"/>
              <a:gd name="connsiteY4" fmla="*/ 541176 h 1847461"/>
              <a:gd name="connsiteX5" fmla="*/ 3788228 w 4780656"/>
              <a:gd name="connsiteY5" fmla="*/ 727788 h 1847461"/>
              <a:gd name="connsiteX6" fmla="*/ 3993502 w 4780656"/>
              <a:gd name="connsiteY6" fmla="*/ 1175657 h 1847461"/>
              <a:gd name="connsiteX7" fmla="*/ 4366726 w 4780656"/>
              <a:gd name="connsiteY7" fmla="*/ 1548882 h 1847461"/>
              <a:gd name="connsiteX8" fmla="*/ 4780656 w 4780656"/>
              <a:gd name="connsiteY8" fmla="*/ 1775436 h 1847461"/>
              <a:gd name="connsiteX9" fmla="*/ 0 w 4780656"/>
              <a:gd name="connsiteY9" fmla="*/ 1847461 h 1847461"/>
              <a:gd name="connsiteX10" fmla="*/ 279918 w 4780656"/>
              <a:gd name="connsiteY10" fmla="*/ 1492898 h 1847461"/>
              <a:gd name="connsiteX11" fmla="*/ 1138334 w 4780656"/>
              <a:gd name="connsiteY11" fmla="*/ 1026367 h 1847461"/>
              <a:gd name="connsiteX0" fmla="*/ 1122292 w 5025647"/>
              <a:gd name="connsiteY0" fmla="*/ 1026367 h 1804682"/>
              <a:gd name="connsiteX1" fmla="*/ 1551501 w 5025647"/>
              <a:gd name="connsiteY1" fmla="*/ 1138335 h 1804682"/>
              <a:gd name="connsiteX2" fmla="*/ 2167321 w 5025647"/>
              <a:gd name="connsiteY2" fmla="*/ 429208 h 1804682"/>
              <a:gd name="connsiteX3" fmla="*/ 2783141 w 5025647"/>
              <a:gd name="connsiteY3" fmla="*/ 0 h 1804682"/>
              <a:gd name="connsiteX4" fmla="*/ 3231011 w 5025647"/>
              <a:gd name="connsiteY4" fmla="*/ 541176 h 1804682"/>
              <a:gd name="connsiteX5" fmla="*/ 3772186 w 5025647"/>
              <a:gd name="connsiteY5" fmla="*/ 727788 h 1804682"/>
              <a:gd name="connsiteX6" fmla="*/ 3977460 w 5025647"/>
              <a:gd name="connsiteY6" fmla="*/ 1175657 h 1804682"/>
              <a:gd name="connsiteX7" fmla="*/ 4350684 w 5025647"/>
              <a:gd name="connsiteY7" fmla="*/ 1548882 h 1804682"/>
              <a:gd name="connsiteX8" fmla="*/ 4764614 w 5025647"/>
              <a:gd name="connsiteY8" fmla="*/ 1775436 h 1804682"/>
              <a:gd name="connsiteX9" fmla="*/ 0 w 5025647"/>
              <a:gd name="connsiteY9" fmla="*/ 1804682 h 1804682"/>
              <a:gd name="connsiteX10" fmla="*/ 263876 w 5025647"/>
              <a:gd name="connsiteY10" fmla="*/ 1492898 h 1804682"/>
              <a:gd name="connsiteX11" fmla="*/ 1122292 w 5025647"/>
              <a:gd name="connsiteY11" fmla="*/ 1026367 h 1804682"/>
              <a:gd name="connsiteX0" fmla="*/ 1127639 w 5031375"/>
              <a:gd name="connsiteY0" fmla="*/ 1026367 h 1786958"/>
              <a:gd name="connsiteX1" fmla="*/ 1556848 w 5031375"/>
              <a:gd name="connsiteY1" fmla="*/ 1138335 h 1786958"/>
              <a:gd name="connsiteX2" fmla="*/ 2172668 w 5031375"/>
              <a:gd name="connsiteY2" fmla="*/ 429208 h 1786958"/>
              <a:gd name="connsiteX3" fmla="*/ 2788488 w 5031375"/>
              <a:gd name="connsiteY3" fmla="*/ 0 h 1786958"/>
              <a:gd name="connsiteX4" fmla="*/ 3236358 w 5031375"/>
              <a:gd name="connsiteY4" fmla="*/ 541176 h 1786958"/>
              <a:gd name="connsiteX5" fmla="*/ 3777533 w 5031375"/>
              <a:gd name="connsiteY5" fmla="*/ 727788 h 1786958"/>
              <a:gd name="connsiteX6" fmla="*/ 3982807 w 5031375"/>
              <a:gd name="connsiteY6" fmla="*/ 1175657 h 1786958"/>
              <a:gd name="connsiteX7" fmla="*/ 4356031 w 5031375"/>
              <a:gd name="connsiteY7" fmla="*/ 1548882 h 1786958"/>
              <a:gd name="connsiteX8" fmla="*/ 4769961 w 5031375"/>
              <a:gd name="connsiteY8" fmla="*/ 1775436 h 1786958"/>
              <a:gd name="connsiteX9" fmla="*/ 0 w 5031375"/>
              <a:gd name="connsiteY9" fmla="*/ 1761903 h 1786958"/>
              <a:gd name="connsiteX10" fmla="*/ 269223 w 5031375"/>
              <a:gd name="connsiteY10" fmla="*/ 1492898 h 1786958"/>
              <a:gd name="connsiteX11" fmla="*/ 1127639 w 5031375"/>
              <a:gd name="connsiteY11" fmla="*/ 1026367 h 1786958"/>
              <a:gd name="connsiteX0" fmla="*/ 1127639 w 4769961"/>
              <a:gd name="connsiteY0" fmla="*/ 1026367 h 1786958"/>
              <a:gd name="connsiteX1" fmla="*/ 1556848 w 4769961"/>
              <a:gd name="connsiteY1" fmla="*/ 1138335 h 1786958"/>
              <a:gd name="connsiteX2" fmla="*/ 2172668 w 4769961"/>
              <a:gd name="connsiteY2" fmla="*/ 429208 h 1786958"/>
              <a:gd name="connsiteX3" fmla="*/ 2788488 w 4769961"/>
              <a:gd name="connsiteY3" fmla="*/ 0 h 1786958"/>
              <a:gd name="connsiteX4" fmla="*/ 3236358 w 4769961"/>
              <a:gd name="connsiteY4" fmla="*/ 541176 h 1786958"/>
              <a:gd name="connsiteX5" fmla="*/ 3777533 w 4769961"/>
              <a:gd name="connsiteY5" fmla="*/ 727788 h 1786958"/>
              <a:gd name="connsiteX6" fmla="*/ 3982807 w 4769961"/>
              <a:gd name="connsiteY6" fmla="*/ 1175657 h 1786958"/>
              <a:gd name="connsiteX7" fmla="*/ 4356031 w 4769961"/>
              <a:gd name="connsiteY7" fmla="*/ 1548882 h 1786958"/>
              <a:gd name="connsiteX8" fmla="*/ 4769961 w 4769961"/>
              <a:gd name="connsiteY8" fmla="*/ 1775436 h 1786958"/>
              <a:gd name="connsiteX9" fmla="*/ 0 w 4769961"/>
              <a:gd name="connsiteY9" fmla="*/ 1761903 h 1786958"/>
              <a:gd name="connsiteX10" fmla="*/ 269223 w 4769961"/>
              <a:gd name="connsiteY10" fmla="*/ 1492898 h 1786958"/>
              <a:gd name="connsiteX11" fmla="*/ 1127639 w 4769961"/>
              <a:gd name="connsiteY11" fmla="*/ 1026367 h 1786958"/>
              <a:gd name="connsiteX0" fmla="*/ 1127639 w 4769961"/>
              <a:gd name="connsiteY0" fmla="*/ 1026367 h 1775436"/>
              <a:gd name="connsiteX1" fmla="*/ 1556848 w 4769961"/>
              <a:gd name="connsiteY1" fmla="*/ 1138335 h 1775436"/>
              <a:gd name="connsiteX2" fmla="*/ 2172668 w 4769961"/>
              <a:gd name="connsiteY2" fmla="*/ 429208 h 1775436"/>
              <a:gd name="connsiteX3" fmla="*/ 2788488 w 4769961"/>
              <a:gd name="connsiteY3" fmla="*/ 0 h 1775436"/>
              <a:gd name="connsiteX4" fmla="*/ 3236358 w 4769961"/>
              <a:gd name="connsiteY4" fmla="*/ 541176 h 1775436"/>
              <a:gd name="connsiteX5" fmla="*/ 3777533 w 4769961"/>
              <a:gd name="connsiteY5" fmla="*/ 727788 h 1775436"/>
              <a:gd name="connsiteX6" fmla="*/ 3982807 w 4769961"/>
              <a:gd name="connsiteY6" fmla="*/ 1175657 h 1775436"/>
              <a:gd name="connsiteX7" fmla="*/ 4356031 w 4769961"/>
              <a:gd name="connsiteY7" fmla="*/ 1548882 h 1775436"/>
              <a:gd name="connsiteX8" fmla="*/ 4769961 w 4769961"/>
              <a:gd name="connsiteY8" fmla="*/ 1775436 h 1775436"/>
              <a:gd name="connsiteX9" fmla="*/ 0 w 4769961"/>
              <a:gd name="connsiteY9" fmla="*/ 1761903 h 1775436"/>
              <a:gd name="connsiteX10" fmla="*/ 269223 w 4769961"/>
              <a:gd name="connsiteY10" fmla="*/ 1492898 h 1775436"/>
              <a:gd name="connsiteX11" fmla="*/ 1127639 w 4769961"/>
              <a:gd name="connsiteY11" fmla="*/ 1026367 h 1775436"/>
              <a:gd name="connsiteX0" fmla="*/ 1116944 w 5019917"/>
              <a:gd name="connsiteY0" fmla="*/ 1026367 h 1792882"/>
              <a:gd name="connsiteX1" fmla="*/ 1546153 w 5019917"/>
              <a:gd name="connsiteY1" fmla="*/ 1138335 h 1792882"/>
              <a:gd name="connsiteX2" fmla="*/ 2161973 w 5019917"/>
              <a:gd name="connsiteY2" fmla="*/ 429208 h 1792882"/>
              <a:gd name="connsiteX3" fmla="*/ 2777793 w 5019917"/>
              <a:gd name="connsiteY3" fmla="*/ 0 h 1792882"/>
              <a:gd name="connsiteX4" fmla="*/ 3225663 w 5019917"/>
              <a:gd name="connsiteY4" fmla="*/ 541176 h 1792882"/>
              <a:gd name="connsiteX5" fmla="*/ 3766838 w 5019917"/>
              <a:gd name="connsiteY5" fmla="*/ 727788 h 1792882"/>
              <a:gd name="connsiteX6" fmla="*/ 3972112 w 5019917"/>
              <a:gd name="connsiteY6" fmla="*/ 1175657 h 1792882"/>
              <a:gd name="connsiteX7" fmla="*/ 4345336 w 5019917"/>
              <a:gd name="connsiteY7" fmla="*/ 1548882 h 1792882"/>
              <a:gd name="connsiteX8" fmla="*/ 4759266 w 5019917"/>
              <a:gd name="connsiteY8" fmla="*/ 1775436 h 1792882"/>
              <a:gd name="connsiteX9" fmla="*/ 0 w 5019917"/>
              <a:gd name="connsiteY9" fmla="*/ 1777946 h 1792882"/>
              <a:gd name="connsiteX10" fmla="*/ 258528 w 5019917"/>
              <a:gd name="connsiteY10" fmla="*/ 1492898 h 1792882"/>
              <a:gd name="connsiteX11" fmla="*/ 1116944 w 5019917"/>
              <a:gd name="connsiteY11" fmla="*/ 1026367 h 1792882"/>
              <a:gd name="connsiteX0" fmla="*/ 1116944 w 4759266"/>
              <a:gd name="connsiteY0" fmla="*/ 1026367 h 1792882"/>
              <a:gd name="connsiteX1" fmla="*/ 1546153 w 4759266"/>
              <a:gd name="connsiteY1" fmla="*/ 1138335 h 1792882"/>
              <a:gd name="connsiteX2" fmla="*/ 2161973 w 4759266"/>
              <a:gd name="connsiteY2" fmla="*/ 429208 h 1792882"/>
              <a:gd name="connsiteX3" fmla="*/ 2777793 w 4759266"/>
              <a:gd name="connsiteY3" fmla="*/ 0 h 1792882"/>
              <a:gd name="connsiteX4" fmla="*/ 3225663 w 4759266"/>
              <a:gd name="connsiteY4" fmla="*/ 541176 h 1792882"/>
              <a:gd name="connsiteX5" fmla="*/ 3766838 w 4759266"/>
              <a:gd name="connsiteY5" fmla="*/ 727788 h 1792882"/>
              <a:gd name="connsiteX6" fmla="*/ 3972112 w 4759266"/>
              <a:gd name="connsiteY6" fmla="*/ 1175657 h 1792882"/>
              <a:gd name="connsiteX7" fmla="*/ 4345336 w 4759266"/>
              <a:gd name="connsiteY7" fmla="*/ 1548882 h 1792882"/>
              <a:gd name="connsiteX8" fmla="*/ 4759266 w 4759266"/>
              <a:gd name="connsiteY8" fmla="*/ 1775436 h 1792882"/>
              <a:gd name="connsiteX9" fmla="*/ 0 w 4759266"/>
              <a:gd name="connsiteY9" fmla="*/ 1777946 h 1792882"/>
              <a:gd name="connsiteX10" fmla="*/ 258528 w 4759266"/>
              <a:gd name="connsiteY10" fmla="*/ 1492898 h 1792882"/>
              <a:gd name="connsiteX11" fmla="*/ 1116944 w 4759266"/>
              <a:gd name="connsiteY11" fmla="*/ 1026367 h 1792882"/>
              <a:gd name="connsiteX0" fmla="*/ 1116944 w 4759266"/>
              <a:gd name="connsiteY0" fmla="*/ 1026367 h 1777946"/>
              <a:gd name="connsiteX1" fmla="*/ 1546153 w 4759266"/>
              <a:gd name="connsiteY1" fmla="*/ 1138335 h 1777946"/>
              <a:gd name="connsiteX2" fmla="*/ 2161973 w 4759266"/>
              <a:gd name="connsiteY2" fmla="*/ 429208 h 1777946"/>
              <a:gd name="connsiteX3" fmla="*/ 2777793 w 4759266"/>
              <a:gd name="connsiteY3" fmla="*/ 0 h 1777946"/>
              <a:gd name="connsiteX4" fmla="*/ 3225663 w 4759266"/>
              <a:gd name="connsiteY4" fmla="*/ 541176 h 1777946"/>
              <a:gd name="connsiteX5" fmla="*/ 3766838 w 4759266"/>
              <a:gd name="connsiteY5" fmla="*/ 727788 h 1777946"/>
              <a:gd name="connsiteX6" fmla="*/ 3972112 w 4759266"/>
              <a:gd name="connsiteY6" fmla="*/ 1175657 h 1777946"/>
              <a:gd name="connsiteX7" fmla="*/ 4345336 w 4759266"/>
              <a:gd name="connsiteY7" fmla="*/ 1548882 h 1777946"/>
              <a:gd name="connsiteX8" fmla="*/ 4759266 w 4759266"/>
              <a:gd name="connsiteY8" fmla="*/ 1775436 h 1777946"/>
              <a:gd name="connsiteX9" fmla="*/ 0 w 4759266"/>
              <a:gd name="connsiteY9" fmla="*/ 1777946 h 1777946"/>
              <a:gd name="connsiteX10" fmla="*/ 258528 w 4759266"/>
              <a:gd name="connsiteY10" fmla="*/ 1492898 h 1777946"/>
              <a:gd name="connsiteX11" fmla="*/ 1116944 w 4759266"/>
              <a:gd name="connsiteY11" fmla="*/ 1026367 h 177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59266" h="1777946">
                <a:moveTo>
                  <a:pt x="1116944" y="1026367"/>
                </a:moveTo>
                <a:lnTo>
                  <a:pt x="1546153" y="1138335"/>
                </a:lnTo>
                <a:lnTo>
                  <a:pt x="2161973" y="429208"/>
                </a:lnTo>
                <a:lnTo>
                  <a:pt x="2777793" y="0"/>
                </a:lnTo>
                <a:lnTo>
                  <a:pt x="3225663" y="541176"/>
                </a:lnTo>
                <a:lnTo>
                  <a:pt x="3766838" y="727788"/>
                </a:lnTo>
                <a:lnTo>
                  <a:pt x="3972112" y="1175657"/>
                </a:lnTo>
                <a:cubicBezTo>
                  <a:pt x="4096520" y="1300065"/>
                  <a:pt x="4214144" y="1448919"/>
                  <a:pt x="4345336" y="1548882"/>
                </a:cubicBezTo>
                <a:lnTo>
                  <a:pt x="4759266" y="1775436"/>
                </a:lnTo>
                <a:lnTo>
                  <a:pt x="0" y="1777946"/>
                </a:lnTo>
                <a:lnTo>
                  <a:pt x="258528" y="1492898"/>
                </a:lnTo>
                <a:lnTo>
                  <a:pt x="1116944" y="1026367"/>
                </a:lnTo>
                <a:close/>
              </a:path>
            </a:pathLst>
          </a:custGeom>
          <a:solidFill>
            <a:srgbClr val="12A6F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3" name="Freeform 60"/>
          <p:cNvSpPr/>
          <p:nvPr/>
        </p:nvSpPr>
        <p:spPr>
          <a:xfrm flipV="1">
            <a:off x="1212580" y="3588759"/>
            <a:ext cx="2075783" cy="780933"/>
          </a:xfrm>
          <a:custGeom>
            <a:avLst/>
            <a:gdLst>
              <a:gd name="connsiteX0" fmla="*/ 559311 w 5190529"/>
              <a:gd name="connsiteY0" fmla="*/ 1549839 h 1867809"/>
              <a:gd name="connsiteX1" fmla="*/ 1492372 w 5190529"/>
              <a:gd name="connsiteY1" fmla="*/ 1027324 h 1867809"/>
              <a:gd name="connsiteX2" fmla="*/ 1921581 w 5190529"/>
              <a:gd name="connsiteY2" fmla="*/ 1139292 h 1867809"/>
              <a:gd name="connsiteX3" fmla="*/ 2537401 w 5190529"/>
              <a:gd name="connsiteY3" fmla="*/ 430165 h 1867809"/>
              <a:gd name="connsiteX4" fmla="*/ 3153221 w 5190529"/>
              <a:gd name="connsiteY4" fmla="*/ 957 h 1867809"/>
              <a:gd name="connsiteX5" fmla="*/ 3601091 w 5190529"/>
              <a:gd name="connsiteY5" fmla="*/ 542133 h 1867809"/>
              <a:gd name="connsiteX6" fmla="*/ 4142266 w 5190529"/>
              <a:gd name="connsiteY6" fmla="*/ 728745 h 1867809"/>
              <a:gd name="connsiteX7" fmla="*/ 4347540 w 5190529"/>
              <a:gd name="connsiteY7" fmla="*/ 1176614 h 1867809"/>
              <a:gd name="connsiteX8" fmla="*/ 4720764 w 5190529"/>
              <a:gd name="connsiteY8" fmla="*/ 1549839 h 1867809"/>
              <a:gd name="connsiteX9" fmla="*/ 4888715 w 5190529"/>
              <a:gd name="connsiteY9" fmla="*/ 1792435 h 1867809"/>
              <a:gd name="connsiteX10" fmla="*/ 354038 w 5190529"/>
              <a:gd name="connsiteY10" fmla="*/ 1848418 h 1867809"/>
              <a:gd name="connsiteX11" fmla="*/ 633956 w 5190529"/>
              <a:gd name="connsiteY11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4888715"/>
              <a:gd name="connsiteY0" fmla="*/ 1026367 h 1866852"/>
              <a:gd name="connsiteX1" fmla="*/ 1921581 w 4888715"/>
              <a:gd name="connsiteY1" fmla="*/ 1138335 h 1866852"/>
              <a:gd name="connsiteX2" fmla="*/ 2537401 w 4888715"/>
              <a:gd name="connsiteY2" fmla="*/ 429208 h 1866852"/>
              <a:gd name="connsiteX3" fmla="*/ 3153221 w 4888715"/>
              <a:gd name="connsiteY3" fmla="*/ 0 h 1866852"/>
              <a:gd name="connsiteX4" fmla="*/ 3601091 w 4888715"/>
              <a:gd name="connsiteY4" fmla="*/ 541176 h 1866852"/>
              <a:gd name="connsiteX5" fmla="*/ 4142266 w 4888715"/>
              <a:gd name="connsiteY5" fmla="*/ 727788 h 1866852"/>
              <a:gd name="connsiteX6" fmla="*/ 4347540 w 4888715"/>
              <a:gd name="connsiteY6" fmla="*/ 1175657 h 1866852"/>
              <a:gd name="connsiteX7" fmla="*/ 4720764 w 4888715"/>
              <a:gd name="connsiteY7" fmla="*/ 1548882 h 1866852"/>
              <a:gd name="connsiteX8" fmla="*/ 4888715 w 4888715"/>
              <a:gd name="connsiteY8" fmla="*/ 1791478 h 1866852"/>
              <a:gd name="connsiteX9" fmla="*/ 354038 w 4888715"/>
              <a:gd name="connsiteY9" fmla="*/ 1847461 h 1866852"/>
              <a:gd name="connsiteX10" fmla="*/ 633956 w 4888715"/>
              <a:gd name="connsiteY10" fmla="*/ 1492898 h 1866852"/>
              <a:gd name="connsiteX11" fmla="*/ 1492372 w 4888715"/>
              <a:gd name="connsiteY11" fmla="*/ 1026367 h 1866852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47461"/>
              <a:gd name="connsiteX1" fmla="*/ 1939726 w 5152839"/>
              <a:gd name="connsiteY1" fmla="*/ 1138335 h 1847461"/>
              <a:gd name="connsiteX2" fmla="*/ 2555546 w 5152839"/>
              <a:gd name="connsiteY2" fmla="*/ 429208 h 1847461"/>
              <a:gd name="connsiteX3" fmla="*/ 3171366 w 5152839"/>
              <a:gd name="connsiteY3" fmla="*/ 0 h 1847461"/>
              <a:gd name="connsiteX4" fmla="*/ 3619236 w 5152839"/>
              <a:gd name="connsiteY4" fmla="*/ 541176 h 1847461"/>
              <a:gd name="connsiteX5" fmla="*/ 4160411 w 5152839"/>
              <a:gd name="connsiteY5" fmla="*/ 727788 h 1847461"/>
              <a:gd name="connsiteX6" fmla="*/ 4365685 w 5152839"/>
              <a:gd name="connsiteY6" fmla="*/ 1175657 h 1847461"/>
              <a:gd name="connsiteX7" fmla="*/ 4738909 w 5152839"/>
              <a:gd name="connsiteY7" fmla="*/ 1548882 h 1847461"/>
              <a:gd name="connsiteX8" fmla="*/ 5152839 w 5152839"/>
              <a:gd name="connsiteY8" fmla="*/ 1775436 h 1847461"/>
              <a:gd name="connsiteX9" fmla="*/ 372183 w 5152839"/>
              <a:gd name="connsiteY9" fmla="*/ 1847461 h 1847461"/>
              <a:gd name="connsiteX10" fmla="*/ 652101 w 5152839"/>
              <a:gd name="connsiteY10" fmla="*/ 1492898 h 1847461"/>
              <a:gd name="connsiteX11" fmla="*/ 1510517 w 5152839"/>
              <a:gd name="connsiteY11" fmla="*/ 1026367 h 1847461"/>
              <a:gd name="connsiteX0" fmla="*/ 1138334 w 4780656"/>
              <a:gd name="connsiteY0" fmla="*/ 1026367 h 1847461"/>
              <a:gd name="connsiteX1" fmla="*/ 1567543 w 4780656"/>
              <a:gd name="connsiteY1" fmla="*/ 1138335 h 1847461"/>
              <a:gd name="connsiteX2" fmla="*/ 2183363 w 4780656"/>
              <a:gd name="connsiteY2" fmla="*/ 429208 h 1847461"/>
              <a:gd name="connsiteX3" fmla="*/ 2799183 w 4780656"/>
              <a:gd name="connsiteY3" fmla="*/ 0 h 1847461"/>
              <a:gd name="connsiteX4" fmla="*/ 3247053 w 4780656"/>
              <a:gd name="connsiteY4" fmla="*/ 541176 h 1847461"/>
              <a:gd name="connsiteX5" fmla="*/ 3788228 w 4780656"/>
              <a:gd name="connsiteY5" fmla="*/ 727788 h 1847461"/>
              <a:gd name="connsiteX6" fmla="*/ 3993502 w 4780656"/>
              <a:gd name="connsiteY6" fmla="*/ 1175657 h 1847461"/>
              <a:gd name="connsiteX7" fmla="*/ 4366726 w 4780656"/>
              <a:gd name="connsiteY7" fmla="*/ 1548882 h 1847461"/>
              <a:gd name="connsiteX8" fmla="*/ 4780656 w 4780656"/>
              <a:gd name="connsiteY8" fmla="*/ 1775436 h 1847461"/>
              <a:gd name="connsiteX9" fmla="*/ 0 w 4780656"/>
              <a:gd name="connsiteY9" fmla="*/ 1847461 h 1847461"/>
              <a:gd name="connsiteX10" fmla="*/ 279918 w 4780656"/>
              <a:gd name="connsiteY10" fmla="*/ 1492898 h 1847461"/>
              <a:gd name="connsiteX11" fmla="*/ 1138334 w 4780656"/>
              <a:gd name="connsiteY11" fmla="*/ 1026367 h 1847461"/>
              <a:gd name="connsiteX0" fmla="*/ 1122292 w 5025647"/>
              <a:gd name="connsiteY0" fmla="*/ 1026367 h 1804682"/>
              <a:gd name="connsiteX1" fmla="*/ 1551501 w 5025647"/>
              <a:gd name="connsiteY1" fmla="*/ 1138335 h 1804682"/>
              <a:gd name="connsiteX2" fmla="*/ 2167321 w 5025647"/>
              <a:gd name="connsiteY2" fmla="*/ 429208 h 1804682"/>
              <a:gd name="connsiteX3" fmla="*/ 2783141 w 5025647"/>
              <a:gd name="connsiteY3" fmla="*/ 0 h 1804682"/>
              <a:gd name="connsiteX4" fmla="*/ 3231011 w 5025647"/>
              <a:gd name="connsiteY4" fmla="*/ 541176 h 1804682"/>
              <a:gd name="connsiteX5" fmla="*/ 3772186 w 5025647"/>
              <a:gd name="connsiteY5" fmla="*/ 727788 h 1804682"/>
              <a:gd name="connsiteX6" fmla="*/ 3977460 w 5025647"/>
              <a:gd name="connsiteY6" fmla="*/ 1175657 h 1804682"/>
              <a:gd name="connsiteX7" fmla="*/ 4350684 w 5025647"/>
              <a:gd name="connsiteY7" fmla="*/ 1548882 h 1804682"/>
              <a:gd name="connsiteX8" fmla="*/ 4764614 w 5025647"/>
              <a:gd name="connsiteY8" fmla="*/ 1775436 h 1804682"/>
              <a:gd name="connsiteX9" fmla="*/ 0 w 5025647"/>
              <a:gd name="connsiteY9" fmla="*/ 1804682 h 1804682"/>
              <a:gd name="connsiteX10" fmla="*/ 263876 w 5025647"/>
              <a:gd name="connsiteY10" fmla="*/ 1492898 h 1804682"/>
              <a:gd name="connsiteX11" fmla="*/ 1122292 w 5025647"/>
              <a:gd name="connsiteY11" fmla="*/ 1026367 h 1804682"/>
              <a:gd name="connsiteX0" fmla="*/ 1127639 w 5031375"/>
              <a:gd name="connsiteY0" fmla="*/ 1026367 h 1786958"/>
              <a:gd name="connsiteX1" fmla="*/ 1556848 w 5031375"/>
              <a:gd name="connsiteY1" fmla="*/ 1138335 h 1786958"/>
              <a:gd name="connsiteX2" fmla="*/ 2172668 w 5031375"/>
              <a:gd name="connsiteY2" fmla="*/ 429208 h 1786958"/>
              <a:gd name="connsiteX3" fmla="*/ 2788488 w 5031375"/>
              <a:gd name="connsiteY3" fmla="*/ 0 h 1786958"/>
              <a:gd name="connsiteX4" fmla="*/ 3236358 w 5031375"/>
              <a:gd name="connsiteY4" fmla="*/ 541176 h 1786958"/>
              <a:gd name="connsiteX5" fmla="*/ 3777533 w 5031375"/>
              <a:gd name="connsiteY5" fmla="*/ 727788 h 1786958"/>
              <a:gd name="connsiteX6" fmla="*/ 3982807 w 5031375"/>
              <a:gd name="connsiteY6" fmla="*/ 1175657 h 1786958"/>
              <a:gd name="connsiteX7" fmla="*/ 4356031 w 5031375"/>
              <a:gd name="connsiteY7" fmla="*/ 1548882 h 1786958"/>
              <a:gd name="connsiteX8" fmla="*/ 4769961 w 5031375"/>
              <a:gd name="connsiteY8" fmla="*/ 1775436 h 1786958"/>
              <a:gd name="connsiteX9" fmla="*/ 0 w 5031375"/>
              <a:gd name="connsiteY9" fmla="*/ 1761903 h 1786958"/>
              <a:gd name="connsiteX10" fmla="*/ 269223 w 5031375"/>
              <a:gd name="connsiteY10" fmla="*/ 1492898 h 1786958"/>
              <a:gd name="connsiteX11" fmla="*/ 1127639 w 5031375"/>
              <a:gd name="connsiteY11" fmla="*/ 1026367 h 1786958"/>
              <a:gd name="connsiteX0" fmla="*/ 1127639 w 4769961"/>
              <a:gd name="connsiteY0" fmla="*/ 1026367 h 1786958"/>
              <a:gd name="connsiteX1" fmla="*/ 1556848 w 4769961"/>
              <a:gd name="connsiteY1" fmla="*/ 1138335 h 1786958"/>
              <a:gd name="connsiteX2" fmla="*/ 2172668 w 4769961"/>
              <a:gd name="connsiteY2" fmla="*/ 429208 h 1786958"/>
              <a:gd name="connsiteX3" fmla="*/ 2788488 w 4769961"/>
              <a:gd name="connsiteY3" fmla="*/ 0 h 1786958"/>
              <a:gd name="connsiteX4" fmla="*/ 3236358 w 4769961"/>
              <a:gd name="connsiteY4" fmla="*/ 541176 h 1786958"/>
              <a:gd name="connsiteX5" fmla="*/ 3777533 w 4769961"/>
              <a:gd name="connsiteY5" fmla="*/ 727788 h 1786958"/>
              <a:gd name="connsiteX6" fmla="*/ 3982807 w 4769961"/>
              <a:gd name="connsiteY6" fmla="*/ 1175657 h 1786958"/>
              <a:gd name="connsiteX7" fmla="*/ 4356031 w 4769961"/>
              <a:gd name="connsiteY7" fmla="*/ 1548882 h 1786958"/>
              <a:gd name="connsiteX8" fmla="*/ 4769961 w 4769961"/>
              <a:gd name="connsiteY8" fmla="*/ 1775436 h 1786958"/>
              <a:gd name="connsiteX9" fmla="*/ 0 w 4769961"/>
              <a:gd name="connsiteY9" fmla="*/ 1761903 h 1786958"/>
              <a:gd name="connsiteX10" fmla="*/ 269223 w 4769961"/>
              <a:gd name="connsiteY10" fmla="*/ 1492898 h 1786958"/>
              <a:gd name="connsiteX11" fmla="*/ 1127639 w 4769961"/>
              <a:gd name="connsiteY11" fmla="*/ 1026367 h 1786958"/>
              <a:gd name="connsiteX0" fmla="*/ 1127639 w 4769961"/>
              <a:gd name="connsiteY0" fmla="*/ 1026367 h 1775436"/>
              <a:gd name="connsiteX1" fmla="*/ 1556848 w 4769961"/>
              <a:gd name="connsiteY1" fmla="*/ 1138335 h 1775436"/>
              <a:gd name="connsiteX2" fmla="*/ 2172668 w 4769961"/>
              <a:gd name="connsiteY2" fmla="*/ 429208 h 1775436"/>
              <a:gd name="connsiteX3" fmla="*/ 2788488 w 4769961"/>
              <a:gd name="connsiteY3" fmla="*/ 0 h 1775436"/>
              <a:gd name="connsiteX4" fmla="*/ 3236358 w 4769961"/>
              <a:gd name="connsiteY4" fmla="*/ 541176 h 1775436"/>
              <a:gd name="connsiteX5" fmla="*/ 3777533 w 4769961"/>
              <a:gd name="connsiteY5" fmla="*/ 727788 h 1775436"/>
              <a:gd name="connsiteX6" fmla="*/ 3982807 w 4769961"/>
              <a:gd name="connsiteY6" fmla="*/ 1175657 h 1775436"/>
              <a:gd name="connsiteX7" fmla="*/ 4356031 w 4769961"/>
              <a:gd name="connsiteY7" fmla="*/ 1548882 h 1775436"/>
              <a:gd name="connsiteX8" fmla="*/ 4769961 w 4769961"/>
              <a:gd name="connsiteY8" fmla="*/ 1775436 h 1775436"/>
              <a:gd name="connsiteX9" fmla="*/ 0 w 4769961"/>
              <a:gd name="connsiteY9" fmla="*/ 1761903 h 1775436"/>
              <a:gd name="connsiteX10" fmla="*/ 269223 w 4769961"/>
              <a:gd name="connsiteY10" fmla="*/ 1492898 h 1775436"/>
              <a:gd name="connsiteX11" fmla="*/ 1127639 w 4769961"/>
              <a:gd name="connsiteY11" fmla="*/ 1026367 h 1775436"/>
              <a:gd name="connsiteX0" fmla="*/ 1116944 w 5019917"/>
              <a:gd name="connsiteY0" fmla="*/ 1026367 h 1792882"/>
              <a:gd name="connsiteX1" fmla="*/ 1546153 w 5019917"/>
              <a:gd name="connsiteY1" fmla="*/ 1138335 h 1792882"/>
              <a:gd name="connsiteX2" fmla="*/ 2161973 w 5019917"/>
              <a:gd name="connsiteY2" fmla="*/ 429208 h 1792882"/>
              <a:gd name="connsiteX3" fmla="*/ 2777793 w 5019917"/>
              <a:gd name="connsiteY3" fmla="*/ 0 h 1792882"/>
              <a:gd name="connsiteX4" fmla="*/ 3225663 w 5019917"/>
              <a:gd name="connsiteY4" fmla="*/ 541176 h 1792882"/>
              <a:gd name="connsiteX5" fmla="*/ 3766838 w 5019917"/>
              <a:gd name="connsiteY5" fmla="*/ 727788 h 1792882"/>
              <a:gd name="connsiteX6" fmla="*/ 3972112 w 5019917"/>
              <a:gd name="connsiteY6" fmla="*/ 1175657 h 1792882"/>
              <a:gd name="connsiteX7" fmla="*/ 4345336 w 5019917"/>
              <a:gd name="connsiteY7" fmla="*/ 1548882 h 1792882"/>
              <a:gd name="connsiteX8" fmla="*/ 4759266 w 5019917"/>
              <a:gd name="connsiteY8" fmla="*/ 1775436 h 1792882"/>
              <a:gd name="connsiteX9" fmla="*/ 0 w 5019917"/>
              <a:gd name="connsiteY9" fmla="*/ 1777946 h 1792882"/>
              <a:gd name="connsiteX10" fmla="*/ 258528 w 5019917"/>
              <a:gd name="connsiteY10" fmla="*/ 1492898 h 1792882"/>
              <a:gd name="connsiteX11" fmla="*/ 1116944 w 5019917"/>
              <a:gd name="connsiteY11" fmla="*/ 1026367 h 1792882"/>
              <a:gd name="connsiteX0" fmla="*/ 1116944 w 4759266"/>
              <a:gd name="connsiteY0" fmla="*/ 1026367 h 1792882"/>
              <a:gd name="connsiteX1" fmla="*/ 1546153 w 4759266"/>
              <a:gd name="connsiteY1" fmla="*/ 1138335 h 1792882"/>
              <a:gd name="connsiteX2" fmla="*/ 2161973 w 4759266"/>
              <a:gd name="connsiteY2" fmla="*/ 429208 h 1792882"/>
              <a:gd name="connsiteX3" fmla="*/ 2777793 w 4759266"/>
              <a:gd name="connsiteY3" fmla="*/ 0 h 1792882"/>
              <a:gd name="connsiteX4" fmla="*/ 3225663 w 4759266"/>
              <a:gd name="connsiteY4" fmla="*/ 541176 h 1792882"/>
              <a:gd name="connsiteX5" fmla="*/ 3766838 w 4759266"/>
              <a:gd name="connsiteY5" fmla="*/ 727788 h 1792882"/>
              <a:gd name="connsiteX6" fmla="*/ 3972112 w 4759266"/>
              <a:gd name="connsiteY6" fmla="*/ 1175657 h 1792882"/>
              <a:gd name="connsiteX7" fmla="*/ 4345336 w 4759266"/>
              <a:gd name="connsiteY7" fmla="*/ 1548882 h 1792882"/>
              <a:gd name="connsiteX8" fmla="*/ 4759266 w 4759266"/>
              <a:gd name="connsiteY8" fmla="*/ 1775436 h 1792882"/>
              <a:gd name="connsiteX9" fmla="*/ 0 w 4759266"/>
              <a:gd name="connsiteY9" fmla="*/ 1777946 h 1792882"/>
              <a:gd name="connsiteX10" fmla="*/ 258528 w 4759266"/>
              <a:gd name="connsiteY10" fmla="*/ 1492898 h 1792882"/>
              <a:gd name="connsiteX11" fmla="*/ 1116944 w 4759266"/>
              <a:gd name="connsiteY11" fmla="*/ 1026367 h 1792882"/>
              <a:gd name="connsiteX0" fmla="*/ 1116944 w 4759266"/>
              <a:gd name="connsiteY0" fmla="*/ 1026367 h 1777946"/>
              <a:gd name="connsiteX1" fmla="*/ 1546153 w 4759266"/>
              <a:gd name="connsiteY1" fmla="*/ 1138335 h 1777946"/>
              <a:gd name="connsiteX2" fmla="*/ 2161973 w 4759266"/>
              <a:gd name="connsiteY2" fmla="*/ 429208 h 1777946"/>
              <a:gd name="connsiteX3" fmla="*/ 2777793 w 4759266"/>
              <a:gd name="connsiteY3" fmla="*/ 0 h 1777946"/>
              <a:gd name="connsiteX4" fmla="*/ 3225663 w 4759266"/>
              <a:gd name="connsiteY4" fmla="*/ 541176 h 1777946"/>
              <a:gd name="connsiteX5" fmla="*/ 3766838 w 4759266"/>
              <a:gd name="connsiteY5" fmla="*/ 727788 h 1777946"/>
              <a:gd name="connsiteX6" fmla="*/ 3972112 w 4759266"/>
              <a:gd name="connsiteY6" fmla="*/ 1175657 h 1777946"/>
              <a:gd name="connsiteX7" fmla="*/ 4345336 w 4759266"/>
              <a:gd name="connsiteY7" fmla="*/ 1548882 h 1777946"/>
              <a:gd name="connsiteX8" fmla="*/ 4759266 w 4759266"/>
              <a:gd name="connsiteY8" fmla="*/ 1775436 h 1777946"/>
              <a:gd name="connsiteX9" fmla="*/ 0 w 4759266"/>
              <a:gd name="connsiteY9" fmla="*/ 1777946 h 1777946"/>
              <a:gd name="connsiteX10" fmla="*/ 258528 w 4759266"/>
              <a:gd name="connsiteY10" fmla="*/ 1492898 h 1777946"/>
              <a:gd name="connsiteX11" fmla="*/ 1116944 w 4759266"/>
              <a:gd name="connsiteY11" fmla="*/ 1026367 h 177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59266" h="1777946">
                <a:moveTo>
                  <a:pt x="1116944" y="1026367"/>
                </a:moveTo>
                <a:lnTo>
                  <a:pt x="1546153" y="1138335"/>
                </a:lnTo>
                <a:lnTo>
                  <a:pt x="2161973" y="429208"/>
                </a:lnTo>
                <a:lnTo>
                  <a:pt x="2777793" y="0"/>
                </a:lnTo>
                <a:lnTo>
                  <a:pt x="3225663" y="541176"/>
                </a:lnTo>
                <a:lnTo>
                  <a:pt x="3766838" y="727788"/>
                </a:lnTo>
                <a:lnTo>
                  <a:pt x="3972112" y="1175657"/>
                </a:lnTo>
                <a:cubicBezTo>
                  <a:pt x="4096520" y="1300065"/>
                  <a:pt x="4214144" y="1448919"/>
                  <a:pt x="4345336" y="1548882"/>
                </a:cubicBezTo>
                <a:lnTo>
                  <a:pt x="4759266" y="1775436"/>
                </a:lnTo>
                <a:lnTo>
                  <a:pt x="0" y="1777946"/>
                </a:lnTo>
                <a:lnTo>
                  <a:pt x="258528" y="1492898"/>
                </a:lnTo>
                <a:lnTo>
                  <a:pt x="1116944" y="1026367"/>
                </a:lnTo>
                <a:close/>
              </a:path>
            </a:pathLst>
          </a:custGeom>
          <a:solidFill>
            <a:srgbClr val="12A6F8">
              <a:lumMod val="75000"/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4" name="Freeform 61"/>
          <p:cNvSpPr/>
          <p:nvPr/>
        </p:nvSpPr>
        <p:spPr>
          <a:xfrm flipV="1">
            <a:off x="2360778" y="3587657"/>
            <a:ext cx="933100" cy="782131"/>
          </a:xfrm>
          <a:custGeom>
            <a:avLst/>
            <a:gdLst>
              <a:gd name="connsiteX0" fmla="*/ 183137 w 2289677"/>
              <a:gd name="connsiteY0" fmla="*/ 1781208 h 1871439"/>
              <a:gd name="connsiteX1" fmla="*/ 102926 w 2289677"/>
              <a:gd name="connsiteY1" fmla="*/ 642218 h 1871439"/>
              <a:gd name="connsiteX2" fmla="*/ 241958 w 2289677"/>
              <a:gd name="connsiteY2" fmla="*/ 534 h 1871439"/>
              <a:gd name="connsiteX3" fmla="*/ 707179 w 2289677"/>
              <a:gd name="connsiteY3" fmla="*/ 535271 h 1871439"/>
              <a:gd name="connsiteX4" fmla="*/ 1257958 w 2289677"/>
              <a:gd name="connsiteY4" fmla="*/ 717082 h 1871439"/>
              <a:gd name="connsiteX5" fmla="*/ 1477200 w 2289677"/>
              <a:gd name="connsiteY5" fmla="*/ 1171608 h 1871439"/>
              <a:gd name="connsiteX6" fmla="*/ 1814084 w 2289677"/>
              <a:gd name="connsiteY6" fmla="*/ 1535229 h 1871439"/>
              <a:gd name="connsiteX7" fmla="*/ 2215137 w 2289677"/>
              <a:gd name="connsiteY7" fmla="*/ 1770513 h 1871439"/>
              <a:gd name="connsiteX8" fmla="*/ 183137 w 2289677"/>
              <a:gd name="connsiteY8" fmla="*/ 1781208 h 1871439"/>
              <a:gd name="connsiteX0" fmla="*/ 183137 w 2289677"/>
              <a:gd name="connsiteY0" fmla="*/ 1781208 h 1871439"/>
              <a:gd name="connsiteX1" fmla="*/ 102926 w 2289677"/>
              <a:gd name="connsiteY1" fmla="*/ 642218 h 1871439"/>
              <a:gd name="connsiteX2" fmla="*/ 241958 w 2289677"/>
              <a:gd name="connsiteY2" fmla="*/ 534 h 1871439"/>
              <a:gd name="connsiteX3" fmla="*/ 707179 w 2289677"/>
              <a:gd name="connsiteY3" fmla="*/ 535271 h 1871439"/>
              <a:gd name="connsiteX4" fmla="*/ 1257958 w 2289677"/>
              <a:gd name="connsiteY4" fmla="*/ 717082 h 1871439"/>
              <a:gd name="connsiteX5" fmla="*/ 1477200 w 2289677"/>
              <a:gd name="connsiteY5" fmla="*/ 1171608 h 1871439"/>
              <a:gd name="connsiteX6" fmla="*/ 1814084 w 2289677"/>
              <a:gd name="connsiteY6" fmla="*/ 1535229 h 1871439"/>
              <a:gd name="connsiteX7" fmla="*/ 2215137 w 2289677"/>
              <a:gd name="connsiteY7" fmla="*/ 1770513 h 1871439"/>
              <a:gd name="connsiteX8" fmla="*/ 183137 w 2289677"/>
              <a:gd name="connsiteY8" fmla="*/ 1781208 h 1871439"/>
              <a:gd name="connsiteX0" fmla="*/ 80211 w 2186751"/>
              <a:gd name="connsiteY0" fmla="*/ 1781208 h 1871439"/>
              <a:gd name="connsiteX1" fmla="*/ 0 w 2186751"/>
              <a:gd name="connsiteY1" fmla="*/ 642218 h 1871439"/>
              <a:gd name="connsiteX2" fmla="*/ 139032 w 2186751"/>
              <a:gd name="connsiteY2" fmla="*/ 534 h 1871439"/>
              <a:gd name="connsiteX3" fmla="*/ 604253 w 2186751"/>
              <a:gd name="connsiteY3" fmla="*/ 535271 h 1871439"/>
              <a:gd name="connsiteX4" fmla="*/ 1155032 w 2186751"/>
              <a:gd name="connsiteY4" fmla="*/ 717082 h 1871439"/>
              <a:gd name="connsiteX5" fmla="*/ 1374274 w 2186751"/>
              <a:gd name="connsiteY5" fmla="*/ 1171608 h 1871439"/>
              <a:gd name="connsiteX6" fmla="*/ 1711158 w 2186751"/>
              <a:gd name="connsiteY6" fmla="*/ 1535229 h 1871439"/>
              <a:gd name="connsiteX7" fmla="*/ 2112211 w 2186751"/>
              <a:gd name="connsiteY7" fmla="*/ 1770513 h 1871439"/>
              <a:gd name="connsiteX8" fmla="*/ 80211 w 2186751"/>
              <a:gd name="connsiteY8" fmla="*/ 1781208 h 1871439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12211"/>
              <a:gd name="connsiteY0" fmla="*/ 1780674 h 1870905"/>
              <a:gd name="connsiteX1" fmla="*/ 0 w 2112211"/>
              <a:gd name="connsiteY1" fmla="*/ 641684 h 1870905"/>
              <a:gd name="connsiteX2" fmla="*/ 139032 w 2112211"/>
              <a:gd name="connsiteY2" fmla="*/ 0 h 1870905"/>
              <a:gd name="connsiteX3" fmla="*/ 604253 w 2112211"/>
              <a:gd name="connsiteY3" fmla="*/ 534737 h 1870905"/>
              <a:gd name="connsiteX4" fmla="*/ 1155032 w 2112211"/>
              <a:gd name="connsiteY4" fmla="*/ 716548 h 1870905"/>
              <a:gd name="connsiteX5" fmla="*/ 1374274 w 2112211"/>
              <a:gd name="connsiteY5" fmla="*/ 1171074 h 1870905"/>
              <a:gd name="connsiteX6" fmla="*/ 1711158 w 2112211"/>
              <a:gd name="connsiteY6" fmla="*/ 1534695 h 1870905"/>
              <a:gd name="connsiteX7" fmla="*/ 2112211 w 2112211"/>
              <a:gd name="connsiteY7" fmla="*/ 1769979 h 1870905"/>
              <a:gd name="connsiteX8" fmla="*/ 80211 w 2112211"/>
              <a:gd name="connsiteY8" fmla="*/ 1780674 h 1870905"/>
              <a:gd name="connsiteX0" fmla="*/ 80211 w 2112211"/>
              <a:gd name="connsiteY0" fmla="*/ 1780674 h 1780674"/>
              <a:gd name="connsiteX1" fmla="*/ 0 w 2112211"/>
              <a:gd name="connsiteY1" fmla="*/ 641684 h 1780674"/>
              <a:gd name="connsiteX2" fmla="*/ 139032 w 2112211"/>
              <a:gd name="connsiteY2" fmla="*/ 0 h 1780674"/>
              <a:gd name="connsiteX3" fmla="*/ 604253 w 2112211"/>
              <a:gd name="connsiteY3" fmla="*/ 534737 h 1780674"/>
              <a:gd name="connsiteX4" fmla="*/ 1155032 w 2112211"/>
              <a:gd name="connsiteY4" fmla="*/ 716548 h 1780674"/>
              <a:gd name="connsiteX5" fmla="*/ 1374274 w 2112211"/>
              <a:gd name="connsiteY5" fmla="*/ 1171074 h 1780674"/>
              <a:gd name="connsiteX6" fmla="*/ 1711158 w 2112211"/>
              <a:gd name="connsiteY6" fmla="*/ 1534695 h 1780674"/>
              <a:gd name="connsiteX7" fmla="*/ 2112211 w 2112211"/>
              <a:gd name="connsiteY7" fmla="*/ 1769979 h 1780674"/>
              <a:gd name="connsiteX8" fmla="*/ 80211 w 2112211"/>
              <a:gd name="connsiteY8" fmla="*/ 1780674 h 1780674"/>
              <a:gd name="connsiteX0" fmla="*/ 175245 w 2237423"/>
              <a:gd name="connsiteY0" fmla="*/ 1780674 h 1830781"/>
              <a:gd name="connsiteX1" fmla="*/ 95034 w 2237423"/>
              <a:gd name="connsiteY1" fmla="*/ 641684 h 1830781"/>
              <a:gd name="connsiteX2" fmla="*/ 234066 w 2237423"/>
              <a:gd name="connsiteY2" fmla="*/ 0 h 1830781"/>
              <a:gd name="connsiteX3" fmla="*/ 699287 w 2237423"/>
              <a:gd name="connsiteY3" fmla="*/ 534737 h 1830781"/>
              <a:gd name="connsiteX4" fmla="*/ 1250066 w 2237423"/>
              <a:gd name="connsiteY4" fmla="*/ 716548 h 1830781"/>
              <a:gd name="connsiteX5" fmla="*/ 1469308 w 2237423"/>
              <a:gd name="connsiteY5" fmla="*/ 1171074 h 1830781"/>
              <a:gd name="connsiteX6" fmla="*/ 1806192 w 2237423"/>
              <a:gd name="connsiteY6" fmla="*/ 1534695 h 1830781"/>
              <a:gd name="connsiteX7" fmla="*/ 2237423 w 2237423"/>
              <a:gd name="connsiteY7" fmla="*/ 1610035 h 1830781"/>
              <a:gd name="connsiteX8" fmla="*/ 175245 w 2237423"/>
              <a:gd name="connsiteY8" fmla="*/ 1780674 h 1830781"/>
              <a:gd name="connsiteX0" fmla="*/ 175025 w 2234185"/>
              <a:gd name="connsiteY0" fmla="*/ 1780674 h 1877291"/>
              <a:gd name="connsiteX1" fmla="*/ 94814 w 2234185"/>
              <a:gd name="connsiteY1" fmla="*/ 641684 h 1877291"/>
              <a:gd name="connsiteX2" fmla="*/ 233846 w 2234185"/>
              <a:gd name="connsiteY2" fmla="*/ 0 h 1877291"/>
              <a:gd name="connsiteX3" fmla="*/ 699067 w 2234185"/>
              <a:gd name="connsiteY3" fmla="*/ 534737 h 1877291"/>
              <a:gd name="connsiteX4" fmla="*/ 1249846 w 2234185"/>
              <a:gd name="connsiteY4" fmla="*/ 716548 h 1877291"/>
              <a:gd name="connsiteX5" fmla="*/ 1469088 w 2234185"/>
              <a:gd name="connsiteY5" fmla="*/ 1171074 h 1877291"/>
              <a:gd name="connsiteX6" fmla="*/ 1805972 w 2234185"/>
              <a:gd name="connsiteY6" fmla="*/ 1534695 h 1877291"/>
              <a:gd name="connsiteX7" fmla="*/ 2234185 w 2234185"/>
              <a:gd name="connsiteY7" fmla="*/ 1776015 h 1877291"/>
              <a:gd name="connsiteX8" fmla="*/ 175025 w 2234185"/>
              <a:gd name="connsiteY8" fmla="*/ 1780674 h 1877291"/>
              <a:gd name="connsiteX0" fmla="*/ 80211 w 2139371"/>
              <a:gd name="connsiteY0" fmla="*/ 1780674 h 1877291"/>
              <a:gd name="connsiteX1" fmla="*/ 0 w 2139371"/>
              <a:gd name="connsiteY1" fmla="*/ 641684 h 1877291"/>
              <a:gd name="connsiteX2" fmla="*/ 139032 w 2139371"/>
              <a:gd name="connsiteY2" fmla="*/ 0 h 1877291"/>
              <a:gd name="connsiteX3" fmla="*/ 604253 w 2139371"/>
              <a:gd name="connsiteY3" fmla="*/ 534737 h 1877291"/>
              <a:gd name="connsiteX4" fmla="*/ 1155032 w 2139371"/>
              <a:gd name="connsiteY4" fmla="*/ 716548 h 1877291"/>
              <a:gd name="connsiteX5" fmla="*/ 1374274 w 2139371"/>
              <a:gd name="connsiteY5" fmla="*/ 1171074 h 1877291"/>
              <a:gd name="connsiteX6" fmla="*/ 1711158 w 2139371"/>
              <a:gd name="connsiteY6" fmla="*/ 1534695 h 1877291"/>
              <a:gd name="connsiteX7" fmla="*/ 2139371 w 2139371"/>
              <a:gd name="connsiteY7" fmla="*/ 1776015 h 1877291"/>
              <a:gd name="connsiteX8" fmla="*/ 80211 w 2139371"/>
              <a:gd name="connsiteY8" fmla="*/ 1780674 h 1877291"/>
              <a:gd name="connsiteX0" fmla="*/ 80211 w 2139371"/>
              <a:gd name="connsiteY0" fmla="*/ 1780674 h 1780674"/>
              <a:gd name="connsiteX1" fmla="*/ 0 w 2139371"/>
              <a:gd name="connsiteY1" fmla="*/ 641684 h 1780674"/>
              <a:gd name="connsiteX2" fmla="*/ 139032 w 2139371"/>
              <a:gd name="connsiteY2" fmla="*/ 0 h 1780674"/>
              <a:gd name="connsiteX3" fmla="*/ 604253 w 2139371"/>
              <a:gd name="connsiteY3" fmla="*/ 534737 h 1780674"/>
              <a:gd name="connsiteX4" fmla="*/ 1155032 w 2139371"/>
              <a:gd name="connsiteY4" fmla="*/ 716548 h 1780674"/>
              <a:gd name="connsiteX5" fmla="*/ 1374274 w 2139371"/>
              <a:gd name="connsiteY5" fmla="*/ 1171074 h 1780674"/>
              <a:gd name="connsiteX6" fmla="*/ 1711158 w 2139371"/>
              <a:gd name="connsiteY6" fmla="*/ 1534695 h 1780674"/>
              <a:gd name="connsiteX7" fmla="*/ 2139371 w 2139371"/>
              <a:gd name="connsiteY7" fmla="*/ 1776015 h 1780674"/>
              <a:gd name="connsiteX8" fmla="*/ 80211 w 2139371"/>
              <a:gd name="connsiteY8" fmla="*/ 1780674 h 178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9371" h="1780674">
                <a:moveTo>
                  <a:pt x="80211" y="1780674"/>
                </a:moveTo>
                <a:lnTo>
                  <a:pt x="0" y="641684"/>
                </a:lnTo>
                <a:lnTo>
                  <a:pt x="139032" y="0"/>
                </a:lnTo>
                <a:lnTo>
                  <a:pt x="604253" y="534737"/>
                </a:lnTo>
                <a:lnTo>
                  <a:pt x="1155032" y="716548"/>
                </a:lnTo>
                <a:lnTo>
                  <a:pt x="1374274" y="1171074"/>
                </a:lnTo>
                <a:lnTo>
                  <a:pt x="1711158" y="1534695"/>
                </a:lnTo>
                <a:lnTo>
                  <a:pt x="2139371" y="1776015"/>
                </a:lnTo>
                <a:lnTo>
                  <a:pt x="80211" y="1780674"/>
                </a:lnTo>
                <a:close/>
              </a:path>
            </a:pathLst>
          </a:custGeom>
          <a:solidFill>
            <a:srgbClr val="12A6F8">
              <a:lumMod val="60000"/>
              <a:lumOff val="40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5" name="TextBox 70"/>
          <p:cNvSpPr txBox="1"/>
          <p:nvPr/>
        </p:nvSpPr>
        <p:spPr>
          <a:xfrm>
            <a:off x="605632" y="1656165"/>
            <a:ext cx="443461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s-US" sz="4400" b="1" dirty="0">
                <a:solidFill>
                  <a:srgbClr val="12A6F8"/>
                </a:solidFill>
                <a:latin typeface="Open Sans" panose="020B0606030504020204" pitchFamily="34" charset="0"/>
              </a:rPr>
              <a:t>34 % 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DJECE MLAĐE OD </a:t>
            </a:r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3.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 GOD</a:t>
            </a:r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.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 </a:t>
            </a:r>
            <a:endParaRPr lang="en-US" sz="1800" dirty="0">
              <a:solidFill>
                <a:srgbClr val="12A6F8"/>
              </a:solidFill>
              <a:latin typeface="Open Sans" panose="020B0606030504020204" pitchFamily="34" charset="0"/>
            </a:endParaRPr>
          </a:p>
        </p:txBody>
      </p:sp>
      <p:sp>
        <p:nvSpPr>
          <p:cNvPr id="9" name="Pravokutnik 8"/>
          <p:cNvSpPr/>
          <p:nvPr/>
        </p:nvSpPr>
        <p:spPr>
          <a:xfrm>
            <a:off x="3614083" y="2799693"/>
            <a:ext cx="28523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US" b="1" dirty="0">
                <a:solidFill>
                  <a:srgbClr val="12A6F8"/>
                </a:solidFill>
                <a:latin typeface="Open Sans" panose="020B0606030504020204" pitchFamily="34" charset="0"/>
              </a:rPr>
              <a:t>USTANOVE </a:t>
            </a:r>
            <a:endParaRPr lang="hr-HR" b="1" dirty="0">
              <a:solidFill>
                <a:srgbClr val="12A6F8"/>
              </a:solidFill>
              <a:latin typeface="Open Sans" panose="020B0606030504020204" pitchFamily="34" charset="0"/>
            </a:endParaRPr>
          </a:p>
          <a:p>
            <a:pPr algn="ctr"/>
            <a:r>
              <a:rPr lang="es-US" b="1" dirty="0">
                <a:solidFill>
                  <a:srgbClr val="12A6F8"/>
                </a:solidFill>
                <a:latin typeface="Open Sans" panose="020B0606030504020204" pitchFamily="34" charset="0"/>
              </a:rPr>
              <a:t>R</a:t>
            </a:r>
            <a:r>
              <a:rPr lang="hr-HR" b="1" dirty="0">
                <a:solidFill>
                  <a:srgbClr val="12A6F8"/>
                </a:solidFill>
                <a:latin typeface="Open Sans" panose="020B0606030504020204" pitchFamily="34" charset="0"/>
              </a:rPr>
              <a:t>i</a:t>
            </a:r>
            <a:r>
              <a:rPr lang="es-US" b="1" dirty="0">
                <a:solidFill>
                  <a:srgbClr val="12A6F8"/>
                </a:solidFill>
                <a:latin typeface="Open Sans" panose="020B0606030504020204" pitchFamily="34" charset="0"/>
              </a:rPr>
              <a:t>POO-a POHAĐA</a:t>
            </a:r>
            <a:endParaRPr lang="hr-HR" dirty="0"/>
          </a:p>
        </p:txBody>
      </p:sp>
      <p:sp>
        <p:nvSpPr>
          <p:cNvPr id="106" name="Freeform 2"/>
          <p:cNvSpPr/>
          <p:nvPr/>
        </p:nvSpPr>
        <p:spPr>
          <a:xfrm>
            <a:off x="6371112" y="2409043"/>
            <a:ext cx="3955527" cy="1477689"/>
          </a:xfrm>
          <a:custGeom>
            <a:avLst/>
            <a:gdLst>
              <a:gd name="connsiteX0" fmla="*/ 559311 w 5190529"/>
              <a:gd name="connsiteY0" fmla="*/ 1549839 h 1867809"/>
              <a:gd name="connsiteX1" fmla="*/ 1492372 w 5190529"/>
              <a:gd name="connsiteY1" fmla="*/ 1027324 h 1867809"/>
              <a:gd name="connsiteX2" fmla="*/ 1921581 w 5190529"/>
              <a:gd name="connsiteY2" fmla="*/ 1139292 h 1867809"/>
              <a:gd name="connsiteX3" fmla="*/ 2537401 w 5190529"/>
              <a:gd name="connsiteY3" fmla="*/ 430165 h 1867809"/>
              <a:gd name="connsiteX4" fmla="*/ 3153221 w 5190529"/>
              <a:gd name="connsiteY4" fmla="*/ 957 h 1867809"/>
              <a:gd name="connsiteX5" fmla="*/ 3601091 w 5190529"/>
              <a:gd name="connsiteY5" fmla="*/ 542133 h 1867809"/>
              <a:gd name="connsiteX6" fmla="*/ 4142266 w 5190529"/>
              <a:gd name="connsiteY6" fmla="*/ 728745 h 1867809"/>
              <a:gd name="connsiteX7" fmla="*/ 4347540 w 5190529"/>
              <a:gd name="connsiteY7" fmla="*/ 1176614 h 1867809"/>
              <a:gd name="connsiteX8" fmla="*/ 4720764 w 5190529"/>
              <a:gd name="connsiteY8" fmla="*/ 1549839 h 1867809"/>
              <a:gd name="connsiteX9" fmla="*/ 4888715 w 5190529"/>
              <a:gd name="connsiteY9" fmla="*/ 1792435 h 1867809"/>
              <a:gd name="connsiteX10" fmla="*/ 354038 w 5190529"/>
              <a:gd name="connsiteY10" fmla="*/ 1848418 h 1867809"/>
              <a:gd name="connsiteX11" fmla="*/ 633956 w 5190529"/>
              <a:gd name="connsiteY11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4888715"/>
              <a:gd name="connsiteY0" fmla="*/ 1026367 h 1866852"/>
              <a:gd name="connsiteX1" fmla="*/ 1921581 w 4888715"/>
              <a:gd name="connsiteY1" fmla="*/ 1138335 h 1866852"/>
              <a:gd name="connsiteX2" fmla="*/ 2537401 w 4888715"/>
              <a:gd name="connsiteY2" fmla="*/ 429208 h 1866852"/>
              <a:gd name="connsiteX3" fmla="*/ 3153221 w 4888715"/>
              <a:gd name="connsiteY3" fmla="*/ 0 h 1866852"/>
              <a:gd name="connsiteX4" fmla="*/ 3601091 w 4888715"/>
              <a:gd name="connsiteY4" fmla="*/ 541176 h 1866852"/>
              <a:gd name="connsiteX5" fmla="*/ 4142266 w 4888715"/>
              <a:gd name="connsiteY5" fmla="*/ 727788 h 1866852"/>
              <a:gd name="connsiteX6" fmla="*/ 4347540 w 4888715"/>
              <a:gd name="connsiteY6" fmla="*/ 1175657 h 1866852"/>
              <a:gd name="connsiteX7" fmla="*/ 4720764 w 4888715"/>
              <a:gd name="connsiteY7" fmla="*/ 1548882 h 1866852"/>
              <a:gd name="connsiteX8" fmla="*/ 4888715 w 4888715"/>
              <a:gd name="connsiteY8" fmla="*/ 1791478 h 1866852"/>
              <a:gd name="connsiteX9" fmla="*/ 354038 w 4888715"/>
              <a:gd name="connsiteY9" fmla="*/ 1847461 h 1866852"/>
              <a:gd name="connsiteX10" fmla="*/ 633956 w 4888715"/>
              <a:gd name="connsiteY10" fmla="*/ 1492898 h 1866852"/>
              <a:gd name="connsiteX11" fmla="*/ 1492372 w 4888715"/>
              <a:gd name="connsiteY11" fmla="*/ 1026367 h 1866852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47461"/>
              <a:gd name="connsiteX1" fmla="*/ 1939726 w 5152839"/>
              <a:gd name="connsiteY1" fmla="*/ 1138335 h 1847461"/>
              <a:gd name="connsiteX2" fmla="*/ 2555546 w 5152839"/>
              <a:gd name="connsiteY2" fmla="*/ 429208 h 1847461"/>
              <a:gd name="connsiteX3" fmla="*/ 3171366 w 5152839"/>
              <a:gd name="connsiteY3" fmla="*/ 0 h 1847461"/>
              <a:gd name="connsiteX4" fmla="*/ 3619236 w 5152839"/>
              <a:gd name="connsiteY4" fmla="*/ 541176 h 1847461"/>
              <a:gd name="connsiteX5" fmla="*/ 4160411 w 5152839"/>
              <a:gd name="connsiteY5" fmla="*/ 727788 h 1847461"/>
              <a:gd name="connsiteX6" fmla="*/ 4365685 w 5152839"/>
              <a:gd name="connsiteY6" fmla="*/ 1175657 h 1847461"/>
              <a:gd name="connsiteX7" fmla="*/ 4738909 w 5152839"/>
              <a:gd name="connsiteY7" fmla="*/ 1548882 h 1847461"/>
              <a:gd name="connsiteX8" fmla="*/ 5152839 w 5152839"/>
              <a:gd name="connsiteY8" fmla="*/ 1775436 h 1847461"/>
              <a:gd name="connsiteX9" fmla="*/ 372183 w 5152839"/>
              <a:gd name="connsiteY9" fmla="*/ 1847461 h 1847461"/>
              <a:gd name="connsiteX10" fmla="*/ 652101 w 5152839"/>
              <a:gd name="connsiteY10" fmla="*/ 1492898 h 1847461"/>
              <a:gd name="connsiteX11" fmla="*/ 1510517 w 5152839"/>
              <a:gd name="connsiteY11" fmla="*/ 1026367 h 1847461"/>
              <a:gd name="connsiteX0" fmla="*/ 1138334 w 4780656"/>
              <a:gd name="connsiteY0" fmla="*/ 1026367 h 1847461"/>
              <a:gd name="connsiteX1" fmla="*/ 1567543 w 4780656"/>
              <a:gd name="connsiteY1" fmla="*/ 1138335 h 1847461"/>
              <a:gd name="connsiteX2" fmla="*/ 2183363 w 4780656"/>
              <a:gd name="connsiteY2" fmla="*/ 429208 h 1847461"/>
              <a:gd name="connsiteX3" fmla="*/ 2799183 w 4780656"/>
              <a:gd name="connsiteY3" fmla="*/ 0 h 1847461"/>
              <a:gd name="connsiteX4" fmla="*/ 3247053 w 4780656"/>
              <a:gd name="connsiteY4" fmla="*/ 541176 h 1847461"/>
              <a:gd name="connsiteX5" fmla="*/ 3788228 w 4780656"/>
              <a:gd name="connsiteY5" fmla="*/ 727788 h 1847461"/>
              <a:gd name="connsiteX6" fmla="*/ 3993502 w 4780656"/>
              <a:gd name="connsiteY6" fmla="*/ 1175657 h 1847461"/>
              <a:gd name="connsiteX7" fmla="*/ 4366726 w 4780656"/>
              <a:gd name="connsiteY7" fmla="*/ 1548882 h 1847461"/>
              <a:gd name="connsiteX8" fmla="*/ 4780656 w 4780656"/>
              <a:gd name="connsiteY8" fmla="*/ 1775436 h 1847461"/>
              <a:gd name="connsiteX9" fmla="*/ 0 w 4780656"/>
              <a:gd name="connsiteY9" fmla="*/ 1847461 h 1847461"/>
              <a:gd name="connsiteX10" fmla="*/ 279918 w 4780656"/>
              <a:gd name="connsiteY10" fmla="*/ 1492898 h 1847461"/>
              <a:gd name="connsiteX11" fmla="*/ 1138334 w 4780656"/>
              <a:gd name="connsiteY11" fmla="*/ 1026367 h 1847461"/>
              <a:gd name="connsiteX0" fmla="*/ 1122292 w 5025647"/>
              <a:gd name="connsiteY0" fmla="*/ 1026367 h 1804682"/>
              <a:gd name="connsiteX1" fmla="*/ 1551501 w 5025647"/>
              <a:gd name="connsiteY1" fmla="*/ 1138335 h 1804682"/>
              <a:gd name="connsiteX2" fmla="*/ 2167321 w 5025647"/>
              <a:gd name="connsiteY2" fmla="*/ 429208 h 1804682"/>
              <a:gd name="connsiteX3" fmla="*/ 2783141 w 5025647"/>
              <a:gd name="connsiteY3" fmla="*/ 0 h 1804682"/>
              <a:gd name="connsiteX4" fmla="*/ 3231011 w 5025647"/>
              <a:gd name="connsiteY4" fmla="*/ 541176 h 1804682"/>
              <a:gd name="connsiteX5" fmla="*/ 3772186 w 5025647"/>
              <a:gd name="connsiteY5" fmla="*/ 727788 h 1804682"/>
              <a:gd name="connsiteX6" fmla="*/ 3977460 w 5025647"/>
              <a:gd name="connsiteY6" fmla="*/ 1175657 h 1804682"/>
              <a:gd name="connsiteX7" fmla="*/ 4350684 w 5025647"/>
              <a:gd name="connsiteY7" fmla="*/ 1548882 h 1804682"/>
              <a:gd name="connsiteX8" fmla="*/ 4764614 w 5025647"/>
              <a:gd name="connsiteY8" fmla="*/ 1775436 h 1804682"/>
              <a:gd name="connsiteX9" fmla="*/ 0 w 5025647"/>
              <a:gd name="connsiteY9" fmla="*/ 1804682 h 1804682"/>
              <a:gd name="connsiteX10" fmla="*/ 263876 w 5025647"/>
              <a:gd name="connsiteY10" fmla="*/ 1492898 h 1804682"/>
              <a:gd name="connsiteX11" fmla="*/ 1122292 w 5025647"/>
              <a:gd name="connsiteY11" fmla="*/ 1026367 h 1804682"/>
              <a:gd name="connsiteX0" fmla="*/ 1127639 w 5031375"/>
              <a:gd name="connsiteY0" fmla="*/ 1026367 h 1786958"/>
              <a:gd name="connsiteX1" fmla="*/ 1556848 w 5031375"/>
              <a:gd name="connsiteY1" fmla="*/ 1138335 h 1786958"/>
              <a:gd name="connsiteX2" fmla="*/ 2172668 w 5031375"/>
              <a:gd name="connsiteY2" fmla="*/ 429208 h 1786958"/>
              <a:gd name="connsiteX3" fmla="*/ 2788488 w 5031375"/>
              <a:gd name="connsiteY3" fmla="*/ 0 h 1786958"/>
              <a:gd name="connsiteX4" fmla="*/ 3236358 w 5031375"/>
              <a:gd name="connsiteY4" fmla="*/ 541176 h 1786958"/>
              <a:gd name="connsiteX5" fmla="*/ 3777533 w 5031375"/>
              <a:gd name="connsiteY5" fmla="*/ 727788 h 1786958"/>
              <a:gd name="connsiteX6" fmla="*/ 3982807 w 5031375"/>
              <a:gd name="connsiteY6" fmla="*/ 1175657 h 1786958"/>
              <a:gd name="connsiteX7" fmla="*/ 4356031 w 5031375"/>
              <a:gd name="connsiteY7" fmla="*/ 1548882 h 1786958"/>
              <a:gd name="connsiteX8" fmla="*/ 4769961 w 5031375"/>
              <a:gd name="connsiteY8" fmla="*/ 1775436 h 1786958"/>
              <a:gd name="connsiteX9" fmla="*/ 0 w 5031375"/>
              <a:gd name="connsiteY9" fmla="*/ 1761903 h 1786958"/>
              <a:gd name="connsiteX10" fmla="*/ 269223 w 5031375"/>
              <a:gd name="connsiteY10" fmla="*/ 1492898 h 1786958"/>
              <a:gd name="connsiteX11" fmla="*/ 1127639 w 5031375"/>
              <a:gd name="connsiteY11" fmla="*/ 1026367 h 1786958"/>
              <a:gd name="connsiteX0" fmla="*/ 1127639 w 4769961"/>
              <a:gd name="connsiteY0" fmla="*/ 1026367 h 1786958"/>
              <a:gd name="connsiteX1" fmla="*/ 1556848 w 4769961"/>
              <a:gd name="connsiteY1" fmla="*/ 1138335 h 1786958"/>
              <a:gd name="connsiteX2" fmla="*/ 2172668 w 4769961"/>
              <a:gd name="connsiteY2" fmla="*/ 429208 h 1786958"/>
              <a:gd name="connsiteX3" fmla="*/ 2788488 w 4769961"/>
              <a:gd name="connsiteY3" fmla="*/ 0 h 1786958"/>
              <a:gd name="connsiteX4" fmla="*/ 3236358 w 4769961"/>
              <a:gd name="connsiteY4" fmla="*/ 541176 h 1786958"/>
              <a:gd name="connsiteX5" fmla="*/ 3777533 w 4769961"/>
              <a:gd name="connsiteY5" fmla="*/ 727788 h 1786958"/>
              <a:gd name="connsiteX6" fmla="*/ 3982807 w 4769961"/>
              <a:gd name="connsiteY6" fmla="*/ 1175657 h 1786958"/>
              <a:gd name="connsiteX7" fmla="*/ 4356031 w 4769961"/>
              <a:gd name="connsiteY7" fmla="*/ 1548882 h 1786958"/>
              <a:gd name="connsiteX8" fmla="*/ 4769961 w 4769961"/>
              <a:gd name="connsiteY8" fmla="*/ 1775436 h 1786958"/>
              <a:gd name="connsiteX9" fmla="*/ 0 w 4769961"/>
              <a:gd name="connsiteY9" fmla="*/ 1761903 h 1786958"/>
              <a:gd name="connsiteX10" fmla="*/ 269223 w 4769961"/>
              <a:gd name="connsiteY10" fmla="*/ 1492898 h 1786958"/>
              <a:gd name="connsiteX11" fmla="*/ 1127639 w 4769961"/>
              <a:gd name="connsiteY11" fmla="*/ 1026367 h 1786958"/>
              <a:gd name="connsiteX0" fmla="*/ 1127639 w 4769961"/>
              <a:gd name="connsiteY0" fmla="*/ 1026367 h 1775436"/>
              <a:gd name="connsiteX1" fmla="*/ 1556848 w 4769961"/>
              <a:gd name="connsiteY1" fmla="*/ 1138335 h 1775436"/>
              <a:gd name="connsiteX2" fmla="*/ 2172668 w 4769961"/>
              <a:gd name="connsiteY2" fmla="*/ 429208 h 1775436"/>
              <a:gd name="connsiteX3" fmla="*/ 2788488 w 4769961"/>
              <a:gd name="connsiteY3" fmla="*/ 0 h 1775436"/>
              <a:gd name="connsiteX4" fmla="*/ 3236358 w 4769961"/>
              <a:gd name="connsiteY4" fmla="*/ 541176 h 1775436"/>
              <a:gd name="connsiteX5" fmla="*/ 3777533 w 4769961"/>
              <a:gd name="connsiteY5" fmla="*/ 727788 h 1775436"/>
              <a:gd name="connsiteX6" fmla="*/ 3982807 w 4769961"/>
              <a:gd name="connsiteY6" fmla="*/ 1175657 h 1775436"/>
              <a:gd name="connsiteX7" fmla="*/ 4356031 w 4769961"/>
              <a:gd name="connsiteY7" fmla="*/ 1548882 h 1775436"/>
              <a:gd name="connsiteX8" fmla="*/ 4769961 w 4769961"/>
              <a:gd name="connsiteY8" fmla="*/ 1775436 h 1775436"/>
              <a:gd name="connsiteX9" fmla="*/ 0 w 4769961"/>
              <a:gd name="connsiteY9" fmla="*/ 1761903 h 1775436"/>
              <a:gd name="connsiteX10" fmla="*/ 269223 w 4769961"/>
              <a:gd name="connsiteY10" fmla="*/ 1492898 h 1775436"/>
              <a:gd name="connsiteX11" fmla="*/ 1127639 w 4769961"/>
              <a:gd name="connsiteY11" fmla="*/ 1026367 h 1775436"/>
              <a:gd name="connsiteX0" fmla="*/ 1116944 w 5019917"/>
              <a:gd name="connsiteY0" fmla="*/ 1026367 h 1792882"/>
              <a:gd name="connsiteX1" fmla="*/ 1546153 w 5019917"/>
              <a:gd name="connsiteY1" fmla="*/ 1138335 h 1792882"/>
              <a:gd name="connsiteX2" fmla="*/ 2161973 w 5019917"/>
              <a:gd name="connsiteY2" fmla="*/ 429208 h 1792882"/>
              <a:gd name="connsiteX3" fmla="*/ 2777793 w 5019917"/>
              <a:gd name="connsiteY3" fmla="*/ 0 h 1792882"/>
              <a:gd name="connsiteX4" fmla="*/ 3225663 w 5019917"/>
              <a:gd name="connsiteY4" fmla="*/ 541176 h 1792882"/>
              <a:gd name="connsiteX5" fmla="*/ 3766838 w 5019917"/>
              <a:gd name="connsiteY5" fmla="*/ 727788 h 1792882"/>
              <a:gd name="connsiteX6" fmla="*/ 3972112 w 5019917"/>
              <a:gd name="connsiteY6" fmla="*/ 1175657 h 1792882"/>
              <a:gd name="connsiteX7" fmla="*/ 4345336 w 5019917"/>
              <a:gd name="connsiteY7" fmla="*/ 1548882 h 1792882"/>
              <a:gd name="connsiteX8" fmla="*/ 4759266 w 5019917"/>
              <a:gd name="connsiteY8" fmla="*/ 1775436 h 1792882"/>
              <a:gd name="connsiteX9" fmla="*/ 0 w 5019917"/>
              <a:gd name="connsiteY9" fmla="*/ 1777946 h 1792882"/>
              <a:gd name="connsiteX10" fmla="*/ 258528 w 5019917"/>
              <a:gd name="connsiteY10" fmla="*/ 1492898 h 1792882"/>
              <a:gd name="connsiteX11" fmla="*/ 1116944 w 5019917"/>
              <a:gd name="connsiteY11" fmla="*/ 1026367 h 1792882"/>
              <a:gd name="connsiteX0" fmla="*/ 1116944 w 4759266"/>
              <a:gd name="connsiteY0" fmla="*/ 1026367 h 1792882"/>
              <a:gd name="connsiteX1" fmla="*/ 1546153 w 4759266"/>
              <a:gd name="connsiteY1" fmla="*/ 1138335 h 1792882"/>
              <a:gd name="connsiteX2" fmla="*/ 2161973 w 4759266"/>
              <a:gd name="connsiteY2" fmla="*/ 429208 h 1792882"/>
              <a:gd name="connsiteX3" fmla="*/ 2777793 w 4759266"/>
              <a:gd name="connsiteY3" fmla="*/ 0 h 1792882"/>
              <a:gd name="connsiteX4" fmla="*/ 3225663 w 4759266"/>
              <a:gd name="connsiteY4" fmla="*/ 541176 h 1792882"/>
              <a:gd name="connsiteX5" fmla="*/ 3766838 w 4759266"/>
              <a:gd name="connsiteY5" fmla="*/ 727788 h 1792882"/>
              <a:gd name="connsiteX6" fmla="*/ 3972112 w 4759266"/>
              <a:gd name="connsiteY6" fmla="*/ 1175657 h 1792882"/>
              <a:gd name="connsiteX7" fmla="*/ 4345336 w 4759266"/>
              <a:gd name="connsiteY7" fmla="*/ 1548882 h 1792882"/>
              <a:gd name="connsiteX8" fmla="*/ 4759266 w 4759266"/>
              <a:gd name="connsiteY8" fmla="*/ 1775436 h 1792882"/>
              <a:gd name="connsiteX9" fmla="*/ 0 w 4759266"/>
              <a:gd name="connsiteY9" fmla="*/ 1777946 h 1792882"/>
              <a:gd name="connsiteX10" fmla="*/ 258528 w 4759266"/>
              <a:gd name="connsiteY10" fmla="*/ 1492898 h 1792882"/>
              <a:gd name="connsiteX11" fmla="*/ 1116944 w 4759266"/>
              <a:gd name="connsiteY11" fmla="*/ 1026367 h 1792882"/>
              <a:gd name="connsiteX0" fmla="*/ 1116944 w 4759266"/>
              <a:gd name="connsiteY0" fmla="*/ 1026367 h 1777946"/>
              <a:gd name="connsiteX1" fmla="*/ 1546153 w 4759266"/>
              <a:gd name="connsiteY1" fmla="*/ 1138335 h 1777946"/>
              <a:gd name="connsiteX2" fmla="*/ 2161973 w 4759266"/>
              <a:gd name="connsiteY2" fmla="*/ 429208 h 1777946"/>
              <a:gd name="connsiteX3" fmla="*/ 2777793 w 4759266"/>
              <a:gd name="connsiteY3" fmla="*/ 0 h 1777946"/>
              <a:gd name="connsiteX4" fmla="*/ 3225663 w 4759266"/>
              <a:gd name="connsiteY4" fmla="*/ 541176 h 1777946"/>
              <a:gd name="connsiteX5" fmla="*/ 3766838 w 4759266"/>
              <a:gd name="connsiteY5" fmla="*/ 727788 h 1777946"/>
              <a:gd name="connsiteX6" fmla="*/ 3972112 w 4759266"/>
              <a:gd name="connsiteY6" fmla="*/ 1175657 h 1777946"/>
              <a:gd name="connsiteX7" fmla="*/ 4345336 w 4759266"/>
              <a:gd name="connsiteY7" fmla="*/ 1548882 h 1777946"/>
              <a:gd name="connsiteX8" fmla="*/ 4759266 w 4759266"/>
              <a:gd name="connsiteY8" fmla="*/ 1775436 h 1777946"/>
              <a:gd name="connsiteX9" fmla="*/ 0 w 4759266"/>
              <a:gd name="connsiteY9" fmla="*/ 1777946 h 1777946"/>
              <a:gd name="connsiteX10" fmla="*/ 258528 w 4759266"/>
              <a:gd name="connsiteY10" fmla="*/ 1492898 h 1777946"/>
              <a:gd name="connsiteX11" fmla="*/ 1116944 w 4759266"/>
              <a:gd name="connsiteY11" fmla="*/ 1026367 h 177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59266" h="1777946">
                <a:moveTo>
                  <a:pt x="1116944" y="1026367"/>
                </a:moveTo>
                <a:lnTo>
                  <a:pt x="1546153" y="1138335"/>
                </a:lnTo>
                <a:lnTo>
                  <a:pt x="2161973" y="429208"/>
                </a:lnTo>
                <a:lnTo>
                  <a:pt x="2777793" y="0"/>
                </a:lnTo>
                <a:lnTo>
                  <a:pt x="3225663" y="541176"/>
                </a:lnTo>
                <a:lnTo>
                  <a:pt x="3766838" y="727788"/>
                </a:lnTo>
                <a:lnTo>
                  <a:pt x="3972112" y="1175657"/>
                </a:lnTo>
                <a:cubicBezTo>
                  <a:pt x="4096520" y="1300065"/>
                  <a:pt x="4214144" y="1448919"/>
                  <a:pt x="4345336" y="1548882"/>
                </a:cubicBezTo>
                <a:lnTo>
                  <a:pt x="4759266" y="1775436"/>
                </a:lnTo>
                <a:lnTo>
                  <a:pt x="0" y="1777946"/>
                </a:lnTo>
                <a:lnTo>
                  <a:pt x="258528" y="1492898"/>
                </a:lnTo>
                <a:lnTo>
                  <a:pt x="1116944" y="1026367"/>
                </a:lnTo>
                <a:close/>
              </a:path>
            </a:pathLst>
          </a:custGeom>
          <a:solidFill>
            <a:srgbClr val="12A6F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7" name="Freeform 48"/>
          <p:cNvSpPr/>
          <p:nvPr/>
        </p:nvSpPr>
        <p:spPr>
          <a:xfrm flipV="1">
            <a:off x="6371112" y="3875929"/>
            <a:ext cx="3955527" cy="1488113"/>
          </a:xfrm>
          <a:custGeom>
            <a:avLst/>
            <a:gdLst>
              <a:gd name="connsiteX0" fmla="*/ 559311 w 5190529"/>
              <a:gd name="connsiteY0" fmla="*/ 1549839 h 1867809"/>
              <a:gd name="connsiteX1" fmla="*/ 1492372 w 5190529"/>
              <a:gd name="connsiteY1" fmla="*/ 1027324 h 1867809"/>
              <a:gd name="connsiteX2" fmla="*/ 1921581 w 5190529"/>
              <a:gd name="connsiteY2" fmla="*/ 1139292 h 1867809"/>
              <a:gd name="connsiteX3" fmla="*/ 2537401 w 5190529"/>
              <a:gd name="connsiteY3" fmla="*/ 430165 h 1867809"/>
              <a:gd name="connsiteX4" fmla="*/ 3153221 w 5190529"/>
              <a:gd name="connsiteY4" fmla="*/ 957 h 1867809"/>
              <a:gd name="connsiteX5" fmla="*/ 3601091 w 5190529"/>
              <a:gd name="connsiteY5" fmla="*/ 542133 h 1867809"/>
              <a:gd name="connsiteX6" fmla="*/ 4142266 w 5190529"/>
              <a:gd name="connsiteY6" fmla="*/ 728745 h 1867809"/>
              <a:gd name="connsiteX7" fmla="*/ 4347540 w 5190529"/>
              <a:gd name="connsiteY7" fmla="*/ 1176614 h 1867809"/>
              <a:gd name="connsiteX8" fmla="*/ 4720764 w 5190529"/>
              <a:gd name="connsiteY8" fmla="*/ 1549839 h 1867809"/>
              <a:gd name="connsiteX9" fmla="*/ 4888715 w 5190529"/>
              <a:gd name="connsiteY9" fmla="*/ 1792435 h 1867809"/>
              <a:gd name="connsiteX10" fmla="*/ 354038 w 5190529"/>
              <a:gd name="connsiteY10" fmla="*/ 1848418 h 1867809"/>
              <a:gd name="connsiteX11" fmla="*/ 633956 w 5190529"/>
              <a:gd name="connsiteY11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7324 h 1867809"/>
              <a:gd name="connsiteX1" fmla="*/ 1921581 w 5190529"/>
              <a:gd name="connsiteY1" fmla="*/ 1139292 h 1867809"/>
              <a:gd name="connsiteX2" fmla="*/ 2537401 w 5190529"/>
              <a:gd name="connsiteY2" fmla="*/ 430165 h 1867809"/>
              <a:gd name="connsiteX3" fmla="*/ 3153221 w 5190529"/>
              <a:gd name="connsiteY3" fmla="*/ 957 h 1867809"/>
              <a:gd name="connsiteX4" fmla="*/ 3601091 w 5190529"/>
              <a:gd name="connsiteY4" fmla="*/ 542133 h 1867809"/>
              <a:gd name="connsiteX5" fmla="*/ 4142266 w 5190529"/>
              <a:gd name="connsiteY5" fmla="*/ 728745 h 1867809"/>
              <a:gd name="connsiteX6" fmla="*/ 4347540 w 5190529"/>
              <a:gd name="connsiteY6" fmla="*/ 1176614 h 1867809"/>
              <a:gd name="connsiteX7" fmla="*/ 4720764 w 5190529"/>
              <a:gd name="connsiteY7" fmla="*/ 1549839 h 1867809"/>
              <a:gd name="connsiteX8" fmla="*/ 4888715 w 5190529"/>
              <a:gd name="connsiteY8" fmla="*/ 1792435 h 1867809"/>
              <a:gd name="connsiteX9" fmla="*/ 354038 w 5190529"/>
              <a:gd name="connsiteY9" fmla="*/ 1848418 h 1867809"/>
              <a:gd name="connsiteX10" fmla="*/ 633956 w 5190529"/>
              <a:gd name="connsiteY10" fmla="*/ 1493855 h 1867809"/>
              <a:gd name="connsiteX11" fmla="*/ 1492372 w 5190529"/>
              <a:gd name="connsiteY11" fmla="*/ 1027324 h 1867809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5190529"/>
              <a:gd name="connsiteY0" fmla="*/ 1026367 h 1866852"/>
              <a:gd name="connsiteX1" fmla="*/ 1921581 w 5190529"/>
              <a:gd name="connsiteY1" fmla="*/ 1138335 h 1866852"/>
              <a:gd name="connsiteX2" fmla="*/ 2537401 w 5190529"/>
              <a:gd name="connsiteY2" fmla="*/ 429208 h 1866852"/>
              <a:gd name="connsiteX3" fmla="*/ 3153221 w 5190529"/>
              <a:gd name="connsiteY3" fmla="*/ 0 h 1866852"/>
              <a:gd name="connsiteX4" fmla="*/ 3601091 w 5190529"/>
              <a:gd name="connsiteY4" fmla="*/ 541176 h 1866852"/>
              <a:gd name="connsiteX5" fmla="*/ 4142266 w 5190529"/>
              <a:gd name="connsiteY5" fmla="*/ 727788 h 1866852"/>
              <a:gd name="connsiteX6" fmla="*/ 4347540 w 5190529"/>
              <a:gd name="connsiteY6" fmla="*/ 1175657 h 1866852"/>
              <a:gd name="connsiteX7" fmla="*/ 4720764 w 5190529"/>
              <a:gd name="connsiteY7" fmla="*/ 1548882 h 1866852"/>
              <a:gd name="connsiteX8" fmla="*/ 4888715 w 5190529"/>
              <a:gd name="connsiteY8" fmla="*/ 1791478 h 1866852"/>
              <a:gd name="connsiteX9" fmla="*/ 354038 w 5190529"/>
              <a:gd name="connsiteY9" fmla="*/ 1847461 h 1866852"/>
              <a:gd name="connsiteX10" fmla="*/ 633956 w 5190529"/>
              <a:gd name="connsiteY10" fmla="*/ 1492898 h 1866852"/>
              <a:gd name="connsiteX11" fmla="*/ 1492372 w 5190529"/>
              <a:gd name="connsiteY11" fmla="*/ 1026367 h 1866852"/>
              <a:gd name="connsiteX0" fmla="*/ 1492372 w 4888715"/>
              <a:gd name="connsiteY0" fmla="*/ 1026367 h 1866852"/>
              <a:gd name="connsiteX1" fmla="*/ 1921581 w 4888715"/>
              <a:gd name="connsiteY1" fmla="*/ 1138335 h 1866852"/>
              <a:gd name="connsiteX2" fmla="*/ 2537401 w 4888715"/>
              <a:gd name="connsiteY2" fmla="*/ 429208 h 1866852"/>
              <a:gd name="connsiteX3" fmla="*/ 3153221 w 4888715"/>
              <a:gd name="connsiteY3" fmla="*/ 0 h 1866852"/>
              <a:gd name="connsiteX4" fmla="*/ 3601091 w 4888715"/>
              <a:gd name="connsiteY4" fmla="*/ 541176 h 1866852"/>
              <a:gd name="connsiteX5" fmla="*/ 4142266 w 4888715"/>
              <a:gd name="connsiteY5" fmla="*/ 727788 h 1866852"/>
              <a:gd name="connsiteX6" fmla="*/ 4347540 w 4888715"/>
              <a:gd name="connsiteY6" fmla="*/ 1175657 h 1866852"/>
              <a:gd name="connsiteX7" fmla="*/ 4720764 w 4888715"/>
              <a:gd name="connsiteY7" fmla="*/ 1548882 h 1866852"/>
              <a:gd name="connsiteX8" fmla="*/ 4888715 w 4888715"/>
              <a:gd name="connsiteY8" fmla="*/ 1791478 h 1866852"/>
              <a:gd name="connsiteX9" fmla="*/ 354038 w 4888715"/>
              <a:gd name="connsiteY9" fmla="*/ 1847461 h 1866852"/>
              <a:gd name="connsiteX10" fmla="*/ 633956 w 4888715"/>
              <a:gd name="connsiteY10" fmla="*/ 1492898 h 1866852"/>
              <a:gd name="connsiteX11" fmla="*/ 1492372 w 4888715"/>
              <a:gd name="connsiteY11" fmla="*/ 1026367 h 1866852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63133"/>
              <a:gd name="connsiteX1" fmla="*/ 1939726 w 5152839"/>
              <a:gd name="connsiteY1" fmla="*/ 1138335 h 1863133"/>
              <a:gd name="connsiteX2" fmla="*/ 2555546 w 5152839"/>
              <a:gd name="connsiteY2" fmla="*/ 429208 h 1863133"/>
              <a:gd name="connsiteX3" fmla="*/ 3171366 w 5152839"/>
              <a:gd name="connsiteY3" fmla="*/ 0 h 1863133"/>
              <a:gd name="connsiteX4" fmla="*/ 3619236 w 5152839"/>
              <a:gd name="connsiteY4" fmla="*/ 541176 h 1863133"/>
              <a:gd name="connsiteX5" fmla="*/ 4160411 w 5152839"/>
              <a:gd name="connsiteY5" fmla="*/ 727788 h 1863133"/>
              <a:gd name="connsiteX6" fmla="*/ 4365685 w 5152839"/>
              <a:gd name="connsiteY6" fmla="*/ 1175657 h 1863133"/>
              <a:gd name="connsiteX7" fmla="*/ 4738909 w 5152839"/>
              <a:gd name="connsiteY7" fmla="*/ 1548882 h 1863133"/>
              <a:gd name="connsiteX8" fmla="*/ 5152839 w 5152839"/>
              <a:gd name="connsiteY8" fmla="*/ 1775436 h 1863133"/>
              <a:gd name="connsiteX9" fmla="*/ 372183 w 5152839"/>
              <a:gd name="connsiteY9" fmla="*/ 1847461 h 1863133"/>
              <a:gd name="connsiteX10" fmla="*/ 652101 w 5152839"/>
              <a:gd name="connsiteY10" fmla="*/ 1492898 h 1863133"/>
              <a:gd name="connsiteX11" fmla="*/ 1510517 w 5152839"/>
              <a:gd name="connsiteY11" fmla="*/ 1026367 h 1863133"/>
              <a:gd name="connsiteX0" fmla="*/ 1510517 w 5152839"/>
              <a:gd name="connsiteY0" fmla="*/ 1026367 h 1847461"/>
              <a:gd name="connsiteX1" fmla="*/ 1939726 w 5152839"/>
              <a:gd name="connsiteY1" fmla="*/ 1138335 h 1847461"/>
              <a:gd name="connsiteX2" fmla="*/ 2555546 w 5152839"/>
              <a:gd name="connsiteY2" fmla="*/ 429208 h 1847461"/>
              <a:gd name="connsiteX3" fmla="*/ 3171366 w 5152839"/>
              <a:gd name="connsiteY3" fmla="*/ 0 h 1847461"/>
              <a:gd name="connsiteX4" fmla="*/ 3619236 w 5152839"/>
              <a:gd name="connsiteY4" fmla="*/ 541176 h 1847461"/>
              <a:gd name="connsiteX5" fmla="*/ 4160411 w 5152839"/>
              <a:gd name="connsiteY5" fmla="*/ 727788 h 1847461"/>
              <a:gd name="connsiteX6" fmla="*/ 4365685 w 5152839"/>
              <a:gd name="connsiteY6" fmla="*/ 1175657 h 1847461"/>
              <a:gd name="connsiteX7" fmla="*/ 4738909 w 5152839"/>
              <a:gd name="connsiteY7" fmla="*/ 1548882 h 1847461"/>
              <a:gd name="connsiteX8" fmla="*/ 5152839 w 5152839"/>
              <a:gd name="connsiteY8" fmla="*/ 1775436 h 1847461"/>
              <a:gd name="connsiteX9" fmla="*/ 372183 w 5152839"/>
              <a:gd name="connsiteY9" fmla="*/ 1847461 h 1847461"/>
              <a:gd name="connsiteX10" fmla="*/ 652101 w 5152839"/>
              <a:gd name="connsiteY10" fmla="*/ 1492898 h 1847461"/>
              <a:gd name="connsiteX11" fmla="*/ 1510517 w 5152839"/>
              <a:gd name="connsiteY11" fmla="*/ 1026367 h 1847461"/>
              <a:gd name="connsiteX0" fmla="*/ 1138334 w 4780656"/>
              <a:gd name="connsiteY0" fmla="*/ 1026367 h 1847461"/>
              <a:gd name="connsiteX1" fmla="*/ 1567543 w 4780656"/>
              <a:gd name="connsiteY1" fmla="*/ 1138335 h 1847461"/>
              <a:gd name="connsiteX2" fmla="*/ 2183363 w 4780656"/>
              <a:gd name="connsiteY2" fmla="*/ 429208 h 1847461"/>
              <a:gd name="connsiteX3" fmla="*/ 2799183 w 4780656"/>
              <a:gd name="connsiteY3" fmla="*/ 0 h 1847461"/>
              <a:gd name="connsiteX4" fmla="*/ 3247053 w 4780656"/>
              <a:gd name="connsiteY4" fmla="*/ 541176 h 1847461"/>
              <a:gd name="connsiteX5" fmla="*/ 3788228 w 4780656"/>
              <a:gd name="connsiteY5" fmla="*/ 727788 h 1847461"/>
              <a:gd name="connsiteX6" fmla="*/ 3993502 w 4780656"/>
              <a:gd name="connsiteY6" fmla="*/ 1175657 h 1847461"/>
              <a:gd name="connsiteX7" fmla="*/ 4366726 w 4780656"/>
              <a:gd name="connsiteY7" fmla="*/ 1548882 h 1847461"/>
              <a:gd name="connsiteX8" fmla="*/ 4780656 w 4780656"/>
              <a:gd name="connsiteY8" fmla="*/ 1775436 h 1847461"/>
              <a:gd name="connsiteX9" fmla="*/ 0 w 4780656"/>
              <a:gd name="connsiteY9" fmla="*/ 1847461 h 1847461"/>
              <a:gd name="connsiteX10" fmla="*/ 279918 w 4780656"/>
              <a:gd name="connsiteY10" fmla="*/ 1492898 h 1847461"/>
              <a:gd name="connsiteX11" fmla="*/ 1138334 w 4780656"/>
              <a:gd name="connsiteY11" fmla="*/ 1026367 h 1847461"/>
              <a:gd name="connsiteX0" fmla="*/ 1122292 w 5025647"/>
              <a:gd name="connsiteY0" fmla="*/ 1026367 h 1804682"/>
              <a:gd name="connsiteX1" fmla="*/ 1551501 w 5025647"/>
              <a:gd name="connsiteY1" fmla="*/ 1138335 h 1804682"/>
              <a:gd name="connsiteX2" fmla="*/ 2167321 w 5025647"/>
              <a:gd name="connsiteY2" fmla="*/ 429208 h 1804682"/>
              <a:gd name="connsiteX3" fmla="*/ 2783141 w 5025647"/>
              <a:gd name="connsiteY3" fmla="*/ 0 h 1804682"/>
              <a:gd name="connsiteX4" fmla="*/ 3231011 w 5025647"/>
              <a:gd name="connsiteY4" fmla="*/ 541176 h 1804682"/>
              <a:gd name="connsiteX5" fmla="*/ 3772186 w 5025647"/>
              <a:gd name="connsiteY5" fmla="*/ 727788 h 1804682"/>
              <a:gd name="connsiteX6" fmla="*/ 3977460 w 5025647"/>
              <a:gd name="connsiteY6" fmla="*/ 1175657 h 1804682"/>
              <a:gd name="connsiteX7" fmla="*/ 4350684 w 5025647"/>
              <a:gd name="connsiteY7" fmla="*/ 1548882 h 1804682"/>
              <a:gd name="connsiteX8" fmla="*/ 4764614 w 5025647"/>
              <a:gd name="connsiteY8" fmla="*/ 1775436 h 1804682"/>
              <a:gd name="connsiteX9" fmla="*/ 0 w 5025647"/>
              <a:gd name="connsiteY9" fmla="*/ 1804682 h 1804682"/>
              <a:gd name="connsiteX10" fmla="*/ 263876 w 5025647"/>
              <a:gd name="connsiteY10" fmla="*/ 1492898 h 1804682"/>
              <a:gd name="connsiteX11" fmla="*/ 1122292 w 5025647"/>
              <a:gd name="connsiteY11" fmla="*/ 1026367 h 1804682"/>
              <a:gd name="connsiteX0" fmla="*/ 1127639 w 5031375"/>
              <a:gd name="connsiteY0" fmla="*/ 1026367 h 1786958"/>
              <a:gd name="connsiteX1" fmla="*/ 1556848 w 5031375"/>
              <a:gd name="connsiteY1" fmla="*/ 1138335 h 1786958"/>
              <a:gd name="connsiteX2" fmla="*/ 2172668 w 5031375"/>
              <a:gd name="connsiteY2" fmla="*/ 429208 h 1786958"/>
              <a:gd name="connsiteX3" fmla="*/ 2788488 w 5031375"/>
              <a:gd name="connsiteY3" fmla="*/ 0 h 1786958"/>
              <a:gd name="connsiteX4" fmla="*/ 3236358 w 5031375"/>
              <a:gd name="connsiteY4" fmla="*/ 541176 h 1786958"/>
              <a:gd name="connsiteX5" fmla="*/ 3777533 w 5031375"/>
              <a:gd name="connsiteY5" fmla="*/ 727788 h 1786958"/>
              <a:gd name="connsiteX6" fmla="*/ 3982807 w 5031375"/>
              <a:gd name="connsiteY6" fmla="*/ 1175657 h 1786958"/>
              <a:gd name="connsiteX7" fmla="*/ 4356031 w 5031375"/>
              <a:gd name="connsiteY7" fmla="*/ 1548882 h 1786958"/>
              <a:gd name="connsiteX8" fmla="*/ 4769961 w 5031375"/>
              <a:gd name="connsiteY8" fmla="*/ 1775436 h 1786958"/>
              <a:gd name="connsiteX9" fmla="*/ 0 w 5031375"/>
              <a:gd name="connsiteY9" fmla="*/ 1761903 h 1786958"/>
              <a:gd name="connsiteX10" fmla="*/ 269223 w 5031375"/>
              <a:gd name="connsiteY10" fmla="*/ 1492898 h 1786958"/>
              <a:gd name="connsiteX11" fmla="*/ 1127639 w 5031375"/>
              <a:gd name="connsiteY11" fmla="*/ 1026367 h 1786958"/>
              <a:gd name="connsiteX0" fmla="*/ 1127639 w 4769961"/>
              <a:gd name="connsiteY0" fmla="*/ 1026367 h 1786958"/>
              <a:gd name="connsiteX1" fmla="*/ 1556848 w 4769961"/>
              <a:gd name="connsiteY1" fmla="*/ 1138335 h 1786958"/>
              <a:gd name="connsiteX2" fmla="*/ 2172668 w 4769961"/>
              <a:gd name="connsiteY2" fmla="*/ 429208 h 1786958"/>
              <a:gd name="connsiteX3" fmla="*/ 2788488 w 4769961"/>
              <a:gd name="connsiteY3" fmla="*/ 0 h 1786958"/>
              <a:gd name="connsiteX4" fmla="*/ 3236358 w 4769961"/>
              <a:gd name="connsiteY4" fmla="*/ 541176 h 1786958"/>
              <a:gd name="connsiteX5" fmla="*/ 3777533 w 4769961"/>
              <a:gd name="connsiteY5" fmla="*/ 727788 h 1786958"/>
              <a:gd name="connsiteX6" fmla="*/ 3982807 w 4769961"/>
              <a:gd name="connsiteY6" fmla="*/ 1175657 h 1786958"/>
              <a:gd name="connsiteX7" fmla="*/ 4356031 w 4769961"/>
              <a:gd name="connsiteY7" fmla="*/ 1548882 h 1786958"/>
              <a:gd name="connsiteX8" fmla="*/ 4769961 w 4769961"/>
              <a:gd name="connsiteY8" fmla="*/ 1775436 h 1786958"/>
              <a:gd name="connsiteX9" fmla="*/ 0 w 4769961"/>
              <a:gd name="connsiteY9" fmla="*/ 1761903 h 1786958"/>
              <a:gd name="connsiteX10" fmla="*/ 269223 w 4769961"/>
              <a:gd name="connsiteY10" fmla="*/ 1492898 h 1786958"/>
              <a:gd name="connsiteX11" fmla="*/ 1127639 w 4769961"/>
              <a:gd name="connsiteY11" fmla="*/ 1026367 h 1786958"/>
              <a:gd name="connsiteX0" fmla="*/ 1127639 w 4769961"/>
              <a:gd name="connsiteY0" fmla="*/ 1026367 h 1775436"/>
              <a:gd name="connsiteX1" fmla="*/ 1556848 w 4769961"/>
              <a:gd name="connsiteY1" fmla="*/ 1138335 h 1775436"/>
              <a:gd name="connsiteX2" fmla="*/ 2172668 w 4769961"/>
              <a:gd name="connsiteY2" fmla="*/ 429208 h 1775436"/>
              <a:gd name="connsiteX3" fmla="*/ 2788488 w 4769961"/>
              <a:gd name="connsiteY3" fmla="*/ 0 h 1775436"/>
              <a:gd name="connsiteX4" fmla="*/ 3236358 w 4769961"/>
              <a:gd name="connsiteY4" fmla="*/ 541176 h 1775436"/>
              <a:gd name="connsiteX5" fmla="*/ 3777533 w 4769961"/>
              <a:gd name="connsiteY5" fmla="*/ 727788 h 1775436"/>
              <a:gd name="connsiteX6" fmla="*/ 3982807 w 4769961"/>
              <a:gd name="connsiteY6" fmla="*/ 1175657 h 1775436"/>
              <a:gd name="connsiteX7" fmla="*/ 4356031 w 4769961"/>
              <a:gd name="connsiteY7" fmla="*/ 1548882 h 1775436"/>
              <a:gd name="connsiteX8" fmla="*/ 4769961 w 4769961"/>
              <a:gd name="connsiteY8" fmla="*/ 1775436 h 1775436"/>
              <a:gd name="connsiteX9" fmla="*/ 0 w 4769961"/>
              <a:gd name="connsiteY9" fmla="*/ 1761903 h 1775436"/>
              <a:gd name="connsiteX10" fmla="*/ 269223 w 4769961"/>
              <a:gd name="connsiteY10" fmla="*/ 1492898 h 1775436"/>
              <a:gd name="connsiteX11" fmla="*/ 1127639 w 4769961"/>
              <a:gd name="connsiteY11" fmla="*/ 1026367 h 1775436"/>
              <a:gd name="connsiteX0" fmla="*/ 1116944 w 5019917"/>
              <a:gd name="connsiteY0" fmla="*/ 1026367 h 1792882"/>
              <a:gd name="connsiteX1" fmla="*/ 1546153 w 5019917"/>
              <a:gd name="connsiteY1" fmla="*/ 1138335 h 1792882"/>
              <a:gd name="connsiteX2" fmla="*/ 2161973 w 5019917"/>
              <a:gd name="connsiteY2" fmla="*/ 429208 h 1792882"/>
              <a:gd name="connsiteX3" fmla="*/ 2777793 w 5019917"/>
              <a:gd name="connsiteY3" fmla="*/ 0 h 1792882"/>
              <a:gd name="connsiteX4" fmla="*/ 3225663 w 5019917"/>
              <a:gd name="connsiteY4" fmla="*/ 541176 h 1792882"/>
              <a:gd name="connsiteX5" fmla="*/ 3766838 w 5019917"/>
              <a:gd name="connsiteY5" fmla="*/ 727788 h 1792882"/>
              <a:gd name="connsiteX6" fmla="*/ 3972112 w 5019917"/>
              <a:gd name="connsiteY6" fmla="*/ 1175657 h 1792882"/>
              <a:gd name="connsiteX7" fmla="*/ 4345336 w 5019917"/>
              <a:gd name="connsiteY7" fmla="*/ 1548882 h 1792882"/>
              <a:gd name="connsiteX8" fmla="*/ 4759266 w 5019917"/>
              <a:gd name="connsiteY8" fmla="*/ 1775436 h 1792882"/>
              <a:gd name="connsiteX9" fmla="*/ 0 w 5019917"/>
              <a:gd name="connsiteY9" fmla="*/ 1777946 h 1792882"/>
              <a:gd name="connsiteX10" fmla="*/ 258528 w 5019917"/>
              <a:gd name="connsiteY10" fmla="*/ 1492898 h 1792882"/>
              <a:gd name="connsiteX11" fmla="*/ 1116944 w 5019917"/>
              <a:gd name="connsiteY11" fmla="*/ 1026367 h 1792882"/>
              <a:gd name="connsiteX0" fmla="*/ 1116944 w 4759266"/>
              <a:gd name="connsiteY0" fmla="*/ 1026367 h 1792882"/>
              <a:gd name="connsiteX1" fmla="*/ 1546153 w 4759266"/>
              <a:gd name="connsiteY1" fmla="*/ 1138335 h 1792882"/>
              <a:gd name="connsiteX2" fmla="*/ 2161973 w 4759266"/>
              <a:gd name="connsiteY2" fmla="*/ 429208 h 1792882"/>
              <a:gd name="connsiteX3" fmla="*/ 2777793 w 4759266"/>
              <a:gd name="connsiteY3" fmla="*/ 0 h 1792882"/>
              <a:gd name="connsiteX4" fmla="*/ 3225663 w 4759266"/>
              <a:gd name="connsiteY4" fmla="*/ 541176 h 1792882"/>
              <a:gd name="connsiteX5" fmla="*/ 3766838 w 4759266"/>
              <a:gd name="connsiteY5" fmla="*/ 727788 h 1792882"/>
              <a:gd name="connsiteX6" fmla="*/ 3972112 w 4759266"/>
              <a:gd name="connsiteY6" fmla="*/ 1175657 h 1792882"/>
              <a:gd name="connsiteX7" fmla="*/ 4345336 w 4759266"/>
              <a:gd name="connsiteY7" fmla="*/ 1548882 h 1792882"/>
              <a:gd name="connsiteX8" fmla="*/ 4759266 w 4759266"/>
              <a:gd name="connsiteY8" fmla="*/ 1775436 h 1792882"/>
              <a:gd name="connsiteX9" fmla="*/ 0 w 4759266"/>
              <a:gd name="connsiteY9" fmla="*/ 1777946 h 1792882"/>
              <a:gd name="connsiteX10" fmla="*/ 258528 w 4759266"/>
              <a:gd name="connsiteY10" fmla="*/ 1492898 h 1792882"/>
              <a:gd name="connsiteX11" fmla="*/ 1116944 w 4759266"/>
              <a:gd name="connsiteY11" fmla="*/ 1026367 h 1792882"/>
              <a:gd name="connsiteX0" fmla="*/ 1116944 w 4759266"/>
              <a:gd name="connsiteY0" fmla="*/ 1026367 h 1777946"/>
              <a:gd name="connsiteX1" fmla="*/ 1546153 w 4759266"/>
              <a:gd name="connsiteY1" fmla="*/ 1138335 h 1777946"/>
              <a:gd name="connsiteX2" fmla="*/ 2161973 w 4759266"/>
              <a:gd name="connsiteY2" fmla="*/ 429208 h 1777946"/>
              <a:gd name="connsiteX3" fmla="*/ 2777793 w 4759266"/>
              <a:gd name="connsiteY3" fmla="*/ 0 h 1777946"/>
              <a:gd name="connsiteX4" fmla="*/ 3225663 w 4759266"/>
              <a:gd name="connsiteY4" fmla="*/ 541176 h 1777946"/>
              <a:gd name="connsiteX5" fmla="*/ 3766838 w 4759266"/>
              <a:gd name="connsiteY5" fmla="*/ 727788 h 1777946"/>
              <a:gd name="connsiteX6" fmla="*/ 3972112 w 4759266"/>
              <a:gd name="connsiteY6" fmla="*/ 1175657 h 1777946"/>
              <a:gd name="connsiteX7" fmla="*/ 4345336 w 4759266"/>
              <a:gd name="connsiteY7" fmla="*/ 1548882 h 1777946"/>
              <a:gd name="connsiteX8" fmla="*/ 4759266 w 4759266"/>
              <a:gd name="connsiteY8" fmla="*/ 1775436 h 1777946"/>
              <a:gd name="connsiteX9" fmla="*/ 0 w 4759266"/>
              <a:gd name="connsiteY9" fmla="*/ 1777946 h 1777946"/>
              <a:gd name="connsiteX10" fmla="*/ 258528 w 4759266"/>
              <a:gd name="connsiteY10" fmla="*/ 1492898 h 1777946"/>
              <a:gd name="connsiteX11" fmla="*/ 1116944 w 4759266"/>
              <a:gd name="connsiteY11" fmla="*/ 1026367 h 1777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59266" h="1777946">
                <a:moveTo>
                  <a:pt x="1116944" y="1026367"/>
                </a:moveTo>
                <a:lnTo>
                  <a:pt x="1546153" y="1138335"/>
                </a:lnTo>
                <a:lnTo>
                  <a:pt x="2161973" y="429208"/>
                </a:lnTo>
                <a:lnTo>
                  <a:pt x="2777793" y="0"/>
                </a:lnTo>
                <a:lnTo>
                  <a:pt x="3225663" y="541176"/>
                </a:lnTo>
                <a:lnTo>
                  <a:pt x="3766838" y="727788"/>
                </a:lnTo>
                <a:lnTo>
                  <a:pt x="3972112" y="1175657"/>
                </a:lnTo>
                <a:cubicBezTo>
                  <a:pt x="4096520" y="1300065"/>
                  <a:pt x="4214144" y="1448919"/>
                  <a:pt x="4345336" y="1548882"/>
                </a:cubicBezTo>
                <a:lnTo>
                  <a:pt x="4759266" y="1775436"/>
                </a:lnTo>
                <a:lnTo>
                  <a:pt x="0" y="1777946"/>
                </a:lnTo>
                <a:lnTo>
                  <a:pt x="258528" y="1492898"/>
                </a:lnTo>
                <a:lnTo>
                  <a:pt x="1116944" y="1026367"/>
                </a:lnTo>
                <a:close/>
              </a:path>
            </a:pathLst>
          </a:custGeom>
          <a:solidFill>
            <a:srgbClr val="12A6F8">
              <a:lumMod val="75000"/>
              <a:alpha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8" name="Freeform 49"/>
          <p:cNvSpPr/>
          <p:nvPr/>
        </p:nvSpPr>
        <p:spPr>
          <a:xfrm flipV="1">
            <a:off x="8559071" y="3873828"/>
            <a:ext cx="1778077" cy="1490396"/>
          </a:xfrm>
          <a:custGeom>
            <a:avLst/>
            <a:gdLst>
              <a:gd name="connsiteX0" fmla="*/ 183137 w 2289677"/>
              <a:gd name="connsiteY0" fmla="*/ 1781208 h 1871439"/>
              <a:gd name="connsiteX1" fmla="*/ 102926 w 2289677"/>
              <a:gd name="connsiteY1" fmla="*/ 642218 h 1871439"/>
              <a:gd name="connsiteX2" fmla="*/ 241958 w 2289677"/>
              <a:gd name="connsiteY2" fmla="*/ 534 h 1871439"/>
              <a:gd name="connsiteX3" fmla="*/ 707179 w 2289677"/>
              <a:gd name="connsiteY3" fmla="*/ 535271 h 1871439"/>
              <a:gd name="connsiteX4" fmla="*/ 1257958 w 2289677"/>
              <a:gd name="connsiteY4" fmla="*/ 717082 h 1871439"/>
              <a:gd name="connsiteX5" fmla="*/ 1477200 w 2289677"/>
              <a:gd name="connsiteY5" fmla="*/ 1171608 h 1871439"/>
              <a:gd name="connsiteX6" fmla="*/ 1814084 w 2289677"/>
              <a:gd name="connsiteY6" fmla="*/ 1535229 h 1871439"/>
              <a:gd name="connsiteX7" fmla="*/ 2215137 w 2289677"/>
              <a:gd name="connsiteY7" fmla="*/ 1770513 h 1871439"/>
              <a:gd name="connsiteX8" fmla="*/ 183137 w 2289677"/>
              <a:gd name="connsiteY8" fmla="*/ 1781208 h 1871439"/>
              <a:gd name="connsiteX0" fmla="*/ 183137 w 2289677"/>
              <a:gd name="connsiteY0" fmla="*/ 1781208 h 1871439"/>
              <a:gd name="connsiteX1" fmla="*/ 102926 w 2289677"/>
              <a:gd name="connsiteY1" fmla="*/ 642218 h 1871439"/>
              <a:gd name="connsiteX2" fmla="*/ 241958 w 2289677"/>
              <a:gd name="connsiteY2" fmla="*/ 534 h 1871439"/>
              <a:gd name="connsiteX3" fmla="*/ 707179 w 2289677"/>
              <a:gd name="connsiteY3" fmla="*/ 535271 h 1871439"/>
              <a:gd name="connsiteX4" fmla="*/ 1257958 w 2289677"/>
              <a:gd name="connsiteY4" fmla="*/ 717082 h 1871439"/>
              <a:gd name="connsiteX5" fmla="*/ 1477200 w 2289677"/>
              <a:gd name="connsiteY5" fmla="*/ 1171608 h 1871439"/>
              <a:gd name="connsiteX6" fmla="*/ 1814084 w 2289677"/>
              <a:gd name="connsiteY6" fmla="*/ 1535229 h 1871439"/>
              <a:gd name="connsiteX7" fmla="*/ 2215137 w 2289677"/>
              <a:gd name="connsiteY7" fmla="*/ 1770513 h 1871439"/>
              <a:gd name="connsiteX8" fmla="*/ 183137 w 2289677"/>
              <a:gd name="connsiteY8" fmla="*/ 1781208 h 1871439"/>
              <a:gd name="connsiteX0" fmla="*/ 80211 w 2186751"/>
              <a:gd name="connsiteY0" fmla="*/ 1781208 h 1871439"/>
              <a:gd name="connsiteX1" fmla="*/ 0 w 2186751"/>
              <a:gd name="connsiteY1" fmla="*/ 642218 h 1871439"/>
              <a:gd name="connsiteX2" fmla="*/ 139032 w 2186751"/>
              <a:gd name="connsiteY2" fmla="*/ 534 h 1871439"/>
              <a:gd name="connsiteX3" fmla="*/ 604253 w 2186751"/>
              <a:gd name="connsiteY3" fmla="*/ 535271 h 1871439"/>
              <a:gd name="connsiteX4" fmla="*/ 1155032 w 2186751"/>
              <a:gd name="connsiteY4" fmla="*/ 717082 h 1871439"/>
              <a:gd name="connsiteX5" fmla="*/ 1374274 w 2186751"/>
              <a:gd name="connsiteY5" fmla="*/ 1171608 h 1871439"/>
              <a:gd name="connsiteX6" fmla="*/ 1711158 w 2186751"/>
              <a:gd name="connsiteY6" fmla="*/ 1535229 h 1871439"/>
              <a:gd name="connsiteX7" fmla="*/ 2112211 w 2186751"/>
              <a:gd name="connsiteY7" fmla="*/ 1770513 h 1871439"/>
              <a:gd name="connsiteX8" fmla="*/ 80211 w 2186751"/>
              <a:gd name="connsiteY8" fmla="*/ 1781208 h 1871439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86751"/>
              <a:gd name="connsiteY0" fmla="*/ 1780674 h 1870905"/>
              <a:gd name="connsiteX1" fmla="*/ 0 w 2186751"/>
              <a:gd name="connsiteY1" fmla="*/ 641684 h 1870905"/>
              <a:gd name="connsiteX2" fmla="*/ 139032 w 2186751"/>
              <a:gd name="connsiteY2" fmla="*/ 0 h 1870905"/>
              <a:gd name="connsiteX3" fmla="*/ 604253 w 2186751"/>
              <a:gd name="connsiteY3" fmla="*/ 534737 h 1870905"/>
              <a:gd name="connsiteX4" fmla="*/ 1155032 w 2186751"/>
              <a:gd name="connsiteY4" fmla="*/ 716548 h 1870905"/>
              <a:gd name="connsiteX5" fmla="*/ 1374274 w 2186751"/>
              <a:gd name="connsiteY5" fmla="*/ 1171074 h 1870905"/>
              <a:gd name="connsiteX6" fmla="*/ 1711158 w 2186751"/>
              <a:gd name="connsiteY6" fmla="*/ 1534695 h 1870905"/>
              <a:gd name="connsiteX7" fmla="*/ 2112211 w 2186751"/>
              <a:gd name="connsiteY7" fmla="*/ 1769979 h 1870905"/>
              <a:gd name="connsiteX8" fmla="*/ 80211 w 2186751"/>
              <a:gd name="connsiteY8" fmla="*/ 1780674 h 1870905"/>
              <a:gd name="connsiteX0" fmla="*/ 80211 w 2112211"/>
              <a:gd name="connsiteY0" fmla="*/ 1780674 h 1870905"/>
              <a:gd name="connsiteX1" fmla="*/ 0 w 2112211"/>
              <a:gd name="connsiteY1" fmla="*/ 641684 h 1870905"/>
              <a:gd name="connsiteX2" fmla="*/ 139032 w 2112211"/>
              <a:gd name="connsiteY2" fmla="*/ 0 h 1870905"/>
              <a:gd name="connsiteX3" fmla="*/ 604253 w 2112211"/>
              <a:gd name="connsiteY3" fmla="*/ 534737 h 1870905"/>
              <a:gd name="connsiteX4" fmla="*/ 1155032 w 2112211"/>
              <a:gd name="connsiteY4" fmla="*/ 716548 h 1870905"/>
              <a:gd name="connsiteX5" fmla="*/ 1374274 w 2112211"/>
              <a:gd name="connsiteY5" fmla="*/ 1171074 h 1870905"/>
              <a:gd name="connsiteX6" fmla="*/ 1711158 w 2112211"/>
              <a:gd name="connsiteY6" fmla="*/ 1534695 h 1870905"/>
              <a:gd name="connsiteX7" fmla="*/ 2112211 w 2112211"/>
              <a:gd name="connsiteY7" fmla="*/ 1769979 h 1870905"/>
              <a:gd name="connsiteX8" fmla="*/ 80211 w 2112211"/>
              <a:gd name="connsiteY8" fmla="*/ 1780674 h 1870905"/>
              <a:gd name="connsiteX0" fmla="*/ 80211 w 2112211"/>
              <a:gd name="connsiteY0" fmla="*/ 1780674 h 1780674"/>
              <a:gd name="connsiteX1" fmla="*/ 0 w 2112211"/>
              <a:gd name="connsiteY1" fmla="*/ 641684 h 1780674"/>
              <a:gd name="connsiteX2" fmla="*/ 139032 w 2112211"/>
              <a:gd name="connsiteY2" fmla="*/ 0 h 1780674"/>
              <a:gd name="connsiteX3" fmla="*/ 604253 w 2112211"/>
              <a:gd name="connsiteY3" fmla="*/ 534737 h 1780674"/>
              <a:gd name="connsiteX4" fmla="*/ 1155032 w 2112211"/>
              <a:gd name="connsiteY4" fmla="*/ 716548 h 1780674"/>
              <a:gd name="connsiteX5" fmla="*/ 1374274 w 2112211"/>
              <a:gd name="connsiteY5" fmla="*/ 1171074 h 1780674"/>
              <a:gd name="connsiteX6" fmla="*/ 1711158 w 2112211"/>
              <a:gd name="connsiteY6" fmla="*/ 1534695 h 1780674"/>
              <a:gd name="connsiteX7" fmla="*/ 2112211 w 2112211"/>
              <a:gd name="connsiteY7" fmla="*/ 1769979 h 1780674"/>
              <a:gd name="connsiteX8" fmla="*/ 80211 w 2112211"/>
              <a:gd name="connsiteY8" fmla="*/ 1780674 h 1780674"/>
              <a:gd name="connsiteX0" fmla="*/ 175245 w 2237423"/>
              <a:gd name="connsiteY0" fmla="*/ 1780674 h 1830781"/>
              <a:gd name="connsiteX1" fmla="*/ 95034 w 2237423"/>
              <a:gd name="connsiteY1" fmla="*/ 641684 h 1830781"/>
              <a:gd name="connsiteX2" fmla="*/ 234066 w 2237423"/>
              <a:gd name="connsiteY2" fmla="*/ 0 h 1830781"/>
              <a:gd name="connsiteX3" fmla="*/ 699287 w 2237423"/>
              <a:gd name="connsiteY3" fmla="*/ 534737 h 1830781"/>
              <a:gd name="connsiteX4" fmla="*/ 1250066 w 2237423"/>
              <a:gd name="connsiteY4" fmla="*/ 716548 h 1830781"/>
              <a:gd name="connsiteX5" fmla="*/ 1469308 w 2237423"/>
              <a:gd name="connsiteY5" fmla="*/ 1171074 h 1830781"/>
              <a:gd name="connsiteX6" fmla="*/ 1806192 w 2237423"/>
              <a:gd name="connsiteY6" fmla="*/ 1534695 h 1830781"/>
              <a:gd name="connsiteX7" fmla="*/ 2237423 w 2237423"/>
              <a:gd name="connsiteY7" fmla="*/ 1610035 h 1830781"/>
              <a:gd name="connsiteX8" fmla="*/ 175245 w 2237423"/>
              <a:gd name="connsiteY8" fmla="*/ 1780674 h 1830781"/>
              <a:gd name="connsiteX0" fmla="*/ 175025 w 2234185"/>
              <a:gd name="connsiteY0" fmla="*/ 1780674 h 1877291"/>
              <a:gd name="connsiteX1" fmla="*/ 94814 w 2234185"/>
              <a:gd name="connsiteY1" fmla="*/ 641684 h 1877291"/>
              <a:gd name="connsiteX2" fmla="*/ 233846 w 2234185"/>
              <a:gd name="connsiteY2" fmla="*/ 0 h 1877291"/>
              <a:gd name="connsiteX3" fmla="*/ 699067 w 2234185"/>
              <a:gd name="connsiteY3" fmla="*/ 534737 h 1877291"/>
              <a:gd name="connsiteX4" fmla="*/ 1249846 w 2234185"/>
              <a:gd name="connsiteY4" fmla="*/ 716548 h 1877291"/>
              <a:gd name="connsiteX5" fmla="*/ 1469088 w 2234185"/>
              <a:gd name="connsiteY5" fmla="*/ 1171074 h 1877291"/>
              <a:gd name="connsiteX6" fmla="*/ 1805972 w 2234185"/>
              <a:gd name="connsiteY6" fmla="*/ 1534695 h 1877291"/>
              <a:gd name="connsiteX7" fmla="*/ 2234185 w 2234185"/>
              <a:gd name="connsiteY7" fmla="*/ 1776015 h 1877291"/>
              <a:gd name="connsiteX8" fmla="*/ 175025 w 2234185"/>
              <a:gd name="connsiteY8" fmla="*/ 1780674 h 1877291"/>
              <a:gd name="connsiteX0" fmla="*/ 80211 w 2139371"/>
              <a:gd name="connsiteY0" fmla="*/ 1780674 h 1877291"/>
              <a:gd name="connsiteX1" fmla="*/ 0 w 2139371"/>
              <a:gd name="connsiteY1" fmla="*/ 641684 h 1877291"/>
              <a:gd name="connsiteX2" fmla="*/ 139032 w 2139371"/>
              <a:gd name="connsiteY2" fmla="*/ 0 h 1877291"/>
              <a:gd name="connsiteX3" fmla="*/ 604253 w 2139371"/>
              <a:gd name="connsiteY3" fmla="*/ 534737 h 1877291"/>
              <a:gd name="connsiteX4" fmla="*/ 1155032 w 2139371"/>
              <a:gd name="connsiteY4" fmla="*/ 716548 h 1877291"/>
              <a:gd name="connsiteX5" fmla="*/ 1374274 w 2139371"/>
              <a:gd name="connsiteY5" fmla="*/ 1171074 h 1877291"/>
              <a:gd name="connsiteX6" fmla="*/ 1711158 w 2139371"/>
              <a:gd name="connsiteY6" fmla="*/ 1534695 h 1877291"/>
              <a:gd name="connsiteX7" fmla="*/ 2139371 w 2139371"/>
              <a:gd name="connsiteY7" fmla="*/ 1776015 h 1877291"/>
              <a:gd name="connsiteX8" fmla="*/ 80211 w 2139371"/>
              <a:gd name="connsiteY8" fmla="*/ 1780674 h 1877291"/>
              <a:gd name="connsiteX0" fmla="*/ 80211 w 2139371"/>
              <a:gd name="connsiteY0" fmla="*/ 1780674 h 1780674"/>
              <a:gd name="connsiteX1" fmla="*/ 0 w 2139371"/>
              <a:gd name="connsiteY1" fmla="*/ 641684 h 1780674"/>
              <a:gd name="connsiteX2" fmla="*/ 139032 w 2139371"/>
              <a:gd name="connsiteY2" fmla="*/ 0 h 1780674"/>
              <a:gd name="connsiteX3" fmla="*/ 604253 w 2139371"/>
              <a:gd name="connsiteY3" fmla="*/ 534737 h 1780674"/>
              <a:gd name="connsiteX4" fmla="*/ 1155032 w 2139371"/>
              <a:gd name="connsiteY4" fmla="*/ 716548 h 1780674"/>
              <a:gd name="connsiteX5" fmla="*/ 1374274 w 2139371"/>
              <a:gd name="connsiteY5" fmla="*/ 1171074 h 1780674"/>
              <a:gd name="connsiteX6" fmla="*/ 1711158 w 2139371"/>
              <a:gd name="connsiteY6" fmla="*/ 1534695 h 1780674"/>
              <a:gd name="connsiteX7" fmla="*/ 2139371 w 2139371"/>
              <a:gd name="connsiteY7" fmla="*/ 1776015 h 1780674"/>
              <a:gd name="connsiteX8" fmla="*/ 80211 w 2139371"/>
              <a:gd name="connsiteY8" fmla="*/ 1780674 h 1780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9371" h="1780674">
                <a:moveTo>
                  <a:pt x="80211" y="1780674"/>
                </a:moveTo>
                <a:lnTo>
                  <a:pt x="0" y="641684"/>
                </a:lnTo>
                <a:lnTo>
                  <a:pt x="139032" y="0"/>
                </a:lnTo>
                <a:lnTo>
                  <a:pt x="604253" y="534737"/>
                </a:lnTo>
                <a:lnTo>
                  <a:pt x="1155032" y="716548"/>
                </a:lnTo>
                <a:lnTo>
                  <a:pt x="1374274" y="1171074"/>
                </a:lnTo>
                <a:lnTo>
                  <a:pt x="1711158" y="1534695"/>
                </a:lnTo>
                <a:lnTo>
                  <a:pt x="2139371" y="1776015"/>
                </a:lnTo>
                <a:lnTo>
                  <a:pt x="80211" y="1780674"/>
                </a:lnTo>
                <a:close/>
              </a:path>
            </a:pathLst>
          </a:custGeom>
          <a:solidFill>
            <a:srgbClr val="12A6F8">
              <a:lumMod val="60000"/>
              <a:lumOff val="40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sp>
        <p:nvSpPr>
          <p:cNvPr id="109" name="TextBox 68"/>
          <p:cNvSpPr txBox="1"/>
          <p:nvPr/>
        </p:nvSpPr>
        <p:spPr>
          <a:xfrm>
            <a:off x="5962452" y="1488941"/>
            <a:ext cx="4772846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hr-HR" sz="6000" b="1" dirty="0">
                <a:solidFill>
                  <a:srgbClr val="12A6F8"/>
                </a:solidFill>
                <a:latin typeface="Open Sans" panose="020B0606030504020204" pitchFamily="34" charset="0"/>
              </a:rPr>
              <a:t>95 </a:t>
            </a:r>
            <a:r>
              <a:rPr lang="es-US" sz="6000" b="1" dirty="0">
                <a:solidFill>
                  <a:srgbClr val="12A6F8"/>
                </a:solidFill>
                <a:latin typeface="Open Sans" panose="020B0606030504020204" pitchFamily="34" charset="0"/>
              </a:rPr>
              <a:t>%</a:t>
            </a:r>
            <a:r>
              <a:rPr lang="hr-HR" sz="6000" b="1" dirty="0">
                <a:solidFill>
                  <a:srgbClr val="12A6F8"/>
                </a:solidFill>
                <a:latin typeface="Open Sans" panose="020B0606030504020204" pitchFamily="34" charset="0"/>
              </a:rPr>
              <a:t> 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DJECE OD </a:t>
            </a:r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4.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 </a:t>
            </a:r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I VIŠE 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GOD</a:t>
            </a:r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.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 </a:t>
            </a:r>
            <a:endParaRPr lang="en-US" sz="6000" b="1" dirty="0">
              <a:solidFill>
                <a:srgbClr val="12A6F8"/>
              </a:solidFill>
              <a:latin typeface="Open Sans" panose="020B0606030504020204" pitchFamily="34" charset="0"/>
            </a:endParaRPr>
          </a:p>
        </p:txBody>
      </p:sp>
      <p:sp>
        <p:nvSpPr>
          <p:cNvPr id="110" name="Pravokutnik 109"/>
          <p:cNvSpPr/>
          <p:nvPr/>
        </p:nvSpPr>
        <p:spPr>
          <a:xfrm>
            <a:off x="560917" y="4501207"/>
            <a:ext cx="11299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Kvaliteta i integracija usluga RiPOO-a još nisu postignuti u mnogim europskim zemljama.</a:t>
            </a:r>
          </a:p>
          <a:p>
            <a:r>
              <a:rPr lang="hr-H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 samo sedam zemalja članica Europske unije (u Danskoj, Njemačkoj, Estoniji, Letoniji, Sloveniji, </a:t>
            </a:r>
            <a:r>
              <a:rPr lang="pl-P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Finskoj i Švedskoj) te u Norveškoj zajamčeno je mjesto u RiPOO-u za svako dijete od rane dobi (od </a:t>
            </a:r>
            <a:r>
              <a:rPr lang="hr-H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 do 18 mjeseci).</a:t>
            </a:r>
          </a:p>
        </p:txBody>
      </p:sp>
    </p:spTree>
    <p:extLst>
      <p:ext uri="{BB962C8B-B14F-4D97-AF65-F5344CB8AC3E}">
        <p14:creationId xmlns:p14="http://schemas.microsoft.com/office/powerpoint/2010/main" val="35390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2" grpId="0" animBg="1"/>
      <p:bldP spid="103" grpId="0" animBg="1"/>
      <p:bldP spid="104" grpId="0" animBg="1"/>
      <p:bldP spid="105" grpId="0"/>
      <p:bldP spid="9" grpId="0"/>
      <p:bldP spid="106" grpId="0" animBg="1"/>
      <p:bldP spid="107" grpId="0" animBg="1"/>
      <p:bldP spid="108" grpId="0" animBg="1"/>
      <p:bldP spid="109" grpId="0"/>
      <p:bldP spid="1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3687435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0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ŠTO VEĆ ZNAMO?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Pravokutnik 30"/>
          <p:cNvSpPr/>
          <p:nvPr/>
        </p:nvSpPr>
        <p:spPr>
          <a:xfrm>
            <a:off x="518974" y="1052302"/>
            <a:ext cx="112255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Kako do vrtića za sve?: Mogućnosti financiranja sustava RiPOO (2020., Ured UNICEF-a za Hrvatsku) </a:t>
            </a:r>
            <a:endParaRPr lang="hr-HR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3" name="Group 16"/>
          <p:cNvGrpSpPr/>
          <p:nvPr/>
        </p:nvGrpSpPr>
        <p:grpSpPr>
          <a:xfrm>
            <a:off x="5232825" y="2937128"/>
            <a:ext cx="1475074" cy="2379882"/>
            <a:chOff x="4467435" y="2294638"/>
            <a:chExt cx="1475074" cy="2379882"/>
          </a:xfrm>
        </p:grpSpPr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4508609" y="3896323"/>
              <a:ext cx="1392725" cy="737022"/>
            </a:xfrm>
            <a:custGeom>
              <a:avLst/>
              <a:gdLst>
                <a:gd name="T0" fmla="*/ 1 w 1353"/>
                <a:gd name="T1" fmla="*/ 0 h 716"/>
                <a:gd name="T2" fmla="*/ 1351 w 1353"/>
                <a:gd name="T3" fmla="*/ 0 h 716"/>
                <a:gd name="T4" fmla="*/ 1353 w 1353"/>
                <a:gd name="T5" fmla="*/ 45 h 716"/>
                <a:gd name="T6" fmla="*/ 1351 w 1353"/>
                <a:gd name="T7" fmla="*/ 93 h 716"/>
                <a:gd name="T8" fmla="*/ 1347 w 1353"/>
                <a:gd name="T9" fmla="*/ 140 h 716"/>
                <a:gd name="T10" fmla="*/ 1339 w 1353"/>
                <a:gd name="T11" fmla="*/ 189 h 716"/>
                <a:gd name="T12" fmla="*/ 1326 w 1353"/>
                <a:gd name="T13" fmla="*/ 237 h 716"/>
                <a:gd name="T14" fmla="*/ 1311 w 1353"/>
                <a:gd name="T15" fmla="*/ 285 h 716"/>
                <a:gd name="T16" fmla="*/ 1292 w 1353"/>
                <a:gd name="T17" fmla="*/ 332 h 716"/>
                <a:gd name="T18" fmla="*/ 1269 w 1353"/>
                <a:gd name="T19" fmla="*/ 379 h 716"/>
                <a:gd name="T20" fmla="*/ 1243 w 1353"/>
                <a:gd name="T21" fmla="*/ 424 h 716"/>
                <a:gd name="T22" fmla="*/ 1212 w 1353"/>
                <a:gd name="T23" fmla="*/ 467 h 716"/>
                <a:gd name="T24" fmla="*/ 1178 w 1353"/>
                <a:gd name="T25" fmla="*/ 507 h 716"/>
                <a:gd name="T26" fmla="*/ 1139 w 1353"/>
                <a:gd name="T27" fmla="*/ 546 h 716"/>
                <a:gd name="T28" fmla="*/ 1096 w 1353"/>
                <a:gd name="T29" fmla="*/ 581 h 716"/>
                <a:gd name="T30" fmla="*/ 1049 w 1353"/>
                <a:gd name="T31" fmla="*/ 614 h 716"/>
                <a:gd name="T32" fmla="*/ 997 w 1353"/>
                <a:gd name="T33" fmla="*/ 642 h 716"/>
                <a:gd name="T34" fmla="*/ 942 w 1353"/>
                <a:gd name="T35" fmla="*/ 667 h 716"/>
                <a:gd name="T36" fmla="*/ 882 w 1353"/>
                <a:gd name="T37" fmla="*/ 686 h 716"/>
                <a:gd name="T38" fmla="*/ 817 w 1353"/>
                <a:gd name="T39" fmla="*/ 702 h 716"/>
                <a:gd name="T40" fmla="*/ 749 w 1353"/>
                <a:gd name="T41" fmla="*/ 712 h 716"/>
                <a:gd name="T42" fmla="*/ 674 w 1353"/>
                <a:gd name="T43" fmla="*/ 716 h 716"/>
                <a:gd name="T44" fmla="*/ 604 w 1353"/>
                <a:gd name="T45" fmla="*/ 714 h 716"/>
                <a:gd name="T46" fmla="*/ 539 w 1353"/>
                <a:gd name="T47" fmla="*/ 707 h 716"/>
                <a:gd name="T48" fmla="*/ 478 w 1353"/>
                <a:gd name="T49" fmla="*/ 695 h 716"/>
                <a:gd name="T50" fmla="*/ 421 w 1353"/>
                <a:gd name="T51" fmla="*/ 678 h 716"/>
                <a:gd name="T52" fmla="*/ 368 w 1353"/>
                <a:gd name="T53" fmla="*/ 656 h 716"/>
                <a:gd name="T54" fmla="*/ 319 w 1353"/>
                <a:gd name="T55" fmla="*/ 631 h 716"/>
                <a:gd name="T56" fmla="*/ 273 w 1353"/>
                <a:gd name="T57" fmla="*/ 602 h 716"/>
                <a:gd name="T58" fmla="*/ 232 w 1353"/>
                <a:gd name="T59" fmla="*/ 568 h 716"/>
                <a:gd name="T60" fmla="*/ 194 w 1353"/>
                <a:gd name="T61" fmla="*/ 532 h 716"/>
                <a:gd name="T62" fmla="*/ 160 w 1353"/>
                <a:gd name="T63" fmla="*/ 493 h 716"/>
                <a:gd name="T64" fmla="*/ 129 w 1353"/>
                <a:gd name="T65" fmla="*/ 453 h 716"/>
                <a:gd name="T66" fmla="*/ 103 w 1353"/>
                <a:gd name="T67" fmla="*/ 410 h 716"/>
                <a:gd name="T68" fmla="*/ 79 w 1353"/>
                <a:gd name="T69" fmla="*/ 365 h 716"/>
                <a:gd name="T70" fmla="*/ 58 w 1353"/>
                <a:gd name="T71" fmla="*/ 319 h 716"/>
                <a:gd name="T72" fmla="*/ 40 w 1353"/>
                <a:gd name="T73" fmla="*/ 274 h 716"/>
                <a:gd name="T74" fmla="*/ 26 w 1353"/>
                <a:gd name="T75" fmla="*/ 226 h 716"/>
                <a:gd name="T76" fmla="*/ 15 w 1353"/>
                <a:gd name="T77" fmla="*/ 180 h 716"/>
                <a:gd name="T78" fmla="*/ 8 w 1353"/>
                <a:gd name="T79" fmla="*/ 133 h 716"/>
                <a:gd name="T80" fmla="*/ 3 w 1353"/>
                <a:gd name="T81" fmla="*/ 87 h 716"/>
                <a:gd name="T82" fmla="*/ 0 w 1353"/>
                <a:gd name="T83" fmla="*/ 43 h 716"/>
                <a:gd name="T84" fmla="*/ 1 w 1353"/>
                <a:gd name="T85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3" h="716">
                  <a:moveTo>
                    <a:pt x="1" y="0"/>
                  </a:moveTo>
                  <a:lnTo>
                    <a:pt x="1351" y="0"/>
                  </a:lnTo>
                  <a:lnTo>
                    <a:pt x="1353" y="45"/>
                  </a:lnTo>
                  <a:lnTo>
                    <a:pt x="1351" y="93"/>
                  </a:lnTo>
                  <a:lnTo>
                    <a:pt x="1347" y="140"/>
                  </a:lnTo>
                  <a:lnTo>
                    <a:pt x="1339" y="189"/>
                  </a:lnTo>
                  <a:lnTo>
                    <a:pt x="1326" y="237"/>
                  </a:lnTo>
                  <a:lnTo>
                    <a:pt x="1311" y="285"/>
                  </a:lnTo>
                  <a:lnTo>
                    <a:pt x="1292" y="332"/>
                  </a:lnTo>
                  <a:lnTo>
                    <a:pt x="1269" y="379"/>
                  </a:lnTo>
                  <a:lnTo>
                    <a:pt x="1243" y="424"/>
                  </a:lnTo>
                  <a:lnTo>
                    <a:pt x="1212" y="467"/>
                  </a:lnTo>
                  <a:lnTo>
                    <a:pt x="1178" y="507"/>
                  </a:lnTo>
                  <a:lnTo>
                    <a:pt x="1139" y="546"/>
                  </a:lnTo>
                  <a:lnTo>
                    <a:pt x="1096" y="581"/>
                  </a:lnTo>
                  <a:lnTo>
                    <a:pt x="1049" y="614"/>
                  </a:lnTo>
                  <a:lnTo>
                    <a:pt x="997" y="642"/>
                  </a:lnTo>
                  <a:lnTo>
                    <a:pt x="942" y="667"/>
                  </a:lnTo>
                  <a:lnTo>
                    <a:pt x="882" y="686"/>
                  </a:lnTo>
                  <a:lnTo>
                    <a:pt x="817" y="702"/>
                  </a:lnTo>
                  <a:lnTo>
                    <a:pt x="749" y="712"/>
                  </a:lnTo>
                  <a:lnTo>
                    <a:pt x="674" y="716"/>
                  </a:lnTo>
                  <a:lnTo>
                    <a:pt x="604" y="714"/>
                  </a:lnTo>
                  <a:lnTo>
                    <a:pt x="539" y="707"/>
                  </a:lnTo>
                  <a:lnTo>
                    <a:pt x="478" y="695"/>
                  </a:lnTo>
                  <a:lnTo>
                    <a:pt x="421" y="678"/>
                  </a:lnTo>
                  <a:lnTo>
                    <a:pt x="368" y="656"/>
                  </a:lnTo>
                  <a:lnTo>
                    <a:pt x="319" y="631"/>
                  </a:lnTo>
                  <a:lnTo>
                    <a:pt x="273" y="602"/>
                  </a:lnTo>
                  <a:lnTo>
                    <a:pt x="232" y="568"/>
                  </a:lnTo>
                  <a:lnTo>
                    <a:pt x="194" y="532"/>
                  </a:lnTo>
                  <a:lnTo>
                    <a:pt x="160" y="493"/>
                  </a:lnTo>
                  <a:lnTo>
                    <a:pt x="129" y="453"/>
                  </a:lnTo>
                  <a:lnTo>
                    <a:pt x="103" y="410"/>
                  </a:lnTo>
                  <a:lnTo>
                    <a:pt x="79" y="365"/>
                  </a:lnTo>
                  <a:lnTo>
                    <a:pt x="58" y="319"/>
                  </a:lnTo>
                  <a:lnTo>
                    <a:pt x="40" y="274"/>
                  </a:lnTo>
                  <a:lnTo>
                    <a:pt x="26" y="226"/>
                  </a:lnTo>
                  <a:lnTo>
                    <a:pt x="15" y="180"/>
                  </a:lnTo>
                  <a:lnTo>
                    <a:pt x="8" y="133"/>
                  </a:lnTo>
                  <a:lnTo>
                    <a:pt x="3" y="87"/>
                  </a:lnTo>
                  <a:lnTo>
                    <a:pt x="0" y="4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2A6F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  <p:sp>
          <p:nvSpPr>
            <p:cNvPr id="35" name="Freeform 10"/>
            <p:cNvSpPr>
              <a:spLocks noEditPoints="1"/>
            </p:cNvSpPr>
            <p:nvPr/>
          </p:nvSpPr>
          <p:spPr bwMode="auto">
            <a:xfrm>
              <a:off x="4467435" y="2294638"/>
              <a:ext cx="1475074" cy="2379882"/>
            </a:xfrm>
            <a:custGeom>
              <a:avLst/>
              <a:gdLst>
                <a:gd name="T0" fmla="*/ 715 w 1433"/>
                <a:gd name="T1" fmla="*/ 294 h 2312"/>
                <a:gd name="T2" fmla="*/ 643 w 1433"/>
                <a:gd name="T3" fmla="*/ 474 h 2312"/>
                <a:gd name="T4" fmla="*/ 491 w 1433"/>
                <a:gd name="T5" fmla="*/ 752 h 2312"/>
                <a:gd name="T6" fmla="*/ 373 w 1433"/>
                <a:gd name="T7" fmla="*/ 924 h 2312"/>
                <a:gd name="T8" fmla="*/ 304 w 1433"/>
                <a:gd name="T9" fmla="*/ 1017 h 2312"/>
                <a:gd name="T10" fmla="*/ 265 w 1433"/>
                <a:gd name="T11" fmla="*/ 1077 h 2312"/>
                <a:gd name="T12" fmla="*/ 176 w 1433"/>
                <a:gd name="T13" fmla="*/ 1241 h 2312"/>
                <a:gd name="T14" fmla="*/ 97 w 1433"/>
                <a:gd name="T15" fmla="*/ 1447 h 2312"/>
                <a:gd name="T16" fmla="*/ 80 w 1433"/>
                <a:gd name="T17" fmla="*/ 1586 h 2312"/>
                <a:gd name="T18" fmla="*/ 100 w 1433"/>
                <a:gd name="T19" fmla="*/ 1749 h 2312"/>
                <a:gd name="T20" fmla="*/ 161 w 1433"/>
                <a:gd name="T21" fmla="*/ 1916 h 2312"/>
                <a:gd name="T22" fmla="*/ 236 w 1433"/>
                <a:gd name="T23" fmla="*/ 2030 h 2312"/>
                <a:gd name="T24" fmla="*/ 373 w 1433"/>
                <a:gd name="T25" fmla="*/ 2149 h 2312"/>
                <a:gd name="T26" fmla="*/ 526 w 1433"/>
                <a:gd name="T27" fmla="*/ 2212 h 2312"/>
                <a:gd name="T28" fmla="*/ 714 w 1433"/>
                <a:gd name="T29" fmla="*/ 2231 h 2312"/>
                <a:gd name="T30" fmla="*/ 902 w 1433"/>
                <a:gd name="T31" fmla="*/ 2205 h 2312"/>
                <a:gd name="T32" fmla="*/ 1082 w 1433"/>
                <a:gd name="T33" fmla="*/ 2126 h 2312"/>
                <a:gd name="T34" fmla="*/ 1221 w 1433"/>
                <a:gd name="T35" fmla="*/ 1996 h 2312"/>
                <a:gd name="T36" fmla="*/ 1290 w 1433"/>
                <a:gd name="T37" fmla="*/ 1882 h 2312"/>
                <a:gd name="T38" fmla="*/ 1334 w 1433"/>
                <a:gd name="T39" fmla="*/ 1754 h 2312"/>
                <a:gd name="T40" fmla="*/ 1352 w 1433"/>
                <a:gd name="T41" fmla="*/ 1625 h 2312"/>
                <a:gd name="T42" fmla="*/ 1344 w 1433"/>
                <a:gd name="T43" fmla="*/ 1506 h 2312"/>
                <a:gd name="T44" fmla="*/ 1297 w 1433"/>
                <a:gd name="T45" fmla="*/ 1355 h 2312"/>
                <a:gd name="T46" fmla="*/ 1182 w 1433"/>
                <a:gd name="T47" fmla="*/ 1122 h 2312"/>
                <a:gd name="T48" fmla="*/ 1069 w 1433"/>
                <a:gd name="T49" fmla="*/ 952 h 2312"/>
                <a:gd name="T50" fmla="*/ 932 w 1433"/>
                <a:gd name="T51" fmla="*/ 749 h 2312"/>
                <a:gd name="T52" fmla="*/ 786 w 1433"/>
                <a:gd name="T53" fmla="*/ 471 h 2312"/>
                <a:gd name="T54" fmla="*/ 712 w 1433"/>
                <a:gd name="T55" fmla="*/ 0 h 2312"/>
                <a:gd name="T56" fmla="*/ 758 w 1433"/>
                <a:gd name="T57" fmla="*/ 164 h 2312"/>
                <a:gd name="T58" fmla="*/ 764 w 1433"/>
                <a:gd name="T59" fmla="*/ 185 h 2312"/>
                <a:gd name="T60" fmla="*/ 804 w 1433"/>
                <a:gd name="T61" fmla="*/ 300 h 2312"/>
                <a:gd name="T62" fmla="*/ 912 w 1433"/>
                <a:gd name="T63" fmla="*/ 546 h 2312"/>
                <a:gd name="T64" fmla="*/ 1068 w 1433"/>
                <a:gd name="T65" fmla="*/ 810 h 2312"/>
                <a:gd name="T66" fmla="*/ 1126 w 1433"/>
                <a:gd name="T67" fmla="*/ 895 h 2312"/>
                <a:gd name="T68" fmla="*/ 1257 w 1433"/>
                <a:gd name="T69" fmla="*/ 1090 h 2312"/>
                <a:gd name="T70" fmla="*/ 1372 w 1433"/>
                <a:gd name="T71" fmla="*/ 1323 h 2312"/>
                <a:gd name="T72" fmla="*/ 1423 w 1433"/>
                <a:gd name="T73" fmla="*/ 1489 h 2312"/>
                <a:gd name="T74" fmla="*/ 1433 w 1433"/>
                <a:gd name="T75" fmla="*/ 1625 h 2312"/>
                <a:gd name="T76" fmla="*/ 1414 w 1433"/>
                <a:gd name="T77" fmla="*/ 1771 h 2312"/>
                <a:gd name="T78" fmla="*/ 1365 w 1433"/>
                <a:gd name="T79" fmla="*/ 1914 h 2312"/>
                <a:gd name="T80" fmla="*/ 1277 w 1433"/>
                <a:gd name="T81" fmla="*/ 2053 h 2312"/>
                <a:gd name="T82" fmla="*/ 1136 w 1433"/>
                <a:gd name="T83" fmla="*/ 2185 h 2312"/>
                <a:gd name="T84" fmla="*/ 970 w 1433"/>
                <a:gd name="T85" fmla="*/ 2269 h 2312"/>
                <a:gd name="T86" fmla="*/ 775 w 1433"/>
                <a:gd name="T87" fmla="*/ 2309 h 2312"/>
                <a:gd name="T88" fmla="*/ 602 w 1433"/>
                <a:gd name="T89" fmla="*/ 2306 h 2312"/>
                <a:gd name="T90" fmla="*/ 418 w 1433"/>
                <a:gd name="T91" fmla="*/ 2261 h 2312"/>
                <a:gd name="T92" fmla="*/ 233 w 1433"/>
                <a:gd name="T93" fmla="*/ 2144 h 2312"/>
                <a:gd name="T94" fmla="*/ 125 w 1433"/>
                <a:gd name="T95" fmla="*/ 2013 h 2312"/>
                <a:gd name="T96" fmla="*/ 43 w 1433"/>
                <a:gd name="T97" fmla="*/ 1843 h 2312"/>
                <a:gd name="T98" fmla="*/ 8 w 1433"/>
                <a:gd name="T99" fmla="*/ 1696 h 2312"/>
                <a:gd name="T100" fmla="*/ 4 w 1433"/>
                <a:gd name="T101" fmla="*/ 1514 h 2312"/>
                <a:gd name="T102" fmla="*/ 33 w 1433"/>
                <a:gd name="T103" fmla="*/ 1376 h 2312"/>
                <a:gd name="T104" fmla="*/ 119 w 1433"/>
                <a:gd name="T105" fmla="*/ 1172 h 2312"/>
                <a:gd name="T106" fmla="*/ 205 w 1433"/>
                <a:gd name="T107" fmla="*/ 1022 h 2312"/>
                <a:gd name="T108" fmla="*/ 251 w 1433"/>
                <a:gd name="T109" fmla="*/ 952 h 2312"/>
                <a:gd name="T110" fmla="*/ 347 w 1433"/>
                <a:gd name="T111" fmla="*/ 826 h 2312"/>
                <a:gd name="T112" fmla="*/ 440 w 1433"/>
                <a:gd name="T113" fmla="*/ 681 h 2312"/>
                <a:gd name="T114" fmla="*/ 594 w 1433"/>
                <a:gd name="T115" fmla="*/ 383 h 2312"/>
                <a:gd name="T116" fmla="*/ 648 w 1433"/>
                <a:gd name="T117" fmla="*/ 242 h 2312"/>
                <a:gd name="T118" fmla="*/ 668 w 1433"/>
                <a:gd name="T119" fmla="*/ 176 h 2312"/>
                <a:gd name="T120" fmla="*/ 675 w 1433"/>
                <a:gd name="T121" fmla="*/ 148 h 2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3" h="2312">
                  <a:moveTo>
                    <a:pt x="262" y="938"/>
                  </a:moveTo>
                  <a:lnTo>
                    <a:pt x="256" y="945"/>
                  </a:lnTo>
                  <a:lnTo>
                    <a:pt x="251" y="954"/>
                  </a:lnTo>
                  <a:lnTo>
                    <a:pt x="262" y="938"/>
                  </a:lnTo>
                  <a:close/>
                  <a:moveTo>
                    <a:pt x="715" y="294"/>
                  </a:moveTo>
                  <a:lnTo>
                    <a:pt x="700" y="338"/>
                  </a:lnTo>
                  <a:lnTo>
                    <a:pt x="691" y="363"/>
                  </a:lnTo>
                  <a:lnTo>
                    <a:pt x="680" y="388"/>
                  </a:lnTo>
                  <a:lnTo>
                    <a:pt x="669" y="415"/>
                  </a:lnTo>
                  <a:lnTo>
                    <a:pt x="643" y="474"/>
                  </a:lnTo>
                  <a:lnTo>
                    <a:pt x="612" y="536"/>
                  </a:lnTo>
                  <a:lnTo>
                    <a:pt x="577" y="605"/>
                  </a:lnTo>
                  <a:lnTo>
                    <a:pt x="537" y="677"/>
                  </a:lnTo>
                  <a:lnTo>
                    <a:pt x="515" y="713"/>
                  </a:lnTo>
                  <a:lnTo>
                    <a:pt x="491" y="752"/>
                  </a:lnTo>
                  <a:lnTo>
                    <a:pt x="466" y="791"/>
                  </a:lnTo>
                  <a:lnTo>
                    <a:pt x="440" y="830"/>
                  </a:lnTo>
                  <a:lnTo>
                    <a:pt x="432" y="842"/>
                  </a:lnTo>
                  <a:lnTo>
                    <a:pt x="404" y="883"/>
                  </a:lnTo>
                  <a:lnTo>
                    <a:pt x="373" y="924"/>
                  </a:lnTo>
                  <a:lnTo>
                    <a:pt x="343" y="965"/>
                  </a:lnTo>
                  <a:lnTo>
                    <a:pt x="313" y="1004"/>
                  </a:lnTo>
                  <a:lnTo>
                    <a:pt x="313" y="1004"/>
                  </a:lnTo>
                  <a:lnTo>
                    <a:pt x="308" y="1009"/>
                  </a:lnTo>
                  <a:lnTo>
                    <a:pt x="304" y="1017"/>
                  </a:lnTo>
                  <a:lnTo>
                    <a:pt x="295" y="1029"/>
                  </a:lnTo>
                  <a:lnTo>
                    <a:pt x="295" y="1029"/>
                  </a:lnTo>
                  <a:lnTo>
                    <a:pt x="293" y="1033"/>
                  </a:lnTo>
                  <a:lnTo>
                    <a:pt x="280" y="1054"/>
                  </a:lnTo>
                  <a:lnTo>
                    <a:pt x="265" y="1077"/>
                  </a:lnTo>
                  <a:lnTo>
                    <a:pt x="248" y="1104"/>
                  </a:lnTo>
                  <a:lnTo>
                    <a:pt x="231" y="1134"/>
                  </a:lnTo>
                  <a:lnTo>
                    <a:pt x="213" y="1168"/>
                  </a:lnTo>
                  <a:lnTo>
                    <a:pt x="194" y="1204"/>
                  </a:lnTo>
                  <a:lnTo>
                    <a:pt x="176" y="1241"/>
                  </a:lnTo>
                  <a:lnTo>
                    <a:pt x="158" y="1280"/>
                  </a:lnTo>
                  <a:lnTo>
                    <a:pt x="140" y="1322"/>
                  </a:lnTo>
                  <a:lnTo>
                    <a:pt x="123" y="1365"/>
                  </a:lnTo>
                  <a:lnTo>
                    <a:pt x="109" y="1403"/>
                  </a:lnTo>
                  <a:lnTo>
                    <a:pt x="97" y="1447"/>
                  </a:lnTo>
                  <a:lnTo>
                    <a:pt x="91" y="1472"/>
                  </a:lnTo>
                  <a:lnTo>
                    <a:pt x="86" y="1500"/>
                  </a:lnTo>
                  <a:lnTo>
                    <a:pt x="83" y="1531"/>
                  </a:lnTo>
                  <a:lnTo>
                    <a:pt x="83" y="1531"/>
                  </a:lnTo>
                  <a:lnTo>
                    <a:pt x="80" y="1586"/>
                  </a:lnTo>
                  <a:lnTo>
                    <a:pt x="83" y="1645"/>
                  </a:lnTo>
                  <a:lnTo>
                    <a:pt x="83" y="1645"/>
                  </a:lnTo>
                  <a:lnTo>
                    <a:pt x="87" y="1679"/>
                  </a:lnTo>
                  <a:lnTo>
                    <a:pt x="93" y="1714"/>
                  </a:lnTo>
                  <a:lnTo>
                    <a:pt x="100" y="1749"/>
                  </a:lnTo>
                  <a:lnTo>
                    <a:pt x="109" y="1785"/>
                  </a:lnTo>
                  <a:lnTo>
                    <a:pt x="119" y="1814"/>
                  </a:lnTo>
                  <a:lnTo>
                    <a:pt x="130" y="1846"/>
                  </a:lnTo>
                  <a:lnTo>
                    <a:pt x="144" y="1881"/>
                  </a:lnTo>
                  <a:lnTo>
                    <a:pt x="161" y="1916"/>
                  </a:lnTo>
                  <a:lnTo>
                    <a:pt x="179" y="1949"/>
                  </a:lnTo>
                  <a:lnTo>
                    <a:pt x="200" y="1981"/>
                  </a:lnTo>
                  <a:lnTo>
                    <a:pt x="200" y="1981"/>
                  </a:lnTo>
                  <a:lnTo>
                    <a:pt x="212" y="1999"/>
                  </a:lnTo>
                  <a:lnTo>
                    <a:pt x="236" y="2030"/>
                  </a:lnTo>
                  <a:lnTo>
                    <a:pt x="262" y="2059"/>
                  </a:lnTo>
                  <a:lnTo>
                    <a:pt x="290" y="2087"/>
                  </a:lnTo>
                  <a:lnTo>
                    <a:pt x="320" y="2112"/>
                  </a:lnTo>
                  <a:lnTo>
                    <a:pt x="352" y="2135"/>
                  </a:lnTo>
                  <a:lnTo>
                    <a:pt x="373" y="2149"/>
                  </a:lnTo>
                  <a:lnTo>
                    <a:pt x="411" y="2169"/>
                  </a:lnTo>
                  <a:lnTo>
                    <a:pt x="450" y="2187"/>
                  </a:lnTo>
                  <a:lnTo>
                    <a:pt x="483" y="2199"/>
                  </a:lnTo>
                  <a:lnTo>
                    <a:pt x="483" y="2199"/>
                  </a:lnTo>
                  <a:lnTo>
                    <a:pt x="526" y="2212"/>
                  </a:lnTo>
                  <a:lnTo>
                    <a:pt x="570" y="2222"/>
                  </a:lnTo>
                  <a:lnTo>
                    <a:pt x="619" y="2227"/>
                  </a:lnTo>
                  <a:lnTo>
                    <a:pt x="619" y="2227"/>
                  </a:lnTo>
                  <a:lnTo>
                    <a:pt x="661" y="2231"/>
                  </a:lnTo>
                  <a:lnTo>
                    <a:pt x="714" y="2231"/>
                  </a:lnTo>
                  <a:lnTo>
                    <a:pt x="766" y="2229"/>
                  </a:lnTo>
                  <a:lnTo>
                    <a:pt x="766" y="2229"/>
                  </a:lnTo>
                  <a:lnTo>
                    <a:pt x="808" y="2224"/>
                  </a:lnTo>
                  <a:lnTo>
                    <a:pt x="857" y="2216"/>
                  </a:lnTo>
                  <a:lnTo>
                    <a:pt x="902" y="2205"/>
                  </a:lnTo>
                  <a:lnTo>
                    <a:pt x="944" y="2194"/>
                  </a:lnTo>
                  <a:lnTo>
                    <a:pt x="980" y="2180"/>
                  </a:lnTo>
                  <a:lnTo>
                    <a:pt x="1019" y="2162"/>
                  </a:lnTo>
                  <a:lnTo>
                    <a:pt x="1057" y="2142"/>
                  </a:lnTo>
                  <a:lnTo>
                    <a:pt x="1082" y="2126"/>
                  </a:lnTo>
                  <a:lnTo>
                    <a:pt x="1111" y="2105"/>
                  </a:lnTo>
                  <a:lnTo>
                    <a:pt x="1141" y="2080"/>
                  </a:lnTo>
                  <a:lnTo>
                    <a:pt x="1171" y="2053"/>
                  </a:lnTo>
                  <a:lnTo>
                    <a:pt x="1197" y="2026"/>
                  </a:lnTo>
                  <a:lnTo>
                    <a:pt x="1221" y="1996"/>
                  </a:lnTo>
                  <a:lnTo>
                    <a:pt x="1234" y="1978"/>
                  </a:lnTo>
                  <a:lnTo>
                    <a:pt x="1234" y="1978"/>
                  </a:lnTo>
                  <a:lnTo>
                    <a:pt x="1255" y="1948"/>
                  </a:lnTo>
                  <a:lnTo>
                    <a:pt x="1273" y="1916"/>
                  </a:lnTo>
                  <a:lnTo>
                    <a:pt x="1290" y="1882"/>
                  </a:lnTo>
                  <a:lnTo>
                    <a:pt x="1304" y="1849"/>
                  </a:lnTo>
                  <a:lnTo>
                    <a:pt x="1318" y="1814"/>
                  </a:lnTo>
                  <a:lnTo>
                    <a:pt x="1327" y="1781"/>
                  </a:lnTo>
                  <a:lnTo>
                    <a:pt x="1327" y="1781"/>
                  </a:lnTo>
                  <a:lnTo>
                    <a:pt x="1334" y="1754"/>
                  </a:lnTo>
                  <a:lnTo>
                    <a:pt x="1343" y="1720"/>
                  </a:lnTo>
                  <a:lnTo>
                    <a:pt x="1347" y="1685"/>
                  </a:lnTo>
                  <a:lnTo>
                    <a:pt x="1351" y="1652"/>
                  </a:lnTo>
                  <a:lnTo>
                    <a:pt x="1351" y="1652"/>
                  </a:lnTo>
                  <a:lnTo>
                    <a:pt x="1352" y="1625"/>
                  </a:lnTo>
                  <a:lnTo>
                    <a:pt x="1352" y="1593"/>
                  </a:lnTo>
                  <a:lnTo>
                    <a:pt x="1351" y="1560"/>
                  </a:lnTo>
                  <a:lnTo>
                    <a:pt x="1351" y="1560"/>
                  </a:lnTo>
                  <a:lnTo>
                    <a:pt x="1348" y="1536"/>
                  </a:lnTo>
                  <a:lnTo>
                    <a:pt x="1344" y="1506"/>
                  </a:lnTo>
                  <a:lnTo>
                    <a:pt x="1337" y="1476"/>
                  </a:lnTo>
                  <a:lnTo>
                    <a:pt x="1339" y="1476"/>
                  </a:lnTo>
                  <a:lnTo>
                    <a:pt x="1332" y="1451"/>
                  </a:lnTo>
                  <a:lnTo>
                    <a:pt x="1315" y="1403"/>
                  </a:lnTo>
                  <a:lnTo>
                    <a:pt x="1297" y="1355"/>
                  </a:lnTo>
                  <a:lnTo>
                    <a:pt x="1280" y="1311"/>
                  </a:lnTo>
                  <a:lnTo>
                    <a:pt x="1262" y="1269"/>
                  </a:lnTo>
                  <a:lnTo>
                    <a:pt x="1243" y="1230"/>
                  </a:lnTo>
                  <a:lnTo>
                    <a:pt x="1223" y="1193"/>
                  </a:lnTo>
                  <a:lnTo>
                    <a:pt x="1182" y="1122"/>
                  </a:lnTo>
                  <a:lnTo>
                    <a:pt x="1137" y="1052"/>
                  </a:lnTo>
                  <a:lnTo>
                    <a:pt x="1137" y="1052"/>
                  </a:lnTo>
                  <a:lnTo>
                    <a:pt x="1122" y="1029"/>
                  </a:lnTo>
                  <a:lnTo>
                    <a:pt x="1096" y="991"/>
                  </a:lnTo>
                  <a:lnTo>
                    <a:pt x="1069" y="952"/>
                  </a:lnTo>
                  <a:lnTo>
                    <a:pt x="1040" y="912"/>
                  </a:lnTo>
                  <a:lnTo>
                    <a:pt x="1011" y="867"/>
                  </a:lnTo>
                  <a:lnTo>
                    <a:pt x="1001" y="855"/>
                  </a:lnTo>
                  <a:lnTo>
                    <a:pt x="973" y="813"/>
                  </a:lnTo>
                  <a:lnTo>
                    <a:pt x="932" y="749"/>
                  </a:lnTo>
                  <a:lnTo>
                    <a:pt x="897" y="691"/>
                  </a:lnTo>
                  <a:lnTo>
                    <a:pt x="866" y="634"/>
                  </a:lnTo>
                  <a:lnTo>
                    <a:pt x="837" y="578"/>
                  </a:lnTo>
                  <a:lnTo>
                    <a:pt x="811" y="524"/>
                  </a:lnTo>
                  <a:lnTo>
                    <a:pt x="786" y="471"/>
                  </a:lnTo>
                  <a:lnTo>
                    <a:pt x="765" y="421"/>
                  </a:lnTo>
                  <a:lnTo>
                    <a:pt x="745" y="375"/>
                  </a:lnTo>
                  <a:lnTo>
                    <a:pt x="729" y="332"/>
                  </a:lnTo>
                  <a:lnTo>
                    <a:pt x="715" y="294"/>
                  </a:lnTo>
                  <a:close/>
                  <a:moveTo>
                    <a:pt x="712" y="0"/>
                  </a:moveTo>
                  <a:lnTo>
                    <a:pt x="752" y="148"/>
                  </a:lnTo>
                  <a:lnTo>
                    <a:pt x="754" y="151"/>
                  </a:lnTo>
                  <a:lnTo>
                    <a:pt x="754" y="154"/>
                  </a:lnTo>
                  <a:lnTo>
                    <a:pt x="755" y="158"/>
                  </a:lnTo>
                  <a:lnTo>
                    <a:pt x="758" y="164"/>
                  </a:lnTo>
                  <a:lnTo>
                    <a:pt x="758" y="167"/>
                  </a:lnTo>
                  <a:lnTo>
                    <a:pt x="761" y="173"/>
                  </a:lnTo>
                  <a:lnTo>
                    <a:pt x="762" y="182"/>
                  </a:lnTo>
                  <a:lnTo>
                    <a:pt x="764" y="185"/>
                  </a:lnTo>
                  <a:lnTo>
                    <a:pt x="764" y="185"/>
                  </a:lnTo>
                  <a:lnTo>
                    <a:pt x="768" y="197"/>
                  </a:lnTo>
                  <a:lnTo>
                    <a:pt x="772" y="211"/>
                  </a:lnTo>
                  <a:lnTo>
                    <a:pt x="777" y="226"/>
                  </a:lnTo>
                  <a:lnTo>
                    <a:pt x="790" y="261"/>
                  </a:lnTo>
                  <a:lnTo>
                    <a:pt x="804" y="300"/>
                  </a:lnTo>
                  <a:lnTo>
                    <a:pt x="820" y="343"/>
                  </a:lnTo>
                  <a:lnTo>
                    <a:pt x="840" y="389"/>
                  </a:lnTo>
                  <a:lnTo>
                    <a:pt x="861" y="439"/>
                  </a:lnTo>
                  <a:lnTo>
                    <a:pt x="886" y="492"/>
                  </a:lnTo>
                  <a:lnTo>
                    <a:pt x="912" y="546"/>
                  </a:lnTo>
                  <a:lnTo>
                    <a:pt x="941" y="602"/>
                  </a:lnTo>
                  <a:lnTo>
                    <a:pt x="972" y="659"/>
                  </a:lnTo>
                  <a:lnTo>
                    <a:pt x="1007" y="717"/>
                  </a:lnTo>
                  <a:lnTo>
                    <a:pt x="1040" y="770"/>
                  </a:lnTo>
                  <a:lnTo>
                    <a:pt x="1068" y="810"/>
                  </a:lnTo>
                  <a:lnTo>
                    <a:pt x="1068" y="810"/>
                  </a:lnTo>
                  <a:lnTo>
                    <a:pt x="1076" y="823"/>
                  </a:lnTo>
                  <a:lnTo>
                    <a:pt x="1076" y="823"/>
                  </a:lnTo>
                  <a:lnTo>
                    <a:pt x="1097" y="855"/>
                  </a:lnTo>
                  <a:lnTo>
                    <a:pt x="1126" y="895"/>
                  </a:lnTo>
                  <a:lnTo>
                    <a:pt x="1152" y="934"/>
                  </a:lnTo>
                  <a:lnTo>
                    <a:pt x="1179" y="972"/>
                  </a:lnTo>
                  <a:lnTo>
                    <a:pt x="1202" y="1008"/>
                  </a:lnTo>
                  <a:lnTo>
                    <a:pt x="1212" y="1020"/>
                  </a:lnTo>
                  <a:lnTo>
                    <a:pt x="1257" y="1090"/>
                  </a:lnTo>
                  <a:lnTo>
                    <a:pt x="1298" y="1161"/>
                  </a:lnTo>
                  <a:lnTo>
                    <a:pt x="1318" y="1198"/>
                  </a:lnTo>
                  <a:lnTo>
                    <a:pt x="1337" y="1237"/>
                  </a:lnTo>
                  <a:lnTo>
                    <a:pt x="1355" y="1279"/>
                  </a:lnTo>
                  <a:lnTo>
                    <a:pt x="1372" y="1323"/>
                  </a:lnTo>
                  <a:lnTo>
                    <a:pt x="1390" y="1371"/>
                  </a:lnTo>
                  <a:lnTo>
                    <a:pt x="1408" y="1428"/>
                  </a:lnTo>
                  <a:lnTo>
                    <a:pt x="1415" y="1451"/>
                  </a:lnTo>
                  <a:lnTo>
                    <a:pt x="1416" y="1460"/>
                  </a:lnTo>
                  <a:lnTo>
                    <a:pt x="1423" y="1489"/>
                  </a:lnTo>
                  <a:lnTo>
                    <a:pt x="1427" y="1519"/>
                  </a:lnTo>
                  <a:lnTo>
                    <a:pt x="1432" y="1551"/>
                  </a:lnTo>
                  <a:lnTo>
                    <a:pt x="1432" y="1560"/>
                  </a:lnTo>
                  <a:lnTo>
                    <a:pt x="1433" y="1593"/>
                  </a:lnTo>
                  <a:lnTo>
                    <a:pt x="1433" y="1625"/>
                  </a:lnTo>
                  <a:lnTo>
                    <a:pt x="1432" y="1660"/>
                  </a:lnTo>
                  <a:lnTo>
                    <a:pt x="1430" y="1668"/>
                  </a:lnTo>
                  <a:lnTo>
                    <a:pt x="1426" y="1702"/>
                  </a:lnTo>
                  <a:lnTo>
                    <a:pt x="1422" y="1736"/>
                  </a:lnTo>
                  <a:lnTo>
                    <a:pt x="1414" y="1771"/>
                  </a:lnTo>
                  <a:lnTo>
                    <a:pt x="1405" y="1804"/>
                  </a:lnTo>
                  <a:lnTo>
                    <a:pt x="1402" y="1813"/>
                  </a:lnTo>
                  <a:lnTo>
                    <a:pt x="1393" y="1846"/>
                  </a:lnTo>
                  <a:lnTo>
                    <a:pt x="1379" y="1881"/>
                  </a:lnTo>
                  <a:lnTo>
                    <a:pt x="1365" y="1914"/>
                  </a:lnTo>
                  <a:lnTo>
                    <a:pt x="1348" y="1948"/>
                  </a:lnTo>
                  <a:lnTo>
                    <a:pt x="1330" y="1980"/>
                  </a:lnTo>
                  <a:lnTo>
                    <a:pt x="1309" y="2010"/>
                  </a:lnTo>
                  <a:lnTo>
                    <a:pt x="1301" y="2023"/>
                  </a:lnTo>
                  <a:lnTo>
                    <a:pt x="1277" y="2053"/>
                  </a:lnTo>
                  <a:lnTo>
                    <a:pt x="1254" y="2083"/>
                  </a:lnTo>
                  <a:lnTo>
                    <a:pt x="1227" y="2110"/>
                  </a:lnTo>
                  <a:lnTo>
                    <a:pt x="1198" y="2137"/>
                  </a:lnTo>
                  <a:lnTo>
                    <a:pt x="1168" y="2162"/>
                  </a:lnTo>
                  <a:lnTo>
                    <a:pt x="1136" y="2185"/>
                  </a:lnTo>
                  <a:lnTo>
                    <a:pt x="1123" y="2194"/>
                  </a:lnTo>
                  <a:lnTo>
                    <a:pt x="1089" y="2216"/>
                  </a:lnTo>
                  <a:lnTo>
                    <a:pt x="1051" y="2236"/>
                  </a:lnTo>
                  <a:lnTo>
                    <a:pt x="1012" y="2254"/>
                  </a:lnTo>
                  <a:lnTo>
                    <a:pt x="970" y="2269"/>
                  </a:lnTo>
                  <a:lnTo>
                    <a:pt x="964" y="2272"/>
                  </a:lnTo>
                  <a:lnTo>
                    <a:pt x="919" y="2284"/>
                  </a:lnTo>
                  <a:lnTo>
                    <a:pt x="873" y="2295"/>
                  </a:lnTo>
                  <a:lnTo>
                    <a:pt x="825" y="2304"/>
                  </a:lnTo>
                  <a:lnTo>
                    <a:pt x="775" y="2309"/>
                  </a:lnTo>
                  <a:lnTo>
                    <a:pt x="766" y="2309"/>
                  </a:lnTo>
                  <a:lnTo>
                    <a:pt x="715" y="2312"/>
                  </a:lnTo>
                  <a:lnTo>
                    <a:pt x="661" y="2312"/>
                  </a:lnTo>
                  <a:lnTo>
                    <a:pt x="611" y="2308"/>
                  </a:lnTo>
                  <a:lnTo>
                    <a:pt x="602" y="2306"/>
                  </a:lnTo>
                  <a:lnTo>
                    <a:pt x="554" y="2301"/>
                  </a:lnTo>
                  <a:lnTo>
                    <a:pt x="509" y="2291"/>
                  </a:lnTo>
                  <a:lnTo>
                    <a:pt x="466" y="2279"/>
                  </a:lnTo>
                  <a:lnTo>
                    <a:pt x="458" y="2276"/>
                  </a:lnTo>
                  <a:lnTo>
                    <a:pt x="418" y="2261"/>
                  </a:lnTo>
                  <a:lnTo>
                    <a:pt x="379" y="2242"/>
                  </a:lnTo>
                  <a:lnTo>
                    <a:pt x="341" y="2223"/>
                  </a:lnTo>
                  <a:lnTo>
                    <a:pt x="295" y="2192"/>
                  </a:lnTo>
                  <a:lnTo>
                    <a:pt x="263" y="2169"/>
                  </a:lnTo>
                  <a:lnTo>
                    <a:pt x="233" y="2144"/>
                  </a:lnTo>
                  <a:lnTo>
                    <a:pt x="205" y="2116"/>
                  </a:lnTo>
                  <a:lnTo>
                    <a:pt x="179" y="2087"/>
                  </a:lnTo>
                  <a:lnTo>
                    <a:pt x="155" y="2056"/>
                  </a:lnTo>
                  <a:lnTo>
                    <a:pt x="133" y="2026"/>
                  </a:lnTo>
                  <a:lnTo>
                    <a:pt x="125" y="2013"/>
                  </a:lnTo>
                  <a:lnTo>
                    <a:pt x="104" y="1981"/>
                  </a:lnTo>
                  <a:lnTo>
                    <a:pt x="86" y="1948"/>
                  </a:lnTo>
                  <a:lnTo>
                    <a:pt x="69" y="1913"/>
                  </a:lnTo>
                  <a:lnTo>
                    <a:pt x="55" y="1878"/>
                  </a:lnTo>
                  <a:lnTo>
                    <a:pt x="43" y="1843"/>
                  </a:lnTo>
                  <a:lnTo>
                    <a:pt x="41" y="1836"/>
                  </a:lnTo>
                  <a:lnTo>
                    <a:pt x="30" y="1802"/>
                  </a:lnTo>
                  <a:lnTo>
                    <a:pt x="20" y="1766"/>
                  </a:lnTo>
                  <a:lnTo>
                    <a:pt x="13" y="1731"/>
                  </a:lnTo>
                  <a:lnTo>
                    <a:pt x="8" y="1696"/>
                  </a:lnTo>
                  <a:lnTo>
                    <a:pt x="4" y="1661"/>
                  </a:lnTo>
                  <a:lnTo>
                    <a:pt x="2" y="1653"/>
                  </a:lnTo>
                  <a:lnTo>
                    <a:pt x="0" y="1586"/>
                  </a:lnTo>
                  <a:lnTo>
                    <a:pt x="2" y="1522"/>
                  </a:lnTo>
                  <a:lnTo>
                    <a:pt x="4" y="1514"/>
                  </a:lnTo>
                  <a:lnTo>
                    <a:pt x="6" y="1483"/>
                  </a:lnTo>
                  <a:lnTo>
                    <a:pt x="12" y="1455"/>
                  </a:lnTo>
                  <a:lnTo>
                    <a:pt x="19" y="1426"/>
                  </a:lnTo>
                  <a:lnTo>
                    <a:pt x="31" y="1383"/>
                  </a:lnTo>
                  <a:lnTo>
                    <a:pt x="33" y="1376"/>
                  </a:lnTo>
                  <a:lnTo>
                    <a:pt x="48" y="1333"/>
                  </a:lnTo>
                  <a:lnTo>
                    <a:pt x="65" y="1290"/>
                  </a:lnTo>
                  <a:lnTo>
                    <a:pt x="83" y="1248"/>
                  </a:lnTo>
                  <a:lnTo>
                    <a:pt x="101" y="1209"/>
                  </a:lnTo>
                  <a:lnTo>
                    <a:pt x="119" y="1172"/>
                  </a:lnTo>
                  <a:lnTo>
                    <a:pt x="138" y="1136"/>
                  </a:lnTo>
                  <a:lnTo>
                    <a:pt x="156" y="1102"/>
                  </a:lnTo>
                  <a:lnTo>
                    <a:pt x="173" y="1072"/>
                  </a:lnTo>
                  <a:lnTo>
                    <a:pt x="190" y="1045"/>
                  </a:lnTo>
                  <a:lnTo>
                    <a:pt x="205" y="1022"/>
                  </a:lnTo>
                  <a:lnTo>
                    <a:pt x="218" y="1001"/>
                  </a:lnTo>
                  <a:lnTo>
                    <a:pt x="229" y="984"/>
                  </a:lnTo>
                  <a:lnTo>
                    <a:pt x="238" y="972"/>
                  </a:lnTo>
                  <a:lnTo>
                    <a:pt x="247" y="960"/>
                  </a:lnTo>
                  <a:lnTo>
                    <a:pt x="251" y="952"/>
                  </a:lnTo>
                  <a:lnTo>
                    <a:pt x="250" y="956"/>
                  </a:lnTo>
                  <a:lnTo>
                    <a:pt x="256" y="945"/>
                  </a:lnTo>
                  <a:lnTo>
                    <a:pt x="286" y="908"/>
                  </a:lnTo>
                  <a:lnTo>
                    <a:pt x="316" y="867"/>
                  </a:lnTo>
                  <a:lnTo>
                    <a:pt x="347" y="826"/>
                  </a:lnTo>
                  <a:lnTo>
                    <a:pt x="366" y="798"/>
                  </a:lnTo>
                  <a:lnTo>
                    <a:pt x="365" y="798"/>
                  </a:lnTo>
                  <a:lnTo>
                    <a:pt x="391" y="759"/>
                  </a:lnTo>
                  <a:lnTo>
                    <a:pt x="416" y="720"/>
                  </a:lnTo>
                  <a:lnTo>
                    <a:pt x="440" y="681"/>
                  </a:lnTo>
                  <a:lnTo>
                    <a:pt x="462" y="645"/>
                  </a:lnTo>
                  <a:lnTo>
                    <a:pt x="502" y="573"/>
                  </a:lnTo>
                  <a:lnTo>
                    <a:pt x="537" y="504"/>
                  </a:lnTo>
                  <a:lnTo>
                    <a:pt x="568" y="442"/>
                  </a:lnTo>
                  <a:lnTo>
                    <a:pt x="594" y="383"/>
                  </a:lnTo>
                  <a:lnTo>
                    <a:pt x="605" y="356"/>
                  </a:lnTo>
                  <a:lnTo>
                    <a:pt x="616" y="331"/>
                  </a:lnTo>
                  <a:lnTo>
                    <a:pt x="625" y="306"/>
                  </a:lnTo>
                  <a:lnTo>
                    <a:pt x="641" y="261"/>
                  </a:lnTo>
                  <a:lnTo>
                    <a:pt x="648" y="242"/>
                  </a:lnTo>
                  <a:lnTo>
                    <a:pt x="654" y="224"/>
                  </a:lnTo>
                  <a:lnTo>
                    <a:pt x="657" y="215"/>
                  </a:lnTo>
                  <a:lnTo>
                    <a:pt x="661" y="200"/>
                  </a:lnTo>
                  <a:lnTo>
                    <a:pt x="665" y="187"/>
                  </a:lnTo>
                  <a:lnTo>
                    <a:pt x="668" y="176"/>
                  </a:lnTo>
                  <a:lnTo>
                    <a:pt x="670" y="167"/>
                  </a:lnTo>
                  <a:lnTo>
                    <a:pt x="672" y="160"/>
                  </a:lnTo>
                  <a:lnTo>
                    <a:pt x="673" y="154"/>
                  </a:lnTo>
                  <a:lnTo>
                    <a:pt x="673" y="151"/>
                  </a:lnTo>
                  <a:lnTo>
                    <a:pt x="675" y="148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12A6F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</p:grpSp>
      <p:sp>
        <p:nvSpPr>
          <p:cNvPr id="36" name="TextBox 18"/>
          <p:cNvSpPr txBox="1"/>
          <p:nvPr/>
        </p:nvSpPr>
        <p:spPr>
          <a:xfrm>
            <a:off x="5491534" y="4538594"/>
            <a:ext cx="990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prstClr val="white"/>
                </a:solidFill>
                <a:latin typeface="Open Sans" panose="020B0606030504020204" pitchFamily="34" charset="0"/>
              </a:rPr>
              <a:t>4</a:t>
            </a:r>
            <a:r>
              <a:rPr lang="hr-HR" sz="3200" dirty="0">
                <a:solidFill>
                  <a:prstClr val="white"/>
                </a:solidFill>
                <a:latin typeface="Open Sans" panose="020B0606030504020204" pitchFamily="34" charset="0"/>
              </a:rPr>
              <a:t>2</a:t>
            </a:r>
            <a:r>
              <a:rPr lang="en-US" sz="3200" dirty="0">
                <a:solidFill>
                  <a:prstClr val="white"/>
                </a:solidFill>
                <a:latin typeface="Open Sans" panose="020B0606030504020204" pitchFamily="34" charset="0"/>
              </a:rPr>
              <a:t>%</a:t>
            </a:r>
          </a:p>
        </p:txBody>
      </p:sp>
      <p:grpSp>
        <p:nvGrpSpPr>
          <p:cNvPr id="46" name="Group 11"/>
          <p:cNvGrpSpPr/>
          <p:nvPr/>
        </p:nvGrpSpPr>
        <p:grpSpPr>
          <a:xfrm>
            <a:off x="7137395" y="2935070"/>
            <a:ext cx="1474044" cy="2381940"/>
            <a:chOff x="2455863" y="1674813"/>
            <a:chExt cx="2273300" cy="3673475"/>
          </a:xfrm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2502153" y="4359358"/>
              <a:ext cx="2227010" cy="925432"/>
            </a:xfrm>
            <a:custGeom>
              <a:avLst/>
              <a:gdLst>
                <a:gd name="T0" fmla="*/ 0 w 1275"/>
                <a:gd name="T1" fmla="*/ 0 h 445"/>
                <a:gd name="T2" fmla="*/ 1275 w 1275"/>
                <a:gd name="T3" fmla="*/ 0 h 445"/>
                <a:gd name="T4" fmla="*/ 1257 w 1275"/>
                <a:gd name="T5" fmla="*/ 48 h 445"/>
                <a:gd name="T6" fmla="*/ 1234 w 1275"/>
                <a:gd name="T7" fmla="*/ 96 h 445"/>
                <a:gd name="T8" fmla="*/ 1208 w 1275"/>
                <a:gd name="T9" fmla="*/ 142 h 445"/>
                <a:gd name="T10" fmla="*/ 1178 w 1275"/>
                <a:gd name="T11" fmla="*/ 186 h 445"/>
                <a:gd name="T12" fmla="*/ 1143 w 1275"/>
                <a:gd name="T13" fmla="*/ 229 h 445"/>
                <a:gd name="T14" fmla="*/ 1104 w 1275"/>
                <a:gd name="T15" fmla="*/ 268 h 445"/>
                <a:gd name="T16" fmla="*/ 1061 w 1275"/>
                <a:gd name="T17" fmla="*/ 304 h 445"/>
                <a:gd name="T18" fmla="*/ 1014 w 1275"/>
                <a:gd name="T19" fmla="*/ 338 h 445"/>
                <a:gd name="T20" fmla="*/ 961 w 1275"/>
                <a:gd name="T21" fmla="*/ 367 h 445"/>
                <a:gd name="T22" fmla="*/ 905 w 1275"/>
                <a:gd name="T23" fmla="*/ 393 h 445"/>
                <a:gd name="T24" fmla="*/ 844 w 1275"/>
                <a:gd name="T25" fmla="*/ 414 h 445"/>
                <a:gd name="T26" fmla="*/ 779 w 1275"/>
                <a:gd name="T27" fmla="*/ 429 h 445"/>
                <a:gd name="T28" fmla="*/ 708 w 1275"/>
                <a:gd name="T29" fmla="*/ 439 h 445"/>
                <a:gd name="T30" fmla="*/ 633 w 1275"/>
                <a:gd name="T31" fmla="*/ 445 h 445"/>
                <a:gd name="T32" fmla="*/ 564 w 1275"/>
                <a:gd name="T33" fmla="*/ 443 h 445"/>
                <a:gd name="T34" fmla="*/ 498 w 1275"/>
                <a:gd name="T35" fmla="*/ 436 h 445"/>
                <a:gd name="T36" fmla="*/ 436 w 1275"/>
                <a:gd name="T37" fmla="*/ 424 h 445"/>
                <a:gd name="T38" fmla="*/ 379 w 1275"/>
                <a:gd name="T39" fmla="*/ 406 h 445"/>
                <a:gd name="T40" fmla="*/ 326 w 1275"/>
                <a:gd name="T41" fmla="*/ 385 h 445"/>
                <a:gd name="T42" fmla="*/ 277 w 1275"/>
                <a:gd name="T43" fmla="*/ 358 h 445"/>
                <a:gd name="T44" fmla="*/ 232 w 1275"/>
                <a:gd name="T45" fmla="*/ 329 h 445"/>
                <a:gd name="T46" fmla="*/ 190 w 1275"/>
                <a:gd name="T47" fmla="*/ 296 h 445"/>
                <a:gd name="T48" fmla="*/ 152 w 1275"/>
                <a:gd name="T49" fmla="*/ 260 h 445"/>
                <a:gd name="T50" fmla="*/ 118 w 1275"/>
                <a:gd name="T51" fmla="*/ 221 h 445"/>
                <a:gd name="T52" fmla="*/ 87 w 1275"/>
                <a:gd name="T53" fmla="*/ 179 h 445"/>
                <a:gd name="T54" fmla="*/ 61 w 1275"/>
                <a:gd name="T55" fmla="*/ 136 h 445"/>
                <a:gd name="T56" fmla="*/ 37 w 1275"/>
                <a:gd name="T57" fmla="*/ 92 h 445"/>
                <a:gd name="T58" fmla="*/ 16 w 1275"/>
                <a:gd name="T59" fmla="*/ 47 h 445"/>
                <a:gd name="T60" fmla="*/ 0 w 1275"/>
                <a:gd name="T61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5" h="445">
                  <a:moveTo>
                    <a:pt x="0" y="0"/>
                  </a:moveTo>
                  <a:lnTo>
                    <a:pt x="1275" y="0"/>
                  </a:lnTo>
                  <a:lnTo>
                    <a:pt x="1257" y="48"/>
                  </a:lnTo>
                  <a:lnTo>
                    <a:pt x="1234" y="96"/>
                  </a:lnTo>
                  <a:lnTo>
                    <a:pt x="1208" y="142"/>
                  </a:lnTo>
                  <a:lnTo>
                    <a:pt x="1178" y="186"/>
                  </a:lnTo>
                  <a:lnTo>
                    <a:pt x="1143" y="229"/>
                  </a:lnTo>
                  <a:lnTo>
                    <a:pt x="1104" y="268"/>
                  </a:lnTo>
                  <a:lnTo>
                    <a:pt x="1061" y="304"/>
                  </a:lnTo>
                  <a:lnTo>
                    <a:pt x="1014" y="338"/>
                  </a:lnTo>
                  <a:lnTo>
                    <a:pt x="961" y="367"/>
                  </a:lnTo>
                  <a:lnTo>
                    <a:pt x="905" y="393"/>
                  </a:lnTo>
                  <a:lnTo>
                    <a:pt x="844" y="414"/>
                  </a:lnTo>
                  <a:lnTo>
                    <a:pt x="779" y="429"/>
                  </a:lnTo>
                  <a:lnTo>
                    <a:pt x="708" y="439"/>
                  </a:lnTo>
                  <a:lnTo>
                    <a:pt x="633" y="445"/>
                  </a:lnTo>
                  <a:lnTo>
                    <a:pt x="564" y="443"/>
                  </a:lnTo>
                  <a:lnTo>
                    <a:pt x="498" y="436"/>
                  </a:lnTo>
                  <a:lnTo>
                    <a:pt x="436" y="424"/>
                  </a:lnTo>
                  <a:lnTo>
                    <a:pt x="379" y="406"/>
                  </a:lnTo>
                  <a:lnTo>
                    <a:pt x="326" y="385"/>
                  </a:lnTo>
                  <a:lnTo>
                    <a:pt x="277" y="358"/>
                  </a:lnTo>
                  <a:lnTo>
                    <a:pt x="232" y="329"/>
                  </a:lnTo>
                  <a:lnTo>
                    <a:pt x="190" y="296"/>
                  </a:lnTo>
                  <a:lnTo>
                    <a:pt x="152" y="260"/>
                  </a:lnTo>
                  <a:lnTo>
                    <a:pt x="118" y="221"/>
                  </a:lnTo>
                  <a:lnTo>
                    <a:pt x="87" y="179"/>
                  </a:lnTo>
                  <a:lnTo>
                    <a:pt x="61" y="136"/>
                  </a:lnTo>
                  <a:lnTo>
                    <a:pt x="37" y="92"/>
                  </a:lnTo>
                  <a:lnTo>
                    <a:pt x="16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A6F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  <p:sp>
          <p:nvSpPr>
            <p:cNvPr id="48" name="Freeform 11"/>
            <p:cNvSpPr>
              <a:spLocks noEditPoints="1"/>
            </p:cNvSpPr>
            <p:nvPr/>
          </p:nvSpPr>
          <p:spPr bwMode="auto">
            <a:xfrm>
              <a:off x="2455863" y="1674813"/>
              <a:ext cx="2273300" cy="3673475"/>
            </a:xfrm>
            <a:custGeom>
              <a:avLst/>
              <a:gdLst>
                <a:gd name="T0" fmla="*/ 670 w 1432"/>
                <a:gd name="T1" fmla="*/ 416 h 2314"/>
                <a:gd name="T2" fmla="*/ 515 w 1432"/>
                <a:gd name="T3" fmla="*/ 715 h 2314"/>
                <a:gd name="T4" fmla="*/ 403 w 1432"/>
                <a:gd name="T5" fmla="*/ 885 h 2314"/>
                <a:gd name="T6" fmla="*/ 308 w 1432"/>
                <a:gd name="T7" fmla="*/ 1011 h 2314"/>
                <a:gd name="T8" fmla="*/ 281 w 1432"/>
                <a:gd name="T9" fmla="*/ 1054 h 2314"/>
                <a:gd name="T10" fmla="*/ 194 w 1432"/>
                <a:gd name="T11" fmla="*/ 1204 h 2314"/>
                <a:gd name="T12" fmla="*/ 97 w 1432"/>
                <a:gd name="T13" fmla="*/ 1448 h 2314"/>
                <a:gd name="T14" fmla="*/ 81 w 1432"/>
                <a:gd name="T15" fmla="*/ 1587 h 2314"/>
                <a:gd name="T16" fmla="*/ 100 w 1432"/>
                <a:gd name="T17" fmla="*/ 1751 h 2314"/>
                <a:gd name="T18" fmla="*/ 161 w 1432"/>
                <a:gd name="T19" fmla="*/ 1916 h 2314"/>
                <a:gd name="T20" fmla="*/ 236 w 1432"/>
                <a:gd name="T21" fmla="*/ 2032 h 2314"/>
                <a:gd name="T22" fmla="*/ 374 w 1432"/>
                <a:gd name="T23" fmla="*/ 2151 h 2314"/>
                <a:gd name="T24" fmla="*/ 571 w 1432"/>
                <a:gd name="T25" fmla="*/ 2222 h 2314"/>
                <a:gd name="T26" fmla="*/ 767 w 1432"/>
                <a:gd name="T27" fmla="*/ 2231 h 2314"/>
                <a:gd name="T28" fmla="*/ 943 w 1432"/>
                <a:gd name="T29" fmla="*/ 2196 h 2314"/>
                <a:gd name="T30" fmla="*/ 1111 w 1432"/>
                <a:gd name="T31" fmla="*/ 2107 h 2314"/>
                <a:gd name="T32" fmla="*/ 1242 w 1432"/>
                <a:gd name="T33" fmla="*/ 1971 h 2314"/>
                <a:gd name="T34" fmla="*/ 1317 w 1432"/>
                <a:gd name="T35" fmla="*/ 1816 h 2314"/>
                <a:gd name="T36" fmla="*/ 1347 w 1432"/>
                <a:gd name="T37" fmla="*/ 1687 h 2314"/>
                <a:gd name="T38" fmla="*/ 1350 w 1432"/>
                <a:gd name="T39" fmla="*/ 1562 h 2314"/>
                <a:gd name="T40" fmla="*/ 1338 w 1432"/>
                <a:gd name="T41" fmla="*/ 1478 h 2314"/>
                <a:gd name="T42" fmla="*/ 1261 w 1432"/>
                <a:gd name="T43" fmla="*/ 1271 h 2314"/>
                <a:gd name="T44" fmla="*/ 1138 w 1432"/>
                <a:gd name="T45" fmla="*/ 1053 h 2314"/>
                <a:gd name="T46" fmla="*/ 1010 w 1432"/>
                <a:gd name="T47" fmla="*/ 868 h 2314"/>
                <a:gd name="T48" fmla="*/ 865 w 1432"/>
                <a:gd name="T49" fmla="*/ 634 h 2314"/>
                <a:gd name="T50" fmla="*/ 746 w 1432"/>
                <a:gd name="T51" fmla="*/ 376 h 2314"/>
                <a:gd name="T52" fmla="*/ 754 w 1432"/>
                <a:gd name="T53" fmla="*/ 152 h 2314"/>
                <a:gd name="T54" fmla="*/ 763 w 1432"/>
                <a:gd name="T55" fmla="*/ 182 h 2314"/>
                <a:gd name="T56" fmla="*/ 778 w 1432"/>
                <a:gd name="T57" fmla="*/ 228 h 2314"/>
                <a:gd name="T58" fmla="*/ 861 w 1432"/>
                <a:gd name="T59" fmla="*/ 440 h 2314"/>
                <a:gd name="T60" fmla="*/ 1006 w 1432"/>
                <a:gd name="T61" fmla="*/ 718 h 2314"/>
                <a:gd name="T62" fmla="*/ 1125 w 1432"/>
                <a:gd name="T63" fmla="*/ 896 h 2314"/>
                <a:gd name="T64" fmla="*/ 1257 w 1432"/>
                <a:gd name="T65" fmla="*/ 1090 h 2314"/>
                <a:gd name="T66" fmla="*/ 1371 w 1432"/>
                <a:gd name="T67" fmla="*/ 1325 h 2314"/>
                <a:gd name="T68" fmla="*/ 1422 w 1432"/>
                <a:gd name="T69" fmla="*/ 1491 h 2314"/>
                <a:gd name="T70" fmla="*/ 1432 w 1432"/>
                <a:gd name="T71" fmla="*/ 1627 h 2314"/>
                <a:gd name="T72" fmla="*/ 1414 w 1432"/>
                <a:gd name="T73" fmla="*/ 1772 h 2314"/>
                <a:gd name="T74" fmla="*/ 1349 w 1432"/>
                <a:gd name="T75" fmla="*/ 1948 h 2314"/>
                <a:gd name="T76" fmla="*/ 1254 w 1432"/>
                <a:gd name="T77" fmla="*/ 2085 h 2314"/>
                <a:gd name="T78" fmla="*/ 1124 w 1432"/>
                <a:gd name="T79" fmla="*/ 2196 h 2314"/>
                <a:gd name="T80" fmla="*/ 920 w 1432"/>
                <a:gd name="T81" fmla="*/ 2286 h 2314"/>
                <a:gd name="T82" fmla="*/ 725 w 1432"/>
                <a:gd name="T83" fmla="*/ 2314 h 2314"/>
                <a:gd name="T84" fmla="*/ 508 w 1432"/>
                <a:gd name="T85" fmla="*/ 2292 h 2314"/>
                <a:gd name="T86" fmla="*/ 342 w 1432"/>
                <a:gd name="T87" fmla="*/ 2225 h 2314"/>
                <a:gd name="T88" fmla="*/ 204 w 1432"/>
                <a:gd name="T89" fmla="*/ 2117 h 2314"/>
                <a:gd name="T90" fmla="*/ 104 w 1432"/>
                <a:gd name="T91" fmla="*/ 1982 h 2314"/>
                <a:gd name="T92" fmla="*/ 40 w 1432"/>
                <a:gd name="T93" fmla="*/ 1837 h 2314"/>
                <a:gd name="T94" fmla="*/ 3 w 1432"/>
                <a:gd name="T95" fmla="*/ 1654 h 2314"/>
                <a:gd name="T96" fmla="*/ 13 w 1432"/>
                <a:gd name="T97" fmla="*/ 1456 h 2314"/>
                <a:gd name="T98" fmla="*/ 65 w 1432"/>
                <a:gd name="T99" fmla="*/ 1291 h 2314"/>
                <a:gd name="T100" fmla="*/ 174 w 1432"/>
                <a:gd name="T101" fmla="*/ 1074 h 2314"/>
                <a:gd name="T102" fmla="*/ 239 w 1432"/>
                <a:gd name="T103" fmla="*/ 974 h 2314"/>
                <a:gd name="T104" fmla="*/ 251 w 1432"/>
                <a:gd name="T105" fmla="*/ 957 h 2314"/>
                <a:gd name="T106" fmla="*/ 392 w 1432"/>
                <a:gd name="T107" fmla="*/ 759 h 2314"/>
                <a:gd name="T108" fmla="*/ 538 w 1432"/>
                <a:gd name="T109" fmla="*/ 506 h 2314"/>
                <a:gd name="T110" fmla="*/ 625 w 1432"/>
                <a:gd name="T111" fmla="*/ 306 h 2314"/>
                <a:gd name="T112" fmla="*/ 660 w 1432"/>
                <a:gd name="T113" fmla="*/ 207 h 2314"/>
                <a:gd name="T114" fmla="*/ 672 w 1432"/>
                <a:gd name="T115" fmla="*/ 160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314">
                  <a:moveTo>
                    <a:pt x="715" y="295"/>
                  </a:moveTo>
                  <a:lnTo>
                    <a:pt x="700" y="338"/>
                  </a:lnTo>
                  <a:lnTo>
                    <a:pt x="690" y="363"/>
                  </a:lnTo>
                  <a:lnTo>
                    <a:pt x="681" y="390"/>
                  </a:lnTo>
                  <a:lnTo>
                    <a:pt x="670" y="416"/>
                  </a:lnTo>
                  <a:lnTo>
                    <a:pt x="643" y="474"/>
                  </a:lnTo>
                  <a:lnTo>
                    <a:pt x="613" y="538"/>
                  </a:lnTo>
                  <a:lnTo>
                    <a:pt x="578" y="605"/>
                  </a:lnTo>
                  <a:lnTo>
                    <a:pt x="538" y="677"/>
                  </a:lnTo>
                  <a:lnTo>
                    <a:pt x="515" y="715"/>
                  </a:lnTo>
                  <a:lnTo>
                    <a:pt x="492" y="753"/>
                  </a:lnTo>
                  <a:lnTo>
                    <a:pt x="467" y="791"/>
                  </a:lnTo>
                  <a:lnTo>
                    <a:pt x="440" y="832"/>
                  </a:lnTo>
                  <a:lnTo>
                    <a:pt x="431" y="844"/>
                  </a:lnTo>
                  <a:lnTo>
                    <a:pt x="403" y="885"/>
                  </a:lnTo>
                  <a:lnTo>
                    <a:pt x="374" y="925"/>
                  </a:lnTo>
                  <a:lnTo>
                    <a:pt x="343" y="967"/>
                  </a:lnTo>
                  <a:lnTo>
                    <a:pt x="314" y="1006"/>
                  </a:lnTo>
                  <a:lnTo>
                    <a:pt x="314" y="1006"/>
                  </a:lnTo>
                  <a:lnTo>
                    <a:pt x="308" y="1011"/>
                  </a:lnTo>
                  <a:lnTo>
                    <a:pt x="304" y="1019"/>
                  </a:lnTo>
                  <a:lnTo>
                    <a:pt x="296" y="1031"/>
                  </a:lnTo>
                  <a:lnTo>
                    <a:pt x="296" y="1031"/>
                  </a:lnTo>
                  <a:lnTo>
                    <a:pt x="293" y="1035"/>
                  </a:lnTo>
                  <a:lnTo>
                    <a:pt x="281" y="1054"/>
                  </a:lnTo>
                  <a:lnTo>
                    <a:pt x="265" y="1078"/>
                  </a:lnTo>
                  <a:lnTo>
                    <a:pt x="249" y="1106"/>
                  </a:lnTo>
                  <a:lnTo>
                    <a:pt x="232" y="1136"/>
                  </a:lnTo>
                  <a:lnTo>
                    <a:pt x="214" y="1170"/>
                  </a:lnTo>
                  <a:lnTo>
                    <a:pt x="194" y="1204"/>
                  </a:lnTo>
                  <a:lnTo>
                    <a:pt x="176" y="1242"/>
                  </a:lnTo>
                  <a:lnTo>
                    <a:pt x="140" y="1323"/>
                  </a:lnTo>
                  <a:lnTo>
                    <a:pt x="124" y="1366"/>
                  </a:lnTo>
                  <a:lnTo>
                    <a:pt x="110" y="1403"/>
                  </a:lnTo>
                  <a:lnTo>
                    <a:pt x="97" y="1448"/>
                  </a:lnTo>
                  <a:lnTo>
                    <a:pt x="92" y="1473"/>
                  </a:lnTo>
                  <a:lnTo>
                    <a:pt x="86" y="1501"/>
                  </a:lnTo>
                  <a:lnTo>
                    <a:pt x="83" y="1531"/>
                  </a:lnTo>
                  <a:lnTo>
                    <a:pt x="83" y="1531"/>
                  </a:lnTo>
                  <a:lnTo>
                    <a:pt x="81" y="1587"/>
                  </a:lnTo>
                  <a:lnTo>
                    <a:pt x="83" y="1645"/>
                  </a:lnTo>
                  <a:lnTo>
                    <a:pt x="83" y="1645"/>
                  </a:lnTo>
                  <a:lnTo>
                    <a:pt x="88" y="1680"/>
                  </a:lnTo>
                  <a:lnTo>
                    <a:pt x="93" y="1715"/>
                  </a:lnTo>
                  <a:lnTo>
                    <a:pt x="100" y="1751"/>
                  </a:lnTo>
                  <a:lnTo>
                    <a:pt x="118" y="1813"/>
                  </a:lnTo>
                  <a:lnTo>
                    <a:pt x="118" y="1813"/>
                  </a:lnTo>
                  <a:lnTo>
                    <a:pt x="131" y="1848"/>
                  </a:lnTo>
                  <a:lnTo>
                    <a:pt x="144" y="1883"/>
                  </a:lnTo>
                  <a:lnTo>
                    <a:pt x="161" y="1916"/>
                  </a:lnTo>
                  <a:lnTo>
                    <a:pt x="179" y="1950"/>
                  </a:lnTo>
                  <a:lnTo>
                    <a:pt x="199" y="1982"/>
                  </a:lnTo>
                  <a:lnTo>
                    <a:pt x="199" y="1982"/>
                  </a:lnTo>
                  <a:lnTo>
                    <a:pt x="211" y="2001"/>
                  </a:lnTo>
                  <a:lnTo>
                    <a:pt x="236" y="2032"/>
                  </a:lnTo>
                  <a:lnTo>
                    <a:pt x="261" y="2060"/>
                  </a:lnTo>
                  <a:lnTo>
                    <a:pt x="289" y="2087"/>
                  </a:lnTo>
                  <a:lnTo>
                    <a:pt x="319" y="2114"/>
                  </a:lnTo>
                  <a:lnTo>
                    <a:pt x="349" y="2135"/>
                  </a:lnTo>
                  <a:lnTo>
                    <a:pt x="374" y="2151"/>
                  </a:lnTo>
                  <a:lnTo>
                    <a:pt x="410" y="2171"/>
                  </a:lnTo>
                  <a:lnTo>
                    <a:pt x="449" y="2187"/>
                  </a:lnTo>
                  <a:lnTo>
                    <a:pt x="486" y="2201"/>
                  </a:lnTo>
                  <a:lnTo>
                    <a:pt x="525" y="2212"/>
                  </a:lnTo>
                  <a:lnTo>
                    <a:pt x="571" y="2222"/>
                  </a:lnTo>
                  <a:lnTo>
                    <a:pt x="620" y="2229"/>
                  </a:lnTo>
                  <a:lnTo>
                    <a:pt x="620" y="2229"/>
                  </a:lnTo>
                  <a:lnTo>
                    <a:pt x="661" y="2233"/>
                  </a:lnTo>
                  <a:lnTo>
                    <a:pt x="714" y="2233"/>
                  </a:lnTo>
                  <a:lnTo>
                    <a:pt x="767" y="2231"/>
                  </a:lnTo>
                  <a:lnTo>
                    <a:pt x="767" y="2231"/>
                  </a:lnTo>
                  <a:lnTo>
                    <a:pt x="808" y="2226"/>
                  </a:lnTo>
                  <a:lnTo>
                    <a:pt x="857" y="2218"/>
                  </a:lnTo>
                  <a:lnTo>
                    <a:pt x="903" y="2207"/>
                  </a:lnTo>
                  <a:lnTo>
                    <a:pt x="943" y="2196"/>
                  </a:lnTo>
                  <a:lnTo>
                    <a:pt x="981" y="2181"/>
                  </a:lnTo>
                  <a:lnTo>
                    <a:pt x="1020" y="2164"/>
                  </a:lnTo>
                  <a:lnTo>
                    <a:pt x="1057" y="2143"/>
                  </a:lnTo>
                  <a:lnTo>
                    <a:pt x="1085" y="2126"/>
                  </a:lnTo>
                  <a:lnTo>
                    <a:pt x="1111" y="2107"/>
                  </a:lnTo>
                  <a:lnTo>
                    <a:pt x="1142" y="2082"/>
                  </a:lnTo>
                  <a:lnTo>
                    <a:pt x="1171" y="2055"/>
                  </a:lnTo>
                  <a:lnTo>
                    <a:pt x="1197" y="2028"/>
                  </a:lnTo>
                  <a:lnTo>
                    <a:pt x="1221" y="1998"/>
                  </a:lnTo>
                  <a:lnTo>
                    <a:pt x="1242" y="1971"/>
                  </a:lnTo>
                  <a:lnTo>
                    <a:pt x="1256" y="1948"/>
                  </a:lnTo>
                  <a:lnTo>
                    <a:pt x="1274" y="1916"/>
                  </a:lnTo>
                  <a:lnTo>
                    <a:pt x="1290" y="1884"/>
                  </a:lnTo>
                  <a:lnTo>
                    <a:pt x="1304" y="1851"/>
                  </a:lnTo>
                  <a:lnTo>
                    <a:pt x="1317" y="1816"/>
                  </a:lnTo>
                  <a:lnTo>
                    <a:pt x="1328" y="1783"/>
                  </a:lnTo>
                  <a:lnTo>
                    <a:pt x="1328" y="1783"/>
                  </a:lnTo>
                  <a:lnTo>
                    <a:pt x="1335" y="1755"/>
                  </a:lnTo>
                  <a:lnTo>
                    <a:pt x="1342" y="1722"/>
                  </a:lnTo>
                  <a:lnTo>
                    <a:pt x="1347" y="1687"/>
                  </a:lnTo>
                  <a:lnTo>
                    <a:pt x="1350" y="1662"/>
                  </a:lnTo>
                  <a:lnTo>
                    <a:pt x="1350" y="1662"/>
                  </a:lnTo>
                  <a:lnTo>
                    <a:pt x="1352" y="1627"/>
                  </a:lnTo>
                  <a:lnTo>
                    <a:pt x="1352" y="1595"/>
                  </a:lnTo>
                  <a:lnTo>
                    <a:pt x="1350" y="1562"/>
                  </a:lnTo>
                  <a:lnTo>
                    <a:pt x="1350" y="1562"/>
                  </a:lnTo>
                  <a:lnTo>
                    <a:pt x="1349" y="1538"/>
                  </a:lnTo>
                  <a:lnTo>
                    <a:pt x="1343" y="1508"/>
                  </a:lnTo>
                  <a:lnTo>
                    <a:pt x="1336" y="1478"/>
                  </a:lnTo>
                  <a:lnTo>
                    <a:pt x="1338" y="1478"/>
                  </a:lnTo>
                  <a:lnTo>
                    <a:pt x="1331" y="1453"/>
                  </a:lnTo>
                  <a:lnTo>
                    <a:pt x="1314" y="1405"/>
                  </a:lnTo>
                  <a:lnTo>
                    <a:pt x="1296" y="1357"/>
                  </a:lnTo>
                  <a:lnTo>
                    <a:pt x="1279" y="1311"/>
                  </a:lnTo>
                  <a:lnTo>
                    <a:pt x="1261" y="1271"/>
                  </a:lnTo>
                  <a:lnTo>
                    <a:pt x="1242" y="1231"/>
                  </a:lnTo>
                  <a:lnTo>
                    <a:pt x="1222" y="1193"/>
                  </a:lnTo>
                  <a:lnTo>
                    <a:pt x="1182" y="1122"/>
                  </a:lnTo>
                  <a:lnTo>
                    <a:pt x="1136" y="1053"/>
                  </a:lnTo>
                  <a:lnTo>
                    <a:pt x="1138" y="1053"/>
                  </a:lnTo>
                  <a:lnTo>
                    <a:pt x="1121" y="1029"/>
                  </a:lnTo>
                  <a:lnTo>
                    <a:pt x="1096" y="992"/>
                  </a:lnTo>
                  <a:lnTo>
                    <a:pt x="1068" y="953"/>
                  </a:lnTo>
                  <a:lnTo>
                    <a:pt x="1040" y="912"/>
                  </a:lnTo>
                  <a:lnTo>
                    <a:pt x="1010" y="868"/>
                  </a:lnTo>
                  <a:lnTo>
                    <a:pt x="1000" y="855"/>
                  </a:lnTo>
                  <a:lnTo>
                    <a:pt x="972" y="814"/>
                  </a:lnTo>
                  <a:lnTo>
                    <a:pt x="931" y="750"/>
                  </a:lnTo>
                  <a:lnTo>
                    <a:pt x="897" y="693"/>
                  </a:lnTo>
                  <a:lnTo>
                    <a:pt x="865" y="634"/>
                  </a:lnTo>
                  <a:lnTo>
                    <a:pt x="836" y="579"/>
                  </a:lnTo>
                  <a:lnTo>
                    <a:pt x="810" y="524"/>
                  </a:lnTo>
                  <a:lnTo>
                    <a:pt x="786" y="472"/>
                  </a:lnTo>
                  <a:lnTo>
                    <a:pt x="765" y="423"/>
                  </a:lnTo>
                  <a:lnTo>
                    <a:pt x="746" y="376"/>
                  </a:lnTo>
                  <a:lnTo>
                    <a:pt x="729" y="333"/>
                  </a:lnTo>
                  <a:lnTo>
                    <a:pt x="715" y="295"/>
                  </a:lnTo>
                  <a:close/>
                  <a:moveTo>
                    <a:pt x="713" y="0"/>
                  </a:moveTo>
                  <a:lnTo>
                    <a:pt x="753" y="149"/>
                  </a:lnTo>
                  <a:lnTo>
                    <a:pt x="754" y="152"/>
                  </a:lnTo>
                  <a:lnTo>
                    <a:pt x="754" y="155"/>
                  </a:lnTo>
                  <a:lnTo>
                    <a:pt x="756" y="159"/>
                  </a:lnTo>
                  <a:lnTo>
                    <a:pt x="758" y="166"/>
                  </a:lnTo>
                  <a:lnTo>
                    <a:pt x="760" y="173"/>
                  </a:lnTo>
                  <a:lnTo>
                    <a:pt x="763" y="182"/>
                  </a:lnTo>
                  <a:lnTo>
                    <a:pt x="767" y="194"/>
                  </a:lnTo>
                  <a:lnTo>
                    <a:pt x="767" y="194"/>
                  </a:lnTo>
                  <a:lnTo>
                    <a:pt x="768" y="199"/>
                  </a:lnTo>
                  <a:lnTo>
                    <a:pt x="772" y="213"/>
                  </a:lnTo>
                  <a:lnTo>
                    <a:pt x="778" y="228"/>
                  </a:lnTo>
                  <a:lnTo>
                    <a:pt x="790" y="262"/>
                  </a:lnTo>
                  <a:lnTo>
                    <a:pt x="804" y="301"/>
                  </a:lnTo>
                  <a:lnTo>
                    <a:pt x="821" y="344"/>
                  </a:lnTo>
                  <a:lnTo>
                    <a:pt x="840" y="391"/>
                  </a:lnTo>
                  <a:lnTo>
                    <a:pt x="861" y="440"/>
                  </a:lnTo>
                  <a:lnTo>
                    <a:pt x="885" y="493"/>
                  </a:lnTo>
                  <a:lnTo>
                    <a:pt x="911" y="547"/>
                  </a:lnTo>
                  <a:lnTo>
                    <a:pt x="940" y="602"/>
                  </a:lnTo>
                  <a:lnTo>
                    <a:pt x="972" y="661"/>
                  </a:lnTo>
                  <a:lnTo>
                    <a:pt x="1006" y="718"/>
                  </a:lnTo>
                  <a:lnTo>
                    <a:pt x="1039" y="771"/>
                  </a:lnTo>
                  <a:lnTo>
                    <a:pt x="1067" y="811"/>
                  </a:lnTo>
                  <a:lnTo>
                    <a:pt x="1067" y="811"/>
                  </a:lnTo>
                  <a:lnTo>
                    <a:pt x="1097" y="855"/>
                  </a:lnTo>
                  <a:lnTo>
                    <a:pt x="1125" y="896"/>
                  </a:lnTo>
                  <a:lnTo>
                    <a:pt x="1153" y="935"/>
                  </a:lnTo>
                  <a:lnTo>
                    <a:pt x="1178" y="972"/>
                  </a:lnTo>
                  <a:lnTo>
                    <a:pt x="1203" y="1008"/>
                  </a:lnTo>
                  <a:lnTo>
                    <a:pt x="1211" y="1021"/>
                  </a:lnTo>
                  <a:lnTo>
                    <a:pt x="1257" y="1090"/>
                  </a:lnTo>
                  <a:lnTo>
                    <a:pt x="1297" y="1161"/>
                  </a:lnTo>
                  <a:lnTo>
                    <a:pt x="1317" y="1199"/>
                  </a:lnTo>
                  <a:lnTo>
                    <a:pt x="1336" y="1239"/>
                  </a:lnTo>
                  <a:lnTo>
                    <a:pt x="1354" y="1280"/>
                  </a:lnTo>
                  <a:lnTo>
                    <a:pt x="1371" y="1325"/>
                  </a:lnTo>
                  <a:lnTo>
                    <a:pt x="1389" y="1373"/>
                  </a:lnTo>
                  <a:lnTo>
                    <a:pt x="1407" y="1430"/>
                  </a:lnTo>
                  <a:lnTo>
                    <a:pt x="1414" y="1453"/>
                  </a:lnTo>
                  <a:lnTo>
                    <a:pt x="1415" y="1462"/>
                  </a:lnTo>
                  <a:lnTo>
                    <a:pt x="1422" y="1491"/>
                  </a:lnTo>
                  <a:lnTo>
                    <a:pt x="1428" y="1521"/>
                  </a:lnTo>
                  <a:lnTo>
                    <a:pt x="1431" y="1553"/>
                  </a:lnTo>
                  <a:lnTo>
                    <a:pt x="1431" y="1562"/>
                  </a:lnTo>
                  <a:lnTo>
                    <a:pt x="1432" y="1595"/>
                  </a:lnTo>
                  <a:lnTo>
                    <a:pt x="1432" y="1627"/>
                  </a:lnTo>
                  <a:lnTo>
                    <a:pt x="1431" y="1662"/>
                  </a:lnTo>
                  <a:lnTo>
                    <a:pt x="1431" y="1670"/>
                  </a:lnTo>
                  <a:lnTo>
                    <a:pt x="1427" y="1704"/>
                  </a:lnTo>
                  <a:lnTo>
                    <a:pt x="1421" y="1738"/>
                  </a:lnTo>
                  <a:lnTo>
                    <a:pt x="1414" y="1772"/>
                  </a:lnTo>
                  <a:lnTo>
                    <a:pt x="1406" y="1806"/>
                  </a:lnTo>
                  <a:lnTo>
                    <a:pt x="1392" y="1848"/>
                  </a:lnTo>
                  <a:lnTo>
                    <a:pt x="1379" y="1883"/>
                  </a:lnTo>
                  <a:lnTo>
                    <a:pt x="1365" y="1916"/>
                  </a:lnTo>
                  <a:lnTo>
                    <a:pt x="1349" y="1948"/>
                  </a:lnTo>
                  <a:lnTo>
                    <a:pt x="1331" y="1980"/>
                  </a:lnTo>
                  <a:lnTo>
                    <a:pt x="1310" y="2012"/>
                  </a:lnTo>
                  <a:lnTo>
                    <a:pt x="1300" y="2025"/>
                  </a:lnTo>
                  <a:lnTo>
                    <a:pt x="1278" y="2055"/>
                  </a:lnTo>
                  <a:lnTo>
                    <a:pt x="1254" y="2085"/>
                  </a:lnTo>
                  <a:lnTo>
                    <a:pt x="1228" y="2112"/>
                  </a:lnTo>
                  <a:lnTo>
                    <a:pt x="1199" y="2139"/>
                  </a:lnTo>
                  <a:lnTo>
                    <a:pt x="1168" y="2164"/>
                  </a:lnTo>
                  <a:lnTo>
                    <a:pt x="1136" y="2187"/>
                  </a:lnTo>
                  <a:lnTo>
                    <a:pt x="1124" y="2196"/>
                  </a:lnTo>
                  <a:lnTo>
                    <a:pt x="1089" y="2217"/>
                  </a:lnTo>
                  <a:lnTo>
                    <a:pt x="1052" y="2238"/>
                  </a:lnTo>
                  <a:lnTo>
                    <a:pt x="1013" y="2254"/>
                  </a:lnTo>
                  <a:lnTo>
                    <a:pt x="964" y="2274"/>
                  </a:lnTo>
                  <a:lnTo>
                    <a:pt x="920" y="2286"/>
                  </a:lnTo>
                  <a:lnTo>
                    <a:pt x="874" y="2297"/>
                  </a:lnTo>
                  <a:lnTo>
                    <a:pt x="825" y="2306"/>
                  </a:lnTo>
                  <a:lnTo>
                    <a:pt x="775" y="2311"/>
                  </a:lnTo>
                  <a:lnTo>
                    <a:pt x="767" y="2311"/>
                  </a:lnTo>
                  <a:lnTo>
                    <a:pt x="725" y="2314"/>
                  </a:lnTo>
                  <a:lnTo>
                    <a:pt x="656" y="2314"/>
                  </a:lnTo>
                  <a:lnTo>
                    <a:pt x="611" y="2310"/>
                  </a:lnTo>
                  <a:lnTo>
                    <a:pt x="603" y="2308"/>
                  </a:lnTo>
                  <a:lnTo>
                    <a:pt x="554" y="2301"/>
                  </a:lnTo>
                  <a:lnTo>
                    <a:pt x="508" y="2292"/>
                  </a:lnTo>
                  <a:lnTo>
                    <a:pt x="465" y="2279"/>
                  </a:lnTo>
                  <a:lnTo>
                    <a:pt x="458" y="2276"/>
                  </a:lnTo>
                  <a:lnTo>
                    <a:pt x="417" y="2261"/>
                  </a:lnTo>
                  <a:lnTo>
                    <a:pt x="378" y="2244"/>
                  </a:lnTo>
                  <a:lnTo>
                    <a:pt x="342" y="2225"/>
                  </a:lnTo>
                  <a:lnTo>
                    <a:pt x="307" y="2203"/>
                  </a:lnTo>
                  <a:lnTo>
                    <a:pt x="294" y="2194"/>
                  </a:lnTo>
                  <a:lnTo>
                    <a:pt x="263" y="2171"/>
                  </a:lnTo>
                  <a:lnTo>
                    <a:pt x="232" y="2144"/>
                  </a:lnTo>
                  <a:lnTo>
                    <a:pt x="204" y="2117"/>
                  </a:lnTo>
                  <a:lnTo>
                    <a:pt x="179" y="2089"/>
                  </a:lnTo>
                  <a:lnTo>
                    <a:pt x="154" y="2058"/>
                  </a:lnTo>
                  <a:lnTo>
                    <a:pt x="133" y="2026"/>
                  </a:lnTo>
                  <a:lnTo>
                    <a:pt x="124" y="2014"/>
                  </a:lnTo>
                  <a:lnTo>
                    <a:pt x="104" y="1982"/>
                  </a:lnTo>
                  <a:lnTo>
                    <a:pt x="86" y="1948"/>
                  </a:lnTo>
                  <a:lnTo>
                    <a:pt x="69" y="1915"/>
                  </a:lnTo>
                  <a:lnTo>
                    <a:pt x="56" y="1880"/>
                  </a:lnTo>
                  <a:lnTo>
                    <a:pt x="43" y="1845"/>
                  </a:lnTo>
                  <a:lnTo>
                    <a:pt x="40" y="1837"/>
                  </a:lnTo>
                  <a:lnTo>
                    <a:pt x="21" y="1768"/>
                  </a:lnTo>
                  <a:lnTo>
                    <a:pt x="14" y="1731"/>
                  </a:lnTo>
                  <a:lnTo>
                    <a:pt x="8" y="1697"/>
                  </a:lnTo>
                  <a:lnTo>
                    <a:pt x="4" y="1662"/>
                  </a:lnTo>
                  <a:lnTo>
                    <a:pt x="3" y="1654"/>
                  </a:lnTo>
                  <a:lnTo>
                    <a:pt x="0" y="1587"/>
                  </a:lnTo>
                  <a:lnTo>
                    <a:pt x="3" y="1523"/>
                  </a:lnTo>
                  <a:lnTo>
                    <a:pt x="4" y="1514"/>
                  </a:lnTo>
                  <a:lnTo>
                    <a:pt x="7" y="1484"/>
                  </a:lnTo>
                  <a:lnTo>
                    <a:pt x="13" y="1456"/>
                  </a:lnTo>
                  <a:lnTo>
                    <a:pt x="19" y="1427"/>
                  </a:lnTo>
                  <a:lnTo>
                    <a:pt x="32" y="1384"/>
                  </a:lnTo>
                  <a:lnTo>
                    <a:pt x="33" y="1377"/>
                  </a:lnTo>
                  <a:lnTo>
                    <a:pt x="49" y="1334"/>
                  </a:lnTo>
                  <a:lnTo>
                    <a:pt x="65" y="1291"/>
                  </a:lnTo>
                  <a:lnTo>
                    <a:pt x="101" y="1210"/>
                  </a:lnTo>
                  <a:lnTo>
                    <a:pt x="119" y="1172"/>
                  </a:lnTo>
                  <a:lnTo>
                    <a:pt x="139" y="1138"/>
                  </a:lnTo>
                  <a:lnTo>
                    <a:pt x="157" y="1104"/>
                  </a:lnTo>
                  <a:lnTo>
                    <a:pt x="174" y="1074"/>
                  </a:lnTo>
                  <a:lnTo>
                    <a:pt x="190" y="1046"/>
                  </a:lnTo>
                  <a:lnTo>
                    <a:pt x="206" y="1022"/>
                  </a:lnTo>
                  <a:lnTo>
                    <a:pt x="218" y="1003"/>
                  </a:lnTo>
                  <a:lnTo>
                    <a:pt x="229" y="986"/>
                  </a:lnTo>
                  <a:lnTo>
                    <a:pt x="239" y="974"/>
                  </a:lnTo>
                  <a:lnTo>
                    <a:pt x="247" y="962"/>
                  </a:lnTo>
                  <a:lnTo>
                    <a:pt x="251" y="954"/>
                  </a:lnTo>
                  <a:lnTo>
                    <a:pt x="250" y="958"/>
                  </a:lnTo>
                  <a:lnTo>
                    <a:pt x="256" y="950"/>
                  </a:lnTo>
                  <a:lnTo>
                    <a:pt x="251" y="957"/>
                  </a:lnTo>
                  <a:lnTo>
                    <a:pt x="286" y="910"/>
                  </a:lnTo>
                  <a:lnTo>
                    <a:pt x="317" y="868"/>
                  </a:lnTo>
                  <a:lnTo>
                    <a:pt x="346" y="828"/>
                  </a:lnTo>
                  <a:lnTo>
                    <a:pt x="371" y="791"/>
                  </a:lnTo>
                  <a:lnTo>
                    <a:pt x="392" y="759"/>
                  </a:lnTo>
                  <a:lnTo>
                    <a:pt x="417" y="721"/>
                  </a:lnTo>
                  <a:lnTo>
                    <a:pt x="440" y="683"/>
                  </a:lnTo>
                  <a:lnTo>
                    <a:pt x="463" y="645"/>
                  </a:lnTo>
                  <a:lnTo>
                    <a:pt x="503" y="573"/>
                  </a:lnTo>
                  <a:lnTo>
                    <a:pt x="538" y="506"/>
                  </a:lnTo>
                  <a:lnTo>
                    <a:pt x="568" y="442"/>
                  </a:lnTo>
                  <a:lnTo>
                    <a:pt x="595" y="384"/>
                  </a:lnTo>
                  <a:lnTo>
                    <a:pt x="606" y="358"/>
                  </a:lnTo>
                  <a:lnTo>
                    <a:pt x="615" y="331"/>
                  </a:lnTo>
                  <a:lnTo>
                    <a:pt x="625" y="306"/>
                  </a:lnTo>
                  <a:lnTo>
                    <a:pt x="642" y="262"/>
                  </a:lnTo>
                  <a:lnTo>
                    <a:pt x="647" y="242"/>
                  </a:lnTo>
                  <a:lnTo>
                    <a:pt x="654" y="224"/>
                  </a:lnTo>
                  <a:lnTo>
                    <a:pt x="658" y="207"/>
                  </a:lnTo>
                  <a:lnTo>
                    <a:pt x="660" y="207"/>
                  </a:lnTo>
                  <a:lnTo>
                    <a:pt x="661" y="201"/>
                  </a:lnTo>
                  <a:lnTo>
                    <a:pt x="665" y="188"/>
                  </a:lnTo>
                  <a:lnTo>
                    <a:pt x="668" y="177"/>
                  </a:lnTo>
                  <a:lnTo>
                    <a:pt x="671" y="167"/>
                  </a:lnTo>
                  <a:lnTo>
                    <a:pt x="672" y="160"/>
                  </a:lnTo>
                  <a:lnTo>
                    <a:pt x="674" y="155"/>
                  </a:lnTo>
                  <a:lnTo>
                    <a:pt x="674" y="152"/>
                  </a:lnTo>
                  <a:lnTo>
                    <a:pt x="675" y="149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12A6F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</p:grpSp>
      <p:sp>
        <p:nvSpPr>
          <p:cNvPr id="49" name="TextBox 19"/>
          <p:cNvSpPr txBox="1"/>
          <p:nvPr/>
        </p:nvSpPr>
        <p:spPr>
          <a:xfrm>
            <a:off x="7450647" y="4713973"/>
            <a:ext cx="939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>
                <a:solidFill>
                  <a:prstClr val="white"/>
                </a:solidFill>
                <a:latin typeface="Open Sans" panose="020B0606030504020204" pitchFamily="34" charset="0"/>
              </a:rPr>
              <a:t>31</a:t>
            </a:r>
            <a:r>
              <a:rPr lang="en-US" dirty="0">
                <a:solidFill>
                  <a:prstClr val="white"/>
                </a:solidFill>
                <a:latin typeface="Open Sans" panose="020B0606030504020204" pitchFamily="34" charset="0"/>
              </a:rPr>
              <a:t>%</a:t>
            </a:r>
          </a:p>
        </p:txBody>
      </p:sp>
      <p:grpSp>
        <p:nvGrpSpPr>
          <p:cNvPr id="10" name="Grupa 9"/>
          <p:cNvGrpSpPr/>
          <p:nvPr/>
        </p:nvGrpSpPr>
        <p:grpSpPr>
          <a:xfrm>
            <a:off x="651689" y="1843537"/>
            <a:ext cx="3610264" cy="2501694"/>
            <a:chOff x="3562410" y="1214778"/>
            <a:chExt cx="5023201" cy="4428445"/>
          </a:xfrm>
        </p:grpSpPr>
        <p:grpSp>
          <p:nvGrpSpPr>
            <p:cNvPr id="50" name="Group 64"/>
            <p:cNvGrpSpPr/>
            <p:nvPr/>
          </p:nvGrpSpPr>
          <p:grpSpPr>
            <a:xfrm>
              <a:off x="6581646" y="4437622"/>
              <a:ext cx="477940" cy="1031460"/>
              <a:chOff x="2746375" y="620713"/>
              <a:chExt cx="2790825" cy="6022975"/>
            </a:xfrm>
            <a:solidFill>
              <a:srgbClr val="ECB448"/>
            </a:solidFill>
          </p:grpSpPr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58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59" name="Group 45"/>
            <p:cNvGrpSpPr/>
            <p:nvPr/>
          </p:nvGrpSpPr>
          <p:grpSpPr>
            <a:xfrm>
              <a:off x="7059586" y="4437622"/>
              <a:ext cx="477940" cy="1031460"/>
              <a:chOff x="2746375" y="620713"/>
              <a:chExt cx="2790825" cy="6022975"/>
            </a:xfrm>
            <a:solidFill>
              <a:srgbClr val="ECB448"/>
            </a:solidFill>
          </p:grpSpPr>
          <p:sp>
            <p:nvSpPr>
              <p:cNvPr id="60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61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62" name="Group 51"/>
            <p:cNvGrpSpPr/>
            <p:nvPr/>
          </p:nvGrpSpPr>
          <p:grpSpPr>
            <a:xfrm>
              <a:off x="7583628" y="4437622"/>
              <a:ext cx="477940" cy="1031460"/>
              <a:chOff x="2746375" y="620713"/>
              <a:chExt cx="2790825" cy="6022975"/>
            </a:xfrm>
            <a:solidFill>
              <a:srgbClr val="ECB448"/>
            </a:solidFill>
          </p:grpSpPr>
          <p:sp>
            <p:nvSpPr>
              <p:cNvPr id="63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64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65" name="Group 57"/>
            <p:cNvGrpSpPr/>
            <p:nvPr/>
          </p:nvGrpSpPr>
          <p:grpSpPr>
            <a:xfrm>
              <a:off x="8107671" y="4437622"/>
              <a:ext cx="477940" cy="1031460"/>
              <a:chOff x="2746375" y="620713"/>
              <a:chExt cx="2790825" cy="6022975"/>
            </a:xfrm>
            <a:solidFill>
              <a:srgbClr val="ECB448"/>
            </a:solidFill>
          </p:grpSpPr>
          <p:sp>
            <p:nvSpPr>
              <p:cNvPr id="66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67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68" name="Group 66"/>
            <p:cNvGrpSpPr/>
            <p:nvPr/>
          </p:nvGrpSpPr>
          <p:grpSpPr>
            <a:xfrm>
              <a:off x="6843667" y="3421622"/>
              <a:ext cx="477940" cy="1031460"/>
              <a:chOff x="2746375" y="620713"/>
              <a:chExt cx="2790825" cy="6022975"/>
            </a:xfrm>
            <a:solidFill>
              <a:srgbClr val="ECB448"/>
            </a:solidFill>
          </p:grpSpPr>
          <p:sp>
            <p:nvSpPr>
              <p:cNvPr id="69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70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71" name="Group 69"/>
            <p:cNvGrpSpPr/>
            <p:nvPr/>
          </p:nvGrpSpPr>
          <p:grpSpPr>
            <a:xfrm>
              <a:off x="7367709" y="3421622"/>
              <a:ext cx="477940" cy="1031460"/>
              <a:chOff x="2746375" y="620713"/>
              <a:chExt cx="2790825" cy="6022975"/>
            </a:xfrm>
            <a:solidFill>
              <a:srgbClr val="ECB448"/>
            </a:solidFill>
          </p:grpSpPr>
          <p:sp>
            <p:nvSpPr>
              <p:cNvPr id="72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73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74" name="Group 82"/>
            <p:cNvGrpSpPr/>
            <p:nvPr/>
          </p:nvGrpSpPr>
          <p:grpSpPr>
            <a:xfrm>
              <a:off x="7891751" y="3421622"/>
              <a:ext cx="477940" cy="1031460"/>
              <a:chOff x="2746375" y="620713"/>
              <a:chExt cx="2790825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77" name="Group 94"/>
            <p:cNvGrpSpPr/>
            <p:nvPr/>
          </p:nvGrpSpPr>
          <p:grpSpPr>
            <a:xfrm>
              <a:off x="7105688" y="2405622"/>
              <a:ext cx="477940" cy="1031460"/>
              <a:chOff x="2746375" y="620713"/>
              <a:chExt cx="2790825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78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79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80" name="Group 97"/>
            <p:cNvGrpSpPr/>
            <p:nvPr/>
          </p:nvGrpSpPr>
          <p:grpSpPr>
            <a:xfrm>
              <a:off x="7629730" y="2405622"/>
              <a:ext cx="477940" cy="1031460"/>
              <a:chOff x="2746375" y="620713"/>
              <a:chExt cx="2790825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81" name="Freeform 17"/>
              <p:cNvSpPr>
                <a:spLocks/>
              </p:cNvSpPr>
              <p:nvPr/>
            </p:nvSpPr>
            <p:spPr bwMode="auto">
              <a:xfrm>
                <a:off x="2746375" y="1747838"/>
                <a:ext cx="2790825" cy="4895850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82" name="Freeform 18"/>
              <p:cNvSpPr>
                <a:spLocks/>
              </p:cNvSpPr>
              <p:nvPr/>
            </p:nvSpPr>
            <p:spPr bwMode="auto">
              <a:xfrm>
                <a:off x="3648075" y="620713"/>
                <a:ext cx="990600" cy="987425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83" name="Group 42"/>
            <p:cNvGrpSpPr/>
            <p:nvPr/>
          </p:nvGrpSpPr>
          <p:grpSpPr>
            <a:xfrm>
              <a:off x="7367709" y="1389622"/>
              <a:ext cx="477940" cy="1031460"/>
              <a:chOff x="7365060" y="1465974"/>
              <a:chExt cx="477940" cy="103146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84" name="Freeform 17"/>
              <p:cNvSpPr>
                <a:spLocks/>
              </p:cNvSpPr>
              <p:nvPr/>
            </p:nvSpPr>
            <p:spPr bwMode="auto">
              <a:xfrm>
                <a:off x="7365060" y="1658999"/>
                <a:ext cx="477940" cy="838435"/>
              </a:xfrm>
              <a:custGeom>
                <a:avLst/>
                <a:gdLst>
                  <a:gd name="T0" fmla="*/ 1174 w 1758"/>
                  <a:gd name="T1" fmla="*/ 4 h 3084"/>
                  <a:gd name="T2" fmla="*/ 1305 w 1758"/>
                  <a:gd name="T3" fmla="*/ 57 h 3084"/>
                  <a:gd name="T4" fmla="*/ 1417 w 1758"/>
                  <a:gd name="T5" fmla="*/ 163 h 3084"/>
                  <a:gd name="T6" fmla="*/ 1484 w 1758"/>
                  <a:gd name="T7" fmla="*/ 288 h 3084"/>
                  <a:gd name="T8" fmla="*/ 1598 w 1758"/>
                  <a:gd name="T9" fmla="*/ 687 h 3084"/>
                  <a:gd name="T10" fmla="*/ 1672 w 1758"/>
                  <a:gd name="T11" fmla="*/ 939 h 3084"/>
                  <a:gd name="T12" fmla="*/ 1718 w 1758"/>
                  <a:gd name="T13" fmla="*/ 1099 h 3084"/>
                  <a:gd name="T14" fmla="*/ 1741 w 1758"/>
                  <a:gd name="T15" fmla="*/ 1182 h 3084"/>
                  <a:gd name="T16" fmla="*/ 1758 w 1758"/>
                  <a:gd name="T17" fmla="*/ 1238 h 3084"/>
                  <a:gd name="T18" fmla="*/ 1735 w 1758"/>
                  <a:gd name="T19" fmla="*/ 1316 h 3084"/>
                  <a:gd name="T20" fmla="*/ 1670 w 1758"/>
                  <a:gd name="T21" fmla="*/ 1358 h 3084"/>
                  <a:gd name="T22" fmla="*/ 1583 w 1758"/>
                  <a:gd name="T23" fmla="*/ 1357 h 3084"/>
                  <a:gd name="T24" fmla="*/ 1528 w 1758"/>
                  <a:gd name="T25" fmla="*/ 1304 h 3084"/>
                  <a:gd name="T26" fmla="*/ 1509 w 1758"/>
                  <a:gd name="T27" fmla="*/ 1244 h 3084"/>
                  <a:gd name="T28" fmla="*/ 1482 w 1758"/>
                  <a:gd name="T29" fmla="*/ 1150 h 3084"/>
                  <a:gd name="T30" fmla="*/ 1413 w 1758"/>
                  <a:gd name="T31" fmla="*/ 916 h 3084"/>
                  <a:gd name="T32" fmla="*/ 1339 w 1758"/>
                  <a:gd name="T33" fmla="*/ 679 h 3084"/>
                  <a:gd name="T34" fmla="*/ 1265 w 1758"/>
                  <a:gd name="T35" fmla="*/ 422 h 3084"/>
                  <a:gd name="T36" fmla="*/ 1213 w 1758"/>
                  <a:gd name="T37" fmla="*/ 1854 h 3084"/>
                  <a:gd name="T38" fmla="*/ 1207 w 1758"/>
                  <a:gd name="T39" fmla="*/ 2988 h 3084"/>
                  <a:gd name="T40" fmla="*/ 1169 w 1758"/>
                  <a:gd name="T41" fmla="*/ 3043 h 3084"/>
                  <a:gd name="T42" fmla="*/ 1094 w 1758"/>
                  <a:gd name="T43" fmla="*/ 3081 h 3084"/>
                  <a:gd name="T44" fmla="*/ 1005 w 1758"/>
                  <a:gd name="T45" fmla="*/ 3074 h 3084"/>
                  <a:gd name="T46" fmla="*/ 941 w 1758"/>
                  <a:gd name="T47" fmla="*/ 3023 h 3084"/>
                  <a:gd name="T48" fmla="*/ 921 w 1758"/>
                  <a:gd name="T49" fmla="*/ 2941 h 3084"/>
                  <a:gd name="T50" fmla="*/ 846 w 1758"/>
                  <a:gd name="T51" fmla="*/ 2941 h 3084"/>
                  <a:gd name="T52" fmla="*/ 825 w 1758"/>
                  <a:gd name="T53" fmla="*/ 3023 h 3084"/>
                  <a:gd name="T54" fmla="*/ 761 w 1758"/>
                  <a:gd name="T55" fmla="*/ 3074 h 3084"/>
                  <a:gd name="T56" fmla="*/ 673 w 1758"/>
                  <a:gd name="T57" fmla="*/ 3081 h 3084"/>
                  <a:gd name="T58" fmla="*/ 596 w 1758"/>
                  <a:gd name="T59" fmla="*/ 3043 h 3084"/>
                  <a:gd name="T60" fmla="*/ 557 w 1758"/>
                  <a:gd name="T61" fmla="*/ 2988 h 3084"/>
                  <a:gd name="T62" fmla="*/ 551 w 1758"/>
                  <a:gd name="T63" fmla="*/ 1854 h 3084"/>
                  <a:gd name="T64" fmla="*/ 495 w 1758"/>
                  <a:gd name="T65" fmla="*/ 425 h 3084"/>
                  <a:gd name="T66" fmla="*/ 419 w 1758"/>
                  <a:gd name="T67" fmla="*/ 679 h 3084"/>
                  <a:gd name="T68" fmla="*/ 350 w 1758"/>
                  <a:gd name="T69" fmla="*/ 916 h 3084"/>
                  <a:gd name="T70" fmla="*/ 279 w 1758"/>
                  <a:gd name="T71" fmla="*/ 1150 h 3084"/>
                  <a:gd name="T72" fmla="*/ 249 w 1758"/>
                  <a:gd name="T73" fmla="*/ 1244 h 3084"/>
                  <a:gd name="T74" fmla="*/ 230 w 1758"/>
                  <a:gd name="T75" fmla="*/ 1304 h 3084"/>
                  <a:gd name="T76" fmla="*/ 175 w 1758"/>
                  <a:gd name="T77" fmla="*/ 1357 h 3084"/>
                  <a:gd name="T78" fmla="*/ 87 w 1758"/>
                  <a:gd name="T79" fmla="*/ 1358 h 3084"/>
                  <a:gd name="T80" fmla="*/ 22 w 1758"/>
                  <a:gd name="T81" fmla="*/ 1315 h 3084"/>
                  <a:gd name="T82" fmla="*/ 0 w 1758"/>
                  <a:gd name="T83" fmla="*/ 1246 h 3084"/>
                  <a:gd name="T84" fmla="*/ 9 w 1758"/>
                  <a:gd name="T85" fmla="*/ 1206 h 3084"/>
                  <a:gd name="T86" fmla="*/ 23 w 1758"/>
                  <a:gd name="T87" fmla="*/ 1160 h 3084"/>
                  <a:gd name="T88" fmla="*/ 52 w 1758"/>
                  <a:gd name="T89" fmla="*/ 1050 h 3084"/>
                  <a:gd name="T90" fmla="*/ 102 w 1758"/>
                  <a:gd name="T91" fmla="*/ 875 h 3084"/>
                  <a:gd name="T92" fmla="*/ 189 w 1758"/>
                  <a:gd name="T93" fmla="*/ 587 h 3084"/>
                  <a:gd name="T94" fmla="*/ 281 w 1758"/>
                  <a:gd name="T95" fmla="*/ 288 h 3084"/>
                  <a:gd name="T96" fmla="*/ 344 w 1758"/>
                  <a:gd name="T97" fmla="*/ 163 h 3084"/>
                  <a:gd name="T98" fmla="*/ 456 w 1758"/>
                  <a:gd name="T99" fmla="*/ 57 h 3084"/>
                  <a:gd name="T100" fmla="*/ 586 w 1758"/>
                  <a:gd name="T101" fmla="*/ 4 h 3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58" h="3084">
                    <a:moveTo>
                      <a:pt x="630" y="0"/>
                    </a:moveTo>
                    <a:lnTo>
                      <a:pt x="1128" y="0"/>
                    </a:lnTo>
                    <a:lnTo>
                      <a:pt x="1174" y="4"/>
                    </a:lnTo>
                    <a:lnTo>
                      <a:pt x="1218" y="15"/>
                    </a:lnTo>
                    <a:lnTo>
                      <a:pt x="1263" y="31"/>
                    </a:lnTo>
                    <a:lnTo>
                      <a:pt x="1305" y="57"/>
                    </a:lnTo>
                    <a:lnTo>
                      <a:pt x="1346" y="89"/>
                    </a:lnTo>
                    <a:lnTo>
                      <a:pt x="1383" y="124"/>
                    </a:lnTo>
                    <a:lnTo>
                      <a:pt x="1417" y="163"/>
                    </a:lnTo>
                    <a:lnTo>
                      <a:pt x="1444" y="202"/>
                    </a:lnTo>
                    <a:lnTo>
                      <a:pt x="1467" y="245"/>
                    </a:lnTo>
                    <a:lnTo>
                      <a:pt x="1484" y="288"/>
                    </a:lnTo>
                    <a:lnTo>
                      <a:pt x="1527" y="434"/>
                    </a:lnTo>
                    <a:lnTo>
                      <a:pt x="1570" y="587"/>
                    </a:lnTo>
                    <a:lnTo>
                      <a:pt x="1598" y="687"/>
                    </a:lnTo>
                    <a:lnTo>
                      <a:pt x="1626" y="784"/>
                    </a:lnTo>
                    <a:lnTo>
                      <a:pt x="1653" y="875"/>
                    </a:lnTo>
                    <a:lnTo>
                      <a:pt x="1672" y="939"/>
                    </a:lnTo>
                    <a:lnTo>
                      <a:pt x="1689" y="998"/>
                    </a:lnTo>
                    <a:lnTo>
                      <a:pt x="1704" y="1050"/>
                    </a:lnTo>
                    <a:lnTo>
                      <a:pt x="1718" y="1099"/>
                    </a:lnTo>
                    <a:lnTo>
                      <a:pt x="1727" y="1133"/>
                    </a:lnTo>
                    <a:lnTo>
                      <a:pt x="1735" y="1160"/>
                    </a:lnTo>
                    <a:lnTo>
                      <a:pt x="1741" y="1182"/>
                    </a:lnTo>
                    <a:lnTo>
                      <a:pt x="1747" y="1197"/>
                    </a:lnTo>
                    <a:lnTo>
                      <a:pt x="1750" y="1206"/>
                    </a:lnTo>
                    <a:lnTo>
                      <a:pt x="1758" y="1238"/>
                    </a:lnTo>
                    <a:lnTo>
                      <a:pt x="1755" y="1269"/>
                    </a:lnTo>
                    <a:lnTo>
                      <a:pt x="1748" y="1294"/>
                    </a:lnTo>
                    <a:lnTo>
                      <a:pt x="1735" y="1316"/>
                    </a:lnTo>
                    <a:lnTo>
                      <a:pt x="1718" y="1334"/>
                    </a:lnTo>
                    <a:lnTo>
                      <a:pt x="1695" y="1348"/>
                    </a:lnTo>
                    <a:lnTo>
                      <a:pt x="1670" y="1358"/>
                    </a:lnTo>
                    <a:lnTo>
                      <a:pt x="1639" y="1367"/>
                    </a:lnTo>
                    <a:lnTo>
                      <a:pt x="1608" y="1365"/>
                    </a:lnTo>
                    <a:lnTo>
                      <a:pt x="1583" y="1357"/>
                    </a:lnTo>
                    <a:lnTo>
                      <a:pt x="1560" y="1345"/>
                    </a:lnTo>
                    <a:lnTo>
                      <a:pt x="1542" y="1327"/>
                    </a:lnTo>
                    <a:lnTo>
                      <a:pt x="1528" y="1304"/>
                    </a:lnTo>
                    <a:lnTo>
                      <a:pt x="1518" y="1278"/>
                    </a:lnTo>
                    <a:lnTo>
                      <a:pt x="1514" y="1265"/>
                    </a:lnTo>
                    <a:lnTo>
                      <a:pt x="1509" y="1244"/>
                    </a:lnTo>
                    <a:lnTo>
                      <a:pt x="1501" y="1219"/>
                    </a:lnTo>
                    <a:lnTo>
                      <a:pt x="1492" y="1187"/>
                    </a:lnTo>
                    <a:lnTo>
                      <a:pt x="1482" y="1150"/>
                    </a:lnTo>
                    <a:lnTo>
                      <a:pt x="1470" y="1106"/>
                    </a:lnTo>
                    <a:lnTo>
                      <a:pt x="1442" y="1012"/>
                    </a:lnTo>
                    <a:lnTo>
                      <a:pt x="1413" y="916"/>
                    </a:lnTo>
                    <a:lnTo>
                      <a:pt x="1382" y="815"/>
                    </a:lnTo>
                    <a:lnTo>
                      <a:pt x="1362" y="750"/>
                    </a:lnTo>
                    <a:lnTo>
                      <a:pt x="1339" y="679"/>
                    </a:lnTo>
                    <a:lnTo>
                      <a:pt x="1316" y="601"/>
                    </a:lnTo>
                    <a:lnTo>
                      <a:pt x="1291" y="516"/>
                    </a:lnTo>
                    <a:lnTo>
                      <a:pt x="1265" y="422"/>
                    </a:lnTo>
                    <a:lnTo>
                      <a:pt x="1192" y="422"/>
                    </a:lnTo>
                    <a:lnTo>
                      <a:pt x="1614" y="1854"/>
                    </a:lnTo>
                    <a:lnTo>
                      <a:pt x="1213" y="1854"/>
                    </a:lnTo>
                    <a:lnTo>
                      <a:pt x="1213" y="2941"/>
                    </a:lnTo>
                    <a:lnTo>
                      <a:pt x="1212" y="2965"/>
                    </a:lnTo>
                    <a:lnTo>
                      <a:pt x="1207" y="2988"/>
                    </a:lnTo>
                    <a:lnTo>
                      <a:pt x="1199" y="3009"/>
                    </a:lnTo>
                    <a:lnTo>
                      <a:pt x="1187" y="3028"/>
                    </a:lnTo>
                    <a:lnTo>
                      <a:pt x="1169" y="3043"/>
                    </a:lnTo>
                    <a:lnTo>
                      <a:pt x="1147" y="3062"/>
                    </a:lnTo>
                    <a:lnTo>
                      <a:pt x="1121" y="3074"/>
                    </a:lnTo>
                    <a:lnTo>
                      <a:pt x="1094" y="3081"/>
                    </a:lnTo>
                    <a:lnTo>
                      <a:pt x="1064" y="3084"/>
                    </a:lnTo>
                    <a:lnTo>
                      <a:pt x="1033" y="3081"/>
                    </a:lnTo>
                    <a:lnTo>
                      <a:pt x="1005" y="3074"/>
                    </a:lnTo>
                    <a:lnTo>
                      <a:pt x="981" y="3062"/>
                    </a:lnTo>
                    <a:lnTo>
                      <a:pt x="958" y="3043"/>
                    </a:lnTo>
                    <a:lnTo>
                      <a:pt x="941" y="3023"/>
                    </a:lnTo>
                    <a:lnTo>
                      <a:pt x="930" y="2998"/>
                    </a:lnTo>
                    <a:lnTo>
                      <a:pt x="923" y="2972"/>
                    </a:lnTo>
                    <a:lnTo>
                      <a:pt x="921" y="2941"/>
                    </a:lnTo>
                    <a:lnTo>
                      <a:pt x="921" y="1854"/>
                    </a:lnTo>
                    <a:lnTo>
                      <a:pt x="846" y="1854"/>
                    </a:lnTo>
                    <a:lnTo>
                      <a:pt x="846" y="2941"/>
                    </a:lnTo>
                    <a:lnTo>
                      <a:pt x="844" y="2972"/>
                    </a:lnTo>
                    <a:lnTo>
                      <a:pt x="836" y="2998"/>
                    </a:lnTo>
                    <a:lnTo>
                      <a:pt x="825" y="3023"/>
                    </a:lnTo>
                    <a:lnTo>
                      <a:pt x="807" y="3043"/>
                    </a:lnTo>
                    <a:lnTo>
                      <a:pt x="785" y="3062"/>
                    </a:lnTo>
                    <a:lnTo>
                      <a:pt x="761" y="3074"/>
                    </a:lnTo>
                    <a:lnTo>
                      <a:pt x="734" y="3081"/>
                    </a:lnTo>
                    <a:lnTo>
                      <a:pt x="703" y="3084"/>
                    </a:lnTo>
                    <a:lnTo>
                      <a:pt x="673" y="3081"/>
                    </a:lnTo>
                    <a:lnTo>
                      <a:pt x="644" y="3074"/>
                    </a:lnTo>
                    <a:lnTo>
                      <a:pt x="619" y="3062"/>
                    </a:lnTo>
                    <a:lnTo>
                      <a:pt x="596" y="3043"/>
                    </a:lnTo>
                    <a:lnTo>
                      <a:pt x="579" y="3028"/>
                    </a:lnTo>
                    <a:lnTo>
                      <a:pt x="566" y="3009"/>
                    </a:lnTo>
                    <a:lnTo>
                      <a:pt x="557" y="2988"/>
                    </a:lnTo>
                    <a:lnTo>
                      <a:pt x="554" y="2965"/>
                    </a:lnTo>
                    <a:lnTo>
                      <a:pt x="551" y="2941"/>
                    </a:lnTo>
                    <a:lnTo>
                      <a:pt x="551" y="1854"/>
                    </a:lnTo>
                    <a:lnTo>
                      <a:pt x="143" y="1854"/>
                    </a:lnTo>
                    <a:lnTo>
                      <a:pt x="568" y="425"/>
                    </a:lnTo>
                    <a:lnTo>
                      <a:pt x="495" y="425"/>
                    </a:lnTo>
                    <a:lnTo>
                      <a:pt x="468" y="516"/>
                    </a:lnTo>
                    <a:lnTo>
                      <a:pt x="442" y="601"/>
                    </a:lnTo>
                    <a:lnTo>
                      <a:pt x="419" y="679"/>
                    </a:lnTo>
                    <a:lnTo>
                      <a:pt x="399" y="750"/>
                    </a:lnTo>
                    <a:lnTo>
                      <a:pt x="378" y="815"/>
                    </a:lnTo>
                    <a:lnTo>
                      <a:pt x="350" y="916"/>
                    </a:lnTo>
                    <a:lnTo>
                      <a:pt x="321" y="1012"/>
                    </a:lnTo>
                    <a:lnTo>
                      <a:pt x="293" y="1106"/>
                    </a:lnTo>
                    <a:lnTo>
                      <a:pt x="279" y="1150"/>
                    </a:lnTo>
                    <a:lnTo>
                      <a:pt x="267" y="1187"/>
                    </a:lnTo>
                    <a:lnTo>
                      <a:pt x="257" y="1219"/>
                    </a:lnTo>
                    <a:lnTo>
                      <a:pt x="249" y="1244"/>
                    </a:lnTo>
                    <a:lnTo>
                      <a:pt x="244" y="1265"/>
                    </a:lnTo>
                    <a:lnTo>
                      <a:pt x="240" y="1278"/>
                    </a:lnTo>
                    <a:lnTo>
                      <a:pt x="230" y="1304"/>
                    </a:lnTo>
                    <a:lnTo>
                      <a:pt x="215" y="1327"/>
                    </a:lnTo>
                    <a:lnTo>
                      <a:pt x="197" y="1345"/>
                    </a:lnTo>
                    <a:lnTo>
                      <a:pt x="175" y="1357"/>
                    </a:lnTo>
                    <a:lnTo>
                      <a:pt x="148" y="1365"/>
                    </a:lnTo>
                    <a:lnTo>
                      <a:pt x="119" y="1367"/>
                    </a:lnTo>
                    <a:lnTo>
                      <a:pt x="87" y="1358"/>
                    </a:lnTo>
                    <a:lnTo>
                      <a:pt x="60" y="1347"/>
                    </a:lnTo>
                    <a:lnTo>
                      <a:pt x="38" y="1331"/>
                    </a:lnTo>
                    <a:lnTo>
                      <a:pt x="22" y="1315"/>
                    </a:lnTo>
                    <a:lnTo>
                      <a:pt x="10" y="1294"/>
                    </a:lnTo>
                    <a:lnTo>
                      <a:pt x="3" y="1271"/>
                    </a:lnTo>
                    <a:lnTo>
                      <a:pt x="0" y="1246"/>
                    </a:lnTo>
                    <a:lnTo>
                      <a:pt x="1" y="1232"/>
                    </a:lnTo>
                    <a:lnTo>
                      <a:pt x="3" y="1219"/>
                    </a:lnTo>
                    <a:lnTo>
                      <a:pt x="9" y="1206"/>
                    </a:lnTo>
                    <a:lnTo>
                      <a:pt x="12" y="1197"/>
                    </a:lnTo>
                    <a:lnTo>
                      <a:pt x="17" y="1182"/>
                    </a:lnTo>
                    <a:lnTo>
                      <a:pt x="23" y="1160"/>
                    </a:lnTo>
                    <a:lnTo>
                      <a:pt x="31" y="1133"/>
                    </a:lnTo>
                    <a:lnTo>
                      <a:pt x="40" y="1099"/>
                    </a:lnTo>
                    <a:lnTo>
                      <a:pt x="52" y="1050"/>
                    </a:lnTo>
                    <a:lnTo>
                      <a:pt x="68" y="998"/>
                    </a:lnTo>
                    <a:lnTo>
                      <a:pt x="84" y="939"/>
                    </a:lnTo>
                    <a:lnTo>
                      <a:pt x="102" y="875"/>
                    </a:lnTo>
                    <a:lnTo>
                      <a:pt x="130" y="784"/>
                    </a:lnTo>
                    <a:lnTo>
                      <a:pt x="159" y="687"/>
                    </a:lnTo>
                    <a:lnTo>
                      <a:pt x="189" y="587"/>
                    </a:lnTo>
                    <a:lnTo>
                      <a:pt x="219" y="485"/>
                    </a:lnTo>
                    <a:lnTo>
                      <a:pt x="249" y="385"/>
                    </a:lnTo>
                    <a:lnTo>
                      <a:pt x="281" y="288"/>
                    </a:lnTo>
                    <a:lnTo>
                      <a:pt x="297" y="245"/>
                    </a:lnTo>
                    <a:lnTo>
                      <a:pt x="317" y="202"/>
                    </a:lnTo>
                    <a:lnTo>
                      <a:pt x="344" y="163"/>
                    </a:lnTo>
                    <a:lnTo>
                      <a:pt x="377" y="124"/>
                    </a:lnTo>
                    <a:lnTo>
                      <a:pt x="416" y="89"/>
                    </a:lnTo>
                    <a:lnTo>
                      <a:pt x="456" y="57"/>
                    </a:lnTo>
                    <a:lnTo>
                      <a:pt x="499" y="31"/>
                    </a:lnTo>
                    <a:lnTo>
                      <a:pt x="542" y="15"/>
                    </a:lnTo>
                    <a:lnTo>
                      <a:pt x="586" y="4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85" name="Freeform 18"/>
              <p:cNvSpPr>
                <a:spLocks/>
              </p:cNvSpPr>
              <p:nvPr/>
            </p:nvSpPr>
            <p:spPr bwMode="auto">
              <a:xfrm>
                <a:off x="7519480" y="1465974"/>
                <a:ext cx="169644" cy="169101"/>
              </a:xfrm>
              <a:custGeom>
                <a:avLst/>
                <a:gdLst>
                  <a:gd name="T0" fmla="*/ 319 w 624"/>
                  <a:gd name="T1" fmla="*/ 0 h 622"/>
                  <a:gd name="T2" fmla="*/ 360 w 624"/>
                  <a:gd name="T3" fmla="*/ 2 h 622"/>
                  <a:gd name="T4" fmla="*/ 400 w 624"/>
                  <a:gd name="T5" fmla="*/ 10 h 622"/>
                  <a:gd name="T6" fmla="*/ 437 w 624"/>
                  <a:gd name="T7" fmla="*/ 23 h 622"/>
                  <a:gd name="T8" fmla="*/ 471 w 624"/>
                  <a:gd name="T9" fmla="*/ 41 h 622"/>
                  <a:gd name="T10" fmla="*/ 503 w 624"/>
                  <a:gd name="T11" fmla="*/ 64 h 622"/>
                  <a:gd name="T12" fmla="*/ 534 w 624"/>
                  <a:gd name="T13" fmla="*/ 92 h 622"/>
                  <a:gd name="T14" fmla="*/ 561 w 624"/>
                  <a:gd name="T15" fmla="*/ 124 h 622"/>
                  <a:gd name="T16" fmla="*/ 584 w 624"/>
                  <a:gd name="T17" fmla="*/ 157 h 622"/>
                  <a:gd name="T18" fmla="*/ 601 w 624"/>
                  <a:gd name="T19" fmla="*/ 193 h 622"/>
                  <a:gd name="T20" fmla="*/ 613 w 624"/>
                  <a:gd name="T21" fmla="*/ 230 h 622"/>
                  <a:gd name="T22" fmla="*/ 621 w 624"/>
                  <a:gd name="T23" fmla="*/ 269 h 622"/>
                  <a:gd name="T24" fmla="*/ 624 w 624"/>
                  <a:gd name="T25" fmla="*/ 312 h 622"/>
                  <a:gd name="T26" fmla="*/ 621 w 624"/>
                  <a:gd name="T27" fmla="*/ 355 h 622"/>
                  <a:gd name="T28" fmla="*/ 613 w 624"/>
                  <a:gd name="T29" fmla="*/ 396 h 622"/>
                  <a:gd name="T30" fmla="*/ 601 w 624"/>
                  <a:gd name="T31" fmla="*/ 434 h 622"/>
                  <a:gd name="T32" fmla="*/ 584 w 624"/>
                  <a:gd name="T33" fmla="*/ 470 h 622"/>
                  <a:gd name="T34" fmla="*/ 561 w 624"/>
                  <a:gd name="T35" fmla="*/ 503 h 622"/>
                  <a:gd name="T36" fmla="*/ 534 w 624"/>
                  <a:gd name="T37" fmla="*/ 534 h 622"/>
                  <a:gd name="T38" fmla="*/ 503 w 624"/>
                  <a:gd name="T39" fmla="*/ 561 h 622"/>
                  <a:gd name="T40" fmla="*/ 471 w 624"/>
                  <a:gd name="T41" fmla="*/ 583 h 622"/>
                  <a:gd name="T42" fmla="*/ 437 w 624"/>
                  <a:gd name="T43" fmla="*/ 601 h 622"/>
                  <a:gd name="T44" fmla="*/ 400 w 624"/>
                  <a:gd name="T45" fmla="*/ 612 h 622"/>
                  <a:gd name="T46" fmla="*/ 360 w 624"/>
                  <a:gd name="T47" fmla="*/ 620 h 622"/>
                  <a:gd name="T48" fmla="*/ 319 w 624"/>
                  <a:gd name="T49" fmla="*/ 622 h 622"/>
                  <a:gd name="T50" fmla="*/ 275 w 624"/>
                  <a:gd name="T51" fmla="*/ 620 h 622"/>
                  <a:gd name="T52" fmla="*/ 234 w 624"/>
                  <a:gd name="T53" fmla="*/ 612 h 622"/>
                  <a:gd name="T54" fmla="*/ 194 w 624"/>
                  <a:gd name="T55" fmla="*/ 601 h 622"/>
                  <a:gd name="T56" fmla="*/ 158 w 624"/>
                  <a:gd name="T57" fmla="*/ 583 h 622"/>
                  <a:gd name="T58" fmla="*/ 124 w 624"/>
                  <a:gd name="T59" fmla="*/ 561 h 622"/>
                  <a:gd name="T60" fmla="*/ 90 w 624"/>
                  <a:gd name="T61" fmla="*/ 534 h 622"/>
                  <a:gd name="T62" fmla="*/ 62 w 624"/>
                  <a:gd name="T63" fmla="*/ 503 h 622"/>
                  <a:gd name="T64" fmla="*/ 41 w 624"/>
                  <a:gd name="T65" fmla="*/ 470 h 622"/>
                  <a:gd name="T66" fmla="*/ 23 w 624"/>
                  <a:gd name="T67" fmla="*/ 434 h 622"/>
                  <a:gd name="T68" fmla="*/ 10 w 624"/>
                  <a:gd name="T69" fmla="*/ 396 h 622"/>
                  <a:gd name="T70" fmla="*/ 2 w 624"/>
                  <a:gd name="T71" fmla="*/ 355 h 622"/>
                  <a:gd name="T72" fmla="*/ 0 w 624"/>
                  <a:gd name="T73" fmla="*/ 312 h 622"/>
                  <a:gd name="T74" fmla="*/ 2 w 624"/>
                  <a:gd name="T75" fmla="*/ 269 h 622"/>
                  <a:gd name="T76" fmla="*/ 10 w 624"/>
                  <a:gd name="T77" fmla="*/ 230 h 622"/>
                  <a:gd name="T78" fmla="*/ 23 w 624"/>
                  <a:gd name="T79" fmla="*/ 193 h 622"/>
                  <a:gd name="T80" fmla="*/ 39 w 624"/>
                  <a:gd name="T81" fmla="*/ 157 h 622"/>
                  <a:gd name="T82" fmla="*/ 62 w 624"/>
                  <a:gd name="T83" fmla="*/ 124 h 622"/>
                  <a:gd name="T84" fmla="*/ 89 w 624"/>
                  <a:gd name="T85" fmla="*/ 92 h 622"/>
                  <a:gd name="T86" fmla="*/ 122 w 624"/>
                  <a:gd name="T87" fmla="*/ 64 h 622"/>
                  <a:gd name="T88" fmla="*/ 157 w 624"/>
                  <a:gd name="T89" fmla="*/ 41 h 622"/>
                  <a:gd name="T90" fmla="*/ 194 w 624"/>
                  <a:gd name="T91" fmla="*/ 23 h 622"/>
                  <a:gd name="T92" fmla="*/ 232 w 624"/>
                  <a:gd name="T93" fmla="*/ 10 h 622"/>
                  <a:gd name="T94" fmla="*/ 275 w 624"/>
                  <a:gd name="T95" fmla="*/ 2 h 622"/>
                  <a:gd name="T96" fmla="*/ 319 w 624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4" h="622">
                    <a:moveTo>
                      <a:pt x="319" y="0"/>
                    </a:moveTo>
                    <a:lnTo>
                      <a:pt x="360" y="2"/>
                    </a:lnTo>
                    <a:lnTo>
                      <a:pt x="400" y="10"/>
                    </a:lnTo>
                    <a:lnTo>
                      <a:pt x="437" y="23"/>
                    </a:lnTo>
                    <a:lnTo>
                      <a:pt x="471" y="41"/>
                    </a:lnTo>
                    <a:lnTo>
                      <a:pt x="503" y="64"/>
                    </a:lnTo>
                    <a:lnTo>
                      <a:pt x="534" y="92"/>
                    </a:lnTo>
                    <a:lnTo>
                      <a:pt x="561" y="124"/>
                    </a:lnTo>
                    <a:lnTo>
                      <a:pt x="584" y="157"/>
                    </a:lnTo>
                    <a:lnTo>
                      <a:pt x="601" y="193"/>
                    </a:lnTo>
                    <a:lnTo>
                      <a:pt x="613" y="230"/>
                    </a:lnTo>
                    <a:lnTo>
                      <a:pt x="621" y="269"/>
                    </a:lnTo>
                    <a:lnTo>
                      <a:pt x="624" y="312"/>
                    </a:lnTo>
                    <a:lnTo>
                      <a:pt x="621" y="355"/>
                    </a:lnTo>
                    <a:lnTo>
                      <a:pt x="613" y="396"/>
                    </a:lnTo>
                    <a:lnTo>
                      <a:pt x="601" y="434"/>
                    </a:lnTo>
                    <a:lnTo>
                      <a:pt x="584" y="470"/>
                    </a:lnTo>
                    <a:lnTo>
                      <a:pt x="561" y="503"/>
                    </a:lnTo>
                    <a:lnTo>
                      <a:pt x="534" y="534"/>
                    </a:lnTo>
                    <a:lnTo>
                      <a:pt x="503" y="561"/>
                    </a:lnTo>
                    <a:lnTo>
                      <a:pt x="471" y="583"/>
                    </a:lnTo>
                    <a:lnTo>
                      <a:pt x="437" y="601"/>
                    </a:lnTo>
                    <a:lnTo>
                      <a:pt x="400" y="612"/>
                    </a:lnTo>
                    <a:lnTo>
                      <a:pt x="360" y="620"/>
                    </a:lnTo>
                    <a:lnTo>
                      <a:pt x="319" y="622"/>
                    </a:lnTo>
                    <a:lnTo>
                      <a:pt x="275" y="620"/>
                    </a:lnTo>
                    <a:lnTo>
                      <a:pt x="234" y="612"/>
                    </a:lnTo>
                    <a:lnTo>
                      <a:pt x="194" y="601"/>
                    </a:lnTo>
                    <a:lnTo>
                      <a:pt x="158" y="583"/>
                    </a:lnTo>
                    <a:lnTo>
                      <a:pt x="124" y="561"/>
                    </a:lnTo>
                    <a:lnTo>
                      <a:pt x="90" y="534"/>
                    </a:lnTo>
                    <a:lnTo>
                      <a:pt x="62" y="503"/>
                    </a:lnTo>
                    <a:lnTo>
                      <a:pt x="41" y="470"/>
                    </a:lnTo>
                    <a:lnTo>
                      <a:pt x="23" y="434"/>
                    </a:lnTo>
                    <a:lnTo>
                      <a:pt x="10" y="396"/>
                    </a:lnTo>
                    <a:lnTo>
                      <a:pt x="2" y="355"/>
                    </a:lnTo>
                    <a:lnTo>
                      <a:pt x="0" y="312"/>
                    </a:lnTo>
                    <a:lnTo>
                      <a:pt x="2" y="269"/>
                    </a:lnTo>
                    <a:lnTo>
                      <a:pt x="10" y="230"/>
                    </a:lnTo>
                    <a:lnTo>
                      <a:pt x="23" y="193"/>
                    </a:lnTo>
                    <a:lnTo>
                      <a:pt x="39" y="157"/>
                    </a:lnTo>
                    <a:lnTo>
                      <a:pt x="62" y="124"/>
                    </a:lnTo>
                    <a:lnTo>
                      <a:pt x="89" y="92"/>
                    </a:lnTo>
                    <a:lnTo>
                      <a:pt x="122" y="64"/>
                    </a:lnTo>
                    <a:lnTo>
                      <a:pt x="157" y="41"/>
                    </a:lnTo>
                    <a:lnTo>
                      <a:pt x="194" y="23"/>
                    </a:lnTo>
                    <a:lnTo>
                      <a:pt x="232" y="10"/>
                    </a:lnTo>
                    <a:lnTo>
                      <a:pt x="275" y="2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86" name="Group 65"/>
            <p:cNvGrpSpPr/>
            <p:nvPr/>
          </p:nvGrpSpPr>
          <p:grpSpPr>
            <a:xfrm>
              <a:off x="3562410" y="4437622"/>
              <a:ext cx="406440" cy="1031460"/>
              <a:chOff x="7069138" y="620713"/>
              <a:chExt cx="2373313" cy="6022975"/>
            </a:xfrm>
            <a:solidFill>
              <a:srgbClr val="12A6F8"/>
            </a:solidFill>
          </p:grpSpPr>
          <p:sp>
            <p:nvSpPr>
              <p:cNvPr id="87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767639" y="620713"/>
                <a:ext cx="984249" cy="987420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89" name="Group 48"/>
            <p:cNvGrpSpPr/>
            <p:nvPr/>
          </p:nvGrpSpPr>
          <p:grpSpPr>
            <a:xfrm>
              <a:off x="4086452" y="4437622"/>
              <a:ext cx="406440" cy="1031460"/>
              <a:chOff x="7069138" y="620713"/>
              <a:chExt cx="2373313" cy="6022975"/>
            </a:xfrm>
            <a:solidFill>
              <a:srgbClr val="12A6F8"/>
            </a:solidFill>
          </p:grpSpPr>
          <p:sp>
            <p:nvSpPr>
              <p:cNvPr id="90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91" name="Freeform 20"/>
              <p:cNvSpPr>
                <a:spLocks/>
              </p:cNvSpPr>
              <p:nvPr/>
            </p:nvSpPr>
            <p:spPr bwMode="auto">
              <a:xfrm>
                <a:off x="7767639" y="620713"/>
                <a:ext cx="984249" cy="987420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92" name="Group 54"/>
            <p:cNvGrpSpPr/>
            <p:nvPr/>
          </p:nvGrpSpPr>
          <p:grpSpPr>
            <a:xfrm>
              <a:off x="4610494" y="4437622"/>
              <a:ext cx="406440" cy="1031460"/>
              <a:chOff x="7069138" y="620713"/>
              <a:chExt cx="2373313" cy="6022975"/>
            </a:xfrm>
            <a:solidFill>
              <a:srgbClr val="12A6F8"/>
            </a:solidFill>
          </p:grpSpPr>
          <p:sp>
            <p:nvSpPr>
              <p:cNvPr id="93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94" name="Freeform 20"/>
              <p:cNvSpPr>
                <a:spLocks/>
              </p:cNvSpPr>
              <p:nvPr/>
            </p:nvSpPr>
            <p:spPr bwMode="auto">
              <a:xfrm>
                <a:off x="7767639" y="620713"/>
                <a:ext cx="984249" cy="987420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95" name="Group 60"/>
            <p:cNvGrpSpPr/>
            <p:nvPr/>
          </p:nvGrpSpPr>
          <p:grpSpPr>
            <a:xfrm>
              <a:off x="5134537" y="4437622"/>
              <a:ext cx="406440" cy="1031460"/>
              <a:chOff x="7069138" y="620713"/>
              <a:chExt cx="2373313" cy="6022975"/>
            </a:xfrm>
            <a:solidFill>
              <a:srgbClr val="12A6F8"/>
            </a:solidFill>
          </p:grpSpPr>
          <p:sp>
            <p:nvSpPr>
              <p:cNvPr id="96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97" name="Freeform 20"/>
              <p:cNvSpPr>
                <a:spLocks/>
              </p:cNvSpPr>
              <p:nvPr/>
            </p:nvSpPr>
            <p:spPr bwMode="auto">
              <a:xfrm>
                <a:off x="7767638" y="620713"/>
                <a:ext cx="984250" cy="987425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98" name="Group 85"/>
            <p:cNvGrpSpPr/>
            <p:nvPr/>
          </p:nvGrpSpPr>
          <p:grpSpPr>
            <a:xfrm>
              <a:off x="3824431" y="3426970"/>
              <a:ext cx="406440" cy="1031460"/>
              <a:chOff x="7069138" y="620713"/>
              <a:chExt cx="2373313" cy="6022975"/>
            </a:xfrm>
            <a:solidFill>
              <a:srgbClr val="12A6F8"/>
            </a:solidFill>
          </p:grpSpPr>
          <p:sp>
            <p:nvSpPr>
              <p:cNvPr id="99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00" name="Freeform 20"/>
              <p:cNvSpPr>
                <a:spLocks/>
              </p:cNvSpPr>
              <p:nvPr/>
            </p:nvSpPr>
            <p:spPr bwMode="auto">
              <a:xfrm>
                <a:off x="7767638" y="620713"/>
                <a:ext cx="984250" cy="987425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101" name="Group 88"/>
            <p:cNvGrpSpPr/>
            <p:nvPr/>
          </p:nvGrpSpPr>
          <p:grpSpPr>
            <a:xfrm>
              <a:off x="4348473" y="3426970"/>
              <a:ext cx="406440" cy="1031460"/>
              <a:chOff x="7069138" y="620713"/>
              <a:chExt cx="2373313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2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03" name="Freeform 20"/>
              <p:cNvSpPr>
                <a:spLocks/>
              </p:cNvSpPr>
              <p:nvPr/>
            </p:nvSpPr>
            <p:spPr bwMode="auto">
              <a:xfrm>
                <a:off x="7767638" y="620713"/>
                <a:ext cx="984250" cy="987425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104" name="Group 91"/>
            <p:cNvGrpSpPr/>
            <p:nvPr/>
          </p:nvGrpSpPr>
          <p:grpSpPr>
            <a:xfrm>
              <a:off x="4872515" y="3426970"/>
              <a:ext cx="406440" cy="1031460"/>
              <a:chOff x="7069138" y="620713"/>
              <a:chExt cx="2373313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5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06" name="Freeform 20"/>
              <p:cNvSpPr>
                <a:spLocks/>
              </p:cNvSpPr>
              <p:nvPr/>
            </p:nvSpPr>
            <p:spPr bwMode="auto">
              <a:xfrm>
                <a:off x="7767638" y="620713"/>
                <a:ext cx="984250" cy="987425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107" name="Group 104"/>
            <p:cNvGrpSpPr/>
            <p:nvPr/>
          </p:nvGrpSpPr>
          <p:grpSpPr>
            <a:xfrm>
              <a:off x="4086452" y="2416317"/>
              <a:ext cx="406440" cy="1031460"/>
              <a:chOff x="7069138" y="620713"/>
              <a:chExt cx="2373313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08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09" name="Freeform 20"/>
              <p:cNvSpPr>
                <a:spLocks/>
              </p:cNvSpPr>
              <p:nvPr/>
            </p:nvSpPr>
            <p:spPr bwMode="auto">
              <a:xfrm>
                <a:off x="7767638" y="620713"/>
                <a:ext cx="984250" cy="987425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110" name="Group 105"/>
            <p:cNvGrpSpPr/>
            <p:nvPr/>
          </p:nvGrpSpPr>
          <p:grpSpPr>
            <a:xfrm>
              <a:off x="4610494" y="2416317"/>
              <a:ext cx="406440" cy="1031460"/>
              <a:chOff x="7069138" y="620713"/>
              <a:chExt cx="2373313" cy="6022975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11" name="Freeform 19"/>
              <p:cNvSpPr>
                <a:spLocks/>
              </p:cNvSpPr>
              <p:nvPr/>
            </p:nvSpPr>
            <p:spPr bwMode="auto">
              <a:xfrm>
                <a:off x="7069138" y="1735138"/>
                <a:ext cx="2373313" cy="490855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12" name="Freeform 20"/>
              <p:cNvSpPr>
                <a:spLocks/>
              </p:cNvSpPr>
              <p:nvPr/>
            </p:nvSpPr>
            <p:spPr bwMode="auto">
              <a:xfrm>
                <a:off x="7767638" y="620713"/>
                <a:ext cx="984250" cy="987425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grpSp>
          <p:nvGrpSpPr>
            <p:cNvPr id="113" name="Group 41"/>
            <p:cNvGrpSpPr/>
            <p:nvPr/>
          </p:nvGrpSpPr>
          <p:grpSpPr>
            <a:xfrm>
              <a:off x="4348473" y="1405664"/>
              <a:ext cx="406440" cy="1031460"/>
              <a:chOff x="4345824" y="1482016"/>
              <a:chExt cx="406440" cy="1031460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14" name="Freeform 19"/>
              <p:cNvSpPr>
                <a:spLocks/>
              </p:cNvSpPr>
              <p:nvPr/>
            </p:nvSpPr>
            <p:spPr bwMode="auto">
              <a:xfrm>
                <a:off x="4345824" y="1672866"/>
                <a:ext cx="406440" cy="840610"/>
              </a:xfrm>
              <a:custGeom>
                <a:avLst/>
                <a:gdLst>
                  <a:gd name="T0" fmla="*/ 1095 w 1495"/>
                  <a:gd name="T1" fmla="*/ 0 h 3092"/>
                  <a:gd name="T2" fmla="*/ 1201 w 1495"/>
                  <a:gd name="T3" fmla="*/ 14 h 3092"/>
                  <a:gd name="T4" fmla="*/ 1296 w 1495"/>
                  <a:gd name="T5" fmla="*/ 53 h 3092"/>
                  <a:gd name="T6" fmla="*/ 1377 w 1495"/>
                  <a:gd name="T7" fmla="*/ 118 h 3092"/>
                  <a:gd name="T8" fmla="*/ 1444 w 1495"/>
                  <a:gd name="T9" fmla="*/ 204 h 3092"/>
                  <a:gd name="T10" fmla="*/ 1482 w 1495"/>
                  <a:gd name="T11" fmla="*/ 299 h 3092"/>
                  <a:gd name="T12" fmla="*/ 1495 w 1495"/>
                  <a:gd name="T13" fmla="*/ 401 h 3092"/>
                  <a:gd name="T14" fmla="*/ 1492 w 1495"/>
                  <a:gd name="T15" fmla="*/ 1402 h 3092"/>
                  <a:gd name="T16" fmla="*/ 1473 w 1495"/>
                  <a:gd name="T17" fmla="*/ 1451 h 3092"/>
                  <a:gd name="T18" fmla="*/ 1439 w 1495"/>
                  <a:gd name="T19" fmla="*/ 1488 h 3092"/>
                  <a:gd name="T20" fmla="*/ 1390 w 1495"/>
                  <a:gd name="T21" fmla="*/ 1507 h 3092"/>
                  <a:gd name="T22" fmla="*/ 1333 w 1495"/>
                  <a:gd name="T23" fmla="*/ 1507 h 3092"/>
                  <a:gd name="T24" fmla="*/ 1283 w 1495"/>
                  <a:gd name="T25" fmla="*/ 1488 h 3092"/>
                  <a:gd name="T26" fmla="*/ 1243 w 1495"/>
                  <a:gd name="T27" fmla="*/ 1451 h 3092"/>
                  <a:gd name="T28" fmla="*/ 1225 w 1495"/>
                  <a:gd name="T29" fmla="*/ 1402 h 3092"/>
                  <a:gd name="T30" fmla="*/ 1224 w 1495"/>
                  <a:gd name="T31" fmla="*/ 503 h 3092"/>
                  <a:gd name="T32" fmla="*/ 1151 w 1495"/>
                  <a:gd name="T33" fmla="*/ 2917 h 3092"/>
                  <a:gd name="T34" fmla="*/ 1138 w 1495"/>
                  <a:gd name="T35" fmla="*/ 2983 h 3092"/>
                  <a:gd name="T36" fmla="*/ 1100 w 1495"/>
                  <a:gd name="T37" fmla="*/ 3040 h 3092"/>
                  <a:gd name="T38" fmla="*/ 1042 w 1495"/>
                  <a:gd name="T39" fmla="*/ 3079 h 3092"/>
                  <a:gd name="T40" fmla="*/ 977 w 1495"/>
                  <a:gd name="T41" fmla="*/ 3092 h 3092"/>
                  <a:gd name="T42" fmla="*/ 916 w 1495"/>
                  <a:gd name="T43" fmla="*/ 3084 h 3092"/>
                  <a:gd name="T44" fmla="*/ 865 w 1495"/>
                  <a:gd name="T45" fmla="*/ 3060 h 3092"/>
                  <a:gd name="T46" fmla="*/ 820 w 1495"/>
                  <a:gd name="T47" fmla="*/ 3013 h 3092"/>
                  <a:gd name="T48" fmla="*/ 793 w 1495"/>
                  <a:gd name="T49" fmla="*/ 2951 h 3092"/>
                  <a:gd name="T50" fmla="*/ 789 w 1495"/>
                  <a:gd name="T51" fmla="*/ 1518 h 3092"/>
                  <a:gd name="T52" fmla="*/ 711 w 1495"/>
                  <a:gd name="T53" fmla="*/ 2917 h 3092"/>
                  <a:gd name="T54" fmla="*/ 704 w 1495"/>
                  <a:gd name="T55" fmla="*/ 2971 h 3092"/>
                  <a:gd name="T56" fmla="*/ 678 w 1495"/>
                  <a:gd name="T57" fmla="*/ 3019 h 3092"/>
                  <a:gd name="T58" fmla="*/ 636 w 1495"/>
                  <a:gd name="T59" fmla="*/ 3060 h 3092"/>
                  <a:gd name="T60" fmla="*/ 587 w 1495"/>
                  <a:gd name="T61" fmla="*/ 3084 h 3092"/>
                  <a:gd name="T62" fmla="*/ 528 w 1495"/>
                  <a:gd name="T63" fmla="*/ 3092 h 3092"/>
                  <a:gd name="T64" fmla="*/ 473 w 1495"/>
                  <a:gd name="T65" fmla="*/ 3084 h 3092"/>
                  <a:gd name="T66" fmla="*/ 424 w 1495"/>
                  <a:gd name="T67" fmla="*/ 3060 h 3092"/>
                  <a:gd name="T68" fmla="*/ 380 w 1495"/>
                  <a:gd name="T69" fmla="*/ 3019 h 3092"/>
                  <a:gd name="T70" fmla="*/ 352 w 1495"/>
                  <a:gd name="T71" fmla="*/ 2971 h 3092"/>
                  <a:gd name="T72" fmla="*/ 343 w 1495"/>
                  <a:gd name="T73" fmla="*/ 2917 h 3092"/>
                  <a:gd name="T74" fmla="*/ 271 w 1495"/>
                  <a:gd name="T75" fmla="*/ 503 h 3092"/>
                  <a:gd name="T76" fmla="*/ 269 w 1495"/>
                  <a:gd name="T77" fmla="*/ 1402 h 3092"/>
                  <a:gd name="T78" fmla="*/ 252 w 1495"/>
                  <a:gd name="T79" fmla="*/ 1451 h 3092"/>
                  <a:gd name="T80" fmla="*/ 215 w 1495"/>
                  <a:gd name="T81" fmla="*/ 1488 h 3092"/>
                  <a:gd name="T82" fmla="*/ 167 w 1495"/>
                  <a:gd name="T83" fmla="*/ 1507 h 3092"/>
                  <a:gd name="T84" fmla="*/ 109 w 1495"/>
                  <a:gd name="T85" fmla="*/ 1507 h 3092"/>
                  <a:gd name="T86" fmla="*/ 62 w 1495"/>
                  <a:gd name="T87" fmla="*/ 1488 h 3092"/>
                  <a:gd name="T88" fmla="*/ 22 w 1495"/>
                  <a:gd name="T89" fmla="*/ 1451 h 3092"/>
                  <a:gd name="T90" fmla="*/ 2 w 1495"/>
                  <a:gd name="T91" fmla="*/ 1402 h 3092"/>
                  <a:gd name="T92" fmla="*/ 0 w 1495"/>
                  <a:gd name="T93" fmla="*/ 401 h 3092"/>
                  <a:gd name="T94" fmla="*/ 13 w 1495"/>
                  <a:gd name="T95" fmla="*/ 299 h 3092"/>
                  <a:gd name="T96" fmla="*/ 53 w 1495"/>
                  <a:gd name="T97" fmla="*/ 204 h 3092"/>
                  <a:gd name="T98" fmla="*/ 119 w 1495"/>
                  <a:gd name="T99" fmla="*/ 117 h 3092"/>
                  <a:gd name="T100" fmla="*/ 204 w 1495"/>
                  <a:gd name="T101" fmla="*/ 52 h 3092"/>
                  <a:gd name="T102" fmla="*/ 297 w 1495"/>
                  <a:gd name="T103" fmla="*/ 12 h 3092"/>
                  <a:gd name="T104" fmla="*/ 401 w 1495"/>
                  <a:gd name="T105" fmla="*/ 0 h 3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5" h="3092">
                    <a:moveTo>
                      <a:pt x="401" y="0"/>
                    </a:moveTo>
                    <a:lnTo>
                      <a:pt x="1095" y="0"/>
                    </a:lnTo>
                    <a:lnTo>
                      <a:pt x="1150" y="3"/>
                    </a:lnTo>
                    <a:lnTo>
                      <a:pt x="1201" y="14"/>
                    </a:lnTo>
                    <a:lnTo>
                      <a:pt x="1250" y="30"/>
                    </a:lnTo>
                    <a:lnTo>
                      <a:pt x="1296" y="53"/>
                    </a:lnTo>
                    <a:lnTo>
                      <a:pt x="1338" y="83"/>
                    </a:lnTo>
                    <a:lnTo>
                      <a:pt x="1377" y="118"/>
                    </a:lnTo>
                    <a:lnTo>
                      <a:pt x="1413" y="161"/>
                    </a:lnTo>
                    <a:lnTo>
                      <a:pt x="1444" y="204"/>
                    </a:lnTo>
                    <a:lnTo>
                      <a:pt x="1466" y="250"/>
                    </a:lnTo>
                    <a:lnTo>
                      <a:pt x="1482" y="299"/>
                    </a:lnTo>
                    <a:lnTo>
                      <a:pt x="1491" y="349"/>
                    </a:lnTo>
                    <a:lnTo>
                      <a:pt x="1495" y="401"/>
                    </a:lnTo>
                    <a:lnTo>
                      <a:pt x="1495" y="1375"/>
                    </a:lnTo>
                    <a:lnTo>
                      <a:pt x="1492" y="1402"/>
                    </a:lnTo>
                    <a:lnTo>
                      <a:pt x="1485" y="1428"/>
                    </a:lnTo>
                    <a:lnTo>
                      <a:pt x="1473" y="1451"/>
                    </a:lnTo>
                    <a:lnTo>
                      <a:pt x="1459" y="1471"/>
                    </a:lnTo>
                    <a:lnTo>
                      <a:pt x="1439" y="1488"/>
                    </a:lnTo>
                    <a:lnTo>
                      <a:pt x="1416" y="1500"/>
                    </a:lnTo>
                    <a:lnTo>
                      <a:pt x="1390" y="1507"/>
                    </a:lnTo>
                    <a:lnTo>
                      <a:pt x="1359" y="1509"/>
                    </a:lnTo>
                    <a:lnTo>
                      <a:pt x="1333" y="1507"/>
                    </a:lnTo>
                    <a:lnTo>
                      <a:pt x="1307" y="1500"/>
                    </a:lnTo>
                    <a:lnTo>
                      <a:pt x="1283" y="1488"/>
                    </a:lnTo>
                    <a:lnTo>
                      <a:pt x="1260" y="1471"/>
                    </a:lnTo>
                    <a:lnTo>
                      <a:pt x="1243" y="1451"/>
                    </a:lnTo>
                    <a:lnTo>
                      <a:pt x="1233" y="1428"/>
                    </a:lnTo>
                    <a:lnTo>
                      <a:pt x="1225" y="1402"/>
                    </a:lnTo>
                    <a:lnTo>
                      <a:pt x="1224" y="1375"/>
                    </a:lnTo>
                    <a:lnTo>
                      <a:pt x="1224" y="503"/>
                    </a:lnTo>
                    <a:lnTo>
                      <a:pt x="1151" y="503"/>
                    </a:lnTo>
                    <a:lnTo>
                      <a:pt x="1151" y="2917"/>
                    </a:lnTo>
                    <a:lnTo>
                      <a:pt x="1147" y="2951"/>
                    </a:lnTo>
                    <a:lnTo>
                      <a:pt x="1138" y="2983"/>
                    </a:lnTo>
                    <a:lnTo>
                      <a:pt x="1122" y="3013"/>
                    </a:lnTo>
                    <a:lnTo>
                      <a:pt x="1100" y="3040"/>
                    </a:lnTo>
                    <a:lnTo>
                      <a:pt x="1072" y="3064"/>
                    </a:lnTo>
                    <a:lnTo>
                      <a:pt x="1042" y="3079"/>
                    </a:lnTo>
                    <a:lnTo>
                      <a:pt x="1010" y="3089"/>
                    </a:lnTo>
                    <a:lnTo>
                      <a:pt x="977" y="3092"/>
                    </a:lnTo>
                    <a:lnTo>
                      <a:pt x="945" y="3091"/>
                    </a:lnTo>
                    <a:lnTo>
                      <a:pt x="916" y="3084"/>
                    </a:lnTo>
                    <a:lnTo>
                      <a:pt x="889" y="3074"/>
                    </a:lnTo>
                    <a:lnTo>
                      <a:pt x="865" y="3060"/>
                    </a:lnTo>
                    <a:lnTo>
                      <a:pt x="843" y="3040"/>
                    </a:lnTo>
                    <a:lnTo>
                      <a:pt x="820" y="3013"/>
                    </a:lnTo>
                    <a:lnTo>
                      <a:pt x="803" y="2983"/>
                    </a:lnTo>
                    <a:lnTo>
                      <a:pt x="793" y="2951"/>
                    </a:lnTo>
                    <a:lnTo>
                      <a:pt x="789" y="2917"/>
                    </a:lnTo>
                    <a:lnTo>
                      <a:pt x="789" y="1518"/>
                    </a:lnTo>
                    <a:lnTo>
                      <a:pt x="711" y="1518"/>
                    </a:lnTo>
                    <a:lnTo>
                      <a:pt x="711" y="2917"/>
                    </a:lnTo>
                    <a:lnTo>
                      <a:pt x="709" y="2944"/>
                    </a:lnTo>
                    <a:lnTo>
                      <a:pt x="704" y="2971"/>
                    </a:lnTo>
                    <a:lnTo>
                      <a:pt x="692" y="2996"/>
                    </a:lnTo>
                    <a:lnTo>
                      <a:pt x="678" y="3019"/>
                    </a:lnTo>
                    <a:lnTo>
                      <a:pt x="658" y="3040"/>
                    </a:lnTo>
                    <a:lnTo>
                      <a:pt x="636" y="3060"/>
                    </a:lnTo>
                    <a:lnTo>
                      <a:pt x="613" y="3074"/>
                    </a:lnTo>
                    <a:lnTo>
                      <a:pt x="587" y="3084"/>
                    </a:lnTo>
                    <a:lnTo>
                      <a:pt x="559" y="3091"/>
                    </a:lnTo>
                    <a:lnTo>
                      <a:pt x="528" y="3092"/>
                    </a:lnTo>
                    <a:lnTo>
                      <a:pt x="500" y="3091"/>
                    </a:lnTo>
                    <a:lnTo>
                      <a:pt x="473" y="3084"/>
                    </a:lnTo>
                    <a:lnTo>
                      <a:pt x="448" y="3074"/>
                    </a:lnTo>
                    <a:lnTo>
                      <a:pt x="424" y="3060"/>
                    </a:lnTo>
                    <a:lnTo>
                      <a:pt x="401" y="3040"/>
                    </a:lnTo>
                    <a:lnTo>
                      <a:pt x="380" y="3019"/>
                    </a:lnTo>
                    <a:lnTo>
                      <a:pt x="363" y="2996"/>
                    </a:lnTo>
                    <a:lnTo>
                      <a:pt x="352" y="2971"/>
                    </a:lnTo>
                    <a:lnTo>
                      <a:pt x="344" y="2944"/>
                    </a:lnTo>
                    <a:lnTo>
                      <a:pt x="343" y="2917"/>
                    </a:lnTo>
                    <a:lnTo>
                      <a:pt x="343" y="503"/>
                    </a:lnTo>
                    <a:lnTo>
                      <a:pt x="271" y="503"/>
                    </a:lnTo>
                    <a:lnTo>
                      <a:pt x="271" y="1375"/>
                    </a:lnTo>
                    <a:lnTo>
                      <a:pt x="269" y="1402"/>
                    </a:lnTo>
                    <a:lnTo>
                      <a:pt x="262" y="1428"/>
                    </a:lnTo>
                    <a:lnTo>
                      <a:pt x="252" y="1451"/>
                    </a:lnTo>
                    <a:lnTo>
                      <a:pt x="237" y="1471"/>
                    </a:lnTo>
                    <a:lnTo>
                      <a:pt x="215" y="1488"/>
                    </a:lnTo>
                    <a:lnTo>
                      <a:pt x="192" y="1500"/>
                    </a:lnTo>
                    <a:lnTo>
                      <a:pt x="167" y="1507"/>
                    </a:lnTo>
                    <a:lnTo>
                      <a:pt x="136" y="1509"/>
                    </a:lnTo>
                    <a:lnTo>
                      <a:pt x="109" y="1507"/>
                    </a:lnTo>
                    <a:lnTo>
                      <a:pt x="85" y="1500"/>
                    </a:lnTo>
                    <a:lnTo>
                      <a:pt x="62" y="1488"/>
                    </a:lnTo>
                    <a:lnTo>
                      <a:pt x="40" y="1471"/>
                    </a:lnTo>
                    <a:lnTo>
                      <a:pt x="22" y="1451"/>
                    </a:lnTo>
                    <a:lnTo>
                      <a:pt x="9" y="1428"/>
                    </a:lnTo>
                    <a:lnTo>
                      <a:pt x="2" y="1402"/>
                    </a:lnTo>
                    <a:lnTo>
                      <a:pt x="0" y="1375"/>
                    </a:lnTo>
                    <a:lnTo>
                      <a:pt x="0" y="401"/>
                    </a:lnTo>
                    <a:lnTo>
                      <a:pt x="3" y="349"/>
                    </a:lnTo>
                    <a:lnTo>
                      <a:pt x="13" y="299"/>
                    </a:lnTo>
                    <a:lnTo>
                      <a:pt x="30" y="250"/>
                    </a:lnTo>
                    <a:lnTo>
                      <a:pt x="53" y="204"/>
                    </a:lnTo>
                    <a:lnTo>
                      <a:pt x="83" y="159"/>
                    </a:lnTo>
                    <a:lnTo>
                      <a:pt x="119" y="117"/>
                    </a:lnTo>
                    <a:lnTo>
                      <a:pt x="160" y="81"/>
                    </a:lnTo>
                    <a:lnTo>
                      <a:pt x="204" y="52"/>
                    </a:lnTo>
                    <a:lnTo>
                      <a:pt x="248" y="29"/>
                    </a:lnTo>
                    <a:lnTo>
                      <a:pt x="297" y="12"/>
                    </a:lnTo>
                    <a:lnTo>
                      <a:pt x="347" y="3"/>
                    </a:lnTo>
                    <a:lnTo>
                      <a:pt x="40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  <p:sp>
            <p:nvSpPr>
              <p:cNvPr id="115" name="Freeform 20"/>
              <p:cNvSpPr>
                <a:spLocks/>
              </p:cNvSpPr>
              <p:nvPr/>
            </p:nvSpPr>
            <p:spPr bwMode="auto">
              <a:xfrm>
                <a:off x="4465445" y="1482016"/>
                <a:ext cx="168557" cy="169101"/>
              </a:xfrm>
              <a:custGeom>
                <a:avLst/>
                <a:gdLst>
                  <a:gd name="T0" fmla="*/ 308 w 620"/>
                  <a:gd name="T1" fmla="*/ 0 h 622"/>
                  <a:gd name="T2" fmla="*/ 351 w 620"/>
                  <a:gd name="T3" fmla="*/ 2 h 622"/>
                  <a:gd name="T4" fmla="*/ 390 w 620"/>
                  <a:gd name="T5" fmla="*/ 10 h 622"/>
                  <a:gd name="T6" fmla="*/ 429 w 620"/>
                  <a:gd name="T7" fmla="*/ 23 h 622"/>
                  <a:gd name="T8" fmla="*/ 464 w 620"/>
                  <a:gd name="T9" fmla="*/ 41 h 622"/>
                  <a:gd name="T10" fmla="*/ 498 w 620"/>
                  <a:gd name="T11" fmla="*/ 64 h 622"/>
                  <a:gd name="T12" fmla="*/ 530 w 620"/>
                  <a:gd name="T13" fmla="*/ 92 h 622"/>
                  <a:gd name="T14" fmla="*/ 558 w 620"/>
                  <a:gd name="T15" fmla="*/ 124 h 622"/>
                  <a:gd name="T16" fmla="*/ 581 w 620"/>
                  <a:gd name="T17" fmla="*/ 157 h 622"/>
                  <a:gd name="T18" fmla="*/ 599 w 620"/>
                  <a:gd name="T19" fmla="*/ 193 h 622"/>
                  <a:gd name="T20" fmla="*/ 611 w 620"/>
                  <a:gd name="T21" fmla="*/ 230 h 622"/>
                  <a:gd name="T22" fmla="*/ 619 w 620"/>
                  <a:gd name="T23" fmla="*/ 269 h 622"/>
                  <a:gd name="T24" fmla="*/ 620 w 620"/>
                  <a:gd name="T25" fmla="*/ 312 h 622"/>
                  <a:gd name="T26" fmla="*/ 619 w 620"/>
                  <a:gd name="T27" fmla="*/ 355 h 622"/>
                  <a:gd name="T28" fmla="*/ 611 w 620"/>
                  <a:gd name="T29" fmla="*/ 396 h 622"/>
                  <a:gd name="T30" fmla="*/ 599 w 620"/>
                  <a:gd name="T31" fmla="*/ 434 h 622"/>
                  <a:gd name="T32" fmla="*/ 581 w 620"/>
                  <a:gd name="T33" fmla="*/ 470 h 622"/>
                  <a:gd name="T34" fmla="*/ 558 w 620"/>
                  <a:gd name="T35" fmla="*/ 503 h 622"/>
                  <a:gd name="T36" fmla="*/ 530 w 620"/>
                  <a:gd name="T37" fmla="*/ 534 h 622"/>
                  <a:gd name="T38" fmla="*/ 499 w 620"/>
                  <a:gd name="T39" fmla="*/ 561 h 622"/>
                  <a:gd name="T40" fmla="*/ 464 w 620"/>
                  <a:gd name="T41" fmla="*/ 583 h 622"/>
                  <a:gd name="T42" fmla="*/ 429 w 620"/>
                  <a:gd name="T43" fmla="*/ 601 h 622"/>
                  <a:gd name="T44" fmla="*/ 391 w 620"/>
                  <a:gd name="T45" fmla="*/ 612 h 622"/>
                  <a:gd name="T46" fmla="*/ 351 w 620"/>
                  <a:gd name="T47" fmla="*/ 620 h 622"/>
                  <a:gd name="T48" fmla="*/ 308 w 620"/>
                  <a:gd name="T49" fmla="*/ 622 h 622"/>
                  <a:gd name="T50" fmla="*/ 266 w 620"/>
                  <a:gd name="T51" fmla="*/ 620 h 622"/>
                  <a:gd name="T52" fmla="*/ 225 w 620"/>
                  <a:gd name="T53" fmla="*/ 612 h 622"/>
                  <a:gd name="T54" fmla="*/ 187 w 620"/>
                  <a:gd name="T55" fmla="*/ 601 h 622"/>
                  <a:gd name="T56" fmla="*/ 151 w 620"/>
                  <a:gd name="T57" fmla="*/ 583 h 622"/>
                  <a:gd name="T58" fmla="*/ 118 w 620"/>
                  <a:gd name="T59" fmla="*/ 561 h 622"/>
                  <a:gd name="T60" fmla="*/ 88 w 620"/>
                  <a:gd name="T61" fmla="*/ 534 h 622"/>
                  <a:gd name="T62" fmla="*/ 60 w 620"/>
                  <a:gd name="T63" fmla="*/ 503 h 622"/>
                  <a:gd name="T64" fmla="*/ 39 w 620"/>
                  <a:gd name="T65" fmla="*/ 470 h 622"/>
                  <a:gd name="T66" fmla="*/ 21 w 620"/>
                  <a:gd name="T67" fmla="*/ 434 h 622"/>
                  <a:gd name="T68" fmla="*/ 9 w 620"/>
                  <a:gd name="T69" fmla="*/ 396 h 622"/>
                  <a:gd name="T70" fmla="*/ 1 w 620"/>
                  <a:gd name="T71" fmla="*/ 355 h 622"/>
                  <a:gd name="T72" fmla="*/ 0 w 620"/>
                  <a:gd name="T73" fmla="*/ 312 h 622"/>
                  <a:gd name="T74" fmla="*/ 1 w 620"/>
                  <a:gd name="T75" fmla="*/ 269 h 622"/>
                  <a:gd name="T76" fmla="*/ 9 w 620"/>
                  <a:gd name="T77" fmla="*/ 230 h 622"/>
                  <a:gd name="T78" fmla="*/ 21 w 620"/>
                  <a:gd name="T79" fmla="*/ 193 h 622"/>
                  <a:gd name="T80" fmla="*/ 39 w 620"/>
                  <a:gd name="T81" fmla="*/ 157 h 622"/>
                  <a:gd name="T82" fmla="*/ 60 w 620"/>
                  <a:gd name="T83" fmla="*/ 124 h 622"/>
                  <a:gd name="T84" fmla="*/ 88 w 620"/>
                  <a:gd name="T85" fmla="*/ 92 h 622"/>
                  <a:gd name="T86" fmla="*/ 118 w 620"/>
                  <a:gd name="T87" fmla="*/ 64 h 622"/>
                  <a:gd name="T88" fmla="*/ 151 w 620"/>
                  <a:gd name="T89" fmla="*/ 41 h 622"/>
                  <a:gd name="T90" fmla="*/ 187 w 620"/>
                  <a:gd name="T91" fmla="*/ 23 h 622"/>
                  <a:gd name="T92" fmla="*/ 225 w 620"/>
                  <a:gd name="T93" fmla="*/ 10 h 622"/>
                  <a:gd name="T94" fmla="*/ 266 w 620"/>
                  <a:gd name="T95" fmla="*/ 2 h 622"/>
                  <a:gd name="T96" fmla="*/ 308 w 620"/>
                  <a:gd name="T97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20" h="622">
                    <a:moveTo>
                      <a:pt x="308" y="0"/>
                    </a:moveTo>
                    <a:lnTo>
                      <a:pt x="351" y="2"/>
                    </a:lnTo>
                    <a:lnTo>
                      <a:pt x="390" y="10"/>
                    </a:lnTo>
                    <a:lnTo>
                      <a:pt x="429" y="23"/>
                    </a:lnTo>
                    <a:lnTo>
                      <a:pt x="464" y="41"/>
                    </a:lnTo>
                    <a:lnTo>
                      <a:pt x="498" y="64"/>
                    </a:lnTo>
                    <a:lnTo>
                      <a:pt x="530" y="92"/>
                    </a:lnTo>
                    <a:lnTo>
                      <a:pt x="558" y="124"/>
                    </a:lnTo>
                    <a:lnTo>
                      <a:pt x="581" y="157"/>
                    </a:lnTo>
                    <a:lnTo>
                      <a:pt x="599" y="193"/>
                    </a:lnTo>
                    <a:lnTo>
                      <a:pt x="611" y="230"/>
                    </a:lnTo>
                    <a:lnTo>
                      <a:pt x="619" y="269"/>
                    </a:lnTo>
                    <a:lnTo>
                      <a:pt x="620" y="312"/>
                    </a:lnTo>
                    <a:lnTo>
                      <a:pt x="619" y="355"/>
                    </a:lnTo>
                    <a:lnTo>
                      <a:pt x="611" y="396"/>
                    </a:lnTo>
                    <a:lnTo>
                      <a:pt x="599" y="434"/>
                    </a:lnTo>
                    <a:lnTo>
                      <a:pt x="581" y="470"/>
                    </a:lnTo>
                    <a:lnTo>
                      <a:pt x="558" y="503"/>
                    </a:lnTo>
                    <a:lnTo>
                      <a:pt x="530" y="534"/>
                    </a:lnTo>
                    <a:lnTo>
                      <a:pt x="499" y="561"/>
                    </a:lnTo>
                    <a:lnTo>
                      <a:pt x="464" y="583"/>
                    </a:lnTo>
                    <a:lnTo>
                      <a:pt x="429" y="601"/>
                    </a:lnTo>
                    <a:lnTo>
                      <a:pt x="391" y="612"/>
                    </a:lnTo>
                    <a:lnTo>
                      <a:pt x="351" y="620"/>
                    </a:lnTo>
                    <a:lnTo>
                      <a:pt x="308" y="622"/>
                    </a:lnTo>
                    <a:lnTo>
                      <a:pt x="266" y="620"/>
                    </a:lnTo>
                    <a:lnTo>
                      <a:pt x="225" y="612"/>
                    </a:lnTo>
                    <a:lnTo>
                      <a:pt x="187" y="601"/>
                    </a:lnTo>
                    <a:lnTo>
                      <a:pt x="151" y="583"/>
                    </a:lnTo>
                    <a:lnTo>
                      <a:pt x="118" y="561"/>
                    </a:lnTo>
                    <a:lnTo>
                      <a:pt x="88" y="534"/>
                    </a:lnTo>
                    <a:lnTo>
                      <a:pt x="60" y="503"/>
                    </a:lnTo>
                    <a:lnTo>
                      <a:pt x="39" y="470"/>
                    </a:lnTo>
                    <a:lnTo>
                      <a:pt x="21" y="434"/>
                    </a:lnTo>
                    <a:lnTo>
                      <a:pt x="9" y="396"/>
                    </a:lnTo>
                    <a:lnTo>
                      <a:pt x="1" y="355"/>
                    </a:lnTo>
                    <a:lnTo>
                      <a:pt x="0" y="312"/>
                    </a:lnTo>
                    <a:lnTo>
                      <a:pt x="1" y="269"/>
                    </a:lnTo>
                    <a:lnTo>
                      <a:pt x="9" y="230"/>
                    </a:lnTo>
                    <a:lnTo>
                      <a:pt x="21" y="193"/>
                    </a:lnTo>
                    <a:lnTo>
                      <a:pt x="39" y="157"/>
                    </a:lnTo>
                    <a:lnTo>
                      <a:pt x="60" y="124"/>
                    </a:lnTo>
                    <a:lnTo>
                      <a:pt x="88" y="92"/>
                    </a:lnTo>
                    <a:lnTo>
                      <a:pt x="118" y="64"/>
                    </a:lnTo>
                    <a:lnTo>
                      <a:pt x="151" y="41"/>
                    </a:lnTo>
                    <a:lnTo>
                      <a:pt x="187" y="23"/>
                    </a:lnTo>
                    <a:lnTo>
                      <a:pt x="225" y="10"/>
                    </a:lnTo>
                    <a:lnTo>
                      <a:pt x="266" y="2"/>
                    </a:lnTo>
                    <a:lnTo>
                      <a:pt x="30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</a:endParaRPr>
              </a:p>
            </p:txBody>
          </p:sp>
        </p:grpSp>
        <p:cxnSp>
          <p:nvCxnSpPr>
            <p:cNvPr id="116" name="Straight Connector 40"/>
            <p:cNvCxnSpPr/>
            <p:nvPr/>
          </p:nvCxnSpPr>
          <p:spPr>
            <a:xfrm>
              <a:off x="6097061" y="1214778"/>
              <a:ext cx="0" cy="4428445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</p:cxnSp>
      </p:grpSp>
      <p:sp>
        <p:nvSpPr>
          <p:cNvPr id="117" name="TextBox 70"/>
          <p:cNvSpPr txBox="1"/>
          <p:nvPr/>
        </p:nvSpPr>
        <p:spPr>
          <a:xfrm>
            <a:off x="687602" y="4270654"/>
            <a:ext cx="4262705" cy="104644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hr-HR" sz="4400" b="1" dirty="0">
                <a:solidFill>
                  <a:srgbClr val="12A6F8"/>
                </a:solidFill>
                <a:latin typeface="Open Sans" panose="020B0606030504020204" pitchFamily="34" charset="0"/>
              </a:rPr>
              <a:t>62</a:t>
            </a:r>
            <a:r>
              <a:rPr lang="es-US" sz="4400" b="1" dirty="0">
                <a:solidFill>
                  <a:srgbClr val="12A6F8"/>
                </a:solidFill>
                <a:latin typeface="Open Sans" panose="020B0606030504020204" pitchFamily="34" charset="0"/>
              </a:rPr>
              <a:t> % </a:t>
            </a:r>
            <a:r>
              <a:rPr lang="es-US" sz="1800" dirty="0">
                <a:solidFill>
                  <a:srgbClr val="12A6F8"/>
                </a:solidFill>
                <a:latin typeface="Open Sans" panose="020B0606030504020204" pitchFamily="34" charset="0"/>
              </a:rPr>
              <a:t>DJECE </a:t>
            </a:r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u dobi od 3-6 god.</a:t>
            </a:r>
          </a:p>
          <a:p>
            <a:pPr algn="ctr"/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pohađa RiPOO, </a:t>
            </a:r>
            <a:r>
              <a:rPr lang="hr-HR" sz="1800" dirty="0">
                <a:solidFill>
                  <a:srgbClr val="C00000"/>
                </a:solidFill>
                <a:latin typeface="Open Sans" panose="020B0606030504020204" pitchFamily="34" charset="0"/>
              </a:rPr>
              <a:t>a više od 30% ne</a:t>
            </a:r>
            <a:endParaRPr lang="en-US" sz="1800" dirty="0">
              <a:solidFill>
                <a:srgbClr val="C00000"/>
              </a:solidFill>
              <a:latin typeface="Open Sans" panose="020B0606030504020204" pitchFamily="34" charset="0"/>
            </a:endParaRPr>
          </a:p>
        </p:txBody>
      </p:sp>
      <p:sp>
        <p:nvSpPr>
          <p:cNvPr id="118" name="TextBox 70"/>
          <p:cNvSpPr txBox="1"/>
          <p:nvPr/>
        </p:nvSpPr>
        <p:spPr>
          <a:xfrm>
            <a:off x="4724122" y="2210892"/>
            <a:ext cx="236765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u rijetko naseljenim područjima</a:t>
            </a:r>
            <a:endParaRPr lang="en-US" sz="1800" dirty="0">
              <a:solidFill>
                <a:srgbClr val="C00000"/>
              </a:solidFill>
              <a:latin typeface="Open Sans" panose="020B0606030504020204" pitchFamily="34" charset="0"/>
            </a:endParaRPr>
          </a:p>
        </p:txBody>
      </p:sp>
      <p:sp>
        <p:nvSpPr>
          <p:cNvPr id="119" name="TextBox 70"/>
          <p:cNvSpPr txBox="1"/>
          <p:nvPr/>
        </p:nvSpPr>
        <p:spPr>
          <a:xfrm>
            <a:off x="6677884" y="2019425"/>
            <a:ext cx="236765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u najmanje razvijenim područjima</a:t>
            </a:r>
            <a:endParaRPr lang="en-US" sz="1800" dirty="0">
              <a:solidFill>
                <a:srgbClr val="C00000"/>
              </a:solidFill>
              <a:latin typeface="Open Sans" panose="020B0606030504020204" pitchFamily="34" charset="0"/>
            </a:endParaRPr>
          </a:p>
        </p:txBody>
      </p:sp>
      <p:grpSp>
        <p:nvGrpSpPr>
          <p:cNvPr id="120" name="Group 11"/>
          <p:cNvGrpSpPr/>
          <p:nvPr/>
        </p:nvGrpSpPr>
        <p:grpSpPr>
          <a:xfrm>
            <a:off x="9212961" y="2926595"/>
            <a:ext cx="1474044" cy="2381940"/>
            <a:chOff x="2455863" y="1674813"/>
            <a:chExt cx="2273300" cy="3673475"/>
          </a:xfrm>
        </p:grpSpPr>
        <p:sp>
          <p:nvSpPr>
            <p:cNvPr id="121" name="Freeform 6"/>
            <p:cNvSpPr>
              <a:spLocks/>
            </p:cNvSpPr>
            <p:nvPr/>
          </p:nvSpPr>
          <p:spPr bwMode="auto">
            <a:xfrm>
              <a:off x="2584452" y="4761418"/>
              <a:ext cx="1891559" cy="480112"/>
            </a:xfrm>
            <a:custGeom>
              <a:avLst/>
              <a:gdLst>
                <a:gd name="T0" fmla="*/ 0 w 1275"/>
                <a:gd name="T1" fmla="*/ 0 h 445"/>
                <a:gd name="T2" fmla="*/ 1275 w 1275"/>
                <a:gd name="T3" fmla="*/ 0 h 445"/>
                <a:gd name="T4" fmla="*/ 1257 w 1275"/>
                <a:gd name="T5" fmla="*/ 48 h 445"/>
                <a:gd name="T6" fmla="*/ 1234 w 1275"/>
                <a:gd name="T7" fmla="*/ 96 h 445"/>
                <a:gd name="T8" fmla="*/ 1208 w 1275"/>
                <a:gd name="T9" fmla="*/ 142 h 445"/>
                <a:gd name="T10" fmla="*/ 1178 w 1275"/>
                <a:gd name="T11" fmla="*/ 186 h 445"/>
                <a:gd name="T12" fmla="*/ 1143 w 1275"/>
                <a:gd name="T13" fmla="*/ 229 h 445"/>
                <a:gd name="T14" fmla="*/ 1104 w 1275"/>
                <a:gd name="T15" fmla="*/ 268 h 445"/>
                <a:gd name="T16" fmla="*/ 1061 w 1275"/>
                <a:gd name="T17" fmla="*/ 304 h 445"/>
                <a:gd name="T18" fmla="*/ 1014 w 1275"/>
                <a:gd name="T19" fmla="*/ 338 h 445"/>
                <a:gd name="T20" fmla="*/ 961 w 1275"/>
                <a:gd name="T21" fmla="*/ 367 h 445"/>
                <a:gd name="T22" fmla="*/ 905 w 1275"/>
                <a:gd name="T23" fmla="*/ 393 h 445"/>
                <a:gd name="T24" fmla="*/ 844 w 1275"/>
                <a:gd name="T25" fmla="*/ 414 h 445"/>
                <a:gd name="T26" fmla="*/ 779 w 1275"/>
                <a:gd name="T27" fmla="*/ 429 h 445"/>
                <a:gd name="T28" fmla="*/ 708 w 1275"/>
                <a:gd name="T29" fmla="*/ 439 h 445"/>
                <a:gd name="T30" fmla="*/ 633 w 1275"/>
                <a:gd name="T31" fmla="*/ 445 h 445"/>
                <a:gd name="T32" fmla="*/ 564 w 1275"/>
                <a:gd name="T33" fmla="*/ 443 h 445"/>
                <a:gd name="T34" fmla="*/ 498 w 1275"/>
                <a:gd name="T35" fmla="*/ 436 h 445"/>
                <a:gd name="T36" fmla="*/ 436 w 1275"/>
                <a:gd name="T37" fmla="*/ 424 h 445"/>
                <a:gd name="T38" fmla="*/ 379 w 1275"/>
                <a:gd name="T39" fmla="*/ 406 h 445"/>
                <a:gd name="T40" fmla="*/ 326 w 1275"/>
                <a:gd name="T41" fmla="*/ 385 h 445"/>
                <a:gd name="T42" fmla="*/ 277 w 1275"/>
                <a:gd name="T43" fmla="*/ 358 h 445"/>
                <a:gd name="T44" fmla="*/ 232 w 1275"/>
                <a:gd name="T45" fmla="*/ 329 h 445"/>
                <a:gd name="T46" fmla="*/ 190 w 1275"/>
                <a:gd name="T47" fmla="*/ 296 h 445"/>
                <a:gd name="T48" fmla="*/ 152 w 1275"/>
                <a:gd name="T49" fmla="*/ 260 h 445"/>
                <a:gd name="T50" fmla="*/ 118 w 1275"/>
                <a:gd name="T51" fmla="*/ 221 h 445"/>
                <a:gd name="T52" fmla="*/ 87 w 1275"/>
                <a:gd name="T53" fmla="*/ 179 h 445"/>
                <a:gd name="T54" fmla="*/ 61 w 1275"/>
                <a:gd name="T55" fmla="*/ 136 h 445"/>
                <a:gd name="T56" fmla="*/ 37 w 1275"/>
                <a:gd name="T57" fmla="*/ 92 h 445"/>
                <a:gd name="T58" fmla="*/ 16 w 1275"/>
                <a:gd name="T59" fmla="*/ 47 h 445"/>
                <a:gd name="T60" fmla="*/ 0 w 1275"/>
                <a:gd name="T61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75" h="445">
                  <a:moveTo>
                    <a:pt x="0" y="0"/>
                  </a:moveTo>
                  <a:lnTo>
                    <a:pt x="1275" y="0"/>
                  </a:lnTo>
                  <a:lnTo>
                    <a:pt x="1257" y="48"/>
                  </a:lnTo>
                  <a:lnTo>
                    <a:pt x="1234" y="96"/>
                  </a:lnTo>
                  <a:lnTo>
                    <a:pt x="1208" y="142"/>
                  </a:lnTo>
                  <a:lnTo>
                    <a:pt x="1178" y="186"/>
                  </a:lnTo>
                  <a:lnTo>
                    <a:pt x="1143" y="229"/>
                  </a:lnTo>
                  <a:lnTo>
                    <a:pt x="1104" y="268"/>
                  </a:lnTo>
                  <a:lnTo>
                    <a:pt x="1061" y="304"/>
                  </a:lnTo>
                  <a:lnTo>
                    <a:pt x="1014" y="338"/>
                  </a:lnTo>
                  <a:lnTo>
                    <a:pt x="961" y="367"/>
                  </a:lnTo>
                  <a:lnTo>
                    <a:pt x="905" y="393"/>
                  </a:lnTo>
                  <a:lnTo>
                    <a:pt x="844" y="414"/>
                  </a:lnTo>
                  <a:lnTo>
                    <a:pt x="779" y="429"/>
                  </a:lnTo>
                  <a:lnTo>
                    <a:pt x="708" y="439"/>
                  </a:lnTo>
                  <a:lnTo>
                    <a:pt x="633" y="445"/>
                  </a:lnTo>
                  <a:lnTo>
                    <a:pt x="564" y="443"/>
                  </a:lnTo>
                  <a:lnTo>
                    <a:pt x="498" y="436"/>
                  </a:lnTo>
                  <a:lnTo>
                    <a:pt x="436" y="424"/>
                  </a:lnTo>
                  <a:lnTo>
                    <a:pt x="379" y="406"/>
                  </a:lnTo>
                  <a:lnTo>
                    <a:pt x="326" y="385"/>
                  </a:lnTo>
                  <a:lnTo>
                    <a:pt x="277" y="358"/>
                  </a:lnTo>
                  <a:lnTo>
                    <a:pt x="232" y="329"/>
                  </a:lnTo>
                  <a:lnTo>
                    <a:pt x="190" y="296"/>
                  </a:lnTo>
                  <a:lnTo>
                    <a:pt x="152" y="260"/>
                  </a:lnTo>
                  <a:lnTo>
                    <a:pt x="118" y="221"/>
                  </a:lnTo>
                  <a:lnTo>
                    <a:pt x="87" y="179"/>
                  </a:lnTo>
                  <a:lnTo>
                    <a:pt x="61" y="136"/>
                  </a:lnTo>
                  <a:lnTo>
                    <a:pt x="37" y="92"/>
                  </a:lnTo>
                  <a:lnTo>
                    <a:pt x="16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A6F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  <p:sp>
          <p:nvSpPr>
            <p:cNvPr id="122" name="Freeform 11"/>
            <p:cNvSpPr>
              <a:spLocks noEditPoints="1"/>
            </p:cNvSpPr>
            <p:nvPr/>
          </p:nvSpPr>
          <p:spPr bwMode="auto">
            <a:xfrm>
              <a:off x="2455863" y="1674813"/>
              <a:ext cx="2273300" cy="3673475"/>
            </a:xfrm>
            <a:custGeom>
              <a:avLst/>
              <a:gdLst>
                <a:gd name="T0" fmla="*/ 670 w 1432"/>
                <a:gd name="T1" fmla="*/ 416 h 2314"/>
                <a:gd name="T2" fmla="*/ 515 w 1432"/>
                <a:gd name="T3" fmla="*/ 715 h 2314"/>
                <a:gd name="T4" fmla="*/ 403 w 1432"/>
                <a:gd name="T5" fmla="*/ 885 h 2314"/>
                <a:gd name="T6" fmla="*/ 308 w 1432"/>
                <a:gd name="T7" fmla="*/ 1011 h 2314"/>
                <a:gd name="T8" fmla="*/ 281 w 1432"/>
                <a:gd name="T9" fmla="*/ 1054 h 2314"/>
                <a:gd name="T10" fmla="*/ 194 w 1432"/>
                <a:gd name="T11" fmla="*/ 1204 h 2314"/>
                <a:gd name="T12" fmla="*/ 97 w 1432"/>
                <a:gd name="T13" fmla="*/ 1448 h 2314"/>
                <a:gd name="T14" fmla="*/ 81 w 1432"/>
                <a:gd name="T15" fmla="*/ 1587 h 2314"/>
                <a:gd name="T16" fmla="*/ 100 w 1432"/>
                <a:gd name="T17" fmla="*/ 1751 h 2314"/>
                <a:gd name="T18" fmla="*/ 161 w 1432"/>
                <a:gd name="T19" fmla="*/ 1916 h 2314"/>
                <a:gd name="T20" fmla="*/ 236 w 1432"/>
                <a:gd name="T21" fmla="*/ 2032 h 2314"/>
                <a:gd name="T22" fmla="*/ 374 w 1432"/>
                <a:gd name="T23" fmla="*/ 2151 h 2314"/>
                <a:gd name="T24" fmla="*/ 571 w 1432"/>
                <a:gd name="T25" fmla="*/ 2222 h 2314"/>
                <a:gd name="T26" fmla="*/ 767 w 1432"/>
                <a:gd name="T27" fmla="*/ 2231 h 2314"/>
                <a:gd name="T28" fmla="*/ 943 w 1432"/>
                <a:gd name="T29" fmla="*/ 2196 h 2314"/>
                <a:gd name="T30" fmla="*/ 1111 w 1432"/>
                <a:gd name="T31" fmla="*/ 2107 h 2314"/>
                <a:gd name="T32" fmla="*/ 1242 w 1432"/>
                <a:gd name="T33" fmla="*/ 1971 h 2314"/>
                <a:gd name="T34" fmla="*/ 1317 w 1432"/>
                <a:gd name="T35" fmla="*/ 1816 h 2314"/>
                <a:gd name="T36" fmla="*/ 1347 w 1432"/>
                <a:gd name="T37" fmla="*/ 1687 h 2314"/>
                <a:gd name="T38" fmla="*/ 1350 w 1432"/>
                <a:gd name="T39" fmla="*/ 1562 h 2314"/>
                <a:gd name="T40" fmla="*/ 1338 w 1432"/>
                <a:gd name="T41" fmla="*/ 1478 h 2314"/>
                <a:gd name="T42" fmla="*/ 1261 w 1432"/>
                <a:gd name="T43" fmla="*/ 1271 h 2314"/>
                <a:gd name="T44" fmla="*/ 1138 w 1432"/>
                <a:gd name="T45" fmla="*/ 1053 h 2314"/>
                <a:gd name="T46" fmla="*/ 1010 w 1432"/>
                <a:gd name="T47" fmla="*/ 868 h 2314"/>
                <a:gd name="T48" fmla="*/ 865 w 1432"/>
                <a:gd name="T49" fmla="*/ 634 h 2314"/>
                <a:gd name="T50" fmla="*/ 746 w 1432"/>
                <a:gd name="T51" fmla="*/ 376 h 2314"/>
                <a:gd name="T52" fmla="*/ 754 w 1432"/>
                <a:gd name="T53" fmla="*/ 152 h 2314"/>
                <a:gd name="T54" fmla="*/ 763 w 1432"/>
                <a:gd name="T55" fmla="*/ 182 h 2314"/>
                <a:gd name="T56" fmla="*/ 778 w 1432"/>
                <a:gd name="T57" fmla="*/ 228 h 2314"/>
                <a:gd name="T58" fmla="*/ 861 w 1432"/>
                <a:gd name="T59" fmla="*/ 440 h 2314"/>
                <a:gd name="T60" fmla="*/ 1006 w 1432"/>
                <a:gd name="T61" fmla="*/ 718 h 2314"/>
                <a:gd name="T62" fmla="*/ 1125 w 1432"/>
                <a:gd name="T63" fmla="*/ 896 h 2314"/>
                <a:gd name="T64" fmla="*/ 1257 w 1432"/>
                <a:gd name="T65" fmla="*/ 1090 h 2314"/>
                <a:gd name="T66" fmla="*/ 1371 w 1432"/>
                <a:gd name="T67" fmla="*/ 1325 h 2314"/>
                <a:gd name="T68" fmla="*/ 1422 w 1432"/>
                <a:gd name="T69" fmla="*/ 1491 h 2314"/>
                <a:gd name="T70" fmla="*/ 1432 w 1432"/>
                <a:gd name="T71" fmla="*/ 1627 h 2314"/>
                <a:gd name="T72" fmla="*/ 1414 w 1432"/>
                <a:gd name="T73" fmla="*/ 1772 h 2314"/>
                <a:gd name="T74" fmla="*/ 1349 w 1432"/>
                <a:gd name="T75" fmla="*/ 1948 h 2314"/>
                <a:gd name="T76" fmla="*/ 1254 w 1432"/>
                <a:gd name="T77" fmla="*/ 2085 h 2314"/>
                <a:gd name="T78" fmla="*/ 1124 w 1432"/>
                <a:gd name="T79" fmla="*/ 2196 h 2314"/>
                <a:gd name="T80" fmla="*/ 920 w 1432"/>
                <a:gd name="T81" fmla="*/ 2286 h 2314"/>
                <a:gd name="T82" fmla="*/ 725 w 1432"/>
                <a:gd name="T83" fmla="*/ 2314 h 2314"/>
                <a:gd name="T84" fmla="*/ 508 w 1432"/>
                <a:gd name="T85" fmla="*/ 2292 h 2314"/>
                <a:gd name="T86" fmla="*/ 342 w 1432"/>
                <a:gd name="T87" fmla="*/ 2225 h 2314"/>
                <a:gd name="T88" fmla="*/ 204 w 1432"/>
                <a:gd name="T89" fmla="*/ 2117 h 2314"/>
                <a:gd name="T90" fmla="*/ 104 w 1432"/>
                <a:gd name="T91" fmla="*/ 1982 h 2314"/>
                <a:gd name="T92" fmla="*/ 40 w 1432"/>
                <a:gd name="T93" fmla="*/ 1837 h 2314"/>
                <a:gd name="T94" fmla="*/ 3 w 1432"/>
                <a:gd name="T95" fmla="*/ 1654 h 2314"/>
                <a:gd name="T96" fmla="*/ 13 w 1432"/>
                <a:gd name="T97" fmla="*/ 1456 h 2314"/>
                <a:gd name="T98" fmla="*/ 65 w 1432"/>
                <a:gd name="T99" fmla="*/ 1291 h 2314"/>
                <a:gd name="T100" fmla="*/ 174 w 1432"/>
                <a:gd name="T101" fmla="*/ 1074 h 2314"/>
                <a:gd name="T102" fmla="*/ 239 w 1432"/>
                <a:gd name="T103" fmla="*/ 974 h 2314"/>
                <a:gd name="T104" fmla="*/ 251 w 1432"/>
                <a:gd name="T105" fmla="*/ 957 h 2314"/>
                <a:gd name="T106" fmla="*/ 392 w 1432"/>
                <a:gd name="T107" fmla="*/ 759 h 2314"/>
                <a:gd name="T108" fmla="*/ 538 w 1432"/>
                <a:gd name="T109" fmla="*/ 506 h 2314"/>
                <a:gd name="T110" fmla="*/ 625 w 1432"/>
                <a:gd name="T111" fmla="*/ 306 h 2314"/>
                <a:gd name="T112" fmla="*/ 660 w 1432"/>
                <a:gd name="T113" fmla="*/ 207 h 2314"/>
                <a:gd name="T114" fmla="*/ 672 w 1432"/>
                <a:gd name="T115" fmla="*/ 160 h 2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314">
                  <a:moveTo>
                    <a:pt x="715" y="295"/>
                  </a:moveTo>
                  <a:lnTo>
                    <a:pt x="700" y="338"/>
                  </a:lnTo>
                  <a:lnTo>
                    <a:pt x="690" y="363"/>
                  </a:lnTo>
                  <a:lnTo>
                    <a:pt x="681" y="390"/>
                  </a:lnTo>
                  <a:lnTo>
                    <a:pt x="670" y="416"/>
                  </a:lnTo>
                  <a:lnTo>
                    <a:pt x="643" y="474"/>
                  </a:lnTo>
                  <a:lnTo>
                    <a:pt x="613" y="538"/>
                  </a:lnTo>
                  <a:lnTo>
                    <a:pt x="578" y="605"/>
                  </a:lnTo>
                  <a:lnTo>
                    <a:pt x="538" y="677"/>
                  </a:lnTo>
                  <a:lnTo>
                    <a:pt x="515" y="715"/>
                  </a:lnTo>
                  <a:lnTo>
                    <a:pt x="492" y="753"/>
                  </a:lnTo>
                  <a:lnTo>
                    <a:pt x="467" y="791"/>
                  </a:lnTo>
                  <a:lnTo>
                    <a:pt x="440" y="832"/>
                  </a:lnTo>
                  <a:lnTo>
                    <a:pt x="431" y="844"/>
                  </a:lnTo>
                  <a:lnTo>
                    <a:pt x="403" y="885"/>
                  </a:lnTo>
                  <a:lnTo>
                    <a:pt x="374" y="925"/>
                  </a:lnTo>
                  <a:lnTo>
                    <a:pt x="343" y="967"/>
                  </a:lnTo>
                  <a:lnTo>
                    <a:pt x="314" y="1006"/>
                  </a:lnTo>
                  <a:lnTo>
                    <a:pt x="314" y="1006"/>
                  </a:lnTo>
                  <a:lnTo>
                    <a:pt x="308" y="1011"/>
                  </a:lnTo>
                  <a:lnTo>
                    <a:pt x="304" y="1019"/>
                  </a:lnTo>
                  <a:lnTo>
                    <a:pt x="296" y="1031"/>
                  </a:lnTo>
                  <a:lnTo>
                    <a:pt x="296" y="1031"/>
                  </a:lnTo>
                  <a:lnTo>
                    <a:pt x="293" y="1035"/>
                  </a:lnTo>
                  <a:lnTo>
                    <a:pt x="281" y="1054"/>
                  </a:lnTo>
                  <a:lnTo>
                    <a:pt x="265" y="1078"/>
                  </a:lnTo>
                  <a:lnTo>
                    <a:pt x="249" y="1106"/>
                  </a:lnTo>
                  <a:lnTo>
                    <a:pt x="232" y="1136"/>
                  </a:lnTo>
                  <a:lnTo>
                    <a:pt x="214" y="1170"/>
                  </a:lnTo>
                  <a:lnTo>
                    <a:pt x="194" y="1204"/>
                  </a:lnTo>
                  <a:lnTo>
                    <a:pt x="176" y="1242"/>
                  </a:lnTo>
                  <a:lnTo>
                    <a:pt x="140" y="1323"/>
                  </a:lnTo>
                  <a:lnTo>
                    <a:pt x="124" y="1366"/>
                  </a:lnTo>
                  <a:lnTo>
                    <a:pt x="110" y="1403"/>
                  </a:lnTo>
                  <a:lnTo>
                    <a:pt x="97" y="1448"/>
                  </a:lnTo>
                  <a:lnTo>
                    <a:pt x="92" y="1473"/>
                  </a:lnTo>
                  <a:lnTo>
                    <a:pt x="86" y="1501"/>
                  </a:lnTo>
                  <a:lnTo>
                    <a:pt x="83" y="1531"/>
                  </a:lnTo>
                  <a:lnTo>
                    <a:pt x="83" y="1531"/>
                  </a:lnTo>
                  <a:lnTo>
                    <a:pt x="81" y="1587"/>
                  </a:lnTo>
                  <a:lnTo>
                    <a:pt x="83" y="1645"/>
                  </a:lnTo>
                  <a:lnTo>
                    <a:pt x="83" y="1645"/>
                  </a:lnTo>
                  <a:lnTo>
                    <a:pt x="88" y="1680"/>
                  </a:lnTo>
                  <a:lnTo>
                    <a:pt x="93" y="1715"/>
                  </a:lnTo>
                  <a:lnTo>
                    <a:pt x="100" y="1751"/>
                  </a:lnTo>
                  <a:lnTo>
                    <a:pt x="118" y="1813"/>
                  </a:lnTo>
                  <a:lnTo>
                    <a:pt x="118" y="1813"/>
                  </a:lnTo>
                  <a:lnTo>
                    <a:pt x="131" y="1848"/>
                  </a:lnTo>
                  <a:lnTo>
                    <a:pt x="144" y="1883"/>
                  </a:lnTo>
                  <a:lnTo>
                    <a:pt x="161" y="1916"/>
                  </a:lnTo>
                  <a:lnTo>
                    <a:pt x="179" y="1950"/>
                  </a:lnTo>
                  <a:lnTo>
                    <a:pt x="199" y="1982"/>
                  </a:lnTo>
                  <a:lnTo>
                    <a:pt x="199" y="1982"/>
                  </a:lnTo>
                  <a:lnTo>
                    <a:pt x="211" y="2001"/>
                  </a:lnTo>
                  <a:lnTo>
                    <a:pt x="236" y="2032"/>
                  </a:lnTo>
                  <a:lnTo>
                    <a:pt x="261" y="2060"/>
                  </a:lnTo>
                  <a:lnTo>
                    <a:pt x="289" y="2087"/>
                  </a:lnTo>
                  <a:lnTo>
                    <a:pt x="319" y="2114"/>
                  </a:lnTo>
                  <a:lnTo>
                    <a:pt x="349" y="2135"/>
                  </a:lnTo>
                  <a:lnTo>
                    <a:pt x="374" y="2151"/>
                  </a:lnTo>
                  <a:lnTo>
                    <a:pt x="410" y="2171"/>
                  </a:lnTo>
                  <a:lnTo>
                    <a:pt x="449" y="2187"/>
                  </a:lnTo>
                  <a:lnTo>
                    <a:pt x="486" y="2201"/>
                  </a:lnTo>
                  <a:lnTo>
                    <a:pt x="525" y="2212"/>
                  </a:lnTo>
                  <a:lnTo>
                    <a:pt x="571" y="2222"/>
                  </a:lnTo>
                  <a:lnTo>
                    <a:pt x="620" y="2229"/>
                  </a:lnTo>
                  <a:lnTo>
                    <a:pt x="620" y="2229"/>
                  </a:lnTo>
                  <a:lnTo>
                    <a:pt x="661" y="2233"/>
                  </a:lnTo>
                  <a:lnTo>
                    <a:pt x="714" y="2233"/>
                  </a:lnTo>
                  <a:lnTo>
                    <a:pt x="767" y="2231"/>
                  </a:lnTo>
                  <a:lnTo>
                    <a:pt x="767" y="2231"/>
                  </a:lnTo>
                  <a:lnTo>
                    <a:pt x="808" y="2226"/>
                  </a:lnTo>
                  <a:lnTo>
                    <a:pt x="857" y="2218"/>
                  </a:lnTo>
                  <a:lnTo>
                    <a:pt x="903" y="2207"/>
                  </a:lnTo>
                  <a:lnTo>
                    <a:pt x="943" y="2196"/>
                  </a:lnTo>
                  <a:lnTo>
                    <a:pt x="981" y="2181"/>
                  </a:lnTo>
                  <a:lnTo>
                    <a:pt x="1020" y="2164"/>
                  </a:lnTo>
                  <a:lnTo>
                    <a:pt x="1057" y="2143"/>
                  </a:lnTo>
                  <a:lnTo>
                    <a:pt x="1085" y="2126"/>
                  </a:lnTo>
                  <a:lnTo>
                    <a:pt x="1111" y="2107"/>
                  </a:lnTo>
                  <a:lnTo>
                    <a:pt x="1142" y="2082"/>
                  </a:lnTo>
                  <a:lnTo>
                    <a:pt x="1171" y="2055"/>
                  </a:lnTo>
                  <a:lnTo>
                    <a:pt x="1197" y="2028"/>
                  </a:lnTo>
                  <a:lnTo>
                    <a:pt x="1221" y="1998"/>
                  </a:lnTo>
                  <a:lnTo>
                    <a:pt x="1242" y="1971"/>
                  </a:lnTo>
                  <a:lnTo>
                    <a:pt x="1256" y="1948"/>
                  </a:lnTo>
                  <a:lnTo>
                    <a:pt x="1274" y="1916"/>
                  </a:lnTo>
                  <a:lnTo>
                    <a:pt x="1290" y="1884"/>
                  </a:lnTo>
                  <a:lnTo>
                    <a:pt x="1304" y="1851"/>
                  </a:lnTo>
                  <a:lnTo>
                    <a:pt x="1317" y="1816"/>
                  </a:lnTo>
                  <a:lnTo>
                    <a:pt x="1328" y="1783"/>
                  </a:lnTo>
                  <a:lnTo>
                    <a:pt x="1328" y="1783"/>
                  </a:lnTo>
                  <a:lnTo>
                    <a:pt x="1335" y="1755"/>
                  </a:lnTo>
                  <a:lnTo>
                    <a:pt x="1342" y="1722"/>
                  </a:lnTo>
                  <a:lnTo>
                    <a:pt x="1347" y="1687"/>
                  </a:lnTo>
                  <a:lnTo>
                    <a:pt x="1350" y="1662"/>
                  </a:lnTo>
                  <a:lnTo>
                    <a:pt x="1350" y="1662"/>
                  </a:lnTo>
                  <a:lnTo>
                    <a:pt x="1352" y="1627"/>
                  </a:lnTo>
                  <a:lnTo>
                    <a:pt x="1352" y="1595"/>
                  </a:lnTo>
                  <a:lnTo>
                    <a:pt x="1350" y="1562"/>
                  </a:lnTo>
                  <a:lnTo>
                    <a:pt x="1350" y="1562"/>
                  </a:lnTo>
                  <a:lnTo>
                    <a:pt x="1349" y="1538"/>
                  </a:lnTo>
                  <a:lnTo>
                    <a:pt x="1343" y="1508"/>
                  </a:lnTo>
                  <a:lnTo>
                    <a:pt x="1336" y="1478"/>
                  </a:lnTo>
                  <a:lnTo>
                    <a:pt x="1338" y="1478"/>
                  </a:lnTo>
                  <a:lnTo>
                    <a:pt x="1331" y="1453"/>
                  </a:lnTo>
                  <a:lnTo>
                    <a:pt x="1314" y="1405"/>
                  </a:lnTo>
                  <a:lnTo>
                    <a:pt x="1296" y="1357"/>
                  </a:lnTo>
                  <a:lnTo>
                    <a:pt x="1279" y="1311"/>
                  </a:lnTo>
                  <a:lnTo>
                    <a:pt x="1261" y="1271"/>
                  </a:lnTo>
                  <a:lnTo>
                    <a:pt x="1242" y="1231"/>
                  </a:lnTo>
                  <a:lnTo>
                    <a:pt x="1222" y="1193"/>
                  </a:lnTo>
                  <a:lnTo>
                    <a:pt x="1182" y="1122"/>
                  </a:lnTo>
                  <a:lnTo>
                    <a:pt x="1136" y="1053"/>
                  </a:lnTo>
                  <a:lnTo>
                    <a:pt x="1138" y="1053"/>
                  </a:lnTo>
                  <a:lnTo>
                    <a:pt x="1121" y="1029"/>
                  </a:lnTo>
                  <a:lnTo>
                    <a:pt x="1096" y="992"/>
                  </a:lnTo>
                  <a:lnTo>
                    <a:pt x="1068" y="953"/>
                  </a:lnTo>
                  <a:lnTo>
                    <a:pt x="1040" y="912"/>
                  </a:lnTo>
                  <a:lnTo>
                    <a:pt x="1010" y="868"/>
                  </a:lnTo>
                  <a:lnTo>
                    <a:pt x="1000" y="855"/>
                  </a:lnTo>
                  <a:lnTo>
                    <a:pt x="972" y="814"/>
                  </a:lnTo>
                  <a:lnTo>
                    <a:pt x="931" y="750"/>
                  </a:lnTo>
                  <a:lnTo>
                    <a:pt x="897" y="693"/>
                  </a:lnTo>
                  <a:lnTo>
                    <a:pt x="865" y="634"/>
                  </a:lnTo>
                  <a:lnTo>
                    <a:pt x="836" y="579"/>
                  </a:lnTo>
                  <a:lnTo>
                    <a:pt x="810" y="524"/>
                  </a:lnTo>
                  <a:lnTo>
                    <a:pt x="786" y="472"/>
                  </a:lnTo>
                  <a:lnTo>
                    <a:pt x="765" y="423"/>
                  </a:lnTo>
                  <a:lnTo>
                    <a:pt x="746" y="376"/>
                  </a:lnTo>
                  <a:lnTo>
                    <a:pt x="729" y="333"/>
                  </a:lnTo>
                  <a:lnTo>
                    <a:pt x="715" y="295"/>
                  </a:lnTo>
                  <a:close/>
                  <a:moveTo>
                    <a:pt x="713" y="0"/>
                  </a:moveTo>
                  <a:lnTo>
                    <a:pt x="753" y="149"/>
                  </a:lnTo>
                  <a:lnTo>
                    <a:pt x="754" y="152"/>
                  </a:lnTo>
                  <a:lnTo>
                    <a:pt x="754" y="155"/>
                  </a:lnTo>
                  <a:lnTo>
                    <a:pt x="756" y="159"/>
                  </a:lnTo>
                  <a:lnTo>
                    <a:pt x="758" y="166"/>
                  </a:lnTo>
                  <a:lnTo>
                    <a:pt x="760" y="173"/>
                  </a:lnTo>
                  <a:lnTo>
                    <a:pt x="763" y="182"/>
                  </a:lnTo>
                  <a:lnTo>
                    <a:pt x="767" y="194"/>
                  </a:lnTo>
                  <a:lnTo>
                    <a:pt x="767" y="194"/>
                  </a:lnTo>
                  <a:lnTo>
                    <a:pt x="768" y="199"/>
                  </a:lnTo>
                  <a:lnTo>
                    <a:pt x="772" y="213"/>
                  </a:lnTo>
                  <a:lnTo>
                    <a:pt x="778" y="228"/>
                  </a:lnTo>
                  <a:lnTo>
                    <a:pt x="790" y="262"/>
                  </a:lnTo>
                  <a:lnTo>
                    <a:pt x="804" y="301"/>
                  </a:lnTo>
                  <a:lnTo>
                    <a:pt x="821" y="344"/>
                  </a:lnTo>
                  <a:lnTo>
                    <a:pt x="840" y="391"/>
                  </a:lnTo>
                  <a:lnTo>
                    <a:pt x="861" y="440"/>
                  </a:lnTo>
                  <a:lnTo>
                    <a:pt x="885" y="493"/>
                  </a:lnTo>
                  <a:lnTo>
                    <a:pt x="911" y="547"/>
                  </a:lnTo>
                  <a:lnTo>
                    <a:pt x="940" y="602"/>
                  </a:lnTo>
                  <a:lnTo>
                    <a:pt x="972" y="661"/>
                  </a:lnTo>
                  <a:lnTo>
                    <a:pt x="1006" y="718"/>
                  </a:lnTo>
                  <a:lnTo>
                    <a:pt x="1039" y="771"/>
                  </a:lnTo>
                  <a:lnTo>
                    <a:pt x="1067" y="811"/>
                  </a:lnTo>
                  <a:lnTo>
                    <a:pt x="1067" y="811"/>
                  </a:lnTo>
                  <a:lnTo>
                    <a:pt x="1097" y="855"/>
                  </a:lnTo>
                  <a:lnTo>
                    <a:pt x="1125" y="896"/>
                  </a:lnTo>
                  <a:lnTo>
                    <a:pt x="1153" y="935"/>
                  </a:lnTo>
                  <a:lnTo>
                    <a:pt x="1178" y="972"/>
                  </a:lnTo>
                  <a:lnTo>
                    <a:pt x="1203" y="1008"/>
                  </a:lnTo>
                  <a:lnTo>
                    <a:pt x="1211" y="1021"/>
                  </a:lnTo>
                  <a:lnTo>
                    <a:pt x="1257" y="1090"/>
                  </a:lnTo>
                  <a:lnTo>
                    <a:pt x="1297" y="1161"/>
                  </a:lnTo>
                  <a:lnTo>
                    <a:pt x="1317" y="1199"/>
                  </a:lnTo>
                  <a:lnTo>
                    <a:pt x="1336" y="1239"/>
                  </a:lnTo>
                  <a:lnTo>
                    <a:pt x="1354" y="1280"/>
                  </a:lnTo>
                  <a:lnTo>
                    <a:pt x="1371" y="1325"/>
                  </a:lnTo>
                  <a:lnTo>
                    <a:pt x="1389" y="1373"/>
                  </a:lnTo>
                  <a:lnTo>
                    <a:pt x="1407" y="1430"/>
                  </a:lnTo>
                  <a:lnTo>
                    <a:pt x="1414" y="1453"/>
                  </a:lnTo>
                  <a:lnTo>
                    <a:pt x="1415" y="1462"/>
                  </a:lnTo>
                  <a:lnTo>
                    <a:pt x="1422" y="1491"/>
                  </a:lnTo>
                  <a:lnTo>
                    <a:pt x="1428" y="1521"/>
                  </a:lnTo>
                  <a:lnTo>
                    <a:pt x="1431" y="1553"/>
                  </a:lnTo>
                  <a:lnTo>
                    <a:pt x="1431" y="1562"/>
                  </a:lnTo>
                  <a:lnTo>
                    <a:pt x="1432" y="1595"/>
                  </a:lnTo>
                  <a:lnTo>
                    <a:pt x="1432" y="1627"/>
                  </a:lnTo>
                  <a:lnTo>
                    <a:pt x="1431" y="1662"/>
                  </a:lnTo>
                  <a:lnTo>
                    <a:pt x="1431" y="1670"/>
                  </a:lnTo>
                  <a:lnTo>
                    <a:pt x="1427" y="1704"/>
                  </a:lnTo>
                  <a:lnTo>
                    <a:pt x="1421" y="1738"/>
                  </a:lnTo>
                  <a:lnTo>
                    <a:pt x="1414" y="1772"/>
                  </a:lnTo>
                  <a:lnTo>
                    <a:pt x="1406" y="1806"/>
                  </a:lnTo>
                  <a:lnTo>
                    <a:pt x="1392" y="1848"/>
                  </a:lnTo>
                  <a:lnTo>
                    <a:pt x="1379" y="1883"/>
                  </a:lnTo>
                  <a:lnTo>
                    <a:pt x="1365" y="1916"/>
                  </a:lnTo>
                  <a:lnTo>
                    <a:pt x="1349" y="1948"/>
                  </a:lnTo>
                  <a:lnTo>
                    <a:pt x="1331" y="1980"/>
                  </a:lnTo>
                  <a:lnTo>
                    <a:pt x="1310" y="2012"/>
                  </a:lnTo>
                  <a:lnTo>
                    <a:pt x="1300" y="2025"/>
                  </a:lnTo>
                  <a:lnTo>
                    <a:pt x="1278" y="2055"/>
                  </a:lnTo>
                  <a:lnTo>
                    <a:pt x="1254" y="2085"/>
                  </a:lnTo>
                  <a:lnTo>
                    <a:pt x="1228" y="2112"/>
                  </a:lnTo>
                  <a:lnTo>
                    <a:pt x="1199" y="2139"/>
                  </a:lnTo>
                  <a:lnTo>
                    <a:pt x="1168" y="2164"/>
                  </a:lnTo>
                  <a:lnTo>
                    <a:pt x="1136" y="2187"/>
                  </a:lnTo>
                  <a:lnTo>
                    <a:pt x="1124" y="2196"/>
                  </a:lnTo>
                  <a:lnTo>
                    <a:pt x="1089" y="2217"/>
                  </a:lnTo>
                  <a:lnTo>
                    <a:pt x="1052" y="2238"/>
                  </a:lnTo>
                  <a:lnTo>
                    <a:pt x="1013" y="2254"/>
                  </a:lnTo>
                  <a:lnTo>
                    <a:pt x="964" y="2274"/>
                  </a:lnTo>
                  <a:lnTo>
                    <a:pt x="920" y="2286"/>
                  </a:lnTo>
                  <a:lnTo>
                    <a:pt x="874" y="2297"/>
                  </a:lnTo>
                  <a:lnTo>
                    <a:pt x="825" y="2306"/>
                  </a:lnTo>
                  <a:lnTo>
                    <a:pt x="775" y="2311"/>
                  </a:lnTo>
                  <a:lnTo>
                    <a:pt x="767" y="2311"/>
                  </a:lnTo>
                  <a:lnTo>
                    <a:pt x="725" y="2314"/>
                  </a:lnTo>
                  <a:lnTo>
                    <a:pt x="656" y="2314"/>
                  </a:lnTo>
                  <a:lnTo>
                    <a:pt x="611" y="2310"/>
                  </a:lnTo>
                  <a:lnTo>
                    <a:pt x="603" y="2308"/>
                  </a:lnTo>
                  <a:lnTo>
                    <a:pt x="554" y="2301"/>
                  </a:lnTo>
                  <a:lnTo>
                    <a:pt x="508" y="2292"/>
                  </a:lnTo>
                  <a:lnTo>
                    <a:pt x="465" y="2279"/>
                  </a:lnTo>
                  <a:lnTo>
                    <a:pt x="458" y="2276"/>
                  </a:lnTo>
                  <a:lnTo>
                    <a:pt x="417" y="2261"/>
                  </a:lnTo>
                  <a:lnTo>
                    <a:pt x="378" y="2244"/>
                  </a:lnTo>
                  <a:lnTo>
                    <a:pt x="342" y="2225"/>
                  </a:lnTo>
                  <a:lnTo>
                    <a:pt x="307" y="2203"/>
                  </a:lnTo>
                  <a:lnTo>
                    <a:pt x="294" y="2194"/>
                  </a:lnTo>
                  <a:lnTo>
                    <a:pt x="263" y="2171"/>
                  </a:lnTo>
                  <a:lnTo>
                    <a:pt x="232" y="2144"/>
                  </a:lnTo>
                  <a:lnTo>
                    <a:pt x="204" y="2117"/>
                  </a:lnTo>
                  <a:lnTo>
                    <a:pt x="179" y="2089"/>
                  </a:lnTo>
                  <a:lnTo>
                    <a:pt x="154" y="2058"/>
                  </a:lnTo>
                  <a:lnTo>
                    <a:pt x="133" y="2026"/>
                  </a:lnTo>
                  <a:lnTo>
                    <a:pt x="124" y="2014"/>
                  </a:lnTo>
                  <a:lnTo>
                    <a:pt x="104" y="1982"/>
                  </a:lnTo>
                  <a:lnTo>
                    <a:pt x="86" y="1948"/>
                  </a:lnTo>
                  <a:lnTo>
                    <a:pt x="69" y="1915"/>
                  </a:lnTo>
                  <a:lnTo>
                    <a:pt x="56" y="1880"/>
                  </a:lnTo>
                  <a:lnTo>
                    <a:pt x="43" y="1845"/>
                  </a:lnTo>
                  <a:lnTo>
                    <a:pt x="40" y="1837"/>
                  </a:lnTo>
                  <a:lnTo>
                    <a:pt x="21" y="1768"/>
                  </a:lnTo>
                  <a:lnTo>
                    <a:pt x="14" y="1731"/>
                  </a:lnTo>
                  <a:lnTo>
                    <a:pt x="8" y="1697"/>
                  </a:lnTo>
                  <a:lnTo>
                    <a:pt x="4" y="1662"/>
                  </a:lnTo>
                  <a:lnTo>
                    <a:pt x="3" y="1654"/>
                  </a:lnTo>
                  <a:lnTo>
                    <a:pt x="0" y="1587"/>
                  </a:lnTo>
                  <a:lnTo>
                    <a:pt x="3" y="1523"/>
                  </a:lnTo>
                  <a:lnTo>
                    <a:pt x="4" y="1514"/>
                  </a:lnTo>
                  <a:lnTo>
                    <a:pt x="7" y="1484"/>
                  </a:lnTo>
                  <a:lnTo>
                    <a:pt x="13" y="1456"/>
                  </a:lnTo>
                  <a:lnTo>
                    <a:pt x="19" y="1427"/>
                  </a:lnTo>
                  <a:lnTo>
                    <a:pt x="32" y="1384"/>
                  </a:lnTo>
                  <a:lnTo>
                    <a:pt x="33" y="1377"/>
                  </a:lnTo>
                  <a:lnTo>
                    <a:pt x="49" y="1334"/>
                  </a:lnTo>
                  <a:lnTo>
                    <a:pt x="65" y="1291"/>
                  </a:lnTo>
                  <a:lnTo>
                    <a:pt x="101" y="1210"/>
                  </a:lnTo>
                  <a:lnTo>
                    <a:pt x="119" y="1172"/>
                  </a:lnTo>
                  <a:lnTo>
                    <a:pt x="139" y="1138"/>
                  </a:lnTo>
                  <a:lnTo>
                    <a:pt x="157" y="1104"/>
                  </a:lnTo>
                  <a:lnTo>
                    <a:pt x="174" y="1074"/>
                  </a:lnTo>
                  <a:lnTo>
                    <a:pt x="190" y="1046"/>
                  </a:lnTo>
                  <a:lnTo>
                    <a:pt x="206" y="1022"/>
                  </a:lnTo>
                  <a:lnTo>
                    <a:pt x="218" y="1003"/>
                  </a:lnTo>
                  <a:lnTo>
                    <a:pt x="229" y="986"/>
                  </a:lnTo>
                  <a:lnTo>
                    <a:pt x="239" y="974"/>
                  </a:lnTo>
                  <a:lnTo>
                    <a:pt x="247" y="962"/>
                  </a:lnTo>
                  <a:lnTo>
                    <a:pt x="251" y="954"/>
                  </a:lnTo>
                  <a:lnTo>
                    <a:pt x="250" y="958"/>
                  </a:lnTo>
                  <a:lnTo>
                    <a:pt x="256" y="950"/>
                  </a:lnTo>
                  <a:lnTo>
                    <a:pt x="251" y="957"/>
                  </a:lnTo>
                  <a:lnTo>
                    <a:pt x="286" y="910"/>
                  </a:lnTo>
                  <a:lnTo>
                    <a:pt x="317" y="868"/>
                  </a:lnTo>
                  <a:lnTo>
                    <a:pt x="346" y="828"/>
                  </a:lnTo>
                  <a:lnTo>
                    <a:pt x="371" y="791"/>
                  </a:lnTo>
                  <a:lnTo>
                    <a:pt x="392" y="759"/>
                  </a:lnTo>
                  <a:lnTo>
                    <a:pt x="417" y="721"/>
                  </a:lnTo>
                  <a:lnTo>
                    <a:pt x="440" y="683"/>
                  </a:lnTo>
                  <a:lnTo>
                    <a:pt x="463" y="645"/>
                  </a:lnTo>
                  <a:lnTo>
                    <a:pt x="503" y="573"/>
                  </a:lnTo>
                  <a:lnTo>
                    <a:pt x="538" y="506"/>
                  </a:lnTo>
                  <a:lnTo>
                    <a:pt x="568" y="442"/>
                  </a:lnTo>
                  <a:lnTo>
                    <a:pt x="595" y="384"/>
                  </a:lnTo>
                  <a:lnTo>
                    <a:pt x="606" y="358"/>
                  </a:lnTo>
                  <a:lnTo>
                    <a:pt x="615" y="331"/>
                  </a:lnTo>
                  <a:lnTo>
                    <a:pt x="625" y="306"/>
                  </a:lnTo>
                  <a:lnTo>
                    <a:pt x="642" y="262"/>
                  </a:lnTo>
                  <a:lnTo>
                    <a:pt x="647" y="242"/>
                  </a:lnTo>
                  <a:lnTo>
                    <a:pt x="654" y="224"/>
                  </a:lnTo>
                  <a:lnTo>
                    <a:pt x="658" y="207"/>
                  </a:lnTo>
                  <a:lnTo>
                    <a:pt x="660" y="207"/>
                  </a:lnTo>
                  <a:lnTo>
                    <a:pt x="661" y="201"/>
                  </a:lnTo>
                  <a:lnTo>
                    <a:pt x="665" y="188"/>
                  </a:lnTo>
                  <a:lnTo>
                    <a:pt x="668" y="177"/>
                  </a:lnTo>
                  <a:lnTo>
                    <a:pt x="671" y="167"/>
                  </a:lnTo>
                  <a:lnTo>
                    <a:pt x="672" y="160"/>
                  </a:lnTo>
                  <a:lnTo>
                    <a:pt x="674" y="155"/>
                  </a:lnTo>
                  <a:lnTo>
                    <a:pt x="674" y="152"/>
                  </a:lnTo>
                  <a:lnTo>
                    <a:pt x="675" y="149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rgbClr val="12A6F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</a:endParaRPr>
            </a:p>
          </p:txBody>
        </p:sp>
      </p:grpSp>
      <p:sp>
        <p:nvSpPr>
          <p:cNvPr id="123" name="TextBox 19"/>
          <p:cNvSpPr txBox="1"/>
          <p:nvPr/>
        </p:nvSpPr>
        <p:spPr>
          <a:xfrm>
            <a:off x="9505836" y="4938045"/>
            <a:ext cx="93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400" dirty="0">
                <a:solidFill>
                  <a:prstClr val="white"/>
                </a:solidFill>
                <a:latin typeface="Open Sans" panose="020B0606030504020204" pitchFamily="34" charset="0"/>
              </a:rPr>
              <a:t>13-18%</a:t>
            </a:r>
            <a:endParaRPr lang="en-US" sz="1400" dirty="0">
              <a:solidFill>
                <a:prstClr val="white"/>
              </a:solidFill>
              <a:latin typeface="Open Sans" panose="020B0606030504020204" pitchFamily="34" charset="0"/>
            </a:endParaRPr>
          </a:p>
        </p:txBody>
      </p:sp>
      <p:sp>
        <p:nvSpPr>
          <p:cNvPr id="124" name="TextBox 70"/>
          <p:cNvSpPr txBox="1"/>
          <p:nvPr/>
        </p:nvSpPr>
        <p:spPr>
          <a:xfrm>
            <a:off x="8815926" y="2179698"/>
            <a:ext cx="236765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r-HR" sz="1800" dirty="0">
                <a:solidFill>
                  <a:srgbClr val="12A6F8"/>
                </a:solidFill>
                <a:latin typeface="Open Sans" panose="020B0606030504020204" pitchFamily="34" charset="0"/>
              </a:rPr>
              <a:t>Romska nacionalna manjina</a:t>
            </a:r>
            <a:endParaRPr lang="en-US" sz="1800" dirty="0">
              <a:solidFill>
                <a:srgbClr val="C00000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0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17" grpId="0"/>
      <p:bldP spid="118" grpId="0"/>
      <p:bldP spid="119" grpId="0"/>
      <p:bldP spid="1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I 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929540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KOJA PITANJA </a:t>
            </a:r>
            <a:r>
              <a:rPr kumimoji="0" lang="hr-HR" sz="3000" b="1" i="0" u="none" strike="noStrike" kern="1200" cap="none" spc="0" normalizeH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MORENEC ŽELI ODGOVORITI?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Oval 4"/>
          <p:cNvSpPr/>
          <p:nvPr/>
        </p:nvSpPr>
        <p:spPr>
          <a:xfrm>
            <a:off x="941160" y="1066222"/>
            <a:ext cx="623455" cy="623455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L-Shape 13"/>
          <p:cNvSpPr/>
          <p:nvPr/>
        </p:nvSpPr>
        <p:spPr>
          <a:xfrm rot="19005742">
            <a:off x="1026386" y="1041213"/>
            <a:ext cx="683418" cy="367994"/>
          </a:xfrm>
          <a:prstGeom prst="corne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Pravokutnik 6"/>
          <p:cNvSpPr/>
          <p:nvPr/>
        </p:nvSpPr>
        <p:spPr>
          <a:xfrm>
            <a:off x="1890619" y="1066222"/>
            <a:ext cx="9425881" cy="62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</a:pPr>
            <a:r>
              <a:rPr lang="hr-H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Kakvi su etiološki i fenomenološki aspekti RSI djece rane i predškolske dobi uključene u ustanove RiPOO u Hrvatskoj?</a:t>
            </a:r>
          </a:p>
        </p:txBody>
      </p:sp>
      <p:sp>
        <p:nvSpPr>
          <p:cNvPr id="45" name="Oval 4"/>
          <p:cNvSpPr/>
          <p:nvPr/>
        </p:nvSpPr>
        <p:spPr>
          <a:xfrm>
            <a:off x="941160" y="1910499"/>
            <a:ext cx="623455" cy="623455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L-Shape 13"/>
          <p:cNvSpPr/>
          <p:nvPr/>
        </p:nvSpPr>
        <p:spPr>
          <a:xfrm rot="19005742">
            <a:off x="1026386" y="1885490"/>
            <a:ext cx="683418" cy="367994"/>
          </a:xfrm>
          <a:prstGeom prst="corne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Pravokutnik 50"/>
          <p:cNvSpPr/>
          <p:nvPr/>
        </p:nvSpPr>
        <p:spPr>
          <a:xfrm>
            <a:off x="1890619" y="1910499"/>
            <a:ext cx="9425881" cy="62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</a:pPr>
            <a:r>
              <a:rPr lang="hr-H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Koji je udio djece u RSI među korisnicima RIPOO u RH, s obzirom na njihov udio u populaciji?</a:t>
            </a:r>
          </a:p>
        </p:txBody>
      </p:sp>
      <p:sp>
        <p:nvSpPr>
          <p:cNvPr id="58" name="Oval 4"/>
          <p:cNvSpPr/>
          <p:nvPr/>
        </p:nvSpPr>
        <p:spPr>
          <a:xfrm>
            <a:off x="941160" y="2743091"/>
            <a:ext cx="623455" cy="623455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L-Shape 13"/>
          <p:cNvSpPr/>
          <p:nvPr/>
        </p:nvSpPr>
        <p:spPr>
          <a:xfrm rot="19005742">
            <a:off x="1026386" y="2718082"/>
            <a:ext cx="683418" cy="367994"/>
          </a:xfrm>
          <a:prstGeom prst="corne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Pravokutnik 59"/>
          <p:cNvSpPr/>
          <p:nvPr/>
        </p:nvSpPr>
        <p:spPr>
          <a:xfrm>
            <a:off x="1890619" y="2743091"/>
            <a:ext cx="9425881" cy="885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</a:pPr>
            <a:r>
              <a:rPr lang="hr-H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Kakva je kvaliteta pedagoške prakse stručnih djelatnika u ustanovama RiPOO, s obzirom na kompetencije za prepoznavanje i primjeren odgovor na potrebe djece u RSI?</a:t>
            </a:r>
          </a:p>
        </p:txBody>
      </p:sp>
      <p:sp>
        <p:nvSpPr>
          <p:cNvPr id="61" name="Oval 4"/>
          <p:cNvSpPr/>
          <p:nvPr/>
        </p:nvSpPr>
        <p:spPr>
          <a:xfrm>
            <a:off x="932819" y="3772055"/>
            <a:ext cx="623455" cy="623455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L-Shape 13"/>
          <p:cNvSpPr/>
          <p:nvPr/>
        </p:nvSpPr>
        <p:spPr>
          <a:xfrm rot="19005742">
            <a:off x="1018045" y="3747046"/>
            <a:ext cx="683418" cy="367994"/>
          </a:xfrm>
          <a:prstGeom prst="corne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Pravokutnik 62"/>
          <p:cNvSpPr/>
          <p:nvPr/>
        </p:nvSpPr>
        <p:spPr>
          <a:xfrm>
            <a:off x="1882278" y="3772055"/>
            <a:ext cx="9425881" cy="62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</a:pPr>
            <a:r>
              <a:rPr lang="hr-H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Koje su dostupne mjere potpore obiteljima i djeci u RSI, s obzirom na vrstu, oblike, sadržaj, rasprostranjenost i kvalitetu?</a:t>
            </a:r>
          </a:p>
        </p:txBody>
      </p:sp>
      <p:sp>
        <p:nvSpPr>
          <p:cNvPr id="64" name="Oval 4"/>
          <p:cNvSpPr/>
          <p:nvPr/>
        </p:nvSpPr>
        <p:spPr>
          <a:xfrm>
            <a:off x="941160" y="4569666"/>
            <a:ext cx="623455" cy="623455"/>
          </a:xfrm>
          <a:prstGeom prst="ellipse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L-Shape 13"/>
          <p:cNvSpPr/>
          <p:nvPr/>
        </p:nvSpPr>
        <p:spPr>
          <a:xfrm rot="19005742">
            <a:off x="1026386" y="4544657"/>
            <a:ext cx="683418" cy="367994"/>
          </a:xfrm>
          <a:prstGeom prst="corne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Pravokutnik 65"/>
          <p:cNvSpPr/>
          <p:nvPr/>
        </p:nvSpPr>
        <p:spPr>
          <a:xfrm>
            <a:off x="1890619" y="4569666"/>
            <a:ext cx="9425881" cy="623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Aft>
                <a:spcPts val="600"/>
              </a:spcAft>
            </a:pPr>
            <a:r>
              <a:rPr lang="hr-HR" sz="18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Koje su prepreke, a koje mogućnosti (prilike) koje ograničavaju ili podržavaju pristupačnost kvalitetnog RiPOO djeci U RSI?</a:t>
            </a:r>
          </a:p>
        </p:txBody>
      </p:sp>
    </p:spTree>
    <p:extLst>
      <p:ext uri="{BB962C8B-B14F-4D97-AF65-F5344CB8AC3E}">
        <p14:creationId xmlns:p14="http://schemas.microsoft.com/office/powerpoint/2010/main" val="105924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2" grpId="0" animBg="1"/>
      <p:bldP spid="7" grpId="0"/>
      <p:bldP spid="45" grpId="0" animBg="1"/>
      <p:bldP spid="50" grpId="0" animBg="1"/>
      <p:bldP spid="51" grpId="0"/>
      <p:bldP spid="58" grpId="0" animBg="1"/>
      <p:bldP spid="59" grpId="0" animBg="1"/>
      <p:bldP spid="60" grpId="0"/>
      <p:bldP spid="61" grpId="0" animBg="1"/>
      <p:bldP spid="62" grpId="0" animBg="1"/>
      <p:bldP spid="63" grpId="0"/>
      <p:bldP spid="64" grpId="0" animBg="1"/>
      <p:bldP spid="65" grpId="0" animBg="1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8989998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POKUSNA PRIMJENA MJERNIH INSTRUMENATA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7" name="Group 26"/>
          <p:cNvGrpSpPr/>
          <p:nvPr/>
        </p:nvGrpSpPr>
        <p:grpSpPr>
          <a:xfrm>
            <a:off x="1555091" y="1239517"/>
            <a:ext cx="9065302" cy="756673"/>
            <a:chOff x="7468757" y="1223151"/>
            <a:chExt cx="9065302" cy="756673"/>
          </a:xfrm>
        </p:grpSpPr>
        <p:sp>
          <p:nvSpPr>
            <p:cNvPr id="38" name="TextBox 72"/>
            <p:cNvSpPr txBox="1"/>
            <p:nvPr/>
          </p:nvSpPr>
          <p:spPr>
            <a:xfrm>
              <a:off x="7468757" y="1610492"/>
              <a:ext cx="8849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1800" dirty="0">
                  <a:solidFill>
                    <a:prstClr val="white">
                      <a:lumMod val="50000"/>
                    </a:prstClr>
                  </a:solidFill>
                  <a:latin typeface="Open Sans" panose="020B0606030504020204" pitchFamily="34" charset="0"/>
                </a:rPr>
                <a:t>Njime je procijenjeno 525-ero djece u 10 DV-a iz 7 županija</a:t>
              </a:r>
              <a:endParaRPr lang="en-US" sz="18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42" name="TextBox 74"/>
            <p:cNvSpPr txBox="1"/>
            <p:nvPr/>
          </p:nvSpPr>
          <p:spPr>
            <a:xfrm>
              <a:off x="7468757" y="1223151"/>
              <a:ext cx="90653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</a:rPr>
                <a:t>Upitnik o etiološkim i fenomenološkim aspektima RSI: verzija za odgojitelje</a:t>
              </a:r>
              <a:endPara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</a:endParaRPr>
            </a:p>
          </p:txBody>
        </p:sp>
      </p:grpSp>
      <p:sp>
        <p:nvSpPr>
          <p:cNvPr id="45" name="Oval 27"/>
          <p:cNvSpPr/>
          <p:nvPr/>
        </p:nvSpPr>
        <p:spPr>
          <a:xfrm>
            <a:off x="605632" y="1153469"/>
            <a:ext cx="691670" cy="691670"/>
          </a:xfrm>
          <a:prstGeom prst="ellipse">
            <a:avLst/>
          </a:prstGeom>
          <a:solidFill>
            <a:srgbClr val="12A6F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A</a:t>
            </a:r>
          </a:p>
        </p:txBody>
      </p:sp>
      <p:sp>
        <p:nvSpPr>
          <p:cNvPr id="59" name="Oval 83"/>
          <p:cNvSpPr/>
          <p:nvPr/>
        </p:nvSpPr>
        <p:spPr>
          <a:xfrm>
            <a:off x="605632" y="2192601"/>
            <a:ext cx="691670" cy="691670"/>
          </a:xfrm>
          <a:prstGeom prst="ellipse">
            <a:avLst/>
          </a:prstGeom>
          <a:solidFill>
            <a:srgbClr val="ECB4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B</a:t>
            </a:r>
          </a:p>
        </p:txBody>
      </p:sp>
      <p:sp>
        <p:nvSpPr>
          <p:cNvPr id="63" name="Oval 84"/>
          <p:cNvSpPr/>
          <p:nvPr/>
        </p:nvSpPr>
        <p:spPr>
          <a:xfrm>
            <a:off x="629955" y="3236827"/>
            <a:ext cx="691670" cy="691670"/>
          </a:xfrm>
          <a:prstGeom prst="ellipse">
            <a:avLst/>
          </a:prstGeom>
          <a:solidFill>
            <a:srgbClr val="E35A3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C</a:t>
            </a:r>
          </a:p>
        </p:txBody>
      </p:sp>
      <p:grpSp>
        <p:nvGrpSpPr>
          <p:cNvPr id="64" name="Group 26"/>
          <p:cNvGrpSpPr/>
          <p:nvPr/>
        </p:nvGrpSpPr>
        <p:grpSpPr>
          <a:xfrm>
            <a:off x="1555091" y="2247231"/>
            <a:ext cx="8849378" cy="756673"/>
            <a:chOff x="7468757" y="1223151"/>
            <a:chExt cx="8849378" cy="756673"/>
          </a:xfrm>
        </p:grpSpPr>
        <p:sp>
          <p:nvSpPr>
            <p:cNvPr id="65" name="TextBox 72"/>
            <p:cNvSpPr txBox="1"/>
            <p:nvPr/>
          </p:nvSpPr>
          <p:spPr>
            <a:xfrm>
              <a:off x="7468757" y="1610492"/>
              <a:ext cx="8849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1800" dirty="0">
                  <a:solidFill>
                    <a:prstClr val="white">
                      <a:lumMod val="50000"/>
                    </a:prstClr>
                  </a:solidFill>
                  <a:latin typeface="Open Sans" panose="020B0606030504020204" pitchFamily="34" charset="0"/>
                </a:rPr>
                <a:t>Njime je procijenjeno 512-ero djece u 10 DV-a iz 7 županija</a:t>
              </a:r>
              <a:endParaRPr lang="en-US" sz="18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66" name="TextBox 74"/>
            <p:cNvSpPr txBox="1"/>
            <p:nvPr/>
          </p:nvSpPr>
          <p:spPr>
            <a:xfrm>
              <a:off x="7468757" y="1223151"/>
              <a:ext cx="80118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</a:rPr>
                <a:t>Upitnik o razvoju djece rane i predškolske dobi: verzija za roditelje</a:t>
              </a:r>
              <a:endPara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</a:endParaRPr>
            </a:p>
          </p:txBody>
        </p:sp>
      </p:grpSp>
      <p:grpSp>
        <p:nvGrpSpPr>
          <p:cNvPr id="67" name="Group 26"/>
          <p:cNvGrpSpPr/>
          <p:nvPr/>
        </p:nvGrpSpPr>
        <p:grpSpPr>
          <a:xfrm>
            <a:off x="1579414" y="3211772"/>
            <a:ext cx="8849378" cy="756673"/>
            <a:chOff x="7468757" y="1223151"/>
            <a:chExt cx="8849378" cy="756673"/>
          </a:xfrm>
        </p:grpSpPr>
        <p:sp>
          <p:nvSpPr>
            <p:cNvPr id="68" name="TextBox 72"/>
            <p:cNvSpPr txBox="1"/>
            <p:nvPr/>
          </p:nvSpPr>
          <p:spPr>
            <a:xfrm>
              <a:off x="7468757" y="1610492"/>
              <a:ext cx="8849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1800" dirty="0">
                  <a:solidFill>
                    <a:prstClr val="white">
                      <a:lumMod val="50000"/>
                    </a:prstClr>
                  </a:solidFill>
                  <a:latin typeface="Open Sans" panose="020B0606030504020204" pitchFamily="34" charset="0"/>
                </a:rPr>
                <a:t>primijenjen je on-line, sudjelovalo je 180 odgojitelja iz velikog broja DV-a</a:t>
              </a:r>
              <a:endParaRPr lang="en-US" sz="18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69" name="TextBox 74"/>
            <p:cNvSpPr txBox="1"/>
            <p:nvPr/>
          </p:nvSpPr>
          <p:spPr>
            <a:xfrm>
              <a:off x="7468757" y="1223151"/>
              <a:ext cx="74151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</a:rPr>
                <a:t>Upitnik o kvaliteti pedagoške prakse u odnosu na djecu u RSI</a:t>
              </a:r>
              <a:endPara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</a:endParaRPr>
            </a:p>
          </p:txBody>
        </p:sp>
      </p:grpSp>
      <p:sp>
        <p:nvSpPr>
          <p:cNvPr id="49" name="Oval 84"/>
          <p:cNvSpPr/>
          <p:nvPr/>
        </p:nvSpPr>
        <p:spPr>
          <a:xfrm>
            <a:off x="629955" y="4237192"/>
            <a:ext cx="691670" cy="691670"/>
          </a:xfrm>
          <a:prstGeom prst="ellipse">
            <a:avLst/>
          </a:prstGeom>
          <a:solidFill>
            <a:srgbClr val="008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  <p:grpSp>
        <p:nvGrpSpPr>
          <p:cNvPr id="50" name="Group 26"/>
          <p:cNvGrpSpPr/>
          <p:nvPr/>
        </p:nvGrpSpPr>
        <p:grpSpPr>
          <a:xfrm>
            <a:off x="1579414" y="4212137"/>
            <a:ext cx="8849378" cy="756673"/>
            <a:chOff x="7468757" y="1223151"/>
            <a:chExt cx="8849378" cy="756673"/>
          </a:xfrm>
        </p:grpSpPr>
        <p:sp>
          <p:nvSpPr>
            <p:cNvPr id="51" name="TextBox 72"/>
            <p:cNvSpPr txBox="1"/>
            <p:nvPr/>
          </p:nvSpPr>
          <p:spPr>
            <a:xfrm>
              <a:off x="7468757" y="1610492"/>
              <a:ext cx="88493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1800" dirty="0">
                  <a:solidFill>
                    <a:prstClr val="white">
                      <a:lumMod val="50000"/>
                    </a:prstClr>
                  </a:solidFill>
                  <a:latin typeface="Open Sans" panose="020B0606030504020204" pitchFamily="34" charset="0"/>
                </a:rPr>
                <a:t>U svrhu razumijevanja kvantitativnih podataka</a:t>
              </a:r>
              <a:endParaRPr lang="en-US" sz="18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58" name="TextBox 74"/>
            <p:cNvSpPr txBox="1"/>
            <p:nvPr/>
          </p:nvSpPr>
          <p:spPr>
            <a:xfrm>
              <a:off x="7468757" y="1223151"/>
              <a:ext cx="77729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Open Sans" panose="020B0606030504020204" pitchFamily="34" charset="0"/>
                </a:rPr>
                <a:t>Vinjete i intervjui s djecom, odgojiteljima i stručnim suradnicima</a:t>
              </a:r>
              <a:endParaRPr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81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9" grpId="0" animBg="1"/>
      <p:bldP spid="63" grpId="0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">
            <a:extLst>
              <a:ext uri="{FF2B5EF4-FFF2-40B4-BE49-F238E27FC236}">
                <a16:creationId xmlns:a16="http://schemas.microsoft.com/office/drawing/2014/main" id="{3764D0BD-1CC5-F740-AECE-72CC96B4727D}"/>
              </a:ext>
            </a:extLst>
          </p:cNvPr>
          <p:cNvGrpSpPr/>
          <p:nvPr/>
        </p:nvGrpSpPr>
        <p:grpSpPr>
          <a:xfrm flipH="1">
            <a:off x="7987664" y="0"/>
            <a:ext cx="4203233" cy="728420"/>
            <a:chOff x="0" y="0"/>
            <a:chExt cx="11523664" cy="1997050"/>
          </a:xfrm>
        </p:grpSpPr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FBC04887-4CA5-434C-95CE-CD5B4AADD31F}"/>
                </a:ext>
              </a:extLst>
            </p:cNvPr>
            <p:cNvSpPr/>
            <p:nvPr/>
          </p:nvSpPr>
          <p:spPr>
            <a:xfrm>
              <a:off x="0" y="0"/>
              <a:ext cx="5438535" cy="1997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20000">
                  <a:schemeClr val="accent5"/>
                </a:gs>
                <a:gs pos="7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C0BCB753-724E-6344-9C84-680E64565058}"/>
                </a:ext>
              </a:extLst>
            </p:cNvPr>
            <p:cNvSpPr/>
            <p:nvPr/>
          </p:nvSpPr>
          <p:spPr>
            <a:xfrm>
              <a:off x="0" y="0"/>
              <a:ext cx="5438535" cy="1518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650" extrusionOk="0">
                  <a:moveTo>
                    <a:pt x="0" y="12912"/>
                  </a:moveTo>
                  <a:cubicBezTo>
                    <a:pt x="0" y="12912"/>
                    <a:pt x="3444" y="21600"/>
                    <a:pt x="8853" y="17595"/>
                  </a:cubicBezTo>
                  <a:cubicBezTo>
                    <a:pt x="13537" y="14127"/>
                    <a:pt x="16451" y="0"/>
                    <a:pt x="21600" y="0"/>
                  </a:cubicBezTo>
                  <a:lnTo>
                    <a:pt x="0" y="0"/>
                  </a:lnTo>
                  <a:cubicBezTo>
                    <a:pt x="0" y="0"/>
                    <a:pt x="0" y="12912"/>
                    <a:pt x="0" y="12912"/>
                  </a:cubicBez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62000">
                  <a:schemeClr val="accent6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8C3D1495-F53A-BC43-82F9-A6F99DF67FA6}"/>
                </a:ext>
              </a:extLst>
            </p:cNvPr>
            <p:cNvSpPr/>
            <p:nvPr/>
          </p:nvSpPr>
          <p:spPr>
            <a:xfrm>
              <a:off x="0" y="0"/>
              <a:ext cx="11523664" cy="186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60000">
                  <a:schemeClr val="accent4"/>
                </a:gs>
                <a:gs pos="100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>
              <a:extLst>
                <a:ext uri="{FF2B5EF4-FFF2-40B4-BE49-F238E27FC236}">
                  <a16:creationId xmlns:a16="http://schemas.microsoft.com/office/drawing/2014/main" id="{358F184C-844D-3147-9E35-BD93DA4B813F}"/>
                </a:ext>
              </a:extLst>
            </p:cNvPr>
            <p:cNvSpPr/>
            <p:nvPr/>
          </p:nvSpPr>
          <p:spPr>
            <a:xfrm>
              <a:off x="0" y="0"/>
              <a:ext cx="11523664" cy="1183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9412" extrusionOk="0">
                  <a:moveTo>
                    <a:pt x="21600" y="0"/>
                  </a:moveTo>
                  <a:cubicBezTo>
                    <a:pt x="21600" y="0"/>
                    <a:pt x="18015" y="16554"/>
                    <a:pt x="11571" y="5754"/>
                  </a:cubicBezTo>
                  <a:cubicBezTo>
                    <a:pt x="5127" y="-5046"/>
                    <a:pt x="0" y="6618"/>
                    <a:pt x="0" y="6618"/>
                  </a:cubicBez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8000">
                  <a:schemeClr val="accent4"/>
                </a:gs>
                <a:gs pos="76000">
                  <a:schemeClr val="accent5"/>
                </a:gs>
              </a:gsLst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" name="Pravokutnik 1"/>
          <p:cNvSpPr/>
          <p:nvPr/>
        </p:nvSpPr>
        <p:spPr>
          <a:xfrm>
            <a:off x="2072" y="5418249"/>
            <a:ext cx="12188825" cy="14438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Slika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922" y="5564582"/>
            <a:ext cx="2290575" cy="1143000"/>
          </a:xfrm>
          <a:prstGeom prst="rect">
            <a:avLst/>
          </a:prstGeom>
        </p:spPr>
      </p:pic>
      <p:pic>
        <p:nvPicPr>
          <p:cNvPr id="26" name="Slika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27" y="5564582"/>
            <a:ext cx="2724912" cy="1143000"/>
          </a:xfrm>
          <a:prstGeom prst="rect">
            <a:avLst/>
          </a:prstGeom>
        </p:spPr>
      </p:pic>
      <p:grpSp>
        <p:nvGrpSpPr>
          <p:cNvPr id="3" name="Grupa 2"/>
          <p:cNvGrpSpPr/>
          <p:nvPr/>
        </p:nvGrpSpPr>
        <p:grpSpPr>
          <a:xfrm>
            <a:off x="605632" y="5402727"/>
            <a:ext cx="11064256" cy="4096"/>
            <a:chOff x="605632" y="5402727"/>
            <a:chExt cx="11064256" cy="4096"/>
          </a:xfrm>
        </p:grpSpPr>
        <p:cxnSp>
          <p:nvCxnSpPr>
            <p:cNvPr id="27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605632" y="5402727"/>
              <a:ext cx="158060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08">
              <a:extLst>
                <a:ext uri="{FF2B5EF4-FFF2-40B4-BE49-F238E27FC236}">
                  <a16:creationId xmlns:a16="http://schemas.microsoft.com/office/drawing/2014/main" id="{B1527FF0-40A4-0140-BAD6-E6E1AFD3DA7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24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BD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3766848" y="5404022"/>
              <a:ext cx="1580608" cy="0"/>
            </a:xfrm>
            <a:prstGeom prst="line">
              <a:avLst/>
            </a:prstGeom>
            <a:ln w="571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5347456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00EEB3"/>
              </a:solidFill>
              <a:prstDash val="solid"/>
              <a:miter lim="800000"/>
            </a:ln>
            <a:effectLst/>
          </p:spPr>
        </p:cxnSp>
        <p:cxnSp>
          <p:nvCxnSpPr>
            <p:cNvPr id="39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8508672" y="5406823"/>
              <a:ext cx="1580608" cy="0"/>
            </a:xfrm>
            <a:prstGeom prst="line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116">
              <a:extLst>
                <a:ext uri="{FF2B5EF4-FFF2-40B4-BE49-F238E27FC236}">
                  <a16:creationId xmlns:a16="http://schemas.microsoft.com/office/drawing/2014/main" id="{6FA9BC89-0E54-7E4F-93F8-F8A4E1052E92}"/>
                </a:ext>
              </a:extLst>
            </p:cNvPr>
            <p:cNvCxnSpPr>
              <a:cxnSpLocks/>
            </p:cNvCxnSpPr>
            <p:nvPr/>
          </p:nvCxnSpPr>
          <p:spPr>
            <a:xfrm>
              <a:off x="6928064" y="5402727"/>
              <a:ext cx="158060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124">
              <a:extLst>
                <a:ext uri="{FF2B5EF4-FFF2-40B4-BE49-F238E27FC236}">
                  <a16:creationId xmlns:a16="http://schemas.microsoft.com/office/drawing/2014/main" id="{10A00724-4B47-614F-9540-DA9923F1A723}"/>
                </a:ext>
              </a:extLst>
            </p:cNvPr>
            <p:cNvCxnSpPr>
              <a:cxnSpLocks/>
            </p:cNvCxnSpPr>
            <p:nvPr/>
          </p:nvCxnSpPr>
          <p:spPr>
            <a:xfrm>
              <a:off x="10089280" y="5402727"/>
              <a:ext cx="1580608" cy="0"/>
            </a:xfrm>
            <a:prstGeom prst="lin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sp>
        <p:nvSpPr>
          <p:cNvPr id="44" name="POWERPOINT TEMPLATE">
            <a:extLst>
              <a:ext uri="{FF2B5EF4-FFF2-40B4-BE49-F238E27FC236}">
                <a16:creationId xmlns:a16="http://schemas.microsoft.com/office/drawing/2014/main" id="{DCDA0217-FA6E-2341-BD2B-C1AA7FDC5C84}"/>
              </a:ext>
            </a:extLst>
          </p:cNvPr>
          <p:cNvSpPr/>
          <p:nvPr/>
        </p:nvSpPr>
        <p:spPr>
          <a:xfrm>
            <a:off x="3484971" y="5827169"/>
            <a:ext cx="5802790" cy="723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>
              <a:lnSpc>
                <a:spcPts val="4500"/>
              </a:lnSpc>
              <a:tabLst>
                <a:tab pos="1066800" algn="l"/>
              </a:tabLst>
              <a:defRPr sz="382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DRŽAVNI STRUČNI SKUP ZA ODGOJITELJE, STRUČNE SURADNIKE I RAVNATELJE U DJEČJEM VRTIĆIMA: on-line okruženje</a:t>
            </a:r>
          </a:p>
          <a:p>
            <a:pPr algn="ctr">
              <a:lnSpc>
                <a:spcPct val="100000"/>
              </a:lnSpc>
            </a:pP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17. </a:t>
            </a:r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hr-HR" sz="1400" dirty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18. ožujak 2021. godine </a:t>
            </a:r>
            <a:endParaRPr sz="1400" spc="17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61AD2F43-49B7-BE4A-9D36-26F01FA02744}"/>
              </a:ext>
            </a:extLst>
          </p:cNvPr>
          <p:cNvSpPr txBox="1">
            <a:spLocks/>
          </p:cNvSpPr>
          <p:nvPr/>
        </p:nvSpPr>
        <p:spPr>
          <a:xfrm>
            <a:off x="463924" y="242167"/>
            <a:ext cx="4007671" cy="5472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SUDIONICI: djeca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Group 66"/>
          <p:cNvGrpSpPr/>
          <p:nvPr/>
        </p:nvGrpSpPr>
        <p:grpSpPr>
          <a:xfrm>
            <a:off x="6144160" y="2082627"/>
            <a:ext cx="477940" cy="1031460"/>
            <a:chOff x="2746375" y="620713"/>
            <a:chExt cx="2790825" cy="6022975"/>
          </a:xfrm>
          <a:solidFill>
            <a:schemeClr val="accent2"/>
          </a:solidFill>
        </p:grpSpPr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2746375" y="1747838"/>
              <a:ext cx="2790825" cy="4895850"/>
            </a:xfrm>
            <a:custGeom>
              <a:avLst/>
              <a:gdLst>
                <a:gd name="T0" fmla="*/ 1174 w 1758"/>
                <a:gd name="T1" fmla="*/ 4 h 3084"/>
                <a:gd name="T2" fmla="*/ 1305 w 1758"/>
                <a:gd name="T3" fmla="*/ 57 h 3084"/>
                <a:gd name="T4" fmla="*/ 1417 w 1758"/>
                <a:gd name="T5" fmla="*/ 163 h 3084"/>
                <a:gd name="T6" fmla="*/ 1484 w 1758"/>
                <a:gd name="T7" fmla="*/ 288 h 3084"/>
                <a:gd name="T8" fmla="*/ 1598 w 1758"/>
                <a:gd name="T9" fmla="*/ 687 h 3084"/>
                <a:gd name="T10" fmla="*/ 1672 w 1758"/>
                <a:gd name="T11" fmla="*/ 939 h 3084"/>
                <a:gd name="T12" fmla="*/ 1718 w 1758"/>
                <a:gd name="T13" fmla="*/ 1099 h 3084"/>
                <a:gd name="T14" fmla="*/ 1741 w 1758"/>
                <a:gd name="T15" fmla="*/ 1182 h 3084"/>
                <a:gd name="T16" fmla="*/ 1758 w 1758"/>
                <a:gd name="T17" fmla="*/ 1238 h 3084"/>
                <a:gd name="T18" fmla="*/ 1735 w 1758"/>
                <a:gd name="T19" fmla="*/ 1316 h 3084"/>
                <a:gd name="T20" fmla="*/ 1670 w 1758"/>
                <a:gd name="T21" fmla="*/ 1358 h 3084"/>
                <a:gd name="T22" fmla="*/ 1583 w 1758"/>
                <a:gd name="T23" fmla="*/ 1357 h 3084"/>
                <a:gd name="T24" fmla="*/ 1528 w 1758"/>
                <a:gd name="T25" fmla="*/ 1304 h 3084"/>
                <a:gd name="T26" fmla="*/ 1509 w 1758"/>
                <a:gd name="T27" fmla="*/ 1244 h 3084"/>
                <a:gd name="T28" fmla="*/ 1482 w 1758"/>
                <a:gd name="T29" fmla="*/ 1150 h 3084"/>
                <a:gd name="T30" fmla="*/ 1413 w 1758"/>
                <a:gd name="T31" fmla="*/ 916 h 3084"/>
                <a:gd name="T32" fmla="*/ 1339 w 1758"/>
                <a:gd name="T33" fmla="*/ 679 h 3084"/>
                <a:gd name="T34" fmla="*/ 1265 w 1758"/>
                <a:gd name="T35" fmla="*/ 422 h 3084"/>
                <a:gd name="T36" fmla="*/ 1213 w 1758"/>
                <a:gd name="T37" fmla="*/ 1854 h 3084"/>
                <a:gd name="T38" fmla="*/ 1207 w 1758"/>
                <a:gd name="T39" fmla="*/ 2988 h 3084"/>
                <a:gd name="T40" fmla="*/ 1169 w 1758"/>
                <a:gd name="T41" fmla="*/ 3043 h 3084"/>
                <a:gd name="T42" fmla="*/ 1094 w 1758"/>
                <a:gd name="T43" fmla="*/ 3081 h 3084"/>
                <a:gd name="T44" fmla="*/ 1005 w 1758"/>
                <a:gd name="T45" fmla="*/ 3074 h 3084"/>
                <a:gd name="T46" fmla="*/ 941 w 1758"/>
                <a:gd name="T47" fmla="*/ 3023 h 3084"/>
                <a:gd name="T48" fmla="*/ 921 w 1758"/>
                <a:gd name="T49" fmla="*/ 2941 h 3084"/>
                <a:gd name="T50" fmla="*/ 846 w 1758"/>
                <a:gd name="T51" fmla="*/ 2941 h 3084"/>
                <a:gd name="T52" fmla="*/ 825 w 1758"/>
                <a:gd name="T53" fmla="*/ 3023 h 3084"/>
                <a:gd name="T54" fmla="*/ 761 w 1758"/>
                <a:gd name="T55" fmla="*/ 3074 h 3084"/>
                <a:gd name="T56" fmla="*/ 673 w 1758"/>
                <a:gd name="T57" fmla="*/ 3081 h 3084"/>
                <a:gd name="T58" fmla="*/ 596 w 1758"/>
                <a:gd name="T59" fmla="*/ 3043 h 3084"/>
                <a:gd name="T60" fmla="*/ 557 w 1758"/>
                <a:gd name="T61" fmla="*/ 2988 h 3084"/>
                <a:gd name="T62" fmla="*/ 551 w 1758"/>
                <a:gd name="T63" fmla="*/ 1854 h 3084"/>
                <a:gd name="T64" fmla="*/ 495 w 1758"/>
                <a:gd name="T65" fmla="*/ 425 h 3084"/>
                <a:gd name="T66" fmla="*/ 419 w 1758"/>
                <a:gd name="T67" fmla="*/ 679 h 3084"/>
                <a:gd name="T68" fmla="*/ 350 w 1758"/>
                <a:gd name="T69" fmla="*/ 916 h 3084"/>
                <a:gd name="T70" fmla="*/ 279 w 1758"/>
                <a:gd name="T71" fmla="*/ 1150 h 3084"/>
                <a:gd name="T72" fmla="*/ 249 w 1758"/>
                <a:gd name="T73" fmla="*/ 1244 h 3084"/>
                <a:gd name="T74" fmla="*/ 230 w 1758"/>
                <a:gd name="T75" fmla="*/ 1304 h 3084"/>
                <a:gd name="T76" fmla="*/ 175 w 1758"/>
                <a:gd name="T77" fmla="*/ 1357 h 3084"/>
                <a:gd name="T78" fmla="*/ 87 w 1758"/>
                <a:gd name="T79" fmla="*/ 1358 h 3084"/>
                <a:gd name="T80" fmla="*/ 22 w 1758"/>
                <a:gd name="T81" fmla="*/ 1315 h 3084"/>
                <a:gd name="T82" fmla="*/ 0 w 1758"/>
                <a:gd name="T83" fmla="*/ 1246 h 3084"/>
                <a:gd name="T84" fmla="*/ 9 w 1758"/>
                <a:gd name="T85" fmla="*/ 1206 h 3084"/>
                <a:gd name="T86" fmla="*/ 23 w 1758"/>
                <a:gd name="T87" fmla="*/ 1160 h 3084"/>
                <a:gd name="T88" fmla="*/ 52 w 1758"/>
                <a:gd name="T89" fmla="*/ 1050 h 3084"/>
                <a:gd name="T90" fmla="*/ 102 w 1758"/>
                <a:gd name="T91" fmla="*/ 875 h 3084"/>
                <a:gd name="T92" fmla="*/ 189 w 1758"/>
                <a:gd name="T93" fmla="*/ 587 h 3084"/>
                <a:gd name="T94" fmla="*/ 281 w 1758"/>
                <a:gd name="T95" fmla="*/ 288 h 3084"/>
                <a:gd name="T96" fmla="*/ 344 w 1758"/>
                <a:gd name="T97" fmla="*/ 163 h 3084"/>
                <a:gd name="T98" fmla="*/ 456 w 1758"/>
                <a:gd name="T99" fmla="*/ 57 h 3084"/>
                <a:gd name="T100" fmla="*/ 586 w 1758"/>
                <a:gd name="T101" fmla="*/ 4 h 3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58" h="3084">
                  <a:moveTo>
                    <a:pt x="630" y="0"/>
                  </a:moveTo>
                  <a:lnTo>
                    <a:pt x="1128" y="0"/>
                  </a:lnTo>
                  <a:lnTo>
                    <a:pt x="1174" y="4"/>
                  </a:lnTo>
                  <a:lnTo>
                    <a:pt x="1218" y="15"/>
                  </a:lnTo>
                  <a:lnTo>
                    <a:pt x="1263" y="31"/>
                  </a:lnTo>
                  <a:lnTo>
                    <a:pt x="1305" y="57"/>
                  </a:lnTo>
                  <a:lnTo>
                    <a:pt x="1346" y="89"/>
                  </a:lnTo>
                  <a:lnTo>
                    <a:pt x="1383" y="124"/>
                  </a:lnTo>
                  <a:lnTo>
                    <a:pt x="1417" y="163"/>
                  </a:lnTo>
                  <a:lnTo>
                    <a:pt x="1444" y="202"/>
                  </a:lnTo>
                  <a:lnTo>
                    <a:pt x="1467" y="245"/>
                  </a:lnTo>
                  <a:lnTo>
                    <a:pt x="1484" y="288"/>
                  </a:lnTo>
                  <a:lnTo>
                    <a:pt x="1527" y="434"/>
                  </a:lnTo>
                  <a:lnTo>
                    <a:pt x="1570" y="587"/>
                  </a:lnTo>
                  <a:lnTo>
                    <a:pt x="1598" y="687"/>
                  </a:lnTo>
                  <a:lnTo>
                    <a:pt x="1626" y="784"/>
                  </a:lnTo>
                  <a:lnTo>
                    <a:pt x="1653" y="875"/>
                  </a:lnTo>
                  <a:lnTo>
                    <a:pt x="1672" y="939"/>
                  </a:lnTo>
                  <a:lnTo>
                    <a:pt x="1689" y="998"/>
                  </a:lnTo>
                  <a:lnTo>
                    <a:pt x="1704" y="1050"/>
                  </a:lnTo>
                  <a:lnTo>
                    <a:pt x="1718" y="1099"/>
                  </a:lnTo>
                  <a:lnTo>
                    <a:pt x="1727" y="1133"/>
                  </a:lnTo>
                  <a:lnTo>
                    <a:pt x="1735" y="1160"/>
                  </a:lnTo>
                  <a:lnTo>
                    <a:pt x="1741" y="1182"/>
                  </a:lnTo>
                  <a:lnTo>
                    <a:pt x="1747" y="1197"/>
                  </a:lnTo>
                  <a:lnTo>
                    <a:pt x="1750" y="1206"/>
                  </a:lnTo>
                  <a:lnTo>
                    <a:pt x="1758" y="1238"/>
                  </a:lnTo>
                  <a:lnTo>
                    <a:pt x="1755" y="1269"/>
                  </a:lnTo>
                  <a:lnTo>
                    <a:pt x="1748" y="1294"/>
                  </a:lnTo>
                  <a:lnTo>
                    <a:pt x="1735" y="1316"/>
                  </a:lnTo>
                  <a:lnTo>
                    <a:pt x="1718" y="1334"/>
                  </a:lnTo>
                  <a:lnTo>
                    <a:pt x="1695" y="1348"/>
                  </a:lnTo>
                  <a:lnTo>
                    <a:pt x="1670" y="1358"/>
                  </a:lnTo>
                  <a:lnTo>
                    <a:pt x="1639" y="1367"/>
                  </a:lnTo>
                  <a:lnTo>
                    <a:pt x="1608" y="1365"/>
                  </a:lnTo>
                  <a:lnTo>
                    <a:pt x="1583" y="1357"/>
                  </a:lnTo>
                  <a:lnTo>
                    <a:pt x="1560" y="1345"/>
                  </a:lnTo>
                  <a:lnTo>
                    <a:pt x="1542" y="1327"/>
                  </a:lnTo>
                  <a:lnTo>
                    <a:pt x="1528" y="1304"/>
                  </a:lnTo>
                  <a:lnTo>
                    <a:pt x="1518" y="1278"/>
                  </a:lnTo>
                  <a:lnTo>
                    <a:pt x="1514" y="1265"/>
                  </a:lnTo>
                  <a:lnTo>
                    <a:pt x="1509" y="1244"/>
                  </a:lnTo>
                  <a:lnTo>
                    <a:pt x="1501" y="1219"/>
                  </a:lnTo>
                  <a:lnTo>
                    <a:pt x="1492" y="1187"/>
                  </a:lnTo>
                  <a:lnTo>
                    <a:pt x="1482" y="1150"/>
                  </a:lnTo>
                  <a:lnTo>
                    <a:pt x="1470" y="1106"/>
                  </a:lnTo>
                  <a:lnTo>
                    <a:pt x="1442" y="1012"/>
                  </a:lnTo>
                  <a:lnTo>
                    <a:pt x="1413" y="916"/>
                  </a:lnTo>
                  <a:lnTo>
                    <a:pt x="1382" y="815"/>
                  </a:lnTo>
                  <a:lnTo>
                    <a:pt x="1362" y="750"/>
                  </a:lnTo>
                  <a:lnTo>
                    <a:pt x="1339" y="679"/>
                  </a:lnTo>
                  <a:lnTo>
                    <a:pt x="1316" y="601"/>
                  </a:lnTo>
                  <a:lnTo>
                    <a:pt x="1291" y="516"/>
                  </a:lnTo>
                  <a:lnTo>
                    <a:pt x="1265" y="422"/>
                  </a:lnTo>
                  <a:lnTo>
                    <a:pt x="1192" y="422"/>
                  </a:lnTo>
                  <a:lnTo>
                    <a:pt x="1614" y="1854"/>
                  </a:lnTo>
                  <a:lnTo>
                    <a:pt x="1213" y="1854"/>
                  </a:lnTo>
                  <a:lnTo>
                    <a:pt x="1213" y="2941"/>
                  </a:lnTo>
                  <a:lnTo>
                    <a:pt x="1212" y="2965"/>
                  </a:lnTo>
                  <a:lnTo>
                    <a:pt x="1207" y="2988"/>
                  </a:lnTo>
                  <a:lnTo>
                    <a:pt x="1199" y="3009"/>
                  </a:lnTo>
                  <a:lnTo>
                    <a:pt x="1187" y="3028"/>
                  </a:lnTo>
                  <a:lnTo>
                    <a:pt x="1169" y="3043"/>
                  </a:lnTo>
                  <a:lnTo>
                    <a:pt x="1147" y="3062"/>
                  </a:lnTo>
                  <a:lnTo>
                    <a:pt x="1121" y="3074"/>
                  </a:lnTo>
                  <a:lnTo>
                    <a:pt x="1094" y="3081"/>
                  </a:lnTo>
                  <a:lnTo>
                    <a:pt x="1064" y="3084"/>
                  </a:lnTo>
                  <a:lnTo>
                    <a:pt x="1033" y="3081"/>
                  </a:lnTo>
                  <a:lnTo>
                    <a:pt x="1005" y="3074"/>
                  </a:lnTo>
                  <a:lnTo>
                    <a:pt x="981" y="3062"/>
                  </a:lnTo>
                  <a:lnTo>
                    <a:pt x="958" y="3043"/>
                  </a:lnTo>
                  <a:lnTo>
                    <a:pt x="941" y="3023"/>
                  </a:lnTo>
                  <a:lnTo>
                    <a:pt x="930" y="2998"/>
                  </a:lnTo>
                  <a:lnTo>
                    <a:pt x="923" y="2972"/>
                  </a:lnTo>
                  <a:lnTo>
                    <a:pt x="921" y="2941"/>
                  </a:lnTo>
                  <a:lnTo>
                    <a:pt x="921" y="1854"/>
                  </a:lnTo>
                  <a:lnTo>
                    <a:pt x="846" y="1854"/>
                  </a:lnTo>
                  <a:lnTo>
                    <a:pt x="846" y="2941"/>
                  </a:lnTo>
                  <a:lnTo>
                    <a:pt x="844" y="2972"/>
                  </a:lnTo>
                  <a:lnTo>
                    <a:pt x="836" y="2998"/>
                  </a:lnTo>
                  <a:lnTo>
                    <a:pt x="825" y="3023"/>
                  </a:lnTo>
                  <a:lnTo>
                    <a:pt x="807" y="3043"/>
                  </a:lnTo>
                  <a:lnTo>
                    <a:pt x="785" y="3062"/>
                  </a:lnTo>
                  <a:lnTo>
                    <a:pt x="761" y="3074"/>
                  </a:lnTo>
                  <a:lnTo>
                    <a:pt x="734" y="3081"/>
                  </a:lnTo>
                  <a:lnTo>
                    <a:pt x="703" y="3084"/>
                  </a:lnTo>
                  <a:lnTo>
                    <a:pt x="673" y="3081"/>
                  </a:lnTo>
                  <a:lnTo>
                    <a:pt x="644" y="3074"/>
                  </a:lnTo>
                  <a:lnTo>
                    <a:pt x="619" y="3062"/>
                  </a:lnTo>
                  <a:lnTo>
                    <a:pt x="596" y="3043"/>
                  </a:lnTo>
                  <a:lnTo>
                    <a:pt x="579" y="3028"/>
                  </a:lnTo>
                  <a:lnTo>
                    <a:pt x="566" y="3009"/>
                  </a:lnTo>
                  <a:lnTo>
                    <a:pt x="557" y="2988"/>
                  </a:lnTo>
                  <a:lnTo>
                    <a:pt x="554" y="2965"/>
                  </a:lnTo>
                  <a:lnTo>
                    <a:pt x="551" y="2941"/>
                  </a:lnTo>
                  <a:lnTo>
                    <a:pt x="551" y="1854"/>
                  </a:lnTo>
                  <a:lnTo>
                    <a:pt x="143" y="1854"/>
                  </a:lnTo>
                  <a:lnTo>
                    <a:pt x="568" y="425"/>
                  </a:lnTo>
                  <a:lnTo>
                    <a:pt x="495" y="425"/>
                  </a:lnTo>
                  <a:lnTo>
                    <a:pt x="468" y="516"/>
                  </a:lnTo>
                  <a:lnTo>
                    <a:pt x="442" y="601"/>
                  </a:lnTo>
                  <a:lnTo>
                    <a:pt x="419" y="679"/>
                  </a:lnTo>
                  <a:lnTo>
                    <a:pt x="399" y="750"/>
                  </a:lnTo>
                  <a:lnTo>
                    <a:pt x="378" y="815"/>
                  </a:lnTo>
                  <a:lnTo>
                    <a:pt x="350" y="916"/>
                  </a:lnTo>
                  <a:lnTo>
                    <a:pt x="321" y="1012"/>
                  </a:lnTo>
                  <a:lnTo>
                    <a:pt x="293" y="1106"/>
                  </a:lnTo>
                  <a:lnTo>
                    <a:pt x="279" y="1150"/>
                  </a:lnTo>
                  <a:lnTo>
                    <a:pt x="267" y="1187"/>
                  </a:lnTo>
                  <a:lnTo>
                    <a:pt x="257" y="1219"/>
                  </a:lnTo>
                  <a:lnTo>
                    <a:pt x="249" y="1244"/>
                  </a:lnTo>
                  <a:lnTo>
                    <a:pt x="244" y="1265"/>
                  </a:lnTo>
                  <a:lnTo>
                    <a:pt x="240" y="1278"/>
                  </a:lnTo>
                  <a:lnTo>
                    <a:pt x="230" y="1304"/>
                  </a:lnTo>
                  <a:lnTo>
                    <a:pt x="215" y="1327"/>
                  </a:lnTo>
                  <a:lnTo>
                    <a:pt x="197" y="1345"/>
                  </a:lnTo>
                  <a:lnTo>
                    <a:pt x="175" y="1357"/>
                  </a:lnTo>
                  <a:lnTo>
                    <a:pt x="148" y="1365"/>
                  </a:lnTo>
                  <a:lnTo>
                    <a:pt x="119" y="1367"/>
                  </a:lnTo>
                  <a:lnTo>
                    <a:pt x="87" y="1358"/>
                  </a:lnTo>
                  <a:lnTo>
                    <a:pt x="60" y="1347"/>
                  </a:lnTo>
                  <a:lnTo>
                    <a:pt x="38" y="1331"/>
                  </a:lnTo>
                  <a:lnTo>
                    <a:pt x="22" y="1315"/>
                  </a:lnTo>
                  <a:lnTo>
                    <a:pt x="10" y="1294"/>
                  </a:lnTo>
                  <a:lnTo>
                    <a:pt x="3" y="1271"/>
                  </a:lnTo>
                  <a:lnTo>
                    <a:pt x="0" y="1246"/>
                  </a:lnTo>
                  <a:lnTo>
                    <a:pt x="1" y="1232"/>
                  </a:lnTo>
                  <a:lnTo>
                    <a:pt x="3" y="1219"/>
                  </a:lnTo>
                  <a:lnTo>
                    <a:pt x="9" y="1206"/>
                  </a:lnTo>
                  <a:lnTo>
                    <a:pt x="12" y="1197"/>
                  </a:lnTo>
                  <a:lnTo>
                    <a:pt x="17" y="1182"/>
                  </a:lnTo>
                  <a:lnTo>
                    <a:pt x="23" y="1160"/>
                  </a:lnTo>
                  <a:lnTo>
                    <a:pt x="31" y="1133"/>
                  </a:lnTo>
                  <a:lnTo>
                    <a:pt x="40" y="1099"/>
                  </a:lnTo>
                  <a:lnTo>
                    <a:pt x="52" y="1050"/>
                  </a:lnTo>
                  <a:lnTo>
                    <a:pt x="68" y="998"/>
                  </a:lnTo>
                  <a:lnTo>
                    <a:pt x="84" y="939"/>
                  </a:lnTo>
                  <a:lnTo>
                    <a:pt x="102" y="875"/>
                  </a:lnTo>
                  <a:lnTo>
                    <a:pt x="130" y="784"/>
                  </a:lnTo>
                  <a:lnTo>
                    <a:pt x="159" y="687"/>
                  </a:lnTo>
                  <a:lnTo>
                    <a:pt x="189" y="587"/>
                  </a:lnTo>
                  <a:lnTo>
                    <a:pt x="219" y="485"/>
                  </a:lnTo>
                  <a:lnTo>
                    <a:pt x="249" y="385"/>
                  </a:lnTo>
                  <a:lnTo>
                    <a:pt x="281" y="288"/>
                  </a:lnTo>
                  <a:lnTo>
                    <a:pt x="297" y="245"/>
                  </a:lnTo>
                  <a:lnTo>
                    <a:pt x="317" y="202"/>
                  </a:lnTo>
                  <a:lnTo>
                    <a:pt x="344" y="163"/>
                  </a:lnTo>
                  <a:lnTo>
                    <a:pt x="377" y="124"/>
                  </a:lnTo>
                  <a:lnTo>
                    <a:pt x="416" y="89"/>
                  </a:lnTo>
                  <a:lnTo>
                    <a:pt x="456" y="57"/>
                  </a:lnTo>
                  <a:lnTo>
                    <a:pt x="499" y="31"/>
                  </a:lnTo>
                  <a:lnTo>
                    <a:pt x="542" y="15"/>
                  </a:lnTo>
                  <a:lnTo>
                    <a:pt x="586" y="4"/>
                  </a:lnTo>
                  <a:lnTo>
                    <a:pt x="6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3648075" y="620713"/>
              <a:ext cx="990600" cy="987425"/>
            </a:xfrm>
            <a:custGeom>
              <a:avLst/>
              <a:gdLst>
                <a:gd name="T0" fmla="*/ 319 w 624"/>
                <a:gd name="T1" fmla="*/ 0 h 622"/>
                <a:gd name="T2" fmla="*/ 360 w 624"/>
                <a:gd name="T3" fmla="*/ 2 h 622"/>
                <a:gd name="T4" fmla="*/ 400 w 624"/>
                <a:gd name="T5" fmla="*/ 10 h 622"/>
                <a:gd name="T6" fmla="*/ 437 w 624"/>
                <a:gd name="T7" fmla="*/ 23 h 622"/>
                <a:gd name="T8" fmla="*/ 471 w 624"/>
                <a:gd name="T9" fmla="*/ 41 h 622"/>
                <a:gd name="T10" fmla="*/ 503 w 624"/>
                <a:gd name="T11" fmla="*/ 64 h 622"/>
                <a:gd name="T12" fmla="*/ 534 w 624"/>
                <a:gd name="T13" fmla="*/ 92 h 622"/>
                <a:gd name="T14" fmla="*/ 561 w 624"/>
                <a:gd name="T15" fmla="*/ 124 h 622"/>
                <a:gd name="T16" fmla="*/ 584 w 624"/>
                <a:gd name="T17" fmla="*/ 157 h 622"/>
                <a:gd name="T18" fmla="*/ 601 w 624"/>
                <a:gd name="T19" fmla="*/ 193 h 622"/>
                <a:gd name="T20" fmla="*/ 613 w 624"/>
                <a:gd name="T21" fmla="*/ 230 h 622"/>
                <a:gd name="T22" fmla="*/ 621 w 624"/>
                <a:gd name="T23" fmla="*/ 269 h 622"/>
                <a:gd name="T24" fmla="*/ 624 w 624"/>
                <a:gd name="T25" fmla="*/ 312 h 622"/>
                <a:gd name="T26" fmla="*/ 621 w 624"/>
                <a:gd name="T27" fmla="*/ 355 h 622"/>
                <a:gd name="T28" fmla="*/ 613 w 624"/>
                <a:gd name="T29" fmla="*/ 396 h 622"/>
                <a:gd name="T30" fmla="*/ 601 w 624"/>
                <a:gd name="T31" fmla="*/ 434 h 622"/>
                <a:gd name="T32" fmla="*/ 584 w 624"/>
                <a:gd name="T33" fmla="*/ 470 h 622"/>
                <a:gd name="T34" fmla="*/ 561 w 624"/>
                <a:gd name="T35" fmla="*/ 503 h 622"/>
                <a:gd name="T36" fmla="*/ 534 w 624"/>
                <a:gd name="T37" fmla="*/ 534 h 622"/>
                <a:gd name="T38" fmla="*/ 503 w 624"/>
                <a:gd name="T39" fmla="*/ 561 h 622"/>
                <a:gd name="T40" fmla="*/ 471 w 624"/>
                <a:gd name="T41" fmla="*/ 583 h 622"/>
                <a:gd name="T42" fmla="*/ 437 w 624"/>
                <a:gd name="T43" fmla="*/ 601 h 622"/>
                <a:gd name="T44" fmla="*/ 400 w 624"/>
                <a:gd name="T45" fmla="*/ 612 h 622"/>
                <a:gd name="T46" fmla="*/ 360 w 624"/>
                <a:gd name="T47" fmla="*/ 620 h 622"/>
                <a:gd name="T48" fmla="*/ 319 w 624"/>
                <a:gd name="T49" fmla="*/ 622 h 622"/>
                <a:gd name="T50" fmla="*/ 275 w 624"/>
                <a:gd name="T51" fmla="*/ 620 h 622"/>
                <a:gd name="T52" fmla="*/ 234 w 624"/>
                <a:gd name="T53" fmla="*/ 612 h 622"/>
                <a:gd name="T54" fmla="*/ 194 w 624"/>
                <a:gd name="T55" fmla="*/ 601 h 622"/>
                <a:gd name="T56" fmla="*/ 158 w 624"/>
                <a:gd name="T57" fmla="*/ 583 h 622"/>
                <a:gd name="T58" fmla="*/ 124 w 624"/>
                <a:gd name="T59" fmla="*/ 561 h 622"/>
                <a:gd name="T60" fmla="*/ 90 w 624"/>
                <a:gd name="T61" fmla="*/ 534 h 622"/>
                <a:gd name="T62" fmla="*/ 62 w 624"/>
                <a:gd name="T63" fmla="*/ 503 h 622"/>
                <a:gd name="T64" fmla="*/ 41 w 624"/>
                <a:gd name="T65" fmla="*/ 470 h 622"/>
                <a:gd name="T66" fmla="*/ 23 w 624"/>
                <a:gd name="T67" fmla="*/ 434 h 622"/>
                <a:gd name="T68" fmla="*/ 10 w 624"/>
                <a:gd name="T69" fmla="*/ 396 h 622"/>
                <a:gd name="T70" fmla="*/ 2 w 624"/>
                <a:gd name="T71" fmla="*/ 355 h 622"/>
                <a:gd name="T72" fmla="*/ 0 w 624"/>
                <a:gd name="T73" fmla="*/ 312 h 622"/>
                <a:gd name="T74" fmla="*/ 2 w 624"/>
                <a:gd name="T75" fmla="*/ 269 h 622"/>
                <a:gd name="T76" fmla="*/ 10 w 624"/>
                <a:gd name="T77" fmla="*/ 230 h 622"/>
                <a:gd name="T78" fmla="*/ 23 w 624"/>
                <a:gd name="T79" fmla="*/ 193 h 622"/>
                <a:gd name="T80" fmla="*/ 39 w 624"/>
                <a:gd name="T81" fmla="*/ 157 h 622"/>
                <a:gd name="T82" fmla="*/ 62 w 624"/>
                <a:gd name="T83" fmla="*/ 124 h 622"/>
                <a:gd name="T84" fmla="*/ 89 w 624"/>
                <a:gd name="T85" fmla="*/ 92 h 622"/>
                <a:gd name="T86" fmla="*/ 122 w 624"/>
                <a:gd name="T87" fmla="*/ 64 h 622"/>
                <a:gd name="T88" fmla="*/ 157 w 624"/>
                <a:gd name="T89" fmla="*/ 41 h 622"/>
                <a:gd name="T90" fmla="*/ 194 w 624"/>
                <a:gd name="T91" fmla="*/ 23 h 622"/>
                <a:gd name="T92" fmla="*/ 232 w 624"/>
                <a:gd name="T93" fmla="*/ 10 h 622"/>
                <a:gd name="T94" fmla="*/ 275 w 624"/>
                <a:gd name="T95" fmla="*/ 2 h 622"/>
                <a:gd name="T96" fmla="*/ 319 w 624"/>
                <a:gd name="T9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4" h="622">
                  <a:moveTo>
                    <a:pt x="319" y="0"/>
                  </a:moveTo>
                  <a:lnTo>
                    <a:pt x="360" y="2"/>
                  </a:lnTo>
                  <a:lnTo>
                    <a:pt x="400" y="10"/>
                  </a:lnTo>
                  <a:lnTo>
                    <a:pt x="437" y="23"/>
                  </a:lnTo>
                  <a:lnTo>
                    <a:pt x="471" y="41"/>
                  </a:lnTo>
                  <a:lnTo>
                    <a:pt x="503" y="64"/>
                  </a:lnTo>
                  <a:lnTo>
                    <a:pt x="534" y="92"/>
                  </a:lnTo>
                  <a:lnTo>
                    <a:pt x="561" y="124"/>
                  </a:lnTo>
                  <a:lnTo>
                    <a:pt x="584" y="157"/>
                  </a:lnTo>
                  <a:lnTo>
                    <a:pt x="601" y="193"/>
                  </a:lnTo>
                  <a:lnTo>
                    <a:pt x="613" y="230"/>
                  </a:lnTo>
                  <a:lnTo>
                    <a:pt x="621" y="269"/>
                  </a:lnTo>
                  <a:lnTo>
                    <a:pt x="624" y="312"/>
                  </a:lnTo>
                  <a:lnTo>
                    <a:pt x="621" y="355"/>
                  </a:lnTo>
                  <a:lnTo>
                    <a:pt x="613" y="396"/>
                  </a:lnTo>
                  <a:lnTo>
                    <a:pt x="601" y="434"/>
                  </a:lnTo>
                  <a:lnTo>
                    <a:pt x="584" y="470"/>
                  </a:lnTo>
                  <a:lnTo>
                    <a:pt x="561" y="503"/>
                  </a:lnTo>
                  <a:lnTo>
                    <a:pt x="534" y="534"/>
                  </a:lnTo>
                  <a:lnTo>
                    <a:pt x="503" y="561"/>
                  </a:lnTo>
                  <a:lnTo>
                    <a:pt x="471" y="583"/>
                  </a:lnTo>
                  <a:lnTo>
                    <a:pt x="437" y="601"/>
                  </a:lnTo>
                  <a:lnTo>
                    <a:pt x="400" y="612"/>
                  </a:lnTo>
                  <a:lnTo>
                    <a:pt x="360" y="620"/>
                  </a:lnTo>
                  <a:lnTo>
                    <a:pt x="319" y="622"/>
                  </a:lnTo>
                  <a:lnTo>
                    <a:pt x="275" y="620"/>
                  </a:lnTo>
                  <a:lnTo>
                    <a:pt x="234" y="612"/>
                  </a:lnTo>
                  <a:lnTo>
                    <a:pt x="194" y="601"/>
                  </a:lnTo>
                  <a:lnTo>
                    <a:pt x="158" y="583"/>
                  </a:lnTo>
                  <a:lnTo>
                    <a:pt x="124" y="561"/>
                  </a:lnTo>
                  <a:lnTo>
                    <a:pt x="90" y="534"/>
                  </a:lnTo>
                  <a:lnTo>
                    <a:pt x="62" y="503"/>
                  </a:lnTo>
                  <a:lnTo>
                    <a:pt x="41" y="470"/>
                  </a:lnTo>
                  <a:lnTo>
                    <a:pt x="23" y="434"/>
                  </a:lnTo>
                  <a:lnTo>
                    <a:pt x="10" y="396"/>
                  </a:lnTo>
                  <a:lnTo>
                    <a:pt x="2" y="355"/>
                  </a:lnTo>
                  <a:lnTo>
                    <a:pt x="0" y="312"/>
                  </a:lnTo>
                  <a:lnTo>
                    <a:pt x="2" y="269"/>
                  </a:lnTo>
                  <a:lnTo>
                    <a:pt x="10" y="230"/>
                  </a:lnTo>
                  <a:lnTo>
                    <a:pt x="23" y="193"/>
                  </a:lnTo>
                  <a:lnTo>
                    <a:pt x="39" y="157"/>
                  </a:lnTo>
                  <a:lnTo>
                    <a:pt x="62" y="124"/>
                  </a:lnTo>
                  <a:lnTo>
                    <a:pt x="89" y="92"/>
                  </a:lnTo>
                  <a:lnTo>
                    <a:pt x="122" y="64"/>
                  </a:lnTo>
                  <a:lnTo>
                    <a:pt x="157" y="41"/>
                  </a:lnTo>
                  <a:lnTo>
                    <a:pt x="194" y="23"/>
                  </a:lnTo>
                  <a:lnTo>
                    <a:pt x="232" y="10"/>
                  </a:lnTo>
                  <a:lnTo>
                    <a:pt x="275" y="2"/>
                  </a:lnTo>
                  <a:lnTo>
                    <a:pt x="3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grpSp>
        <p:nvGrpSpPr>
          <p:cNvPr id="34" name="Group 85"/>
          <p:cNvGrpSpPr/>
          <p:nvPr/>
        </p:nvGrpSpPr>
        <p:grpSpPr>
          <a:xfrm>
            <a:off x="3815786" y="2000722"/>
            <a:ext cx="406440" cy="1031460"/>
            <a:chOff x="7069138" y="620713"/>
            <a:chExt cx="2373313" cy="6022975"/>
          </a:xfrm>
          <a:solidFill>
            <a:schemeClr val="accent5"/>
          </a:solidFill>
        </p:grpSpPr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7069138" y="1735138"/>
              <a:ext cx="2373313" cy="4908550"/>
            </a:xfrm>
            <a:custGeom>
              <a:avLst/>
              <a:gdLst>
                <a:gd name="T0" fmla="*/ 1095 w 1495"/>
                <a:gd name="T1" fmla="*/ 0 h 3092"/>
                <a:gd name="T2" fmla="*/ 1201 w 1495"/>
                <a:gd name="T3" fmla="*/ 14 h 3092"/>
                <a:gd name="T4" fmla="*/ 1296 w 1495"/>
                <a:gd name="T5" fmla="*/ 53 h 3092"/>
                <a:gd name="T6" fmla="*/ 1377 w 1495"/>
                <a:gd name="T7" fmla="*/ 118 h 3092"/>
                <a:gd name="T8" fmla="*/ 1444 w 1495"/>
                <a:gd name="T9" fmla="*/ 204 h 3092"/>
                <a:gd name="T10" fmla="*/ 1482 w 1495"/>
                <a:gd name="T11" fmla="*/ 299 h 3092"/>
                <a:gd name="T12" fmla="*/ 1495 w 1495"/>
                <a:gd name="T13" fmla="*/ 401 h 3092"/>
                <a:gd name="T14" fmla="*/ 1492 w 1495"/>
                <a:gd name="T15" fmla="*/ 1402 h 3092"/>
                <a:gd name="T16" fmla="*/ 1473 w 1495"/>
                <a:gd name="T17" fmla="*/ 1451 h 3092"/>
                <a:gd name="T18" fmla="*/ 1439 w 1495"/>
                <a:gd name="T19" fmla="*/ 1488 h 3092"/>
                <a:gd name="T20" fmla="*/ 1390 w 1495"/>
                <a:gd name="T21" fmla="*/ 1507 h 3092"/>
                <a:gd name="T22" fmla="*/ 1333 w 1495"/>
                <a:gd name="T23" fmla="*/ 1507 h 3092"/>
                <a:gd name="T24" fmla="*/ 1283 w 1495"/>
                <a:gd name="T25" fmla="*/ 1488 h 3092"/>
                <a:gd name="T26" fmla="*/ 1243 w 1495"/>
                <a:gd name="T27" fmla="*/ 1451 h 3092"/>
                <a:gd name="T28" fmla="*/ 1225 w 1495"/>
                <a:gd name="T29" fmla="*/ 1402 h 3092"/>
                <a:gd name="T30" fmla="*/ 1224 w 1495"/>
                <a:gd name="T31" fmla="*/ 503 h 3092"/>
                <a:gd name="T32" fmla="*/ 1151 w 1495"/>
                <a:gd name="T33" fmla="*/ 2917 h 3092"/>
                <a:gd name="T34" fmla="*/ 1138 w 1495"/>
                <a:gd name="T35" fmla="*/ 2983 h 3092"/>
                <a:gd name="T36" fmla="*/ 1100 w 1495"/>
                <a:gd name="T37" fmla="*/ 3040 h 3092"/>
                <a:gd name="T38" fmla="*/ 1042 w 1495"/>
                <a:gd name="T39" fmla="*/ 3079 h 3092"/>
                <a:gd name="T40" fmla="*/ 977 w 1495"/>
                <a:gd name="T41" fmla="*/ 3092 h 3092"/>
                <a:gd name="T42" fmla="*/ 916 w 1495"/>
                <a:gd name="T43" fmla="*/ 3084 h 3092"/>
                <a:gd name="T44" fmla="*/ 865 w 1495"/>
                <a:gd name="T45" fmla="*/ 3060 h 3092"/>
                <a:gd name="T46" fmla="*/ 820 w 1495"/>
                <a:gd name="T47" fmla="*/ 3013 h 3092"/>
                <a:gd name="T48" fmla="*/ 793 w 1495"/>
                <a:gd name="T49" fmla="*/ 2951 h 3092"/>
                <a:gd name="T50" fmla="*/ 789 w 1495"/>
                <a:gd name="T51" fmla="*/ 1518 h 3092"/>
                <a:gd name="T52" fmla="*/ 711 w 1495"/>
                <a:gd name="T53" fmla="*/ 2917 h 3092"/>
                <a:gd name="T54" fmla="*/ 704 w 1495"/>
                <a:gd name="T55" fmla="*/ 2971 h 3092"/>
                <a:gd name="T56" fmla="*/ 678 w 1495"/>
                <a:gd name="T57" fmla="*/ 3019 h 3092"/>
                <a:gd name="T58" fmla="*/ 636 w 1495"/>
                <a:gd name="T59" fmla="*/ 3060 h 3092"/>
                <a:gd name="T60" fmla="*/ 587 w 1495"/>
                <a:gd name="T61" fmla="*/ 3084 h 3092"/>
                <a:gd name="T62" fmla="*/ 528 w 1495"/>
                <a:gd name="T63" fmla="*/ 3092 h 3092"/>
                <a:gd name="T64" fmla="*/ 473 w 1495"/>
                <a:gd name="T65" fmla="*/ 3084 h 3092"/>
                <a:gd name="T66" fmla="*/ 424 w 1495"/>
                <a:gd name="T67" fmla="*/ 3060 h 3092"/>
                <a:gd name="T68" fmla="*/ 380 w 1495"/>
                <a:gd name="T69" fmla="*/ 3019 h 3092"/>
                <a:gd name="T70" fmla="*/ 352 w 1495"/>
                <a:gd name="T71" fmla="*/ 2971 h 3092"/>
                <a:gd name="T72" fmla="*/ 343 w 1495"/>
                <a:gd name="T73" fmla="*/ 2917 h 3092"/>
                <a:gd name="T74" fmla="*/ 271 w 1495"/>
                <a:gd name="T75" fmla="*/ 503 h 3092"/>
                <a:gd name="T76" fmla="*/ 269 w 1495"/>
                <a:gd name="T77" fmla="*/ 1402 h 3092"/>
                <a:gd name="T78" fmla="*/ 252 w 1495"/>
                <a:gd name="T79" fmla="*/ 1451 h 3092"/>
                <a:gd name="T80" fmla="*/ 215 w 1495"/>
                <a:gd name="T81" fmla="*/ 1488 h 3092"/>
                <a:gd name="T82" fmla="*/ 167 w 1495"/>
                <a:gd name="T83" fmla="*/ 1507 h 3092"/>
                <a:gd name="T84" fmla="*/ 109 w 1495"/>
                <a:gd name="T85" fmla="*/ 1507 h 3092"/>
                <a:gd name="T86" fmla="*/ 62 w 1495"/>
                <a:gd name="T87" fmla="*/ 1488 h 3092"/>
                <a:gd name="T88" fmla="*/ 22 w 1495"/>
                <a:gd name="T89" fmla="*/ 1451 h 3092"/>
                <a:gd name="T90" fmla="*/ 2 w 1495"/>
                <a:gd name="T91" fmla="*/ 1402 h 3092"/>
                <a:gd name="T92" fmla="*/ 0 w 1495"/>
                <a:gd name="T93" fmla="*/ 401 h 3092"/>
                <a:gd name="T94" fmla="*/ 13 w 1495"/>
                <a:gd name="T95" fmla="*/ 299 h 3092"/>
                <a:gd name="T96" fmla="*/ 53 w 1495"/>
                <a:gd name="T97" fmla="*/ 204 h 3092"/>
                <a:gd name="T98" fmla="*/ 119 w 1495"/>
                <a:gd name="T99" fmla="*/ 117 h 3092"/>
                <a:gd name="T100" fmla="*/ 204 w 1495"/>
                <a:gd name="T101" fmla="*/ 52 h 3092"/>
                <a:gd name="T102" fmla="*/ 297 w 1495"/>
                <a:gd name="T103" fmla="*/ 12 h 3092"/>
                <a:gd name="T104" fmla="*/ 401 w 1495"/>
                <a:gd name="T105" fmla="*/ 0 h 3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95" h="3092">
                  <a:moveTo>
                    <a:pt x="401" y="0"/>
                  </a:moveTo>
                  <a:lnTo>
                    <a:pt x="1095" y="0"/>
                  </a:lnTo>
                  <a:lnTo>
                    <a:pt x="1150" y="3"/>
                  </a:lnTo>
                  <a:lnTo>
                    <a:pt x="1201" y="14"/>
                  </a:lnTo>
                  <a:lnTo>
                    <a:pt x="1250" y="30"/>
                  </a:lnTo>
                  <a:lnTo>
                    <a:pt x="1296" y="53"/>
                  </a:lnTo>
                  <a:lnTo>
                    <a:pt x="1338" y="83"/>
                  </a:lnTo>
                  <a:lnTo>
                    <a:pt x="1377" y="118"/>
                  </a:lnTo>
                  <a:lnTo>
                    <a:pt x="1413" y="161"/>
                  </a:lnTo>
                  <a:lnTo>
                    <a:pt x="1444" y="204"/>
                  </a:lnTo>
                  <a:lnTo>
                    <a:pt x="1466" y="250"/>
                  </a:lnTo>
                  <a:lnTo>
                    <a:pt x="1482" y="299"/>
                  </a:lnTo>
                  <a:lnTo>
                    <a:pt x="1491" y="349"/>
                  </a:lnTo>
                  <a:lnTo>
                    <a:pt x="1495" y="401"/>
                  </a:lnTo>
                  <a:lnTo>
                    <a:pt x="1495" y="1375"/>
                  </a:lnTo>
                  <a:lnTo>
                    <a:pt x="1492" y="1402"/>
                  </a:lnTo>
                  <a:lnTo>
                    <a:pt x="1485" y="1428"/>
                  </a:lnTo>
                  <a:lnTo>
                    <a:pt x="1473" y="1451"/>
                  </a:lnTo>
                  <a:lnTo>
                    <a:pt x="1459" y="1471"/>
                  </a:lnTo>
                  <a:lnTo>
                    <a:pt x="1439" y="1488"/>
                  </a:lnTo>
                  <a:lnTo>
                    <a:pt x="1416" y="1500"/>
                  </a:lnTo>
                  <a:lnTo>
                    <a:pt x="1390" y="1507"/>
                  </a:lnTo>
                  <a:lnTo>
                    <a:pt x="1359" y="1509"/>
                  </a:lnTo>
                  <a:lnTo>
                    <a:pt x="1333" y="1507"/>
                  </a:lnTo>
                  <a:lnTo>
                    <a:pt x="1307" y="1500"/>
                  </a:lnTo>
                  <a:lnTo>
                    <a:pt x="1283" y="1488"/>
                  </a:lnTo>
                  <a:lnTo>
                    <a:pt x="1260" y="1471"/>
                  </a:lnTo>
                  <a:lnTo>
                    <a:pt x="1243" y="1451"/>
                  </a:lnTo>
                  <a:lnTo>
                    <a:pt x="1233" y="1428"/>
                  </a:lnTo>
                  <a:lnTo>
                    <a:pt x="1225" y="1402"/>
                  </a:lnTo>
                  <a:lnTo>
                    <a:pt x="1224" y="1375"/>
                  </a:lnTo>
                  <a:lnTo>
                    <a:pt x="1224" y="503"/>
                  </a:lnTo>
                  <a:lnTo>
                    <a:pt x="1151" y="503"/>
                  </a:lnTo>
                  <a:lnTo>
                    <a:pt x="1151" y="2917"/>
                  </a:lnTo>
                  <a:lnTo>
                    <a:pt x="1147" y="2951"/>
                  </a:lnTo>
                  <a:lnTo>
                    <a:pt x="1138" y="2983"/>
                  </a:lnTo>
                  <a:lnTo>
                    <a:pt x="1122" y="3013"/>
                  </a:lnTo>
                  <a:lnTo>
                    <a:pt x="1100" y="3040"/>
                  </a:lnTo>
                  <a:lnTo>
                    <a:pt x="1072" y="3064"/>
                  </a:lnTo>
                  <a:lnTo>
                    <a:pt x="1042" y="3079"/>
                  </a:lnTo>
                  <a:lnTo>
                    <a:pt x="1010" y="3089"/>
                  </a:lnTo>
                  <a:lnTo>
                    <a:pt x="977" y="3092"/>
                  </a:lnTo>
                  <a:lnTo>
                    <a:pt x="945" y="3091"/>
                  </a:lnTo>
                  <a:lnTo>
                    <a:pt x="916" y="3084"/>
                  </a:lnTo>
                  <a:lnTo>
                    <a:pt x="889" y="3074"/>
                  </a:lnTo>
                  <a:lnTo>
                    <a:pt x="865" y="3060"/>
                  </a:lnTo>
                  <a:lnTo>
                    <a:pt x="843" y="3040"/>
                  </a:lnTo>
                  <a:lnTo>
                    <a:pt x="820" y="3013"/>
                  </a:lnTo>
                  <a:lnTo>
                    <a:pt x="803" y="2983"/>
                  </a:lnTo>
                  <a:lnTo>
                    <a:pt x="793" y="2951"/>
                  </a:lnTo>
                  <a:lnTo>
                    <a:pt x="789" y="2917"/>
                  </a:lnTo>
                  <a:lnTo>
                    <a:pt x="789" y="1518"/>
                  </a:lnTo>
                  <a:lnTo>
                    <a:pt x="711" y="1518"/>
                  </a:lnTo>
                  <a:lnTo>
                    <a:pt x="711" y="2917"/>
                  </a:lnTo>
                  <a:lnTo>
                    <a:pt x="709" y="2944"/>
                  </a:lnTo>
                  <a:lnTo>
                    <a:pt x="704" y="2971"/>
                  </a:lnTo>
                  <a:lnTo>
                    <a:pt x="692" y="2996"/>
                  </a:lnTo>
                  <a:lnTo>
                    <a:pt x="678" y="3019"/>
                  </a:lnTo>
                  <a:lnTo>
                    <a:pt x="658" y="3040"/>
                  </a:lnTo>
                  <a:lnTo>
                    <a:pt x="636" y="3060"/>
                  </a:lnTo>
                  <a:lnTo>
                    <a:pt x="613" y="3074"/>
                  </a:lnTo>
                  <a:lnTo>
                    <a:pt x="587" y="3084"/>
                  </a:lnTo>
                  <a:lnTo>
                    <a:pt x="559" y="3091"/>
                  </a:lnTo>
                  <a:lnTo>
                    <a:pt x="528" y="3092"/>
                  </a:lnTo>
                  <a:lnTo>
                    <a:pt x="500" y="3091"/>
                  </a:lnTo>
                  <a:lnTo>
                    <a:pt x="473" y="3084"/>
                  </a:lnTo>
                  <a:lnTo>
                    <a:pt x="448" y="3074"/>
                  </a:lnTo>
                  <a:lnTo>
                    <a:pt x="424" y="3060"/>
                  </a:lnTo>
                  <a:lnTo>
                    <a:pt x="401" y="3040"/>
                  </a:lnTo>
                  <a:lnTo>
                    <a:pt x="380" y="3019"/>
                  </a:lnTo>
                  <a:lnTo>
                    <a:pt x="363" y="2996"/>
                  </a:lnTo>
                  <a:lnTo>
                    <a:pt x="352" y="2971"/>
                  </a:lnTo>
                  <a:lnTo>
                    <a:pt x="344" y="2944"/>
                  </a:lnTo>
                  <a:lnTo>
                    <a:pt x="343" y="2917"/>
                  </a:lnTo>
                  <a:lnTo>
                    <a:pt x="343" y="503"/>
                  </a:lnTo>
                  <a:lnTo>
                    <a:pt x="271" y="503"/>
                  </a:lnTo>
                  <a:lnTo>
                    <a:pt x="271" y="1375"/>
                  </a:lnTo>
                  <a:lnTo>
                    <a:pt x="269" y="1402"/>
                  </a:lnTo>
                  <a:lnTo>
                    <a:pt x="262" y="1428"/>
                  </a:lnTo>
                  <a:lnTo>
                    <a:pt x="252" y="1451"/>
                  </a:lnTo>
                  <a:lnTo>
                    <a:pt x="237" y="1471"/>
                  </a:lnTo>
                  <a:lnTo>
                    <a:pt x="215" y="1488"/>
                  </a:lnTo>
                  <a:lnTo>
                    <a:pt x="192" y="1500"/>
                  </a:lnTo>
                  <a:lnTo>
                    <a:pt x="167" y="1507"/>
                  </a:lnTo>
                  <a:lnTo>
                    <a:pt x="136" y="1509"/>
                  </a:lnTo>
                  <a:lnTo>
                    <a:pt x="109" y="1507"/>
                  </a:lnTo>
                  <a:lnTo>
                    <a:pt x="85" y="1500"/>
                  </a:lnTo>
                  <a:lnTo>
                    <a:pt x="62" y="1488"/>
                  </a:lnTo>
                  <a:lnTo>
                    <a:pt x="40" y="1471"/>
                  </a:lnTo>
                  <a:lnTo>
                    <a:pt x="22" y="1451"/>
                  </a:lnTo>
                  <a:lnTo>
                    <a:pt x="9" y="1428"/>
                  </a:lnTo>
                  <a:lnTo>
                    <a:pt x="2" y="1402"/>
                  </a:lnTo>
                  <a:lnTo>
                    <a:pt x="0" y="1375"/>
                  </a:lnTo>
                  <a:lnTo>
                    <a:pt x="0" y="401"/>
                  </a:lnTo>
                  <a:lnTo>
                    <a:pt x="3" y="349"/>
                  </a:lnTo>
                  <a:lnTo>
                    <a:pt x="13" y="299"/>
                  </a:lnTo>
                  <a:lnTo>
                    <a:pt x="30" y="250"/>
                  </a:lnTo>
                  <a:lnTo>
                    <a:pt x="53" y="204"/>
                  </a:lnTo>
                  <a:lnTo>
                    <a:pt x="83" y="159"/>
                  </a:lnTo>
                  <a:lnTo>
                    <a:pt x="119" y="117"/>
                  </a:lnTo>
                  <a:lnTo>
                    <a:pt x="160" y="81"/>
                  </a:lnTo>
                  <a:lnTo>
                    <a:pt x="204" y="52"/>
                  </a:lnTo>
                  <a:lnTo>
                    <a:pt x="248" y="29"/>
                  </a:lnTo>
                  <a:lnTo>
                    <a:pt x="297" y="12"/>
                  </a:lnTo>
                  <a:lnTo>
                    <a:pt x="347" y="3"/>
                  </a:lnTo>
                  <a:lnTo>
                    <a:pt x="4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7767638" y="620713"/>
              <a:ext cx="984250" cy="987425"/>
            </a:xfrm>
            <a:custGeom>
              <a:avLst/>
              <a:gdLst>
                <a:gd name="T0" fmla="*/ 308 w 620"/>
                <a:gd name="T1" fmla="*/ 0 h 622"/>
                <a:gd name="T2" fmla="*/ 351 w 620"/>
                <a:gd name="T3" fmla="*/ 2 h 622"/>
                <a:gd name="T4" fmla="*/ 390 w 620"/>
                <a:gd name="T5" fmla="*/ 10 h 622"/>
                <a:gd name="T6" fmla="*/ 429 w 620"/>
                <a:gd name="T7" fmla="*/ 23 h 622"/>
                <a:gd name="T8" fmla="*/ 464 w 620"/>
                <a:gd name="T9" fmla="*/ 41 h 622"/>
                <a:gd name="T10" fmla="*/ 498 w 620"/>
                <a:gd name="T11" fmla="*/ 64 h 622"/>
                <a:gd name="T12" fmla="*/ 530 w 620"/>
                <a:gd name="T13" fmla="*/ 92 h 622"/>
                <a:gd name="T14" fmla="*/ 558 w 620"/>
                <a:gd name="T15" fmla="*/ 124 h 622"/>
                <a:gd name="T16" fmla="*/ 581 w 620"/>
                <a:gd name="T17" fmla="*/ 157 h 622"/>
                <a:gd name="T18" fmla="*/ 599 w 620"/>
                <a:gd name="T19" fmla="*/ 193 h 622"/>
                <a:gd name="T20" fmla="*/ 611 w 620"/>
                <a:gd name="T21" fmla="*/ 230 h 622"/>
                <a:gd name="T22" fmla="*/ 619 w 620"/>
                <a:gd name="T23" fmla="*/ 269 h 622"/>
                <a:gd name="T24" fmla="*/ 620 w 620"/>
                <a:gd name="T25" fmla="*/ 312 h 622"/>
                <a:gd name="T26" fmla="*/ 619 w 620"/>
                <a:gd name="T27" fmla="*/ 355 h 622"/>
                <a:gd name="T28" fmla="*/ 611 w 620"/>
                <a:gd name="T29" fmla="*/ 396 h 622"/>
                <a:gd name="T30" fmla="*/ 599 w 620"/>
                <a:gd name="T31" fmla="*/ 434 h 622"/>
                <a:gd name="T32" fmla="*/ 581 w 620"/>
                <a:gd name="T33" fmla="*/ 470 h 622"/>
                <a:gd name="T34" fmla="*/ 558 w 620"/>
                <a:gd name="T35" fmla="*/ 503 h 622"/>
                <a:gd name="T36" fmla="*/ 530 w 620"/>
                <a:gd name="T37" fmla="*/ 534 h 622"/>
                <a:gd name="T38" fmla="*/ 499 w 620"/>
                <a:gd name="T39" fmla="*/ 561 h 622"/>
                <a:gd name="T40" fmla="*/ 464 w 620"/>
                <a:gd name="T41" fmla="*/ 583 h 622"/>
                <a:gd name="T42" fmla="*/ 429 w 620"/>
                <a:gd name="T43" fmla="*/ 601 h 622"/>
                <a:gd name="T44" fmla="*/ 391 w 620"/>
                <a:gd name="T45" fmla="*/ 612 h 622"/>
                <a:gd name="T46" fmla="*/ 351 w 620"/>
                <a:gd name="T47" fmla="*/ 620 h 622"/>
                <a:gd name="T48" fmla="*/ 308 w 620"/>
                <a:gd name="T49" fmla="*/ 622 h 622"/>
                <a:gd name="T50" fmla="*/ 266 w 620"/>
                <a:gd name="T51" fmla="*/ 620 h 622"/>
                <a:gd name="T52" fmla="*/ 225 w 620"/>
                <a:gd name="T53" fmla="*/ 612 h 622"/>
                <a:gd name="T54" fmla="*/ 187 w 620"/>
                <a:gd name="T55" fmla="*/ 601 h 622"/>
                <a:gd name="T56" fmla="*/ 151 w 620"/>
                <a:gd name="T57" fmla="*/ 583 h 622"/>
                <a:gd name="T58" fmla="*/ 118 w 620"/>
                <a:gd name="T59" fmla="*/ 561 h 622"/>
                <a:gd name="T60" fmla="*/ 88 w 620"/>
                <a:gd name="T61" fmla="*/ 534 h 622"/>
                <a:gd name="T62" fmla="*/ 60 w 620"/>
                <a:gd name="T63" fmla="*/ 503 h 622"/>
                <a:gd name="T64" fmla="*/ 39 w 620"/>
                <a:gd name="T65" fmla="*/ 470 h 622"/>
                <a:gd name="T66" fmla="*/ 21 w 620"/>
                <a:gd name="T67" fmla="*/ 434 h 622"/>
                <a:gd name="T68" fmla="*/ 9 w 620"/>
                <a:gd name="T69" fmla="*/ 396 h 622"/>
                <a:gd name="T70" fmla="*/ 1 w 620"/>
                <a:gd name="T71" fmla="*/ 355 h 622"/>
                <a:gd name="T72" fmla="*/ 0 w 620"/>
                <a:gd name="T73" fmla="*/ 312 h 622"/>
                <a:gd name="T74" fmla="*/ 1 w 620"/>
                <a:gd name="T75" fmla="*/ 269 h 622"/>
                <a:gd name="T76" fmla="*/ 9 w 620"/>
                <a:gd name="T77" fmla="*/ 230 h 622"/>
                <a:gd name="T78" fmla="*/ 21 w 620"/>
                <a:gd name="T79" fmla="*/ 193 h 622"/>
                <a:gd name="T80" fmla="*/ 39 w 620"/>
                <a:gd name="T81" fmla="*/ 157 h 622"/>
                <a:gd name="T82" fmla="*/ 60 w 620"/>
                <a:gd name="T83" fmla="*/ 124 h 622"/>
                <a:gd name="T84" fmla="*/ 88 w 620"/>
                <a:gd name="T85" fmla="*/ 92 h 622"/>
                <a:gd name="T86" fmla="*/ 118 w 620"/>
                <a:gd name="T87" fmla="*/ 64 h 622"/>
                <a:gd name="T88" fmla="*/ 151 w 620"/>
                <a:gd name="T89" fmla="*/ 41 h 622"/>
                <a:gd name="T90" fmla="*/ 187 w 620"/>
                <a:gd name="T91" fmla="*/ 23 h 622"/>
                <a:gd name="T92" fmla="*/ 225 w 620"/>
                <a:gd name="T93" fmla="*/ 10 h 622"/>
                <a:gd name="T94" fmla="*/ 266 w 620"/>
                <a:gd name="T95" fmla="*/ 2 h 622"/>
                <a:gd name="T96" fmla="*/ 308 w 620"/>
                <a:gd name="T97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0" h="622">
                  <a:moveTo>
                    <a:pt x="308" y="0"/>
                  </a:moveTo>
                  <a:lnTo>
                    <a:pt x="351" y="2"/>
                  </a:lnTo>
                  <a:lnTo>
                    <a:pt x="390" y="10"/>
                  </a:lnTo>
                  <a:lnTo>
                    <a:pt x="429" y="23"/>
                  </a:lnTo>
                  <a:lnTo>
                    <a:pt x="464" y="41"/>
                  </a:lnTo>
                  <a:lnTo>
                    <a:pt x="498" y="64"/>
                  </a:lnTo>
                  <a:lnTo>
                    <a:pt x="530" y="92"/>
                  </a:lnTo>
                  <a:lnTo>
                    <a:pt x="558" y="124"/>
                  </a:lnTo>
                  <a:lnTo>
                    <a:pt x="581" y="157"/>
                  </a:lnTo>
                  <a:lnTo>
                    <a:pt x="599" y="193"/>
                  </a:lnTo>
                  <a:lnTo>
                    <a:pt x="611" y="230"/>
                  </a:lnTo>
                  <a:lnTo>
                    <a:pt x="619" y="269"/>
                  </a:lnTo>
                  <a:lnTo>
                    <a:pt x="620" y="312"/>
                  </a:lnTo>
                  <a:lnTo>
                    <a:pt x="619" y="355"/>
                  </a:lnTo>
                  <a:lnTo>
                    <a:pt x="611" y="396"/>
                  </a:lnTo>
                  <a:lnTo>
                    <a:pt x="599" y="434"/>
                  </a:lnTo>
                  <a:lnTo>
                    <a:pt x="581" y="470"/>
                  </a:lnTo>
                  <a:lnTo>
                    <a:pt x="558" y="503"/>
                  </a:lnTo>
                  <a:lnTo>
                    <a:pt x="530" y="534"/>
                  </a:lnTo>
                  <a:lnTo>
                    <a:pt x="499" y="561"/>
                  </a:lnTo>
                  <a:lnTo>
                    <a:pt x="464" y="583"/>
                  </a:lnTo>
                  <a:lnTo>
                    <a:pt x="429" y="601"/>
                  </a:lnTo>
                  <a:lnTo>
                    <a:pt x="391" y="612"/>
                  </a:lnTo>
                  <a:lnTo>
                    <a:pt x="351" y="620"/>
                  </a:lnTo>
                  <a:lnTo>
                    <a:pt x="308" y="622"/>
                  </a:lnTo>
                  <a:lnTo>
                    <a:pt x="266" y="620"/>
                  </a:lnTo>
                  <a:lnTo>
                    <a:pt x="225" y="612"/>
                  </a:lnTo>
                  <a:lnTo>
                    <a:pt x="187" y="601"/>
                  </a:lnTo>
                  <a:lnTo>
                    <a:pt x="151" y="583"/>
                  </a:lnTo>
                  <a:lnTo>
                    <a:pt x="118" y="561"/>
                  </a:lnTo>
                  <a:lnTo>
                    <a:pt x="88" y="534"/>
                  </a:lnTo>
                  <a:lnTo>
                    <a:pt x="60" y="503"/>
                  </a:lnTo>
                  <a:lnTo>
                    <a:pt x="39" y="470"/>
                  </a:lnTo>
                  <a:lnTo>
                    <a:pt x="21" y="434"/>
                  </a:lnTo>
                  <a:lnTo>
                    <a:pt x="9" y="396"/>
                  </a:lnTo>
                  <a:lnTo>
                    <a:pt x="1" y="355"/>
                  </a:lnTo>
                  <a:lnTo>
                    <a:pt x="0" y="312"/>
                  </a:lnTo>
                  <a:lnTo>
                    <a:pt x="1" y="269"/>
                  </a:lnTo>
                  <a:lnTo>
                    <a:pt x="9" y="230"/>
                  </a:lnTo>
                  <a:lnTo>
                    <a:pt x="21" y="193"/>
                  </a:lnTo>
                  <a:lnTo>
                    <a:pt x="39" y="157"/>
                  </a:lnTo>
                  <a:lnTo>
                    <a:pt x="60" y="124"/>
                  </a:lnTo>
                  <a:lnTo>
                    <a:pt x="88" y="92"/>
                  </a:lnTo>
                  <a:lnTo>
                    <a:pt x="118" y="64"/>
                  </a:lnTo>
                  <a:lnTo>
                    <a:pt x="151" y="41"/>
                  </a:lnTo>
                  <a:lnTo>
                    <a:pt x="187" y="23"/>
                  </a:lnTo>
                  <a:lnTo>
                    <a:pt x="225" y="10"/>
                  </a:lnTo>
                  <a:lnTo>
                    <a:pt x="266" y="2"/>
                  </a:lnTo>
                  <a:lnTo>
                    <a:pt x="3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</a:endParaRPr>
            </a:p>
          </p:txBody>
        </p:sp>
      </p:grpSp>
      <p:sp>
        <p:nvSpPr>
          <p:cNvPr id="37" name="TextBox 120"/>
          <p:cNvSpPr txBox="1"/>
          <p:nvPr/>
        </p:nvSpPr>
        <p:spPr>
          <a:xfrm>
            <a:off x="1901652" y="2210540"/>
            <a:ext cx="161133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hr-HR" sz="4000" dirty="0">
                <a:solidFill>
                  <a:schemeClr val="accent5"/>
                </a:solidFill>
                <a:latin typeface="Open Sans" panose="020B0606030504020204" pitchFamily="34" charset="0"/>
              </a:rPr>
              <a:t>50,9%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38" name="TextBox 121"/>
          <p:cNvSpPr txBox="1"/>
          <p:nvPr/>
        </p:nvSpPr>
        <p:spPr>
          <a:xfrm>
            <a:off x="6690878" y="2275652"/>
            <a:ext cx="161133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hr-HR" sz="4000" dirty="0">
                <a:solidFill>
                  <a:schemeClr val="accent2"/>
                </a:solidFill>
                <a:latin typeface="Open Sans" panose="020B0606030504020204" pitchFamily="34" charset="0"/>
              </a:rPr>
              <a:t>49,1%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42" name="TextBox 120"/>
          <p:cNvSpPr txBox="1"/>
          <p:nvPr/>
        </p:nvSpPr>
        <p:spPr>
          <a:xfrm>
            <a:off x="1806783" y="1382054"/>
            <a:ext cx="709043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r-HR" sz="2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443-oro </a:t>
            </a:r>
            <a:r>
              <a:rPr lang="hr-H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djece procijenili su i roditelji i odgojitelji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49" name="Group 75"/>
          <p:cNvGrpSpPr/>
          <p:nvPr/>
        </p:nvGrpSpPr>
        <p:grpSpPr>
          <a:xfrm>
            <a:off x="517144" y="1119452"/>
            <a:ext cx="1018389" cy="1178187"/>
            <a:chOff x="5641675" y="828136"/>
            <a:chExt cx="1086928" cy="1257482"/>
          </a:xfrm>
          <a:solidFill>
            <a:schemeClr val="accent3"/>
          </a:solidFill>
        </p:grpSpPr>
        <p:sp>
          <p:nvSpPr>
            <p:cNvPr id="50" name="Oval 79"/>
            <p:cNvSpPr/>
            <p:nvPr/>
          </p:nvSpPr>
          <p:spPr>
            <a:xfrm>
              <a:off x="5641675" y="828136"/>
              <a:ext cx="1086928" cy="10869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</a:endParaRPr>
            </a:p>
          </p:txBody>
        </p:sp>
        <p:sp>
          <p:nvSpPr>
            <p:cNvPr id="51" name="Isosceles Triangle 80"/>
            <p:cNvSpPr/>
            <p:nvPr/>
          </p:nvSpPr>
          <p:spPr>
            <a:xfrm rot="10800000">
              <a:off x="6032434" y="1822334"/>
              <a:ext cx="305410" cy="26328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</a:endParaRPr>
            </a:p>
          </p:txBody>
        </p:sp>
      </p:grpSp>
      <p:sp>
        <p:nvSpPr>
          <p:cNvPr id="58" name="Freeform 32"/>
          <p:cNvSpPr>
            <a:spLocks noEditPoints="1"/>
          </p:cNvSpPr>
          <p:nvPr/>
        </p:nvSpPr>
        <p:spPr bwMode="auto">
          <a:xfrm>
            <a:off x="781076" y="1424141"/>
            <a:ext cx="490522" cy="409008"/>
          </a:xfrm>
          <a:custGeom>
            <a:avLst/>
            <a:gdLst>
              <a:gd name="T0" fmla="*/ 3061 w 4766"/>
              <a:gd name="T1" fmla="*/ 2218 h 3974"/>
              <a:gd name="T2" fmla="*/ 3455 w 4766"/>
              <a:gd name="T3" fmla="*/ 2539 h 3974"/>
              <a:gd name="T4" fmla="*/ 3609 w 4766"/>
              <a:gd name="T5" fmla="*/ 3035 h 3974"/>
              <a:gd name="T6" fmla="*/ 3511 w 4766"/>
              <a:gd name="T7" fmla="*/ 3797 h 3974"/>
              <a:gd name="T8" fmla="*/ 3231 w 4766"/>
              <a:gd name="T9" fmla="*/ 3888 h 3974"/>
              <a:gd name="T10" fmla="*/ 2716 w 4766"/>
              <a:gd name="T11" fmla="*/ 3967 h 3974"/>
              <a:gd name="T12" fmla="*/ 2057 w 4766"/>
              <a:gd name="T13" fmla="*/ 3948 h 3974"/>
              <a:gd name="T14" fmla="*/ 1278 w 4766"/>
              <a:gd name="T15" fmla="*/ 3780 h 3974"/>
              <a:gd name="T16" fmla="*/ 1266 w 4766"/>
              <a:gd name="T17" fmla="*/ 2771 h 3974"/>
              <a:gd name="T18" fmla="*/ 1552 w 4766"/>
              <a:gd name="T19" fmla="*/ 2350 h 3974"/>
              <a:gd name="T20" fmla="*/ 2029 w 4766"/>
              <a:gd name="T21" fmla="*/ 2153 h 3974"/>
              <a:gd name="T22" fmla="*/ 4136 w 4766"/>
              <a:gd name="T23" fmla="*/ 1472 h 3974"/>
              <a:gd name="T24" fmla="*/ 4561 w 4766"/>
              <a:gd name="T25" fmla="*/ 1755 h 3974"/>
              <a:gd name="T26" fmla="*/ 4760 w 4766"/>
              <a:gd name="T27" fmla="*/ 2228 h 3974"/>
              <a:gd name="T28" fmla="*/ 4691 w 4766"/>
              <a:gd name="T29" fmla="*/ 3073 h 3974"/>
              <a:gd name="T30" fmla="*/ 4454 w 4766"/>
              <a:gd name="T31" fmla="*/ 3155 h 3974"/>
              <a:gd name="T32" fmla="*/ 3982 w 4766"/>
              <a:gd name="T33" fmla="*/ 3243 h 3974"/>
              <a:gd name="T34" fmla="*/ 3739 w 4766"/>
              <a:gd name="T35" fmla="*/ 2761 h 3974"/>
              <a:gd name="T36" fmla="*/ 3473 w 4766"/>
              <a:gd name="T37" fmla="*/ 2301 h 3974"/>
              <a:gd name="T38" fmla="*/ 3016 w 4766"/>
              <a:gd name="T39" fmla="*/ 2028 h 3974"/>
              <a:gd name="T40" fmla="*/ 3261 w 4766"/>
              <a:gd name="T41" fmla="*/ 1603 h 3974"/>
              <a:gd name="T42" fmla="*/ 1561 w 4766"/>
              <a:gd name="T43" fmla="*/ 1521 h 3974"/>
              <a:gd name="T44" fmla="*/ 1763 w 4766"/>
              <a:gd name="T45" fmla="*/ 1968 h 3974"/>
              <a:gd name="T46" fmla="*/ 1427 w 4766"/>
              <a:gd name="T47" fmla="*/ 2240 h 3974"/>
              <a:gd name="T48" fmla="*/ 1124 w 4766"/>
              <a:gd name="T49" fmla="*/ 2674 h 3974"/>
              <a:gd name="T50" fmla="*/ 947 w 4766"/>
              <a:gd name="T51" fmla="*/ 3244 h 3974"/>
              <a:gd name="T52" fmla="*/ 192 w 4766"/>
              <a:gd name="T53" fmla="*/ 3106 h 3974"/>
              <a:gd name="T54" fmla="*/ 18 w 4766"/>
              <a:gd name="T55" fmla="*/ 2141 h 3974"/>
              <a:gd name="T56" fmla="*/ 262 w 4766"/>
              <a:gd name="T57" fmla="*/ 1693 h 3974"/>
              <a:gd name="T58" fmla="*/ 714 w 4766"/>
              <a:gd name="T59" fmla="*/ 1450 h 3974"/>
              <a:gd name="T60" fmla="*/ 2638 w 4766"/>
              <a:gd name="T61" fmla="*/ 751 h 3974"/>
              <a:gd name="T62" fmla="*/ 2981 w 4766"/>
              <a:gd name="T63" fmla="*/ 999 h 3974"/>
              <a:gd name="T64" fmla="*/ 3117 w 4766"/>
              <a:gd name="T65" fmla="*/ 1408 h 3974"/>
              <a:gd name="T66" fmla="*/ 2981 w 4766"/>
              <a:gd name="T67" fmla="*/ 1816 h 3974"/>
              <a:gd name="T68" fmla="*/ 2638 w 4766"/>
              <a:gd name="T69" fmla="*/ 2066 h 3974"/>
              <a:gd name="T70" fmla="*/ 2196 w 4766"/>
              <a:gd name="T71" fmla="*/ 2066 h 3974"/>
              <a:gd name="T72" fmla="*/ 1854 w 4766"/>
              <a:gd name="T73" fmla="*/ 1817 h 3974"/>
              <a:gd name="T74" fmla="*/ 1719 w 4766"/>
              <a:gd name="T75" fmla="*/ 1408 h 3974"/>
              <a:gd name="T76" fmla="*/ 1854 w 4766"/>
              <a:gd name="T77" fmla="*/ 999 h 3974"/>
              <a:gd name="T78" fmla="*/ 2196 w 4766"/>
              <a:gd name="T79" fmla="*/ 751 h 3974"/>
              <a:gd name="T80" fmla="*/ 3723 w 4766"/>
              <a:gd name="T81" fmla="*/ 16 h 3974"/>
              <a:gd name="T82" fmla="*/ 4092 w 4766"/>
              <a:gd name="T83" fmla="*/ 228 h 3974"/>
              <a:gd name="T84" fmla="*/ 4268 w 4766"/>
              <a:gd name="T85" fmla="*/ 617 h 3974"/>
              <a:gd name="T86" fmla="*/ 4177 w 4766"/>
              <a:gd name="T87" fmla="*/ 1042 h 3974"/>
              <a:gd name="T88" fmla="*/ 3862 w 4766"/>
              <a:gd name="T89" fmla="*/ 1324 h 3974"/>
              <a:gd name="T90" fmla="*/ 3420 w 4766"/>
              <a:gd name="T91" fmla="*/ 1367 h 3974"/>
              <a:gd name="T92" fmla="*/ 3187 w 4766"/>
              <a:gd name="T93" fmla="*/ 1018 h 3974"/>
              <a:gd name="T94" fmla="*/ 2875 w 4766"/>
              <a:gd name="T95" fmla="*/ 682 h 3974"/>
              <a:gd name="T96" fmla="*/ 3032 w 4766"/>
              <a:gd name="T97" fmla="*/ 254 h 3974"/>
              <a:gd name="T98" fmla="*/ 3414 w 4766"/>
              <a:gd name="T99" fmla="*/ 18 h 3974"/>
              <a:gd name="T100" fmla="*/ 1413 w 4766"/>
              <a:gd name="T101" fmla="*/ 35 h 3974"/>
              <a:gd name="T102" fmla="*/ 1755 w 4766"/>
              <a:gd name="T103" fmla="*/ 283 h 3974"/>
              <a:gd name="T104" fmla="*/ 1890 w 4766"/>
              <a:gd name="T105" fmla="*/ 693 h 3974"/>
              <a:gd name="T106" fmla="*/ 1675 w 4766"/>
              <a:gd name="T107" fmla="*/ 971 h 3974"/>
              <a:gd name="T108" fmla="*/ 1449 w 4766"/>
              <a:gd name="T109" fmla="*/ 1336 h 3974"/>
              <a:gd name="T110" fmla="*/ 1041 w 4766"/>
              <a:gd name="T111" fmla="*/ 1369 h 3974"/>
              <a:gd name="T112" fmla="*/ 672 w 4766"/>
              <a:gd name="T113" fmla="*/ 1157 h 3974"/>
              <a:gd name="T114" fmla="*/ 496 w 4766"/>
              <a:gd name="T115" fmla="*/ 768 h 3974"/>
              <a:gd name="T116" fmla="*/ 589 w 4766"/>
              <a:gd name="T117" fmla="*/ 343 h 3974"/>
              <a:gd name="T118" fmla="*/ 903 w 4766"/>
              <a:gd name="T119" fmla="*/ 61 h 3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6" h="3974">
                <a:moveTo>
                  <a:pt x="2121" y="2147"/>
                </a:moveTo>
                <a:lnTo>
                  <a:pt x="2714" y="2147"/>
                </a:lnTo>
                <a:lnTo>
                  <a:pt x="2805" y="2153"/>
                </a:lnTo>
                <a:lnTo>
                  <a:pt x="2894" y="2166"/>
                </a:lnTo>
                <a:lnTo>
                  <a:pt x="2979" y="2187"/>
                </a:lnTo>
                <a:lnTo>
                  <a:pt x="3061" y="2218"/>
                </a:lnTo>
                <a:lnTo>
                  <a:pt x="3140" y="2254"/>
                </a:lnTo>
                <a:lnTo>
                  <a:pt x="3214" y="2299"/>
                </a:lnTo>
                <a:lnTo>
                  <a:pt x="3282" y="2350"/>
                </a:lnTo>
                <a:lnTo>
                  <a:pt x="3347" y="2408"/>
                </a:lnTo>
                <a:lnTo>
                  <a:pt x="3404" y="2470"/>
                </a:lnTo>
                <a:lnTo>
                  <a:pt x="3455" y="2539"/>
                </a:lnTo>
                <a:lnTo>
                  <a:pt x="3501" y="2613"/>
                </a:lnTo>
                <a:lnTo>
                  <a:pt x="3539" y="2690"/>
                </a:lnTo>
                <a:lnTo>
                  <a:pt x="3568" y="2771"/>
                </a:lnTo>
                <a:lnTo>
                  <a:pt x="3590" y="2856"/>
                </a:lnTo>
                <a:lnTo>
                  <a:pt x="3605" y="2944"/>
                </a:lnTo>
                <a:lnTo>
                  <a:pt x="3609" y="3035"/>
                </a:lnTo>
                <a:lnTo>
                  <a:pt x="3609" y="3753"/>
                </a:lnTo>
                <a:lnTo>
                  <a:pt x="3603" y="3753"/>
                </a:lnTo>
                <a:lnTo>
                  <a:pt x="3558" y="3777"/>
                </a:lnTo>
                <a:lnTo>
                  <a:pt x="3549" y="3781"/>
                </a:lnTo>
                <a:lnTo>
                  <a:pt x="3534" y="3788"/>
                </a:lnTo>
                <a:lnTo>
                  <a:pt x="3511" y="3797"/>
                </a:lnTo>
                <a:lnTo>
                  <a:pt x="3482" y="3810"/>
                </a:lnTo>
                <a:lnTo>
                  <a:pt x="3445" y="3823"/>
                </a:lnTo>
                <a:lnTo>
                  <a:pt x="3403" y="3839"/>
                </a:lnTo>
                <a:lnTo>
                  <a:pt x="3351" y="3855"/>
                </a:lnTo>
                <a:lnTo>
                  <a:pt x="3294" y="3871"/>
                </a:lnTo>
                <a:lnTo>
                  <a:pt x="3231" y="3888"/>
                </a:lnTo>
                <a:lnTo>
                  <a:pt x="3161" y="3906"/>
                </a:lnTo>
                <a:lnTo>
                  <a:pt x="3083" y="3920"/>
                </a:lnTo>
                <a:lnTo>
                  <a:pt x="3001" y="3935"/>
                </a:lnTo>
                <a:lnTo>
                  <a:pt x="2912" y="3948"/>
                </a:lnTo>
                <a:lnTo>
                  <a:pt x="2817" y="3959"/>
                </a:lnTo>
                <a:lnTo>
                  <a:pt x="2716" y="3967"/>
                </a:lnTo>
                <a:lnTo>
                  <a:pt x="2608" y="3973"/>
                </a:lnTo>
                <a:lnTo>
                  <a:pt x="2495" y="3974"/>
                </a:lnTo>
                <a:lnTo>
                  <a:pt x="2391" y="3973"/>
                </a:lnTo>
                <a:lnTo>
                  <a:pt x="2284" y="3968"/>
                </a:lnTo>
                <a:lnTo>
                  <a:pt x="2173" y="3959"/>
                </a:lnTo>
                <a:lnTo>
                  <a:pt x="2057" y="3948"/>
                </a:lnTo>
                <a:lnTo>
                  <a:pt x="1937" y="3932"/>
                </a:lnTo>
                <a:lnTo>
                  <a:pt x="1813" y="3912"/>
                </a:lnTo>
                <a:lnTo>
                  <a:pt x="1685" y="3887"/>
                </a:lnTo>
                <a:lnTo>
                  <a:pt x="1553" y="3856"/>
                </a:lnTo>
                <a:lnTo>
                  <a:pt x="1417" y="3822"/>
                </a:lnTo>
                <a:lnTo>
                  <a:pt x="1278" y="3780"/>
                </a:lnTo>
                <a:lnTo>
                  <a:pt x="1228" y="3765"/>
                </a:lnTo>
                <a:lnTo>
                  <a:pt x="1225" y="3753"/>
                </a:lnTo>
                <a:lnTo>
                  <a:pt x="1225" y="3035"/>
                </a:lnTo>
                <a:lnTo>
                  <a:pt x="1231" y="2944"/>
                </a:lnTo>
                <a:lnTo>
                  <a:pt x="1244" y="2856"/>
                </a:lnTo>
                <a:lnTo>
                  <a:pt x="1266" y="2771"/>
                </a:lnTo>
                <a:lnTo>
                  <a:pt x="1297" y="2690"/>
                </a:lnTo>
                <a:lnTo>
                  <a:pt x="1334" y="2613"/>
                </a:lnTo>
                <a:lnTo>
                  <a:pt x="1379" y="2539"/>
                </a:lnTo>
                <a:lnTo>
                  <a:pt x="1430" y="2470"/>
                </a:lnTo>
                <a:lnTo>
                  <a:pt x="1489" y="2408"/>
                </a:lnTo>
                <a:lnTo>
                  <a:pt x="1552" y="2350"/>
                </a:lnTo>
                <a:lnTo>
                  <a:pt x="1621" y="2299"/>
                </a:lnTo>
                <a:lnTo>
                  <a:pt x="1695" y="2254"/>
                </a:lnTo>
                <a:lnTo>
                  <a:pt x="1773" y="2218"/>
                </a:lnTo>
                <a:lnTo>
                  <a:pt x="1855" y="2187"/>
                </a:lnTo>
                <a:lnTo>
                  <a:pt x="1941" y="2166"/>
                </a:lnTo>
                <a:lnTo>
                  <a:pt x="2029" y="2153"/>
                </a:lnTo>
                <a:lnTo>
                  <a:pt x="2121" y="2147"/>
                </a:lnTo>
                <a:close/>
                <a:moveTo>
                  <a:pt x="3282" y="1433"/>
                </a:moveTo>
                <a:lnTo>
                  <a:pt x="3870" y="1433"/>
                </a:lnTo>
                <a:lnTo>
                  <a:pt x="3962" y="1437"/>
                </a:lnTo>
                <a:lnTo>
                  <a:pt x="4050" y="1450"/>
                </a:lnTo>
                <a:lnTo>
                  <a:pt x="4136" y="1472"/>
                </a:lnTo>
                <a:lnTo>
                  <a:pt x="4218" y="1502"/>
                </a:lnTo>
                <a:lnTo>
                  <a:pt x="4296" y="1540"/>
                </a:lnTo>
                <a:lnTo>
                  <a:pt x="4370" y="1584"/>
                </a:lnTo>
                <a:lnTo>
                  <a:pt x="4439" y="1635"/>
                </a:lnTo>
                <a:lnTo>
                  <a:pt x="4502" y="1693"/>
                </a:lnTo>
                <a:lnTo>
                  <a:pt x="4561" y="1755"/>
                </a:lnTo>
                <a:lnTo>
                  <a:pt x="4612" y="1823"/>
                </a:lnTo>
                <a:lnTo>
                  <a:pt x="4657" y="1897"/>
                </a:lnTo>
                <a:lnTo>
                  <a:pt x="4694" y="1974"/>
                </a:lnTo>
                <a:lnTo>
                  <a:pt x="4725" y="2055"/>
                </a:lnTo>
                <a:lnTo>
                  <a:pt x="4747" y="2141"/>
                </a:lnTo>
                <a:lnTo>
                  <a:pt x="4760" y="2228"/>
                </a:lnTo>
                <a:lnTo>
                  <a:pt x="4766" y="2320"/>
                </a:lnTo>
                <a:lnTo>
                  <a:pt x="4766" y="3038"/>
                </a:lnTo>
                <a:lnTo>
                  <a:pt x="4760" y="3038"/>
                </a:lnTo>
                <a:lnTo>
                  <a:pt x="4713" y="3061"/>
                </a:lnTo>
                <a:lnTo>
                  <a:pt x="4706" y="3065"/>
                </a:lnTo>
                <a:lnTo>
                  <a:pt x="4691" y="3073"/>
                </a:lnTo>
                <a:lnTo>
                  <a:pt x="4669" y="3081"/>
                </a:lnTo>
                <a:lnTo>
                  <a:pt x="4640" y="3095"/>
                </a:lnTo>
                <a:lnTo>
                  <a:pt x="4603" y="3108"/>
                </a:lnTo>
                <a:lnTo>
                  <a:pt x="4561" y="3124"/>
                </a:lnTo>
                <a:lnTo>
                  <a:pt x="4511" y="3139"/>
                </a:lnTo>
                <a:lnTo>
                  <a:pt x="4454" y="3155"/>
                </a:lnTo>
                <a:lnTo>
                  <a:pt x="4391" y="3173"/>
                </a:lnTo>
                <a:lnTo>
                  <a:pt x="4322" y="3189"/>
                </a:lnTo>
                <a:lnTo>
                  <a:pt x="4246" y="3205"/>
                </a:lnTo>
                <a:lnTo>
                  <a:pt x="4164" y="3219"/>
                </a:lnTo>
                <a:lnTo>
                  <a:pt x="4076" y="3232"/>
                </a:lnTo>
                <a:lnTo>
                  <a:pt x="3982" y="3243"/>
                </a:lnTo>
                <a:lnTo>
                  <a:pt x="3881" y="3251"/>
                </a:lnTo>
                <a:lnTo>
                  <a:pt x="3776" y="3257"/>
                </a:lnTo>
                <a:lnTo>
                  <a:pt x="3776" y="3035"/>
                </a:lnTo>
                <a:lnTo>
                  <a:pt x="3771" y="2942"/>
                </a:lnTo>
                <a:lnTo>
                  <a:pt x="3758" y="2849"/>
                </a:lnTo>
                <a:lnTo>
                  <a:pt x="3739" y="2761"/>
                </a:lnTo>
                <a:lnTo>
                  <a:pt x="3711" y="2674"/>
                </a:lnTo>
                <a:lnTo>
                  <a:pt x="3676" y="2591"/>
                </a:lnTo>
                <a:lnTo>
                  <a:pt x="3634" y="2513"/>
                </a:lnTo>
                <a:lnTo>
                  <a:pt x="3587" y="2437"/>
                </a:lnTo>
                <a:lnTo>
                  <a:pt x="3533" y="2366"/>
                </a:lnTo>
                <a:lnTo>
                  <a:pt x="3473" y="2301"/>
                </a:lnTo>
                <a:lnTo>
                  <a:pt x="3408" y="2240"/>
                </a:lnTo>
                <a:lnTo>
                  <a:pt x="3338" y="2185"/>
                </a:lnTo>
                <a:lnTo>
                  <a:pt x="3263" y="2135"/>
                </a:lnTo>
                <a:lnTo>
                  <a:pt x="3184" y="2093"/>
                </a:lnTo>
                <a:lnTo>
                  <a:pt x="3102" y="2057"/>
                </a:lnTo>
                <a:lnTo>
                  <a:pt x="3016" y="2028"/>
                </a:lnTo>
                <a:lnTo>
                  <a:pt x="3073" y="1968"/>
                </a:lnTo>
                <a:lnTo>
                  <a:pt x="3124" y="1903"/>
                </a:lnTo>
                <a:lnTo>
                  <a:pt x="3168" y="1833"/>
                </a:lnTo>
                <a:lnTo>
                  <a:pt x="3206" y="1761"/>
                </a:lnTo>
                <a:lnTo>
                  <a:pt x="3237" y="1684"/>
                </a:lnTo>
                <a:lnTo>
                  <a:pt x="3261" y="1603"/>
                </a:lnTo>
                <a:lnTo>
                  <a:pt x="3275" y="1518"/>
                </a:lnTo>
                <a:lnTo>
                  <a:pt x="3282" y="1433"/>
                </a:lnTo>
                <a:close/>
                <a:moveTo>
                  <a:pt x="895" y="1433"/>
                </a:moveTo>
                <a:lnTo>
                  <a:pt x="1488" y="1433"/>
                </a:lnTo>
                <a:lnTo>
                  <a:pt x="1553" y="1436"/>
                </a:lnTo>
                <a:lnTo>
                  <a:pt x="1561" y="1521"/>
                </a:lnTo>
                <a:lnTo>
                  <a:pt x="1575" y="1604"/>
                </a:lnTo>
                <a:lnTo>
                  <a:pt x="1599" y="1685"/>
                </a:lnTo>
                <a:lnTo>
                  <a:pt x="1630" y="1762"/>
                </a:lnTo>
                <a:lnTo>
                  <a:pt x="1668" y="1835"/>
                </a:lnTo>
                <a:lnTo>
                  <a:pt x="1712" y="1904"/>
                </a:lnTo>
                <a:lnTo>
                  <a:pt x="1763" y="1968"/>
                </a:lnTo>
                <a:lnTo>
                  <a:pt x="1818" y="2028"/>
                </a:lnTo>
                <a:lnTo>
                  <a:pt x="1733" y="2057"/>
                </a:lnTo>
                <a:lnTo>
                  <a:pt x="1650" y="2093"/>
                </a:lnTo>
                <a:lnTo>
                  <a:pt x="1571" y="2135"/>
                </a:lnTo>
                <a:lnTo>
                  <a:pt x="1498" y="2185"/>
                </a:lnTo>
                <a:lnTo>
                  <a:pt x="1427" y="2240"/>
                </a:lnTo>
                <a:lnTo>
                  <a:pt x="1362" y="2301"/>
                </a:lnTo>
                <a:lnTo>
                  <a:pt x="1303" y="2366"/>
                </a:lnTo>
                <a:lnTo>
                  <a:pt x="1249" y="2437"/>
                </a:lnTo>
                <a:lnTo>
                  <a:pt x="1201" y="2513"/>
                </a:lnTo>
                <a:lnTo>
                  <a:pt x="1160" y="2591"/>
                </a:lnTo>
                <a:lnTo>
                  <a:pt x="1124" y="2674"/>
                </a:lnTo>
                <a:lnTo>
                  <a:pt x="1097" y="2761"/>
                </a:lnTo>
                <a:lnTo>
                  <a:pt x="1076" y="2849"/>
                </a:lnTo>
                <a:lnTo>
                  <a:pt x="1064" y="2942"/>
                </a:lnTo>
                <a:lnTo>
                  <a:pt x="1060" y="3035"/>
                </a:lnTo>
                <a:lnTo>
                  <a:pt x="1060" y="3253"/>
                </a:lnTo>
                <a:lnTo>
                  <a:pt x="947" y="3244"/>
                </a:lnTo>
                <a:lnTo>
                  <a:pt x="832" y="3232"/>
                </a:lnTo>
                <a:lnTo>
                  <a:pt x="712" y="3216"/>
                </a:lnTo>
                <a:lnTo>
                  <a:pt x="587" y="3196"/>
                </a:lnTo>
                <a:lnTo>
                  <a:pt x="460" y="3171"/>
                </a:lnTo>
                <a:lnTo>
                  <a:pt x="328" y="3141"/>
                </a:lnTo>
                <a:lnTo>
                  <a:pt x="192" y="3106"/>
                </a:lnTo>
                <a:lnTo>
                  <a:pt x="51" y="3065"/>
                </a:lnTo>
                <a:lnTo>
                  <a:pt x="1" y="3050"/>
                </a:lnTo>
                <a:lnTo>
                  <a:pt x="0" y="3038"/>
                </a:lnTo>
                <a:lnTo>
                  <a:pt x="0" y="2320"/>
                </a:lnTo>
                <a:lnTo>
                  <a:pt x="4" y="2228"/>
                </a:lnTo>
                <a:lnTo>
                  <a:pt x="18" y="2141"/>
                </a:lnTo>
                <a:lnTo>
                  <a:pt x="41" y="2055"/>
                </a:lnTo>
                <a:lnTo>
                  <a:pt x="70" y="1974"/>
                </a:lnTo>
                <a:lnTo>
                  <a:pt x="108" y="1897"/>
                </a:lnTo>
                <a:lnTo>
                  <a:pt x="152" y="1823"/>
                </a:lnTo>
                <a:lnTo>
                  <a:pt x="205" y="1755"/>
                </a:lnTo>
                <a:lnTo>
                  <a:pt x="262" y="1693"/>
                </a:lnTo>
                <a:lnTo>
                  <a:pt x="326" y="1635"/>
                </a:lnTo>
                <a:lnTo>
                  <a:pt x="395" y="1584"/>
                </a:lnTo>
                <a:lnTo>
                  <a:pt x="469" y="1540"/>
                </a:lnTo>
                <a:lnTo>
                  <a:pt x="546" y="1502"/>
                </a:lnTo>
                <a:lnTo>
                  <a:pt x="630" y="1472"/>
                </a:lnTo>
                <a:lnTo>
                  <a:pt x="714" y="1450"/>
                </a:lnTo>
                <a:lnTo>
                  <a:pt x="804" y="1437"/>
                </a:lnTo>
                <a:lnTo>
                  <a:pt x="895" y="1433"/>
                </a:lnTo>
                <a:close/>
                <a:moveTo>
                  <a:pt x="2417" y="714"/>
                </a:moveTo>
                <a:lnTo>
                  <a:pt x="2493" y="719"/>
                </a:lnTo>
                <a:lnTo>
                  <a:pt x="2568" y="730"/>
                </a:lnTo>
                <a:lnTo>
                  <a:pt x="2638" y="751"/>
                </a:lnTo>
                <a:lnTo>
                  <a:pt x="2706" y="777"/>
                </a:lnTo>
                <a:lnTo>
                  <a:pt x="2770" y="810"/>
                </a:lnTo>
                <a:lnTo>
                  <a:pt x="2830" y="848"/>
                </a:lnTo>
                <a:lnTo>
                  <a:pt x="2886" y="893"/>
                </a:lnTo>
                <a:lnTo>
                  <a:pt x="2937" y="944"/>
                </a:lnTo>
                <a:lnTo>
                  <a:pt x="2981" y="999"/>
                </a:lnTo>
                <a:lnTo>
                  <a:pt x="3020" y="1058"/>
                </a:lnTo>
                <a:lnTo>
                  <a:pt x="3054" y="1121"/>
                </a:lnTo>
                <a:lnTo>
                  <a:pt x="3080" y="1189"/>
                </a:lnTo>
                <a:lnTo>
                  <a:pt x="3101" y="1259"/>
                </a:lnTo>
                <a:lnTo>
                  <a:pt x="3113" y="1333"/>
                </a:lnTo>
                <a:lnTo>
                  <a:pt x="3117" y="1408"/>
                </a:lnTo>
                <a:lnTo>
                  <a:pt x="3113" y="1484"/>
                </a:lnTo>
                <a:lnTo>
                  <a:pt x="3101" y="1556"/>
                </a:lnTo>
                <a:lnTo>
                  <a:pt x="3080" y="1626"/>
                </a:lnTo>
                <a:lnTo>
                  <a:pt x="3054" y="1694"/>
                </a:lnTo>
                <a:lnTo>
                  <a:pt x="3020" y="1758"/>
                </a:lnTo>
                <a:lnTo>
                  <a:pt x="2981" y="1816"/>
                </a:lnTo>
                <a:lnTo>
                  <a:pt x="2937" y="1871"/>
                </a:lnTo>
                <a:lnTo>
                  <a:pt x="2886" y="1922"/>
                </a:lnTo>
                <a:lnTo>
                  <a:pt x="2830" y="1967"/>
                </a:lnTo>
                <a:lnTo>
                  <a:pt x="2770" y="2006"/>
                </a:lnTo>
                <a:lnTo>
                  <a:pt x="2706" y="2038"/>
                </a:lnTo>
                <a:lnTo>
                  <a:pt x="2638" y="2066"/>
                </a:lnTo>
                <a:lnTo>
                  <a:pt x="2568" y="2084"/>
                </a:lnTo>
                <a:lnTo>
                  <a:pt x="2493" y="2096"/>
                </a:lnTo>
                <a:lnTo>
                  <a:pt x="2417" y="2100"/>
                </a:lnTo>
                <a:lnTo>
                  <a:pt x="2341" y="2096"/>
                </a:lnTo>
                <a:lnTo>
                  <a:pt x="2268" y="2084"/>
                </a:lnTo>
                <a:lnTo>
                  <a:pt x="2196" y="2066"/>
                </a:lnTo>
                <a:lnTo>
                  <a:pt x="2129" y="2038"/>
                </a:lnTo>
                <a:lnTo>
                  <a:pt x="2064" y="2006"/>
                </a:lnTo>
                <a:lnTo>
                  <a:pt x="2004" y="1967"/>
                </a:lnTo>
                <a:lnTo>
                  <a:pt x="1949" y="1922"/>
                </a:lnTo>
                <a:lnTo>
                  <a:pt x="1899" y="1871"/>
                </a:lnTo>
                <a:lnTo>
                  <a:pt x="1854" y="1817"/>
                </a:lnTo>
                <a:lnTo>
                  <a:pt x="1814" y="1758"/>
                </a:lnTo>
                <a:lnTo>
                  <a:pt x="1780" y="1694"/>
                </a:lnTo>
                <a:lnTo>
                  <a:pt x="1754" y="1627"/>
                </a:lnTo>
                <a:lnTo>
                  <a:pt x="1735" y="1556"/>
                </a:lnTo>
                <a:lnTo>
                  <a:pt x="1723" y="1484"/>
                </a:lnTo>
                <a:lnTo>
                  <a:pt x="1719" y="1408"/>
                </a:lnTo>
                <a:lnTo>
                  <a:pt x="1723" y="1333"/>
                </a:lnTo>
                <a:lnTo>
                  <a:pt x="1735" y="1259"/>
                </a:lnTo>
                <a:lnTo>
                  <a:pt x="1754" y="1189"/>
                </a:lnTo>
                <a:lnTo>
                  <a:pt x="1780" y="1122"/>
                </a:lnTo>
                <a:lnTo>
                  <a:pt x="1814" y="1058"/>
                </a:lnTo>
                <a:lnTo>
                  <a:pt x="1854" y="999"/>
                </a:lnTo>
                <a:lnTo>
                  <a:pt x="1899" y="944"/>
                </a:lnTo>
                <a:lnTo>
                  <a:pt x="1949" y="893"/>
                </a:lnTo>
                <a:lnTo>
                  <a:pt x="2004" y="848"/>
                </a:lnTo>
                <a:lnTo>
                  <a:pt x="2064" y="810"/>
                </a:lnTo>
                <a:lnTo>
                  <a:pt x="2129" y="777"/>
                </a:lnTo>
                <a:lnTo>
                  <a:pt x="2196" y="751"/>
                </a:lnTo>
                <a:lnTo>
                  <a:pt x="2268" y="730"/>
                </a:lnTo>
                <a:lnTo>
                  <a:pt x="2341" y="719"/>
                </a:lnTo>
                <a:lnTo>
                  <a:pt x="2417" y="714"/>
                </a:lnTo>
                <a:close/>
                <a:moveTo>
                  <a:pt x="3574" y="0"/>
                </a:moveTo>
                <a:lnTo>
                  <a:pt x="3650" y="3"/>
                </a:lnTo>
                <a:lnTo>
                  <a:pt x="3723" y="16"/>
                </a:lnTo>
                <a:lnTo>
                  <a:pt x="3795" y="35"/>
                </a:lnTo>
                <a:lnTo>
                  <a:pt x="3862" y="61"/>
                </a:lnTo>
                <a:lnTo>
                  <a:pt x="3927" y="95"/>
                </a:lnTo>
                <a:lnTo>
                  <a:pt x="3987" y="134"/>
                </a:lnTo>
                <a:lnTo>
                  <a:pt x="4042" y="179"/>
                </a:lnTo>
                <a:lnTo>
                  <a:pt x="4092" y="228"/>
                </a:lnTo>
                <a:lnTo>
                  <a:pt x="4137" y="283"/>
                </a:lnTo>
                <a:lnTo>
                  <a:pt x="4177" y="343"/>
                </a:lnTo>
                <a:lnTo>
                  <a:pt x="4211" y="407"/>
                </a:lnTo>
                <a:lnTo>
                  <a:pt x="4237" y="473"/>
                </a:lnTo>
                <a:lnTo>
                  <a:pt x="4256" y="543"/>
                </a:lnTo>
                <a:lnTo>
                  <a:pt x="4268" y="617"/>
                </a:lnTo>
                <a:lnTo>
                  <a:pt x="4272" y="693"/>
                </a:lnTo>
                <a:lnTo>
                  <a:pt x="4268" y="768"/>
                </a:lnTo>
                <a:lnTo>
                  <a:pt x="4256" y="841"/>
                </a:lnTo>
                <a:lnTo>
                  <a:pt x="4237" y="912"/>
                </a:lnTo>
                <a:lnTo>
                  <a:pt x="4211" y="979"/>
                </a:lnTo>
                <a:lnTo>
                  <a:pt x="4177" y="1042"/>
                </a:lnTo>
                <a:lnTo>
                  <a:pt x="4137" y="1102"/>
                </a:lnTo>
                <a:lnTo>
                  <a:pt x="4092" y="1157"/>
                </a:lnTo>
                <a:lnTo>
                  <a:pt x="4042" y="1206"/>
                </a:lnTo>
                <a:lnTo>
                  <a:pt x="3987" y="1251"/>
                </a:lnTo>
                <a:lnTo>
                  <a:pt x="3927" y="1291"/>
                </a:lnTo>
                <a:lnTo>
                  <a:pt x="3862" y="1324"/>
                </a:lnTo>
                <a:lnTo>
                  <a:pt x="3795" y="1350"/>
                </a:lnTo>
                <a:lnTo>
                  <a:pt x="3723" y="1369"/>
                </a:lnTo>
                <a:lnTo>
                  <a:pt x="3650" y="1381"/>
                </a:lnTo>
                <a:lnTo>
                  <a:pt x="3574" y="1385"/>
                </a:lnTo>
                <a:lnTo>
                  <a:pt x="3496" y="1381"/>
                </a:lnTo>
                <a:lnTo>
                  <a:pt x="3420" y="1367"/>
                </a:lnTo>
                <a:lnTo>
                  <a:pt x="3347" y="1347"/>
                </a:lnTo>
                <a:lnTo>
                  <a:pt x="3278" y="1320"/>
                </a:lnTo>
                <a:lnTo>
                  <a:pt x="3266" y="1240"/>
                </a:lnTo>
                <a:lnTo>
                  <a:pt x="3247" y="1163"/>
                </a:lnTo>
                <a:lnTo>
                  <a:pt x="3221" y="1089"/>
                </a:lnTo>
                <a:lnTo>
                  <a:pt x="3187" y="1018"/>
                </a:lnTo>
                <a:lnTo>
                  <a:pt x="3149" y="951"/>
                </a:lnTo>
                <a:lnTo>
                  <a:pt x="3104" y="889"/>
                </a:lnTo>
                <a:lnTo>
                  <a:pt x="3054" y="829"/>
                </a:lnTo>
                <a:lnTo>
                  <a:pt x="3000" y="775"/>
                </a:lnTo>
                <a:lnTo>
                  <a:pt x="2940" y="726"/>
                </a:lnTo>
                <a:lnTo>
                  <a:pt x="2875" y="682"/>
                </a:lnTo>
                <a:lnTo>
                  <a:pt x="2881" y="603"/>
                </a:lnTo>
                <a:lnTo>
                  <a:pt x="2896" y="526"/>
                </a:lnTo>
                <a:lnTo>
                  <a:pt x="2919" y="452"/>
                </a:lnTo>
                <a:lnTo>
                  <a:pt x="2950" y="382"/>
                </a:lnTo>
                <a:lnTo>
                  <a:pt x="2988" y="315"/>
                </a:lnTo>
                <a:lnTo>
                  <a:pt x="3032" y="254"/>
                </a:lnTo>
                <a:lnTo>
                  <a:pt x="3083" y="199"/>
                </a:lnTo>
                <a:lnTo>
                  <a:pt x="3140" y="150"/>
                </a:lnTo>
                <a:lnTo>
                  <a:pt x="3202" y="106"/>
                </a:lnTo>
                <a:lnTo>
                  <a:pt x="3269" y="69"/>
                </a:lnTo>
                <a:lnTo>
                  <a:pt x="3340" y="40"/>
                </a:lnTo>
                <a:lnTo>
                  <a:pt x="3414" y="18"/>
                </a:lnTo>
                <a:lnTo>
                  <a:pt x="3493" y="5"/>
                </a:lnTo>
                <a:lnTo>
                  <a:pt x="3574" y="0"/>
                </a:lnTo>
                <a:close/>
                <a:moveTo>
                  <a:pt x="1192" y="0"/>
                </a:moveTo>
                <a:lnTo>
                  <a:pt x="1268" y="3"/>
                </a:lnTo>
                <a:lnTo>
                  <a:pt x="1341" y="16"/>
                </a:lnTo>
                <a:lnTo>
                  <a:pt x="1413" y="35"/>
                </a:lnTo>
                <a:lnTo>
                  <a:pt x="1480" y="61"/>
                </a:lnTo>
                <a:lnTo>
                  <a:pt x="1545" y="95"/>
                </a:lnTo>
                <a:lnTo>
                  <a:pt x="1605" y="134"/>
                </a:lnTo>
                <a:lnTo>
                  <a:pt x="1660" y="179"/>
                </a:lnTo>
                <a:lnTo>
                  <a:pt x="1710" y="228"/>
                </a:lnTo>
                <a:lnTo>
                  <a:pt x="1755" y="283"/>
                </a:lnTo>
                <a:lnTo>
                  <a:pt x="1795" y="343"/>
                </a:lnTo>
                <a:lnTo>
                  <a:pt x="1829" y="407"/>
                </a:lnTo>
                <a:lnTo>
                  <a:pt x="1855" y="473"/>
                </a:lnTo>
                <a:lnTo>
                  <a:pt x="1874" y="545"/>
                </a:lnTo>
                <a:lnTo>
                  <a:pt x="1886" y="617"/>
                </a:lnTo>
                <a:lnTo>
                  <a:pt x="1890" y="693"/>
                </a:lnTo>
                <a:lnTo>
                  <a:pt x="1890" y="711"/>
                </a:lnTo>
                <a:lnTo>
                  <a:pt x="1889" y="732"/>
                </a:lnTo>
                <a:lnTo>
                  <a:pt x="1827" y="784"/>
                </a:lnTo>
                <a:lnTo>
                  <a:pt x="1770" y="841"/>
                </a:lnTo>
                <a:lnTo>
                  <a:pt x="1719" y="905"/>
                </a:lnTo>
                <a:lnTo>
                  <a:pt x="1675" y="971"/>
                </a:lnTo>
                <a:lnTo>
                  <a:pt x="1635" y="1042"/>
                </a:lnTo>
                <a:lnTo>
                  <a:pt x="1605" y="1118"/>
                </a:lnTo>
                <a:lnTo>
                  <a:pt x="1580" y="1196"/>
                </a:lnTo>
                <a:lnTo>
                  <a:pt x="1564" y="1277"/>
                </a:lnTo>
                <a:lnTo>
                  <a:pt x="1508" y="1309"/>
                </a:lnTo>
                <a:lnTo>
                  <a:pt x="1449" y="1336"/>
                </a:lnTo>
                <a:lnTo>
                  <a:pt x="1388" y="1357"/>
                </a:lnTo>
                <a:lnTo>
                  <a:pt x="1325" y="1372"/>
                </a:lnTo>
                <a:lnTo>
                  <a:pt x="1259" y="1382"/>
                </a:lnTo>
                <a:lnTo>
                  <a:pt x="1192" y="1385"/>
                </a:lnTo>
                <a:lnTo>
                  <a:pt x="1116" y="1381"/>
                </a:lnTo>
                <a:lnTo>
                  <a:pt x="1041" y="1369"/>
                </a:lnTo>
                <a:lnTo>
                  <a:pt x="971" y="1350"/>
                </a:lnTo>
                <a:lnTo>
                  <a:pt x="903" y="1324"/>
                </a:lnTo>
                <a:lnTo>
                  <a:pt x="839" y="1291"/>
                </a:lnTo>
                <a:lnTo>
                  <a:pt x="779" y="1251"/>
                </a:lnTo>
                <a:lnTo>
                  <a:pt x="723" y="1206"/>
                </a:lnTo>
                <a:lnTo>
                  <a:pt x="672" y="1157"/>
                </a:lnTo>
                <a:lnTo>
                  <a:pt x="627" y="1102"/>
                </a:lnTo>
                <a:lnTo>
                  <a:pt x="589" y="1042"/>
                </a:lnTo>
                <a:lnTo>
                  <a:pt x="555" y="979"/>
                </a:lnTo>
                <a:lnTo>
                  <a:pt x="529" y="912"/>
                </a:lnTo>
                <a:lnTo>
                  <a:pt x="508" y="841"/>
                </a:lnTo>
                <a:lnTo>
                  <a:pt x="496" y="768"/>
                </a:lnTo>
                <a:lnTo>
                  <a:pt x="492" y="693"/>
                </a:lnTo>
                <a:lnTo>
                  <a:pt x="496" y="617"/>
                </a:lnTo>
                <a:lnTo>
                  <a:pt x="508" y="545"/>
                </a:lnTo>
                <a:lnTo>
                  <a:pt x="529" y="473"/>
                </a:lnTo>
                <a:lnTo>
                  <a:pt x="555" y="407"/>
                </a:lnTo>
                <a:lnTo>
                  <a:pt x="589" y="343"/>
                </a:lnTo>
                <a:lnTo>
                  <a:pt x="627" y="283"/>
                </a:lnTo>
                <a:lnTo>
                  <a:pt x="672" y="228"/>
                </a:lnTo>
                <a:lnTo>
                  <a:pt x="723" y="179"/>
                </a:lnTo>
                <a:lnTo>
                  <a:pt x="779" y="134"/>
                </a:lnTo>
                <a:lnTo>
                  <a:pt x="839" y="95"/>
                </a:lnTo>
                <a:lnTo>
                  <a:pt x="903" y="61"/>
                </a:lnTo>
                <a:lnTo>
                  <a:pt x="971" y="35"/>
                </a:lnTo>
                <a:lnTo>
                  <a:pt x="1041" y="16"/>
                </a:lnTo>
                <a:lnTo>
                  <a:pt x="1116" y="3"/>
                </a:lnTo>
                <a:lnTo>
                  <a:pt x="119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Open Sans" panose="020B0606030504020204" pitchFamily="34" charset="0"/>
            </a:endParaRPr>
          </a:p>
        </p:txBody>
      </p:sp>
      <p:sp>
        <p:nvSpPr>
          <p:cNvPr id="67" name="TextBox 120"/>
          <p:cNvSpPr txBox="1"/>
          <p:nvPr/>
        </p:nvSpPr>
        <p:spPr>
          <a:xfrm>
            <a:off x="1901652" y="3452690"/>
            <a:ext cx="377829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hr-HR" sz="4000" dirty="0">
                <a:solidFill>
                  <a:schemeClr val="accent5"/>
                </a:solidFill>
                <a:latin typeface="Open Sans" panose="020B0606030504020204" pitchFamily="34" charset="0"/>
              </a:rPr>
              <a:t>54,6% </a:t>
            </a:r>
            <a:r>
              <a:rPr lang="hr-H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u dobi do 5 godina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</a:endParaRPr>
          </a:p>
        </p:txBody>
      </p:sp>
      <p:sp>
        <p:nvSpPr>
          <p:cNvPr id="68" name="TextBox 121"/>
          <p:cNvSpPr txBox="1"/>
          <p:nvPr/>
        </p:nvSpPr>
        <p:spPr>
          <a:xfrm>
            <a:off x="5861288" y="3452690"/>
            <a:ext cx="441126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hr-HR" sz="4000" dirty="0">
                <a:solidFill>
                  <a:schemeClr val="accent2"/>
                </a:solidFill>
                <a:latin typeface="Open Sans" panose="020B0606030504020204" pitchFamily="34" charset="0"/>
              </a:rPr>
              <a:t>45,4% </a:t>
            </a:r>
            <a:r>
              <a:rPr lang="hr-HR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</a:rPr>
              <a:t>u dobi od 6 i više godina  </a:t>
            </a:r>
            <a:endParaRPr lang="en-US" sz="4000" dirty="0">
              <a:solidFill>
                <a:schemeClr val="bg1">
                  <a:lumMod val="75000"/>
                </a:schemeClr>
              </a:solidFill>
              <a:latin typeface="Open Sans" panose="020B0606030504020204" pitchFamily="34" charset="0"/>
            </a:endParaRPr>
          </a:p>
        </p:txBody>
      </p:sp>
      <p:grpSp>
        <p:nvGrpSpPr>
          <p:cNvPr id="69" name="Grupa 68"/>
          <p:cNvGrpSpPr/>
          <p:nvPr/>
        </p:nvGrpSpPr>
        <p:grpSpPr>
          <a:xfrm>
            <a:off x="3037781" y="4366565"/>
            <a:ext cx="5715699" cy="908161"/>
            <a:chOff x="1597904" y="1052872"/>
            <a:chExt cx="6922890" cy="1361262"/>
          </a:xfrm>
        </p:grpSpPr>
        <p:grpSp>
          <p:nvGrpSpPr>
            <p:cNvPr id="70" name="Grupa 69"/>
            <p:cNvGrpSpPr/>
            <p:nvPr/>
          </p:nvGrpSpPr>
          <p:grpSpPr>
            <a:xfrm>
              <a:off x="3334548" y="1098680"/>
              <a:ext cx="646546" cy="1298377"/>
              <a:chOff x="1603387" y="814647"/>
              <a:chExt cx="646546" cy="129837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2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93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</p:grpSp>
        <p:grpSp>
          <p:nvGrpSpPr>
            <p:cNvPr id="71" name="Grupa 70"/>
            <p:cNvGrpSpPr/>
            <p:nvPr/>
          </p:nvGrpSpPr>
          <p:grpSpPr>
            <a:xfrm>
              <a:off x="7874248" y="1076262"/>
              <a:ext cx="646546" cy="1298377"/>
              <a:chOff x="1603387" y="814647"/>
              <a:chExt cx="646546" cy="129837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2" name="Grupa 71"/>
            <p:cNvGrpSpPr/>
            <p:nvPr/>
          </p:nvGrpSpPr>
          <p:grpSpPr>
            <a:xfrm>
              <a:off x="4242488" y="1065350"/>
              <a:ext cx="646546" cy="1298377"/>
              <a:chOff x="1603387" y="814647"/>
              <a:chExt cx="646546" cy="129837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88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89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</p:grpSp>
        <p:grpSp>
          <p:nvGrpSpPr>
            <p:cNvPr id="73" name="Grupa 72"/>
            <p:cNvGrpSpPr/>
            <p:nvPr/>
          </p:nvGrpSpPr>
          <p:grpSpPr>
            <a:xfrm>
              <a:off x="6966308" y="1069170"/>
              <a:ext cx="646546" cy="1298377"/>
              <a:chOff x="1603387" y="814647"/>
              <a:chExt cx="646546" cy="129837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86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4" name="Grupa 73"/>
            <p:cNvGrpSpPr/>
            <p:nvPr/>
          </p:nvGrpSpPr>
          <p:grpSpPr>
            <a:xfrm>
              <a:off x="5161713" y="1115756"/>
              <a:ext cx="646546" cy="1298378"/>
              <a:chOff x="1614672" y="900773"/>
              <a:chExt cx="646546" cy="1298378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84" name="Freeform 8"/>
              <p:cNvSpPr>
                <a:spLocks/>
              </p:cNvSpPr>
              <p:nvPr/>
            </p:nvSpPr>
            <p:spPr bwMode="auto">
              <a:xfrm>
                <a:off x="1818531" y="900773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9"/>
              <p:cNvSpPr>
                <a:spLocks/>
              </p:cNvSpPr>
              <p:nvPr/>
            </p:nvSpPr>
            <p:spPr bwMode="auto">
              <a:xfrm>
                <a:off x="1614672" y="1151477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5" name="Grupa 74"/>
            <p:cNvGrpSpPr/>
            <p:nvPr/>
          </p:nvGrpSpPr>
          <p:grpSpPr>
            <a:xfrm>
              <a:off x="6058368" y="1052872"/>
              <a:ext cx="646546" cy="1298377"/>
              <a:chOff x="1603387" y="814647"/>
              <a:chExt cx="646546" cy="129837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6" name="Grupa 75"/>
            <p:cNvGrpSpPr/>
            <p:nvPr/>
          </p:nvGrpSpPr>
          <p:grpSpPr>
            <a:xfrm>
              <a:off x="2414635" y="1104293"/>
              <a:ext cx="646546" cy="1298377"/>
              <a:chOff x="1603387" y="814647"/>
              <a:chExt cx="646546" cy="1298377"/>
            </a:xfrm>
            <a:solidFill>
              <a:schemeClr val="tx2">
                <a:lumMod val="40000"/>
                <a:lumOff val="60000"/>
              </a:schemeClr>
            </a:solidFill>
          </p:grpSpPr>
          <p:sp>
            <p:nvSpPr>
              <p:cNvPr id="80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81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</p:grpSp>
        <p:grpSp>
          <p:nvGrpSpPr>
            <p:cNvPr id="77" name="Grupa 76"/>
            <p:cNvGrpSpPr/>
            <p:nvPr/>
          </p:nvGrpSpPr>
          <p:grpSpPr>
            <a:xfrm>
              <a:off x="1597904" y="1104293"/>
              <a:ext cx="646546" cy="1298377"/>
              <a:chOff x="1603387" y="814647"/>
              <a:chExt cx="646546" cy="129837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8" name="Freeform 8"/>
              <p:cNvSpPr>
                <a:spLocks/>
              </p:cNvSpPr>
              <p:nvPr/>
            </p:nvSpPr>
            <p:spPr bwMode="auto">
              <a:xfrm>
                <a:off x="1807247" y="814647"/>
                <a:ext cx="228930" cy="229591"/>
              </a:xfrm>
              <a:custGeom>
                <a:avLst/>
                <a:gdLst/>
                <a:ahLst/>
                <a:cxnLst>
                  <a:cxn ang="0">
                    <a:pos x="347" y="0"/>
                  </a:cxn>
                  <a:cxn ang="0">
                    <a:pos x="399" y="4"/>
                  </a:cxn>
                  <a:cxn ang="0">
                    <a:pos x="448" y="14"/>
                  </a:cxn>
                  <a:cxn ang="0">
                    <a:pos x="493" y="32"/>
                  </a:cxn>
                  <a:cxn ang="0">
                    <a:pos x="537" y="56"/>
                  </a:cxn>
                  <a:cxn ang="0">
                    <a:pos x="575" y="84"/>
                  </a:cxn>
                  <a:cxn ang="0">
                    <a:pos x="610" y="119"/>
                  </a:cxn>
                  <a:cxn ang="0">
                    <a:pos x="638" y="157"/>
                  </a:cxn>
                  <a:cxn ang="0">
                    <a:pos x="662" y="201"/>
                  </a:cxn>
                  <a:cxn ang="0">
                    <a:pos x="680" y="246"/>
                  </a:cxn>
                  <a:cxn ang="0">
                    <a:pos x="690" y="295"/>
                  </a:cxn>
                  <a:cxn ang="0">
                    <a:pos x="694" y="348"/>
                  </a:cxn>
                  <a:cxn ang="0">
                    <a:pos x="690" y="398"/>
                  </a:cxn>
                  <a:cxn ang="0">
                    <a:pos x="680" y="448"/>
                  </a:cxn>
                  <a:cxn ang="0">
                    <a:pos x="662" y="494"/>
                  </a:cxn>
                  <a:cxn ang="0">
                    <a:pos x="638" y="536"/>
                  </a:cxn>
                  <a:cxn ang="0">
                    <a:pos x="610" y="576"/>
                  </a:cxn>
                  <a:cxn ang="0">
                    <a:pos x="575" y="610"/>
                  </a:cxn>
                  <a:cxn ang="0">
                    <a:pos x="537" y="639"/>
                  </a:cxn>
                  <a:cxn ang="0">
                    <a:pos x="493" y="663"/>
                  </a:cxn>
                  <a:cxn ang="0">
                    <a:pos x="448" y="682"/>
                  </a:cxn>
                  <a:cxn ang="0">
                    <a:pos x="399" y="691"/>
                  </a:cxn>
                  <a:cxn ang="0">
                    <a:pos x="347" y="696"/>
                  </a:cxn>
                  <a:cxn ang="0">
                    <a:pos x="296" y="691"/>
                  </a:cxn>
                  <a:cxn ang="0">
                    <a:pos x="247" y="682"/>
                  </a:cxn>
                  <a:cxn ang="0">
                    <a:pos x="201" y="663"/>
                  </a:cxn>
                  <a:cxn ang="0">
                    <a:pos x="158" y="639"/>
                  </a:cxn>
                  <a:cxn ang="0">
                    <a:pos x="119" y="610"/>
                  </a:cxn>
                  <a:cxn ang="0">
                    <a:pos x="85" y="576"/>
                  </a:cxn>
                  <a:cxn ang="0">
                    <a:pos x="56" y="536"/>
                  </a:cxn>
                  <a:cxn ang="0">
                    <a:pos x="32" y="494"/>
                  </a:cxn>
                  <a:cxn ang="0">
                    <a:pos x="14" y="448"/>
                  </a:cxn>
                  <a:cxn ang="0">
                    <a:pos x="4" y="398"/>
                  </a:cxn>
                  <a:cxn ang="0">
                    <a:pos x="0" y="348"/>
                  </a:cxn>
                  <a:cxn ang="0">
                    <a:pos x="4" y="295"/>
                  </a:cxn>
                  <a:cxn ang="0">
                    <a:pos x="14" y="246"/>
                  </a:cxn>
                  <a:cxn ang="0">
                    <a:pos x="32" y="201"/>
                  </a:cxn>
                  <a:cxn ang="0">
                    <a:pos x="56" y="157"/>
                  </a:cxn>
                  <a:cxn ang="0">
                    <a:pos x="85" y="119"/>
                  </a:cxn>
                  <a:cxn ang="0">
                    <a:pos x="119" y="84"/>
                  </a:cxn>
                  <a:cxn ang="0">
                    <a:pos x="158" y="56"/>
                  </a:cxn>
                  <a:cxn ang="0">
                    <a:pos x="201" y="32"/>
                  </a:cxn>
                  <a:cxn ang="0">
                    <a:pos x="247" y="14"/>
                  </a:cxn>
                  <a:cxn ang="0">
                    <a:pos x="296" y="4"/>
                  </a:cxn>
                  <a:cxn ang="0">
                    <a:pos x="347" y="0"/>
                  </a:cxn>
                </a:cxnLst>
                <a:rect l="0" t="0" r="r" b="b"/>
                <a:pathLst>
                  <a:path w="694" h="696">
                    <a:moveTo>
                      <a:pt x="347" y="0"/>
                    </a:moveTo>
                    <a:lnTo>
                      <a:pt x="399" y="4"/>
                    </a:lnTo>
                    <a:lnTo>
                      <a:pt x="448" y="14"/>
                    </a:lnTo>
                    <a:lnTo>
                      <a:pt x="493" y="32"/>
                    </a:lnTo>
                    <a:lnTo>
                      <a:pt x="537" y="56"/>
                    </a:lnTo>
                    <a:lnTo>
                      <a:pt x="575" y="84"/>
                    </a:lnTo>
                    <a:lnTo>
                      <a:pt x="610" y="119"/>
                    </a:lnTo>
                    <a:lnTo>
                      <a:pt x="638" y="157"/>
                    </a:lnTo>
                    <a:lnTo>
                      <a:pt x="662" y="201"/>
                    </a:lnTo>
                    <a:lnTo>
                      <a:pt x="680" y="246"/>
                    </a:lnTo>
                    <a:lnTo>
                      <a:pt x="690" y="295"/>
                    </a:lnTo>
                    <a:lnTo>
                      <a:pt x="694" y="348"/>
                    </a:lnTo>
                    <a:lnTo>
                      <a:pt x="690" y="398"/>
                    </a:lnTo>
                    <a:lnTo>
                      <a:pt x="680" y="448"/>
                    </a:lnTo>
                    <a:lnTo>
                      <a:pt x="662" y="494"/>
                    </a:lnTo>
                    <a:lnTo>
                      <a:pt x="638" y="536"/>
                    </a:lnTo>
                    <a:lnTo>
                      <a:pt x="610" y="576"/>
                    </a:lnTo>
                    <a:lnTo>
                      <a:pt x="575" y="610"/>
                    </a:lnTo>
                    <a:lnTo>
                      <a:pt x="537" y="639"/>
                    </a:lnTo>
                    <a:lnTo>
                      <a:pt x="493" y="663"/>
                    </a:lnTo>
                    <a:lnTo>
                      <a:pt x="448" y="682"/>
                    </a:lnTo>
                    <a:lnTo>
                      <a:pt x="399" y="691"/>
                    </a:lnTo>
                    <a:lnTo>
                      <a:pt x="347" y="696"/>
                    </a:lnTo>
                    <a:lnTo>
                      <a:pt x="296" y="691"/>
                    </a:lnTo>
                    <a:lnTo>
                      <a:pt x="247" y="682"/>
                    </a:lnTo>
                    <a:lnTo>
                      <a:pt x="201" y="663"/>
                    </a:lnTo>
                    <a:lnTo>
                      <a:pt x="158" y="639"/>
                    </a:lnTo>
                    <a:lnTo>
                      <a:pt x="119" y="610"/>
                    </a:lnTo>
                    <a:lnTo>
                      <a:pt x="85" y="576"/>
                    </a:lnTo>
                    <a:lnTo>
                      <a:pt x="56" y="536"/>
                    </a:lnTo>
                    <a:lnTo>
                      <a:pt x="32" y="494"/>
                    </a:lnTo>
                    <a:lnTo>
                      <a:pt x="14" y="448"/>
                    </a:lnTo>
                    <a:lnTo>
                      <a:pt x="4" y="398"/>
                    </a:lnTo>
                    <a:lnTo>
                      <a:pt x="0" y="348"/>
                    </a:lnTo>
                    <a:lnTo>
                      <a:pt x="4" y="295"/>
                    </a:lnTo>
                    <a:lnTo>
                      <a:pt x="14" y="246"/>
                    </a:lnTo>
                    <a:lnTo>
                      <a:pt x="32" y="201"/>
                    </a:lnTo>
                    <a:lnTo>
                      <a:pt x="56" y="157"/>
                    </a:lnTo>
                    <a:lnTo>
                      <a:pt x="85" y="119"/>
                    </a:lnTo>
                    <a:lnTo>
                      <a:pt x="119" y="84"/>
                    </a:lnTo>
                    <a:lnTo>
                      <a:pt x="158" y="56"/>
                    </a:lnTo>
                    <a:lnTo>
                      <a:pt x="201" y="32"/>
                    </a:lnTo>
                    <a:lnTo>
                      <a:pt x="247" y="14"/>
                    </a:lnTo>
                    <a:lnTo>
                      <a:pt x="296" y="4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  <p:sp>
            <p:nvSpPr>
              <p:cNvPr id="79" name="Freeform 9"/>
              <p:cNvSpPr>
                <a:spLocks/>
              </p:cNvSpPr>
              <p:nvPr/>
            </p:nvSpPr>
            <p:spPr bwMode="auto">
              <a:xfrm>
                <a:off x="1603387" y="1065350"/>
                <a:ext cx="646546" cy="1047674"/>
              </a:xfrm>
              <a:custGeom>
                <a:avLst/>
                <a:gdLst/>
                <a:ahLst/>
                <a:cxnLst>
                  <a:cxn ang="0">
                    <a:pos x="1488" y="0"/>
                  </a:cxn>
                  <a:cxn ang="0">
                    <a:pos x="1564" y="12"/>
                  </a:cxn>
                  <a:cxn ang="0">
                    <a:pos x="1630" y="44"/>
                  </a:cxn>
                  <a:cxn ang="0">
                    <a:pos x="1679" y="92"/>
                  </a:cxn>
                  <a:cxn ang="0">
                    <a:pos x="1710" y="141"/>
                  </a:cxn>
                  <a:cxn ang="0">
                    <a:pos x="1958" y="1518"/>
                  </a:cxn>
                  <a:cxn ang="0">
                    <a:pos x="1956" y="1580"/>
                  </a:cxn>
                  <a:cxn ang="0">
                    <a:pos x="1932" y="1633"/>
                  </a:cxn>
                  <a:cxn ang="0">
                    <a:pos x="1890" y="1674"/>
                  </a:cxn>
                  <a:cxn ang="0">
                    <a:pos x="1832" y="1697"/>
                  </a:cxn>
                  <a:cxn ang="0">
                    <a:pos x="1758" y="1708"/>
                  </a:cxn>
                  <a:cxn ang="0">
                    <a:pos x="1699" y="1694"/>
                  </a:cxn>
                  <a:cxn ang="0">
                    <a:pos x="1651" y="1660"/>
                  </a:cxn>
                  <a:cxn ang="0">
                    <a:pos x="1619" y="1609"/>
                  </a:cxn>
                  <a:cxn ang="0">
                    <a:pos x="1468" y="775"/>
                  </a:cxn>
                  <a:cxn ang="0">
                    <a:pos x="1465" y="1578"/>
                  </a:cxn>
                  <a:cxn ang="0">
                    <a:pos x="1442" y="1638"/>
                  </a:cxn>
                  <a:cxn ang="0">
                    <a:pos x="1398" y="1681"/>
                  </a:cxn>
                  <a:cxn ang="0">
                    <a:pos x="1394" y="3041"/>
                  </a:cxn>
                  <a:cxn ang="0">
                    <a:pos x="1364" y="3103"/>
                  </a:cxn>
                  <a:cxn ang="0">
                    <a:pos x="1311" y="3145"/>
                  </a:cxn>
                  <a:cxn ang="0">
                    <a:pos x="1243" y="3161"/>
                  </a:cxn>
                  <a:cxn ang="0">
                    <a:pos x="1163" y="3156"/>
                  </a:cxn>
                  <a:cxn ang="0">
                    <a:pos x="1103" y="3127"/>
                  </a:cxn>
                  <a:cxn ang="0">
                    <a:pos x="1060" y="3073"/>
                  </a:cxn>
                  <a:cxn ang="0">
                    <a:pos x="1045" y="3006"/>
                  </a:cxn>
                  <a:cxn ang="0">
                    <a:pos x="906" y="1707"/>
                  </a:cxn>
                  <a:cxn ang="0">
                    <a:pos x="902" y="3058"/>
                  </a:cxn>
                  <a:cxn ang="0">
                    <a:pos x="872" y="3118"/>
                  </a:cxn>
                  <a:cxn ang="0">
                    <a:pos x="820" y="3161"/>
                  </a:cxn>
                  <a:cxn ang="0">
                    <a:pos x="753" y="3176"/>
                  </a:cxn>
                  <a:cxn ang="0">
                    <a:pos x="672" y="3172"/>
                  </a:cxn>
                  <a:cxn ang="0">
                    <a:pos x="611" y="3142"/>
                  </a:cxn>
                  <a:cxn ang="0">
                    <a:pos x="568" y="3090"/>
                  </a:cxn>
                  <a:cxn ang="0">
                    <a:pos x="553" y="3023"/>
                  </a:cxn>
                  <a:cxn ang="0">
                    <a:pos x="528" y="1669"/>
                  </a:cxn>
                  <a:cxn ang="0">
                    <a:pos x="487" y="1615"/>
                  </a:cxn>
                  <a:cxn ang="0">
                    <a:pos x="473" y="1546"/>
                  </a:cxn>
                  <a:cxn ang="0">
                    <a:pos x="350" y="1580"/>
                  </a:cxn>
                  <a:cxn ang="0">
                    <a:pos x="328" y="1638"/>
                  </a:cxn>
                  <a:cxn ang="0">
                    <a:pos x="287" y="1680"/>
                  </a:cxn>
                  <a:cxn ang="0">
                    <a:pos x="232" y="1704"/>
                  </a:cxn>
                  <a:cxn ang="0">
                    <a:pos x="172" y="1705"/>
                  </a:cxn>
                  <a:cxn ang="0">
                    <a:pos x="97" y="1688"/>
                  </a:cxn>
                  <a:cxn ang="0">
                    <a:pos x="47" y="1656"/>
                  </a:cxn>
                  <a:cxn ang="0">
                    <a:pos x="13" y="1608"/>
                  </a:cxn>
                  <a:cxn ang="0">
                    <a:pos x="0" y="1549"/>
                  </a:cxn>
                  <a:cxn ang="0">
                    <a:pos x="242" y="171"/>
                  </a:cxn>
                  <a:cxn ang="0">
                    <a:pos x="255" y="129"/>
                  </a:cxn>
                  <a:cxn ang="0">
                    <a:pos x="287" y="79"/>
                  </a:cxn>
                  <a:cxn ang="0">
                    <a:pos x="348" y="31"/>
                  </a:cxn>
                  <a:cxn ang="0">
                    <a:pos x="426" y="5"/>
                  </a:cxn>
                </a:cxnLst>
                <a:rect l="0" t="0" r="r" b="b"/>
                <a:pathLst>
                  <a:path w="1960" h="3176">
                    <a:moveTo>
                      <a:pt x="470" y="0"/>
                    </a:moveTo>
                    <a:lnTo>
                      <a:pt x="1488" y="0"/>
                    </a:lnTo>
                    <a:lnTo>
                      <a:pt x="1527" y="3"/>
                    </a:lnTo>
                    <a:lnTo>
                      <a:pt x="1564" y="12"/>
                    </a:lnTo>
                    <a:lnTo>
                      <a:pt x="1599" y="26"/>
                    </a:lnTo>
                    <a:lnTo>
                      <a:pt x="1630" y="44"/>
                    </a:lnTo>
                    <a:lnTo>
                      <a:pt x="1657" y="67"/>
                    </a:lnTo>
                    <a:lnTo>
                      <a:pt x="1679" y="92"/>
                    </a:lnTo>
                    <a:lnTo>
                      <a:pt x="1697" y="115"/>
                    </a:lnTo>
                    <a:lnTo>
                      <a:pt x="1710" y="141"/>
                    </a:lnTo>
                    <a:lnTo>
                      <a:pt x="1719" y="171"/>
                    </a:lnTo>
                    <a:lnTo>
                      <a:pt x="1958" y="1518"/>
                    </a:lnTo>
                    <a:lnTo>
                      <a:pt x="1960" y="1549"/>
                    </a:lnTo>
                    <a:lnTo>
                      <a:pt x="1956" y="1580"/>
                    </a:lnTo>
                    <a:lnTo>
                      <a:pt x="1946" y="1608"/>
                    </a:lnTo>
                    <a:lnTo>
                      <a:pt x="1932" y="1633"/>
                    </a:lnTo>
                    <a:lnTo>
                      <a:pt x="1913" y="1656"/>
                    </a:lnTo>
                    <a:lnTo>
                      <a:pt x="1890" y="1674"/>
                    </a:lnTo>
                    <a:lnTo>
                      <a:pt x="1863" y="1688"/>
                    </a:lnTo>
                    <a:lnTo>
                      <a:pt x="1832" y="1697"/>
                    </a:lnTo>
                    <a:lnTo>
                      <a:pt x="1789" y="1705"/>
                    </a:lnTo>
                    <a:lnTo>
                      <a:pt x="1758" y="1708"/>
                    </a:lnTo>
                    <a:lnTo>
                      <a:pt x="1727" y="1704"/>
                    </a:lnTo>
                    <a:lnTo>
                      <a:pt x="1699" y="1694"/>
                    </a:lnTo>
                    <a:lnTo>
                      <a:pt x="1674" y="1680"/>
                    </a:lnTo>
                    <a:lnTo>
                      <a:pt x="1651" y="1660"/>
                    </a:lnTo>
                    <a:lnTo>
                      <a:pt x="1633" y="1638"/>
                    </a:lnTo>
                    <a:lnTo>
                      <a:pt x="1619" y="1609"/>
                    </a:lnTo>
                    <a:lnTo>
                      <a:pt x="1610" y="1580"/>
                    </a:lnTo>
                    <a:lnTo>
                      <a:pt x="1468" y="775"/>
                    </a:lnTo>
                    <a:lnTo>
                      <a:pt x="1468" y="1546"/>
                    </a:lnTo>
                    <a:lnTo>
                      <a:pt x="1465" y="1578"/>
                    </a:lnTo>
                    <a:lnTo>
                      <a:pt x="1456" y="1609"/>
                    </a:lnTo>
                    <a:lnTo>
                      <a:pt x="1442" y="1638"/>
                    </a:lnTo>
                    <a:lnTo>
                      <a:pt x="1422" y="1662"/>
                    </a:lnTo>
                    <a:lnTo>
                      <a:pt x="1398" y="1681"/>
                    </a:lnTo>
                    <a:lnTo>
                      <a:pt x="1398" y="3006"/>
                    </a:lnTo>
                    <a:lnTo>
                      <a:pt x="1394" y="3041"/>
                    </a:lnTo>
                    <a:lnTo>
                      <a:pt x="1382" y="3073"/>
                    </a:lnTo>
                    <a:lnTo>
                      <a:pt x="1364" y="3103"/>
                    </a:lnTo>
                    <a:lnTo>
                      <a:pt x="1340" y="3127"/>
                    </a:lnTo>
                    <a:lnTo>
                      <a:pt x="1311" y="3145"/>
                    </a:lnTo>
                    <a:lnTo>
                      <a:pt x="1278" y="3156"/>
                    </a:lnTo>
                    <a:lnTo>
                      <a:pt x="1243" y="3161"/>
                    </a:lnTo>
                    <a:lnTo>
                      <a:pt x="1198" y="3161"/>
                    </a:lnTo>
                    <a:lnTo>
                      <a:pt x="1163" y="3156"/>
                    </a:lnTo>
                    <a:lnTo>
                      <a:pt x="1131" y="3145"/>
                    </a:lnTo>
                    <a:lnTo>
                      <a:pt x="1103" y="3127"/>
                    </a:lnTo>
                    <a:lnTo>
                      <a:pt x="1079" y="3103"/>
                    </a:lnTo>
                    <a:lnTo>
                      <a:pt x="1060" y="3073"/>
                    </a:lnTo>
                    <a:lnTo>
                      <a:pt x="1049" y="3041"/>
                    </a:lnTo>
                    <a:lnTo>
                      <a:pt x="1045" y="3006"/>
                    </a:lnTo>
                    <a:lnTo>
                      <a:pt x="1045" y="1707"/>
                    </a:lnTo>
                    <a:lnTo>
                      <a:pt x="906" y="1707"/>
                    </a:lnTo>
                    <a:lnTo>
                      <a:pt x="906" y="3023"/>
                    </a:lnTo>
                    <a:lnTo>
                      <a:pt x="902" y="3058"/>
                    </a:lnTo>
                    <a:lnTo>
                      <a:pt x="890" y="3090"/>
                    </a:lnTo>
                    <a:lnTo>
                      <a:pt x="872" y="3118"/>
                    </a:lnTo>
                    <a:lnTo>
                      <a:pt x="848" y="3142"/>
                    </a:lnTo>
                    <a:lnTo>
                      <a:pt x="820" y="3161"/>
                    </a:lnTo>
                    <a:lnTo>
                      <a:pt x="788" y="3172"/>
                    </a:lnTo>
                    <a:lnTo>
                      <a:pt x="753" y="3176"/>
                    </a:lnTo>
                    <a:lnTo>
                      <a:pt x="708" y="3176"/>
                    </a:lnTo>
                    <a:lnTo>
                      <a:pt x="672" y="3172"/>
                    </a:lnTo>
                    <a:lnTo>
                      <a:pt x="640" y="3161"/>
                    </a:lnTo>
                    <a:lnTo>
                      <a:pt x="611" y="3142"/>
                    </a:lnTo>
                    <a:lnTo>
                      <a:pt x="587" y="3118"/>
                    </a:lnTo>
                    <a:lnTo>
                      <a:pt x="568" y="3090"/>
                    </a:lnTo>
                    <a:lnTo>
                      <a:pt x="557" y="3058"/>
                    </a:lnTo>
                    <a:lnTo>
                      <a:pt x="553" y="3023"/>
                    </a:lnTo>
                    <a:lnTo>
                      <a:pt x="554" y="1688"/>
                    </a:lnTo>
                    <a:lnTo>
                      <a:pt x="528" y="1669"/>
                    </a:lnTo>
                    <a:lnTo>
                      <a:pt x="504" y="1643"/>
                    </a:lnTo>
                    <a:lnTo>
                      <a:pt x="487" y="1615"/>
                    </a:lnTo>
                    <a:lnTo>
                      <a:pt x="477" y="1581"/>
                    </a:lnTo>
                    <a:lnTo>
                      <a:pt x="473" y="1546"/>
                    </a:lnTo>
                    <a:lnTo>
                      <a:pt x="473" y="887"/>
                    </a:lnTo>
                    <a:lnTo>
                      <a:pt x="350" y="1580"/>
                    </a:lnTo>
                    <a:lnTo>
                      <a:pt x="342" y="1609"/>
                    </a:lnTo>
                    <a:lnTo>
                      <a:pt x="328" y="1638"/>
                    </a:lnTo>
                    <a:lnTo>
                      <a:pt x="310" y="1660"/>
                    </a:lnTo>
                    <a:lnTo>
                      <a:pt x="287" y="1680"/>
                    </a:lnTo>
                    <a:lnTo>
                      <a:pt x="260" y="1694"/>
                    </a:lnTo>
                    <a:lnTo>
                      <a:pt x="232" y="1704"/>
                    </a:lnTo>
                    <a:lnTo>
                      <a:pt x="203" y="1708"/>
                    </a:lnTo>
                    <a:lnTo>
                      <a:pt x="172" y="1705"/>
                    </a:lnTo>
                    <a:lnTo>
                      <a:pt x="127" y="1697"/>
                    </a:lnTo>
                    <a:lnTo>
                      <a:pt x="97" y="1688"/>
                    </a:lnTo>
                    <a:lnTo>
                      <a:pt x="71" y="1674"/>
                    </a:lnTo>
                    <a:lnTo>
                      <a:pt x="47" y="1656"/>
                    </a:lnTo>
                    <a:lnTo>
                      <a:pt x="28" y="1633"/>
                    </a:lnTo>
                    <a:lnTo>
                      <a:pt x="13" y="1608"/>
                    </a:lnTo>
                    <a:lnTo>
                      <a:pt x="4" y="1580"/>
                    </a:lnTo>
                    <a:lnTo>
                      <a:pt x="0" y="1549"/>
                    </a:lnTo>
                    <a:lnTo>
                      <a:pt x="3" y="1518"/>
                    </a:lnTo>
                    <a:lnTo>
                      <a:pt x="242" y="171"/>
                    </a:lnTo>
                    <a:lnTo>
                      <a:pt x="248" y="150"/>
                    </a:lnTo>
                    <a:lnTo>
                      <a:pt x="255" y="129"/>
                    </a:lnTo>
                    <a:lnTo>
                      <a:pt x="266" y="110"/>
                    </a:lnTo>
                    <a:lnTo>
                      <a:pt x="287" y="79"/>
                    </a:lnTo>
                    <a:lnTo>
                      <a:pt x="315" y="53"/>
                    </a:lnTo>
                    <a:lnTo>
                      <a:pt x="348" y="31"/>
                    </a:lnTo>
                    <a:lnTo>
                      <a:pt x="386" y="15"/>
                    </a:lnTo>
                    <a:lnTo>
                      <a:pt x="426" y="5"/>
                    </a:lnTo>
                    <a:lnTo>
                      <a:pt x="47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scene3d>
                <a:camera prst="perspectiveLeft">
                  <a:rot lat="0" lon="1200000" rev="0"/>
                </a:camera>
                <a:lightRig rig="threePt" dir="t">
                  <a:rot lat="0" lon="0" rev="10800000"/>
                </a:lightRig>
              </a:scene3d>
              <a:sp3d prstMaterial="plastic">
                <a:bevelT w="0" h="63500"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66CC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850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2" grpId="0"/>
      <p:bldP spid="67" grpId="0"/>
      <p:bldP spid="6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5410</TotalTime>
  <Words>1223</Words>
  <Application>Microsoft Office PowerPoint</Application>
  <PresentationFormat>Prilagođeno</PresentationFormat>
  <Paragraphs>138</Paragraphs>
  <Slides>16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20" baseType="lpstr">
      <vt:lpstr>Arial</vt:lpstr>
      <vt:lpstr>Calibri</vt:lpstr>
      <vt:lpstr>Open Sans</vt:lpstr>
      <vt:lpstr>Office Theme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Dejana Bouillet</cp:lastModifiedBy>
  <cp:revision>117</cp:revision>
  <dcterms:created xsi:type="dcterms:W3CDTF">2013-09-12T13:05:01Z</dcterms:created>
  <dcterms:modified xsi:type="dcterms:W3CDTF">2021-03-16T17:37:49Z</dcterms:modified>
</cp:coreProperties>
</file>