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27"/>
  </p:notesMasterIdLst>
  <p:sldIdLst>
    <p:sldId id="282" r:id="rId2"/>
    <p:sldId id="294" r:id="rId3"/>
    <p:sldId id="305" r:id="rId4"/>
    <p:sldId id="290" r:id="rId5"/>
    <p:sldId id="301" r:id="rId6"/>
    <p:sldId id="303" r:id="rId7"/>
    <p:sldId id="288" r:id="rId8"/>
    <p:sldId id="309" r:id="rId9"/>
    <p:sldId id="257" r:id="rId10"/>
    <p:sldId id="277" r:id="rId11"/>
    <p:sldId id="287" r:id="rId12"/>
    <p:sldId id="259" r:id="rId13"/>
    <p:sldId id="283" r:id="rId14"/>
    <p:sldId id="291" r:id="rId15"/>
    <p:sldId id="296" r:id="rId16"/>
    <p:sldId id="299" r:id="rId17"/>
    <p:sldId id="300" r:id="rId18"/>
    <p:sldId id="304" r:id="rId19"/>
    <p:sldId id="260" r:id="rId20"/>
    <p:sldId id="310" r:id="rId21"/>
    <p:sldId id="306" r:id="rId22"/>
    <p:sldId id="307" r:id="rId23"/>
    <p:sldId id="308" r:id="rId24"/>
    <p:sldId id="270" r:id="rId25"/>
    <p:sldId id="258" r:id="rId26"/>
  </p:sldIdLst>
  <p:sldSz cx="9144000" cy="6858000" type="screen4x3"/>
  <p:notesSz cx="6858000" cy="9144000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538B"/>
    <a:srgbClr val="E6E6E6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737" autoAdjust="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/>
              <a:t>Click to edit Master text styles</a:t>
            </a:r>
          </a:p>
          <a:p>
            <a:pPr lvl="1"/>
            <a:r>
              <a:rPr lang="hr-HR" noProof="0"/>
              <a:t>Second level</a:t>
            </a:r>
          </a:p>
          <a:p>
            <a:pPr lvl="2"/>
            <a:r>
              <a:rPr lang="hr-HR" noProof="0"/>
              <a:t>Third level</a:t>
            </a:r>
          </a:p>
          <a:p>
            <a:pPr lvl="3"/>
            <a:r>
              <a:rPr lang="hr-HR" noProof="0"/>
              <a:t>Fourth level</a:t>
            </a:r>
          </a:p>
          <a:p>
            <a:pPr lvl="4"/>
            <a:r>
              <a:rPr lang="hr-HR" noProof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07EAACB-E132-4DDA-AD12-96CA04B20F70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428785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7"/>
          <p:cNvSpPr>
            <a:spLocks noChangeArrowheads="1"/>
          </p:cNvSpPr>
          <p:nvPr/>
        </p:nvSpPr>
        <p:spPr bwMode="auto">
          <a:xfrm>
            <a:off x="685800" y="2278063"/>
            <a:ext cx="7772400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11998354 h 1000"/>
              <a:gd name="T6" fmla="*/ 0 w 1000"/>
              <a:gd name="T7" fmla="*/ 11998354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1D538B"/>
          </a:solidFill>
          <a:ln w="9525">
            <a:solidFill>
              <a:srgbClr val="1D538B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4" name="Line 10"/>
          <p:cNvSpPr>
            <a:spLocks noChangeShapeType="1"/>
          </p:cNvSpPr>
          <p:nvPr userDrawn="1"/>
        </p:nvSpPr>
        <p:spPr bwMode="auto">
          <a:xfrm flipV="1">
            <a:off x="609600" y="6308725"/>
            <a:ext cx="7924800" cy="0"/>
          </a:xfrm>
          <a:prstGeom prst="line">
            <a:avLst/>
          </a:prstGeom>
          <a:noFill/>
          <a:ln w="3175">
            <a:solidFill>
              <a:srgbClr val="1D538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r-HR"/>
          </a:p>
        </p:txBody>
      </p:sp>
      <p:pic>
        <p:nvPicPr>
          <p:cNvPr id="5" name="Picture 1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762"/>
            <a:ext cx="9144000" cy="110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389188"/>
            <a:ext cx="7772400" cy="1471612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hr-HR" noProof="0"/>
              <a:t>Click to edit Master 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92863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92863"/>
            <a:ext cx="2895600" cy="349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92863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76D6313E-CC0F-4D0F-A35D-24CD9B6BADB6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114282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8C7CD1-3077-4D9D-906A-5BC67FBF34A9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0967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1125538"/>
            <a:ext cx="2001837" cy="4635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1125538"/>
            <a:ext cx="5854700" cy="4635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127C59-612D-4678-9A04-2AC696113EB5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78182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D136E7-3485-42FF-808E-82E57A617F52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42792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8CC219-5DF7-4A54-ABBE-59D12C94F7F4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11396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916113"/>
            <a:ext cx="3924300" cy="384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16113"/>
            <a:ext cx="3924300" cy="384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82D9CB-CEC8-4157-96EE-7366F432B6C8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991740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C66C69-CEBB-4151-BCAD-05DA6537F7C5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99617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327B5B-805B-499B-8045-7411A57CBAFC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25572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D890BF-7D30-45CD-93EE-CEAD60518075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7058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859791-3F43-48A5-92D3-67CFFECA64DF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894831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711036-6F14-4FA6-B5A9-FF68F9CA2862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98008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1125538"/>
            <a:ext cx="8001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r-HR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916113"/>
            <a:ext cx="8001000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en-US"/>
              <a:t>Click to edit Master text styles</a:t>
            </a:r>
          </a:p>
          <a:p>
            <a:pPr lvl="1"/>
            <a:r>
              <a:rPr lang="hr-HR" altLang="en-US"/>
              <a:t>Second level</a:t>
            </a:r>
          </a:p>
          <a:p>
            <a:pPr lvl="2"/>
            <a:r>
              <a:rPr lang="hr-HR" altLang="en-US"/>
              <a:t>Third level</a:t>
            </a:r>
          </a:p>
          <a:p>
            <a:pPr lvl="3"/>
            <a:r>
              <a:rPr lang="hr-HR" altLang="en-US"/>
              <a:t>Fourth level</a:t>
            </a:r>
          </a:p>
          <a:p>
            <a:pPr lvl="4"/>
            <a:r>
              <a:rPr lang="hr-HR" altLang="en-US"/>
              <a:t>Fifth level</a:t>
            </a:r>
          </a:p>
        </p:txBody>
      </p:sp>
      <p:sp>
        <p:nvSpPr>
          <p:cNvPr id="1028" name="AutoShape 7"/>
          <p:cNvSpPr>
            <a:spLocks noChangeArrowheads="1"/>
          </p:cNvSpPr>
          <p:nvPr/>
        </p:nvSpPr>
        <p:spPr bwMode="auto">
          <a:xfrm>
            <a:off x="609600" y="1677988"/>
            <a:ext cx="7958138" cy="95250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9072563 h 1000"/>
              <a:gd name="T6" fmla="*/ 0 w 1000"/>
              <a:gd name="T7" fmla="*/ 9072563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1D538B"/>
          </a:solidFill>
          <a:ln w="9525">
            <a:solidFill>
              <a:srgbClr val="1D538B"/>
            </a:solidFill>
            <a:round/>
            <a:headEnd/>
            <a:tailEnd/>
          </a:ln>
        </p:spPr>
        <p:txBody>
          <a:bodyPr/>
          <a:lstStyle/>
          <a:p>
            <a:endParaRPr lang="hr-HR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89688"/>
            <a:ext cx="1981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1D538B"/>
                </a:solidFill>
              </a:defRPr>
            </a:lvl1pPr>
          </a:lstStyle>
          <a:p>
            <a:pPr>
              <a:defRPr/>
            </a:pPr>
            <a:r>
              <a:rPr lang="hr-HR"/>
              <a:t>1</a:t>
            </a:r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89688"/>
            <a:ext cx="28956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1D538B"/>
                </a:solidFill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9688"/>
            <a:ext cx="19812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1D538B"/>
                </a:solidFill>
              </a:defRPr>
            </a:lvl1pPr>
          </a:lstStyle>
          <a:p>
            <a:fld id="{B0AE1A05-11E0-4A8F-938B-7EA48FDC16D4}" type="slidenum">
              <a:rPr lang="hr-HR" altLang="sr-Latn-RS"/>
              <a:pPr/>
              <a:t>‹#›</a:t>
            </a:fld>
            <a:endParaRPr lang="hr-HR" altLang="sr-Latn-RS"/>
          </a:p>
        </p:txBody>
      </p:sp>
      <p:pic>
        <p:nvPicPr>
          <p:cNvPr id="1032" name="Picture 2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762"/>
            <a:ext cx="9144000" cy="110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1D538B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Font typeface="Wingdings" panose="05000000000000000000" pitchFamily="2" charset="2"/>
        <a:buChar char="o"/>
        <a:defRPr sz="2800">
          <a:solidFill>
            <a:srgbClr val="1D538B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Font typeface="Wingdings" panose="05000000000000000000" pitchFamily="2" charset="2"/>
        <a:buChar char="n"/>
        <a:defRPr sz="2600">
          <a:solidFill>
            <a:srgbClr val="1D538B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Font typeface="Wingdings" panose="05000000000000000000" pitchFamily="2" charset="2"/>
        <a:buChar char="o"/>
        <a:defRPr sz="2300">
          <a:solidFill>
            <a:srgbClr val="1D538B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Font typeface="Wingdings" panose="05000000000000000000" pitchFamily="2" charset="2"/>
        <a:buChar char="n"/>
        <a:defRPr sz="2000">
          <a:solidFill>
            <a:srgbClr val="1D538B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rgbClr val="5F5F5F"/>
        </a:buClr>
        <a:buFont typeface="Wingdings" panose="05000000000000000000" pitchFamily="2" charset="2"/>
        <a:buChar char="§"/>
        <a:defRPr sz="2000">
          <a:solidFill>
            <a:srgbClr val="1D538B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2000">
          <a:solidFill>
            <a:srgbClr val="1D538B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2000">
          <a:solidFill>
            <a:srgbClr val="1D538B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2000">
          <a:solidFill>
            <a:srgbClr val="1D538B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2000">
          <a:solidFill>
            <a:srgbClr val="1D538B"/>
          </a:solidFill>
          <a:latin typeface="+mn-lt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ured@mzos.h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890BF-7D30-45CD-93EE-CEAD60518075}" type="slidenum">
              <a:rPr lang="hr-HR" altLang="sr-Latn-RS" smtClean="0"/>
              <a:pPr/>
              <a:t>1</a:t>
            </a:fld>
            <a:endParaRPr lang="hr-HR" altLang="sr-Latn-RS"/>
          </a:p>
        </p:txBody>
      </p:sp>
      <p:sp>
        <p:nvSpPr>
          <p:cNvPr id="3" name="Rectangle 2"/>
          <p:cNvSpPr/>
          <p:nvPr/>
        </p:nvSpPr>
        <p:spPr>
          <a:xfrm>
            <a:off x="899592" y="1850517"/>
            <a:ext cx="7848872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1400" dirty="0">
                <a:solidFill>
                  <a:srgbClr val="1D538B"/>
                </a:solidFill>
              </a:rPr>
              <a:t>DRŽAVNI STRUČNI SKUP ZA ODGOJITELJE, STRUČNE SURADNIKE I RAVNATELJE U DJEČJEM VRTIĆIMA U SURADNJI </a:t>
            </a:r>
            <a:endParaRPr lang="hr-HR" sz="1400" dirty="0" smtClean="0">
              <a:solidFill>
                <a:srgbClr val="1D538B"/>
              </a:solidFill>
            </a:endParaRPr>
          </a:p>
          <a:p>
            <a:pPr algn="just"/>
            <a:endParaRPr lang="hr-HR" sz="1400" dirty="0">
              <a:solidFill>
                <a:srgbClr val="1D538B"/>
              </a:solidFill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r-HR" sz="1400" b="1" dirty="0" smtClean="0">
                <a:solidFill>
                  <a:srgbClr val="1D538B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TEMA</a:t>
            </a:r>
            <a:r>
              <a:rPr lang="hr-HR" sz="1400" b="1" dirty="0">
                <a:solidFill>
                  <a:srgbClr val="1D538B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hr-HR" sz="1400" b="1" dirty="0">
                <a:solidFill>
                  <a:srgbClr val="1D538B"/>
                </a:solidFill>
              </a:rPr>
              <a:t>MODELI ODGOVORA NA ODGOJNO-OBRAZOVNE POTREBE DJECE IZLOŽENE RIZIKU SOCIJALNE ISKLJUČENOSTI U USTANOVAMA RANOG I PREDŠKOLSKOG ODGOJA </a:t>
            </a:r>
            <a:r>
              <a:rPr lang="hr-HR" sz="1400" b="1" dirty="0" smtClean="0">
                <a:solidFill>
                  <a:srgbClr val="1D538B"/>
                </a:solidFill>
              </a:rPr>
              <a:t>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r-HR" sz="1400" dirty="0">
                <a:solidFill>
                  <a:srgbClr val="1D538B"/>
                </a:solidFill>
              </a:rPr>
              <a:t>1</a:t>
            </a:r>
            <a:r>
              <a:rPr lang="hr-HR" sz="1400" dirty="0" smtClean="0">
                <a:solidFill>
                  <a:srgbClr val="1D538B"/>
                </a:solidFill>
              </a:rPr>
              <a:t>7</a:t>
            </a:r>
            <a:r>
              <a:rPr lang="hr-HR" sz="1400" dirty="0">
                <a:solidFill>
                  <a:srgbClr val="1D538B"/>
                </a:solidFill>
              </a:rPr>
              <a:t>. i </a:t>
            </a:r>
            <a:r>
              <a:rPr lang="hr-HR" sz="1400" dirty="0" smtClean="0">
                <a:solidFill>
                  <a:srgbClr val="1D538B"/>
                </a:solidFill>
              </a:rPr>
              <a:t>18</a:t>
            </a:r>
            <a:r>
              <a:rPr lang="hr-HR" sz="1400" dirty="0">
                <a:solidFill>
                  <a:srgbClr val="1D538B"/>
                </a:solidFill>
              </a:rPr>
              <a:t>. </a:t>
            </a:r>
            <a:r>
              <a:rPr lang="hr-HR" sz="1400" dirty="0" smtClean="0">
                <a:solidFill>
                  <a:srgbClr val="1D538B"/>
                </a:solidFill>
              </a:rPr>
              <a:t>ožujka </a:t>
            </a:r>
            <a:r>
              <a:rPr lang="hr-HR" sz="1400" dirty="0">
                <a:solidFill>
                  <a:srgbClr val="1D538B"/>
                </a:solidFill>
              </a:rPr>
              <a:t>2021. godine</a:t>
            </a:r>
            <a:r>
              <a:rPr lang="hr-HR" sz="1600" dirty="0">
                <a:solidFill>
                  <a:srgbClr val="1D538B"/>
                </a:solidFill>
              </a:rPr>
              <a:t/>
            </a:r>
            <a:br>
              <a:rPr lang="hr-HR" sz="1600" dirty="0">
                <a:solidFill>
                  <a:srgbClr val="1D538B"/>
                </a:solidFill>
              </a:rPr>
            </a:br>
            <a:endParaRPr lang="hr-HR" sz="1600" b="1" dirty="0">
              <a:solidFill>
                <a:srgbClr val="1D538B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r-HR" b="1" dirty="0">
                <a:solidFill>
                  <a:srgbClr val="1D538B"/>
                </a:solidFill>
              </a:rPr>
              <a:t>Odgovor odgojno-obrazovnoga sustava na potrebe djece izložene riziku socijalne isključenosti</a:t>
            </a:r>
            <a:r>
              <a:rPr lang="hr-HR" dirty="0">
                <a:solidFill>
                  <a:srgbClr val="1D538B"/>
                </a:solidFill>
              </a:rPr>
              <a:t/>
            </a:r>
            <a:br>
              <a:rPr lang="hr-HR" dirty="0">
                <a:solidFill>
                  <a:srgbClr val="1D538B"/>
                </a:solidFill>
              </a:rPr>
            </a:br>
            <a:endParaRPr lang="hr-HR" dirty="0" smtClean="0">
              <a:solidFill>
                <a:srgbClr val="1D538B"/>
              </a:solidFill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hr-HR" sz="1600" dirty="0" smtClean="0">
                <a:solidFill>
                  <a:srgbClr val="1D538B"/>
                </a:solidFill>
              </a:rPr>
              <a:t>Larisa </a:t>
            </a:r>
            <a:r>
              <a:rPr lang="hr-HR" sz="1600" dirty="0">
                <a:solidFill>
                  <a:srgbClr val="1D538B"/>
                </a:solidFill>
              </a:rPr>
              <a:t>Ott Filipović, voditeljica</a:t>
            </a:r>
            <a:br>
              <a:rPr lang="hr-HR" sz="1600" dirty="0">
                <a:solidFill>
                  <a:srgbClr val="1D538B"/>
                </a:solidFill>
              </a:rPr>
            </a:br>
            <a:r>
              <a:rPr lang="hr-HR" sz="1600" dirty="0">
                <a:solidFill>
                  <a:srgbClr val="1D538B"/>
                </a:solidFill>
              </a:rPr>
              <a:t>Službe za rani i predškolski odgoj i obrazovanje</a:t>
            </a:r>
            <a:br>
              <a:rPr lang="hr-HR" sz="1600" dirty="0">
                <a:solidFill>
                  <a:srgbClr val="1D538B"/>
                </a:solidFill>
              </a:rPr>
            </a:br>
            <a:r>
              <a:rPr lang="hr-HR" sz="1600" dirty="0">
                <a:solidFill>
                  <a:srgbClr val="1D538B"/>
                </a:solidFill>
              </a:rPr>
              <a:t>Uprava za odgoj i obrazovanje MZO</a:t>
            </a:r>
            <a:endParaRPr lang="hr-HR" sz="1600" dirty="0">
              <a:solidFill>
                <a:srgbClr val="1D538B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46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o"/>
              <a:defRPr sz="2800">
                <a:solidFill>
                  <a:srgbClr val="1D538B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n"/>
              <a:defRPr sz="2600">
                <a:solidFill>
                  <a:srgbClr val="1D538B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o"/>
              <a:defRPr sz="2300">
                <a:solidFill>
                  <a:srgbClr val="1D538B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n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D5321FF-76E2-4139-BFB6-DE3AD724C1DA}" type="slidenum">
              <a:rPr lang="hr-HR" altLang="en-US" sz="1200"/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hr-HR" altLang="en-US" sz="120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dirty="0"/>
              <a:t>Članak 1. stavak 2. Zakona</a:t>
            </a:r>
          </a:p>
          <a:p>
            <a:pPr marL="0" indent="0" algn="just">
              <a:buNone/>
            </a:pPr>
            <a:r>
              <a:rPr lang="hr-HR" dirty="0"/>
              <a:t>- predškolski odgoj obuhvaća programe odgoja, obrazovanja, zdravstvene zaštite, prehrane </a:t>
            </a:r>
            <a:r>
              <a:rPr lang="hr-HR" b="1" dirty="0"/>
              <a:t>i socijalne skrbi </a:t>
            </a:r>
            <a:r>
              <a:rPr lang="hr-HR" dirty="0"/>
              <a:t>koji se </a:t>
            </a:r>
            <a:r>
              <a:rPr lang="hr-HR" b="1" dirty="0"/>
              <a:t>ostvaruju u dječjim vrtićima </a:t>
            </a:r>
            <a:r>
              <a:rPr lang="hr-HR" dirty="0"/>
              <a:t>sukladno ovom Zakonu.</a:t>
            </a:r>
            <a:endParaRPr lang="hr-HR" sz="2400" b="1" dirty="0"/>
          </a:p>
          <a:p>
            <a:pPr marL="0" indent="0">
              <a:buNone/>
            </a:pPr>
            <a:endParaRPr lang="hr-HR" sz="2400" b="1" dirty="0"/>
          </a:p>
          <a:p>
            <a:pPr marL="0" indent="0">
              <a:buNone/>
            </a:pPr>
            <a:r>
              <a:rPr lang="hr-HR" sz="2400" dirty="0">
                <a:latin typeface="+mj-lt"/>
              </a:rPr>
              <a:t/>
            </a:r>
            <a:br>
              <a:rPr lang="hr-HR" sz="2400" dirty="0">
                <a:latin typeface="+mj-lt"/>
              </a:rPr>
            </a:br>
            <a:endParaRPr lang="sr-Latn-RS" alt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23424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23528" y="1942334"/>
            <a:ext cx="3924300" cy="3844925"/>
          </a:xfrm>
        </p:spPr>
        <p:txBody>
          <a:bodyPr wrap="square" anchor="t"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hr-HR" sz="2200" b="1" dirty="0"/>
              <a:t>Članak 15. a Zakona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r-HR" sz="2200" b="1" dirty="0"/>
              <a:t>u dječjem vrtiću ostvaruju se:</a:t>
            </a:r>
          </a:p>
          <a:p>
            <a:pPr marL="0" indent="0">
              <a:lnSpc>
                <a:spcPct val="90000"/>
              </a:lnSpc>
              <a:buNone/>
            </a:pPr>
            <a:endParaRPr lang="hr-HR" sz="2200" dirty="0"/>
          </a:p>
          <a:p>
            <a:pPr marL="0" indent="0">
              <a:lnSpc>
                <a:spcPct val="90000"/>
              </a:lnSpc>
              <a:buNone/>
            </a:pPr>
            <a:r>
              <a:rPr lang="hr-HR" sz="1800" dirty="0"/>
              <a:t>– </a:t>
            </a:r>
            <a:r>
              <a:rPr lang="hr-HR" sz="2200" dirty="0"/>
              <a:t>redoviti programi njege, odgoja, obrazovanja, zdravstvene zaštite, prehrane i </a:t>
            </a:r>
            <a:r>
              <a:rPr lang="hr-HR" sz="2200" b="1" dirty="0"/>
              <a:t>socijalne skrbi djece rane i predškolske dobi </a:t>
            </a:r>
            <a:r>
              <a:rPr lang="hr-HR" sz="2200" dirty="0"/>
              <a:t>koji su prilagođeni razvojnim potrebama djece te njihovim mogućnostima i sposobnostima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r-HR" sz="2200" dirty="0"/>
              <a:t/>
            </a:r>
            <a:br>
              <a:rPr lang="hr-HR" sz="2200" dirty="0"/>
            </a:br>
            <a:endParaRPr lang="sr-Latn-RS" altLang="en-US" sz="2200" dirty="0"/>
          </a:p>
        </p:txBody>
      </p:sp>
      <p:pic>
        <p:nvPicPr>
          <p:cNvPr id="7" name="Picture 4" descr="Kindergarten Curriculum: What Your Child Will Learn This Year | Parents">
            <a:extLst>
              <a:ext uri="{FF2B5EF4-FFF2-40B4-BE49-F238E27FC236}">
                <a16:creationId xmlns="" xmlns:a16="http://schemas.microsoft.com/office/drawing/2014/main" id="{F62519D8-01DB-455E-B94E-9C06A9A1B2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3" r="18867" b="1"/>
          <a:stretch/>
        </p:blipFill>
        <p:spPr bwMode="auto">
          <a:xfrm>
            <a:off x="4643438" y="1916113"/>
            <a:ext cx="3924300" cy="3844925"/>
          </a:xfrm>
          <a:prstGeom prst="rect">
            <a:avLst/>
          </a:prstGeom>
          <a:solidFill>
            <a:srgbClr val="FFFFFF"/>
          </a:solidFill>
          <a:extLst/>
        </p:spPr>
      </p:pic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89688"/>
            <a:ext cx="1981200" cy="352425"/>
          </a:xfrm>
        </p:spPr>
        <p:txBody>
          <a:bodyPr wrap="square" anchor="t">
            <a:normAutofit/>
          </a:bodyPr>
          <a:lstStyle>
            <a:lvl1pPr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o"/>
              <a:defRPr sz="2800">
                <a:solidFill>
                  <a:srgbClr val="1D538B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n"/>
              <a:defRPr sz="2600">
                <a:solidFill>
                  <a:srgbClr val="1D538B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o"/>
              <a:defRPr sz="2300">
                <a:solidFill>
                  <a:srgbClr val="1D538B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n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fld id="{0D5321FF-76E2-4139-BFB6-DE3AD724C1DA}" type="slidenum">
              <a:rPr lang="hr-HR" altLang="en-US" sz="1200" smtClean="0"/>
              <a:pPr eaLnBrk="1" hangingPunct="1">
                <a:spcBef>
                  <a:spcPct val="0"/>
                </a:spcBef>
                <a:spcAft>
                  <a:spcPts val="600"/>
                </a:spcAft>
                <a:buClrTx/>
                <a:buFontTx/>
                <a:buNone/>
              </a:pPr>
              <a:t>11</a:t>
            </a:fld>
            <a:endParaRPr lang="hr-HR" altLang="en-US" sz="1200"/>
          </a:p>
        </p:txBody>
      </p:sp>
    </p:spTree>
    <p:extLst>
      <p:ext uri="{BB962C8B-B14F-4D97-AF65-F5344CB8AC3E}">
        <p14:creationId xmlns:p14="http://schemas.microsoft.com/office/powerpoint/2010/main" val="1117990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sz="2400" b="1" dirty="0"/>
              <a:t>članak 20. Zakona: </a:t>
            </a:r>
          </a:p>
          <a:p>
            <a:pPr marL="0" indent="0" algn="just">
              <a:buNone/>
            </a:pPr>
            <a:r>
              <a:rPr lang="hr-HR" sz="2400" b="1" dirty="0"/>
              <a:t>prednost pri upisu djece u dječje vrtiće </a:t>
            </a:r>
            <a:r>
              <a:rPr lang="hr-HR" sz="2400" dirty="0"/>
              <a:t>imaju djeca roditelja žrtava i invalida domovinskog rata, djeca iz obitelji s troje ili više djece, djeca zaposlenih roditelja, djeca s teškoćama u razvoju, djeca samohranih roditelja i djeca u udomiteljskim obiteljima, djeca u godini prije polaska u osnovnu školu i djeca roditelja koji primaju doplatak za djecu.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36E7-3485-42FF-808E-82E57A617F52}" type="slidenum">
              <a:rPr lang="hr-HR" altLang="sr-Latn-RS" smtClean="0"/>
              <a:pPr/>
              <a:t>12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599861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4">
            <a:extLst>
              <a:ext uri="{FF2B5EF4-FFF2-40B4-BE49-F238E27FC236}">
                <a16:creationId xmlns="" xmlns:a16="http://schemas.microsoft.com/office/drawing/2014/main" id="{C3C1B11A-AA06-42E6-BB35-65540278F2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hr-HR" sz="2400" b="1" dirty="0"/>
              <a:t>Ostali podzakonski akti:</a:t>
            </a:r>
          </a:p>
          <a:p>
            <a:pPr marL="0" indent="0" algn="just">
              <a:buNone/>
            </a:pPr>
            <a:r>
              <a:rPr lang="hr-HR" sz="2400" b="1" dirty="0"/>
              <a:t>- Pravilnik o upisu u dječji vrtić</a:t>
            </a:r>
          </a:p>
          <a:p>
            <a:pPr marL="0" indent="0" algn="just">
              <a:buNone/>
            </a:pPr>
            <a:r>
              <a:rPr lang="hr-HR" sz="2400" b="1" dirty="0"/>
              <a:t>- Programi javnih potreba u predškolskom  odgoju koje donose osnivači za svaku godinu</a:t>
            </a:r>
          </a:p>
          <a:p>
            <a:pPr marL="0" indent="0" algn="just">
              <a:buNone/>
            </a:pPr>
            <a:r>
              <a:rPr lang="hr-HR" sz="2400" b="1" dirty="0"/>
              <a:t>- Odluka o načinu ostvarivanja prednosti pri upisu djece i mjerilima za naplatu usluga dječjih vrtića od roditelja</a:t>
            </a:r>
          </a:p>
        </p:txBody>
      </p:sp>
      <p:sp>
        <p:nvSpPr>
          <p:cNvPr id="3" name="Rezervirano mjesto broja slajda 2">
            <a:extLst>
              <a:ext uri="{FF2B5EF4-FFF2-40B4-BE49-F238E27FC236}">
                <a16:creationId xmlns="" xmlns:a16="http://schemas.microsoft.com/office/drawing/2014/main" id="{6D9BFB54-AA91-4210-A2CD-816831015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27B5B-805B-499B-8045-7411A57CBAFC}" type="slidenum">
              <a:rPr lang="hr-HR" altLang="sr-Latn-RS" smtClean="0"/>
              <a:pPr/>
              <a:t>13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65244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BF85B4C5-0195-464F-A5D2-D7795A671A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wrap="square" anchor="t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hr-HR" sz="1400" b="1" dirty="0">
                <a:latin typeface="+mj-lt"/>
              </a:rPr>
              <a:t>Studije i istraživanja RH: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r-HR" sz="1400" dirty="0">
                <a:latin typeface="+mj-lt"/>
              </a:rPr>
              <a:t>- Studija </a:t>
            </a:r>
            <a:r>
              <a:rPr lang="hr-HR" sz="1400" dirty="0" smtClean="0">
                <a:latin typeface="+mj-lt"/>
              </a:rPr>
              <a:t>UNICEF-a </a:t>
            </a:r>
            <a:r>
              <a:rPr lang="hr-HR" sz="1400" dirty="0">
                <a:latin typeface="+mj-lt"/>
              </a:rPr>
              <a:t>iz 2015. godine: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r-HR" sz="1400" dirty="0">
                <a:latin typeface="+mj-lt"/>
              </a:rPr>
              <a:t> </a:t>
            </a:r>
            <a:r>
              <a:rPr lang="hr-HR" sz="1400" b="1" dirty="0">
                <a:latin typeface="+mj-lt"/>
              </a:rPr>
              <a:t>Siromaštvo i dobrobit djece </a:t>
            </a:r>
            <a:r>
              <a:rPr lang="hr-HR" sz="1400" b="1" dirty="0" smtClean="0">
                <a:latin typeface="+mj-lt"/>
              </a:rPr>
              <a:t> predškolske   </a:t>
            </a:r>
            <a:r>
              <a:rPr lang="hr-HR" sz="1400" b="1" dirty="0">
                <a:latin typeface="+mj-lt"/>
              </a:rPr>
              <a:t>dobi u RH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r-HR" sz="1400" dirty="0" smtClean="0">
                <a:latin typeface="+mj-lt"/>
              </a:rPr>
              <a:t>- </a:t>
            </a:r>
            <a:r>
              <a:rPr lang="hr-HR" sz="1400" dirty="0">
                <a:latin typeface="+mj-lt"/>
              </a:rPr>
              <a:t>Studija Ekonomskog instituta i zaklade Adris iz 2017. godine: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r-HR" sz="1400" b="1" dirty="0" smtClean="0">
                <a:latin typeface="+mj-lt"/>
              </a:rPr>
              <a:t>Dječje </a:t>
            </a:r>
            <a:r>
              <a:rPr lang="hr-HR" sz="1400" b="1" dirty="0">
                <a:latin typeface="+mj-lt"/>
              </a:rPr>
              <a:t>siromaštvo i strategije nošenja sa </a:t>
            </a:r>
            <a:r>
              <a:rPr lang="hr-HR" sz="1400" b="1" dirty="0" smtClean="0">
                <a:latin typeface="+mj-lt"/>
              </a:rPr>
              <a:t>siromaštvom </a:t>
            </a:r>
            <a:r>
              <a:rPr lang="hr-HR" sz="1400" b="1" dirty="0">
                <a:latin typeface="+mj-lt"/>
              </a:rPr>
              <a:t>kućanstava u  </a:t>
            </a:r>
            <a:r>
              <a:rPr lang="hr-HR" sz="1400" b="1" dirty="0" smtClean="0">
                <a:latin typeface="+mj-lt"/>
              </a:rPr>
              <a:t>Hrvatskoj</a:t>
            </a:r>
          </a:p>
          <a:p>
            <a:pPr marL="0" indent="0">
              <a:buNone/>
            </a:pPr>
            <a:r>
              <a:rPr lang="hr-HR" sz="1400" dirty="0" smtClean="0">
                <a:latin typeface="+mj-lt"/>
              </a:rPr>
              <a:t>- Studija </a:t>
            </a:r>
            <a:r>
              <a:rPr lang="hr-HR" sz="1400" dirty="0" err="1" smtClean="0">
                <a:latin typeface="+mj-lt"/>
              </a:rPr>
              <a:t>Dobrotić</a:t>
            </a:r>
            <a:r>
              <a:rPr lang="hr-HR" sz="1400" dirty="0" smtClean="0">
                <a:latin typeface="+mj-lt"/>
              </a:rPr>
              <a:t>, Matković i </a:t>
            </a:r>
            <a:r>
              <a:rPr lang="hr-HR" sz="1400" dirty="0" err="1" smtClean="0">
                <a:latin typeface="+mj-lt"/>
              </a:rPr>
              <a:t>Menger</a:t>
            </a:r>
            <a:r>
              <a:rPr lang="hr-HR" sz="1400" dirty="0" smtClean="0">
                <a:latin typeface="+mj-lt"/>
              </a:rPr>
              <a:t> iz 2018. godine: </a:t>
            </a:r>
          </a:p>
          <a:p>
            <a:pPr marL="0" indent="0">
              <a:buNone/>
            </a:pPr>
            <a:r>
              <a:rPr lang="hr-HR" sz="1400" b="1" dirty="0" smtClean="0">
                <a:latin typeface="+mj-lt"/>
              </a:rPr>
              <a:t>Analiza </a:t>
            </a:r>
            <a:r>
              <a:rPr lang="hr-HR" sz="1400" b="1" dirty="0">
                <a:latin typeface="+mj-lt"/>
              </a:rPr>
              <a:t>pristupačnosti, kvalitete, kapaciteta i financiranja sustava ranoga i predškolskog odgoja i obrazovanja u Republici </a:t>
            </a:r>
            <a:r>
              <a:rPr lang="hr-HR" sz="1400" b="1" dirty="0" smtClean="0">
                <a:latin typeface="+mj-lt"/>
              </a:rPr>
              <a:t>Hrvatskoj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r-HR" sz="1400" dirty="0"/>
              <a:t>- Studija </a:t>
            </a:r>
            <a:r>
              <a:rPr lang="hr-HR" sz="1400" dirty="0" smtClean="0"/>
              <a:t>UNICEF-a iz 2020</a:t>
            </a:r>
            <a:r>
              <a:rPr lang="hr-HR" sz="1400" dirty="0"/>
              <a:t>. godine: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r-HR" sz="1400" dirty="0"/>
              <a:t>    </a:t>
            </a:r>
            <a:r>
              <a:rPr lang="hr-HR" sz="1400" b="1" dirty="0"/>
              <a:t>Kako do vrtića za sve?</a:t>
            </a:r>
          </a:p>
          <a:p>
            <a:pPr marL="0" indent="0">
              <a:buNone/>
            </a:pPr>
            <a:endParaRPr lang="hr-HR" sz="1400" b="1" dirty="0">
              <a:latin typeface="+mj-lt"/>
            </a:endParaRPr>
          </a:p>
          <a:p>
            <a:pPr marL="0" indent="0">
              <a:buNone/>
            </a:pPr>
            <a:r>
              <a:rPr lang="hr-HR" sz="1400" dirty="0">
                <a:latin typeface="+mj-lt"/>
              </a:rPr>
              <a:t/>
            </a:r>
            <a:br>
              <a:rPr lang="hr-HR" sz="1400" dirty="0">
                <a:latin typeface="+mj-lt"/>
              </a:rPr>
            </a:br>
            <a:endParaRPr lang="hr-HR" sz="1400" b="1" dirty="0">
              <a:latin typeface="+mj-lt"/>
            </a:endParaRPr>
          </a:p>
        </p:txBody>
      </p:sp>
      <p:pic>
        <p:nvPicPr>
          <p:cNvPr id="9218" name="Picture 2" descr="Siromaštvo i dobrobit djece predškolske dobi u Republici Hrvatskoj | UNICEF  Hrvatska">
            <a:extLst>
              <a:ext uri="{FF2B5EF4-FFF2-40B4-BE49-F238E27FC236}">
                <a16:creationId xmlns="" xmlns:a16="http://schemas.microsoft.com/office/drawing/2014/main" id="{49CC5FD7-1CAC-419E-BC50-E93CFF410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32480" y="2174875"/>
            <a:ext cx="2866865" cy="3951288"/>
          </a:xfrm>
          <a:prstGeom prst="rect">
            <a:avLst/>
          </a:prstGeom>
          <a:solidFill>
            <a:srgbClr val="FFFFFF"/>
          </a:solidFill>
          <a:extLst/>
        </p:spPr>
      </p:pic>
      <p:sp>
        <p:nvSpPr>
          <p:cNvPr id="4" name="Rezervirano mjesto broja slajda 3">
            <a:extLst>
              <a:ext uri="{FF2B5EF4-FFF2-40B4-BE49-F238E27FC236}">
                <a16:creationId xmlns="" xmlns:a16="http://schemas.microsoft.com/office/drawing/2014/main" id="{34720D09-FE5E-4531-8704-354481319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9688"/>
            <a:ext cx="1981200" cy="35242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fld id="{C5D136E7-3485-42FF-808E-82E57A617F52}" type="slidenum">
              <a:rPr lang="hr-HR" altLang="sr-Latn-RS" smtClean="0"/>
              <a:pPr>
                <a:spcAft>
                  <a:spcPts val="600"/>
                </a:spcAft>
              </a:pPr>
              <a:t>14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182471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89455871-B3F3-4E43-B808-0F6A4FF7A5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sz="2400" dirty="0"/>
              <a:t>Europski socijalni fond</a:t>
            </a:r>
          </a:p>
          <a:p>
            <a:pPr marL="0" indent="0">
              <a:buNone/>
            </a:pPr>
            <a:r>
              <a:rPr lang="hr-HR" sz="2400" dirty="0"/>
              <a:t>Operativni program Učinkoviti ljudski potencijali 2014 - 2020</a:t>
            </a:r>
          </a:p>
          <a:p>
            <a:pPr marL="0" indent="0" algn="just">
              <a:buNone/>
            </a:pPr>
            <a:r>
              <a:rPr lang="hr-HR" sz="2400" dirty="0"/>
              <a:t>8. siječnja 2021. godine MZO objavilo otvoreni poziv JLPRS na dostavu projektnih prijedloga:</a:t>
            </a:r>
          </a:p>
          <a:p>
            <a:pPr marL="0" indent="0" algn="just">
              <a:buNone/>
            </a:pPr>
            <a:r>
              <a:rPr lang="hr-HR" sz="2400" b="1" dirty="0"/>
              <a:t>Sufinanciranje troškova uključivanja djece u socioekonomski nepovoljnoj situaciji u predškolske programe</a:t>
            </a:r>
          </a:p>
          <a:p>
            <a:pPr marL="0" indent="0" algn="just">
              <a:buNone/>
            </a:pPr>
            <a:r>
              <a:rPr lang="hr-HR" sz="2400" dirty="0"/>
              <a:t>vrijednost natječaja  150.000.000,00 kn</a:t>
            </a:r>
          </a:p>
          <a:p>
            <a:pPr marL="0" indent="0">
              <a:buNone/>
            </a:pPr>
            <a:endParaRPr lang="hr-HR" dirty="0"/>
          </a:p>
          <a:p>
            <a:endParaRPr lang="hr-HR" dirty="0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="" xmlns:a16="http://schemas.microsoft.com/office/drawing/2014/main" id="{A50012C2-9C06-489E-AA21-5B05E454E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36E7-3485-42FF-808E-82E57A617F52}" type="slidenum">
              <a:rPr lang="hr-HR" altLang="sr-Latn-RS" smtClean="0"/>
              <a:pPr/>
              <a:t>15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11554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16AD80F2-A937-417E-9174-8B222182A2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6738" y="1916113"/>
            <a:ext cx="3924300" cy="3844925"/>
          </a:xfrm>
        </p:spPr>
        <p:txBody>
          <a:bodyPr wrap="square" anchor="t"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buNone/>
            </a:pPr>
            <a:endParaRPr lang="hr-HR" sz="2200" b="1" dirty="0">
              <a:latin typeface="+mj-lt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hr-HR" sz="2200" b="1" dirty="0">
                <a:latin typeface="+mj-lt"/>
              </a:rPr>
              <a:t>U okviru Poziva financirat će se uključivanje djece iz skupina u socioekonomski nepovoljnoj situaciji u predškolske programe kroz financiranje cjelodnevnog redovitog programa predškolskog odgoja i obrazovanja za djecu pripadnike ciljane skupine</a:t>
            </a:r>
          </a:p>
          <a:p>
            <a:pPr marL="0" indent="0">
              <a:lnSpc>
                <a:spcPct val="90000"/>
              </a:lnSpc>
              <a:buNone/>
            </a:pPr>
            <a:endParaRPr lang="hr-HR" sz="1800" b="1" dirty="0"/>
          </a:p>
          <a:p>
            <a:pPr marL="0" indent="0" algn="just">
              <a:lnSpc>
                <a:spcPct val="90000"/>
              </a:lnSpc>
              <a:buNone/>
            </a:pPr>
            <a:r>
              <a:rPr lang="hr-HR" sz="1800" b="1" dirty="0"/>
              <a:t> </a:t>
            </a:r>
            <a:endParaRPr lang="hr-HR" sz="1800" dirty="0"/>
          </a:p>
          <a:p>
            <a:pPr>
              <a:lnSpc>
                <a:spcPct val="90000"/>
              </a:lnSpc>
            </a:pPr>
            <a:endParaRPr lang="hr-HR" sz="1800" dirty="0"/>
          </a:p>
        </p:txBody>
      </p:sp>
      <p:pic>
        <p:nvPicPr>
          <p:cNvPr id="8194" name="Picture 2" descr="Siromaštvo predškolske djece u Hrvatskoj – Bilten">
            <a:extLst>
              <a:ext uri="{FF2B5EF4-FFF2-40B4-BE49-F238E27FC236}">
                <a16:creationId xmlns="" xmlns:a16="http://schemas.microsoft.com/office/drawing/2014/main" id="{E98F3211-1F68-4B80-9C2A-1656E93F2D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5" r="8795" b="-3"/>
          <a:stretch/>
        </p:blipFill>
        <p:spPr bwMode="auto">
          <a:xfrm>
            <a:off x="4664687" y="2204865"/>
            <a:ext cx="3924300" cy="3556174"/>
          </a:xfrm>
          <a:prstGeom prst="rect">
            <a:avLst/>
          </a:prstGeom>
          <a:solidFill>
            <a:srgbClr val="FFFFFF"/>
          </a:solidFill>
          <a:extLst/>
        </p:spPr>
      </p:pic>
      <p:sp>
        <p:nvSpPr>
          <p:cNvPr id="4" name="Rezervirano mjesto broja slajda 3">
            <a:extLst>
              <a:ext uri="{FF2B5EF4-FFF2-40B4-BE49-F238E27FC236}">
                <a16:creationId xmlns="" xmlns:a16="http://schemas.microsoft.com/office/drawing/2014/main" id="{476AB751-AF44-4C85-AF4D-C935FF6D4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9688"/>
            <a:ext cx="1981200" cy="35242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fld id="{C5D136E7-3485-42FF-808E-82E57A617F52}" type="slidenum">
              <a:rPr lang="hr-HR" altLang="sr-Latn-RS" smtClean="0"/>
              <a:pPr>
                <a:spcAft>
                  <a:spcPts val="600"/>
                </a:spcAft>
              </a:pPr>
              <a:t>16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823716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F772D567-95B5-4751-9A9B-CB484FF943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hr-HR" sz="2400" dirty="0"/>
              <a:t>Financiranje sustava ranog i predškolskog odgoja i obrazovanja je u nadležnosti osnivača</a:t>
            </a:r>
          </a:p>
          <a:p>
            <a:pPr marL="0" indent="0" algn="just">
              <a:buNone/>
            </a:pPr>
            <a:endParaRPr lang="hr-HR" sz="2400" dirty="0"/>
          </a:p>
          <a:p>
            <a:pPr marL="0" indent="0" algn="just">
              <a:buNone/>
            </a:pPr>
            <a:r>
              <a:rPr lang="hr-HR" sz="2400" b="1" dirty="0"/>
              <a:t>Besplatan smještaj djece u dječjim vrtićima:</a:t>
            </a:r>
          </a:p>
          <a:p>
            <a:pPr marL="0" indent="0" algn="just">
              <a:buNone/>
            </a:pPr>
            <a:r>
              <a:rPr lang="hr-HR" sz="2400" dirty="0"/>
              <a:t>Kao primjer dobre prakse u 2020. godini mogu se istaknuti </a:t>
            </a:r>
            <a:r>
              <a:rPr lang="hr-HR" sz="2400" b="1" dirty="0"/>
              <a:t>gradovi</a:t>
            </a:r>
            <a:r>
              <a:rPr lang="hr-HR" sz="2400" dirty="0"/>
              <a:t> </a:t>
            </a:r>
            <a:r>
              <a:rPr lang="hr-HR" sz="2400" b="1" dirty="0"/>
              <a:t>Vrlika, Umag i Belišće</a:t>
            </a:r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="" xmlns:a16="http://schemas.microsoft.com/office/drawing/2014/main" id="{0943582B-D71E-4526-82C7-8F69A21B3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36E7-3485-42FF-808E-82E57A617F52}" type="slidenum">
              <a:rPr lang="hr-HR" altLang="sr-Latn-RS" smtClean="0"/>
              <a:pPr/>
              <a:t>17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3860592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D46F9F25-5628-48A3-8496-517C558E0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hr-HR" sz="2400" dirty="0"/>
          </a:p>
          <a:p>
            <a:pPr marL="0" indent="0" algn="just">
              <a:buNone/>
            </a:pPr>
            <a:r>
              <a:rPr lang="hr-HR" sz="2400" dirty="0"/>
              <a:t>- </a:t>
            </a:r>
            <a:r>
              <a:rPr lang="hr-HR" sz="2400" dirty="0">
                <a:latin typeface="+mj-lt"/>
              </a:rPr>
              <a:t>drugi gradovi i općine sudjeluju u sufinanciranju troškova dječjeg vrtića ovisno o </a:t>
            </a:r>
            <a:r>
              <a:rPr lang="hr-HR" sz="2400" dirty="0" err="1">
                <a:latin typeface="+mj-lt"/>
              </a:rPr>
              <a:t>socio</a:t>
            </a:r>
            <a:r>
              <a:rPr lang="hr-HR" sz="2400" dirty="0">
                <a:latin typeface="+mj-lt"/>
              </a:rPr>
              <a:t>-ekonomskom statusu roditelja i broju djece u obitelji sukladno Odluci o načinu ostvarivanja prednosti pri upisu djece i mjerilima za naplatu usluga dječjih vrtića od roditelja koju donosi osnivač i koja se objavljuje u Službenom glasniku JLS</a:t>
            </a:r>
          </a:p>
          <a:p>
            <a:endParaRPr lang="hr-HR" dirty="0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="" xmlns:a16="http://schemas.microsoft.com/office/drawing/2014/main" id="{A2AC8DAC-1812-4A4C-9937-63840B598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36E7-3485-42FF-808E-82E57A617F52}" type="slidenum">
              <a:rPr lang="hr-HR" altLang="sr-Latn-RS" smtClean="0"/>
              <a:pPr/>
              <a:t>18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250722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72817"/>
            <a:ext cx="8001000" cy="4464496"/>
          </a:xfrm>
        </p:spPr>
        <p:txBody>
          <a:bodyPr/>
          <a:lstStyle/>
          <a:p>
            <a:pPr marL="0" indent="0">
              <a:buNone/>
            </a:pPr>
            <a:endParaRPr lang="hr-HR" sz="2400" b="1" dirty="0" smtClean="0">
              <a:latin typeface="+mj-lt"/>
            </a:endParaRPr>
          </a:p>
          <a:p>
            <a:pPr marL="0" indent="0">
              <a:buNone/>
            </a:pPr>
            <a:r>
              <a:rPr lang="hr-HR" sz="2400" b="1" dirty="0" smtClean="0">
                <a:latin typeface="+mj-lt"/>
              </a:rPr>
              <a:t>Financiranje </a:t>
            </a:r>
            <a:r>
              <a:rPr lang="hr-HR" sz="2400" b="1" dirty="0">
                <a:latin typeface="+mj-lt"/>
              </a:rPr>
              <a:t>na državnoj razini:</a:t>
            </a:r>
          </a:p>
          <a:p>
            <a:pPr marL="0" indent="0">
              <a:buNone/>
            </a:pPr>
            <a:r>
              <a:rPr lang="hr-HR" sz="2400" b="1" dirty="0">
                <a:latin typeface="+mj-lt"/>
              </a:rPr>
              <a:t>Ministarstvo znanosti i obrazovanja</a:t>
            </a:r>
          </a:p>
          <a:p>
            <a:pPr marL="0" indent="0">
              <a:buNone/>
            </a:pPr>
            <a:r>
              <a:rPr lang="hr-HR" sz="2400" b="1" dirty="0"/>
              <a:t>Središnji državni ured za demografiju i mlade</a:t>
            </a:r>
            <a:r>
              <a:rPr lang="hr-HR" sz="24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36E7-3485-42FF-808E-82E57A617F52}" type="slidenum">
              <a:rPr lang="hr-HR" altLang="sr-Latn-RS" smtClean="0"/>
              <a:pPr/>
              <a:t>19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69095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9B22DC26-D989-403B-962E-7316A96AF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hr-HR" sz="2400" dirty="0"/>
          </a:p>
          <a:p>
            <a:pPr marL="0" indent="0" algn="just">
              <a:buNone/>
            </a:pPr>
            <a:r>
              <a:rPr lang="hr-HR" sz="2400" dirty="0"/>
              <a:t>Suzbijanje siromaštva i socijalne isključenosti jedan je od posebnih ciljeva EU-a i njegovih država članica u području socijalne </a:t>
            </a:r>
            <a:r>
              <a:rPr lang="hr-HR" sz="2400" dirty="0" smtClean="0"/>
              <a:t>politike.</a:t>
            </a:r>
            <a:endParaRPr lang="hr-HR" sz="2400" dirty="0"/>
          </a:p>
          <a:p>
            <a:pPr marL="0" indent="0" algn="just">
              <a:buNone/>
            </a:pPr>
            <a:endParaRPr lang="hr-HR" sz="2400" dirty="0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="" xmlns:a16="http://schemas.microsoft.com/office/drawing/2014/main" id="{5DADA82C-4973-46A1-A6C4-DF2AEA0F7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36E7-3485-42FF-808E-82E57A617F52}" type="slidenum">
              <a:rPr lang="hr-HR" altLang="sr-Latn-RS" smtClean="0"/>
              <a:pPr/>
              <a:t>2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948012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3C30AF5E-120B-4462-A5B3-FFC851DB8B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sz="2400" b="1" dirty="0"/>
              <a:t>Članak 50. Zakona o predškolskom odgoju i obrazovanju</a:t>
            </a:r>
          </a:p>
          <a:p>
            <a:pPr>
              <a:buFontTx/>
              <a:buChar char="-"/>
            </a:pPr>
            <a:r>
              <a:rPr lang="hr-HR" sz="2400" b="1" dirty="0"/>
              <a:t>d</a:t>
            </a:r>
            <a:r>
              <a:rPr lang="hr-HR" sz="2400" b="1" dirty="0" smtClean="0"/>
              <a:t>io </a:t>
            </a:r>
            <a:r>
              <a:rPr lang="hr-HR" sz="2400" b="1" dirty="0"/>
              <a:t>sredstava za programe javnih potreba u području predškolskog odgoja osigurava se u državnom </a:t>
            </a:r>
            <a:r>
              <a:rPr lang="hr-HR" sz="2400" b="1" dirty="0" smtClean="0"/>
              <a:t>proračunu</a:t>
            </a:r>
          </a:p>
          <a:p>
            <a:pPr>
              <a:buFontTx/>
              <a:buChar char="-"/>
            </a:pPr>
            <a:r>
              <a:rPr lang="hr-HR" sz="2400" b="1" dirty="0"/>
              <a:t>z</a:t>
            </a:r>
            <a:r>
              <a:rPr lang="hr-HR" sz="2400" b="1" dirty="0" smtClean="0"/>
              <a:t>a 2021. godinu osigurano je ukupno 22.267.800, 00 kn </a:t>
            </a:r>
            <a:endParaRPr lang="hr-HR" sz="2400" b="1" dirty="0"/>
          </a:p>
          <a:p>
            <a:pPr marL="0" indent="0">
              <a:buNone/>
            </a:pPr>
            <a:endParaRPr lang="hr-HR" sz="2400" b="1" dirty="0" smtClean="0"/>
          </a:p>
          <a:p>
            <a:pPr marL="0" indent="0">
              <a:buNone/>
            </a:pP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/>
            </a:r>
            <a:br>
              <a:rPr lang="hr-HR" sz="2400" b="1" dirty="0"/>
            </a:br>
            <a:r>
              <a:rPr lang="hr-HR" sz="2400" b="1" dirty="0"/>
              <a:t/>
            </a:r>
            <a:br>
              <a:rPr lang="hr-HR" sz="2400" b="1" dirty="0"/>
            </a:br>
            <a:endParaRPr lang="hr-HR" sz="2400" b="1" dirty="0"/>
          </a:p>
          <a:p>
            <a:endParaRPr lang="hr-HR" dirty="0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="" xmlns:a16="http://schemas.microsoft.com/office/drawing/2014/main" id="{2810CDE9-1ED5-4A26-BE39-534CC1507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36E7-3485-42FF-808E-82E57A617F52}" type="slidenum">
              <a:rPr lang="hr-HR" altLang="sr-Latn-RS" smtClean="0"/>
              <a:pPr/>
              <a:t>20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4099788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1281FAE5-D253-4BCF-A5C0-0A0EA5EA6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sz="2400" b="1" dirty="0" smtClean="0">
                <a:latin typeface="+mj-lt"/>
              </a:rPr>
              <a:t>Javnim </a:t>
            </a:r>
            <a:r>
              <a:rPr lang="hr-HR" sz="2400" b="1" dirty="0">
                <a:latin typeface="+mj-lt"/>
              </a:rPr>
              <a:t>potrebama sukladno stavku 1. ovoga članka smatraju se programi odgoja i obrazovanja</a:t>
            </a:r>
            <a:r>
              <a:rPr lang="hr-HR" sz="2400" b="1" dirty="0" smtClean="0">
                <a:latin typeface="+mj-lt"/>
              </a:rPr>
              <a:t>:</a:t>
            </a:r>
          </a:p>
          <a:p>
            <a:pPr marL="0" indent="0">
              <a:buNone/>
            </a:pPr>
            <a:r>
              <a:rPr lang="hr-HR" sz="2400" b="1" dirty="0">
                <a:latin typeface="+mj-lt"/>
              </a:rPr>
              <a:t/>
            </a:r>
            <a:br>
              <a:rPr lang="hr-HR" sz="2400" b="1" dirty="0">
                <a:latin typeface="+mj-lt"/>
              </a:rPr>
            </a:br>
            <a:r>
              <a:rPr lang="hr-HR" sz="2000" b="1" dirty="0" smtClean="0">
                <a:latin typeface="+mj-lt"/>
              </a:rPr>
              <a:t>- za </a:t>
            </a:r>
            <a:r>
              <a:rPr lang="hr-HR" sz="2000" b="1" dirty="0">
                <a:latin typeface="+mj-lt"/>
              </a:rPr>
              <a:t>djecu s teškoćama u razvoju </a:t>
            </a:r>
          </a:p>
          <a:p>
            <a:pPr marL="0" indent="0">
              <a:buNone/>
            </a:pPr>
            <a:r>
              <a:rPr lang="hr-HR" sz="2000" b="1" dirty="0">
                <a:latin typeface="+mj-lt"/>
              </a:rPr>
              <a:t>- darovitu djecu</a:t>
            </a:r>
            <a:br>
              <a:rPr lang="hr-HR" sz="2000" b="1" dirty="0">
                <a:latin typeface="+mj-lt"/>
              </a:rPr>
            </a:br>
            <a:r>
              <a:rPr lang="hr-HR" sz="2000" b="1" dirty="0">
                <a:latin typeface="+mj-lt"/>
              </a:rPr>
              <a:t>- za djecu predškolske dobi hrvatskih građana u inozemstvu</a:t>
            </a:r>
            <a:br>
              <a:rPr lang="hr-HR" sz="2000" b="1" dirty="0">
                <a:latin typeface="+mj-lt"/>
              </a:rPr>
            </a:br>
            <a:r>
              <a:rPr lang="hr-HR" sz="2000" b="1" dirty="0">
                <a:latin typeface="+mj-lt"/>
              </a:rPr>
              <a:t>- za djecu predškolske dobi pripadnika etničkih i nacionalnih zajednica ili manjina</a:t>
            </a:r>
            <a:br>
              <a:rPr lang="hr-HR" sz="2000" b="1" dirty="0">
                <a:latin typeface="+mj-lt"/>
              </a:rPr>
            </a:br>
            <a:r>
              <a:rPr lang="hr-HR" sz="2000" b="1" dirty="0">
                <a:latin typeface="+mj-lt"/>
              </a:rPr>
              <a:t>- program </a:t>
            </a:r>
            <a:r>
              <a:rPr lang="hr-HR" sz="2000" b="1" dirty="0" err="1">
                <a:latin typeface="+mj-lt"/>
              </a:rPr>
              <a:t>predškole</a:t>
            </a:r>
            <a:endParaRPr lang="hr-HR" sz="2000" b="1" dirty="0">
              <a:latin typeface="+mj-lt"/>
            </a:endParaRPr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="" xmlns:a16="http://schemas.microsoft.com/office/drawing/2014/main" id="{BC76D638-4416-4E5B-B97C-2556A7EB3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36E7-3485-42FF-808E-82E57A617F52}" type="slidenum">
              <a:rPr lang="hr-HR" altLang="sr-Latn-RS" smtClean="0"/>
              <a:pPr/>
              <a:t>21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8555151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42CF78A7-081C-44A4-A4BA-931639A9CF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6738" y="1916113"/>
            <a:ext cx="3924300" cy="3844925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hr-HR" sz="2400" dirty="0"/>
              <a:t>Način raspolaganja sredstvima iz državnog proračuna i mjerila za sufinanciranje pojedinih programa iz stavka 2. ovoga članka propisuje ministar nadležan za obrazovanje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hr-HR" sz="2600" dirty="0"/>
          </a:p>
        </p:txBody>
      </p:sp>
      <p:pic>
        <p:nvPicPr>
          <p:cNvPr id="5122" name="Picture 2" descr="JEDAN DAN U JASLICAMA Samostalnosti se uče od prvog dana | Bjelovarac">
            <a:extLst>
              <a:ext uri="{FF2B5EF4-FFF2-40B4-BE49-F238E27FC236}">
                <a16:creationId xmlns="" xmlns:a16="http://schemas.microsoft.com/office/drawing/2014/main" id="{9B1ED576-9809-4F74-A208-E8CB1E6582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6" r="14911" b="2"/>
          <a:stretch/>
        </p:blipFill>
        <p:spPr bwMode="auto">
          <a:xfrm>
            <a:off x="4643438" y="1916113"/>
            <a:ext cx="3924300" cy="3844925"/>
          </a:xfrm>
          <a:prstGeom prst="rect">
            <a:avLst/>
          </a:prstGeom>
          <a:solidFill>
            <a:srgbClr val="FFFFFF"/>
          </a:solidFill>
          <a:extLst/>
        </p:spPr>
      </p:pic>
      <p:sp>
        <p:nvSpPr>
          <p:cNvPr id="4" name="Rezervirano mjesto broja slajda 3">
            <a:extLst>
              <a:ext uri="{FF2B5EF4-FFF2-40B4-BE49-F238E27FC236}">
                <a16:creationId xmlns="" xmlns:a16="http://schemas.microsoft.com/office/drawing/2014/main" id="{FF99B4D4-5906-4AA5-A764-E17952210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9688"/>
            <a:ext cx="1981200" cy="35242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fld id="{C5D136E7-3485-42FF-808E-82E57A617F52}" type="slidenum">
              <a:rPr lang="hr-HR" altLang="sr-Latn-RS" smtClean="0"/>
              <a:pPr>
                <a:spcAft>
                  <a:spcPts val="600"/>
                </a:spcAft>
              </a:pPr>
              <a:t>22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140209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7195B5AD-9413-4A66-975B-D64E9FD31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sz="2000" b="1" dirty="0">
                <a:latin typeface="+mj-lt"/>
              </a:rPr>
              <a:t>Središnji državni ured za demografiju i mlade</a:t>
            </a:r>
            <a:r>
              <a:rPr lang="hr-HR" sz="2000" dirty="0">
                <a:latin typeface="+mj-lt"/>
              </a:rPr>
              <a:t> </a:t>
            </a:r>
          </a:p>
          <a:p>
            <a:pPr marL="0" indent="0">
              <a:buNone/>
            </a:pPr>
            <a:r>
              <a:rPr lang="hr-HR" sz="2000" dirty="0" smtClean="0">
                <a:latin typeface="+mj-lt"/>
              </a:rPr>
              <a:t>- uvodi demografsku </a:t>
            </a:r>
            <a:r>
              <a:rPr lang="hr-HR" sz="2000" dirty="0">
                <a:latin typeface="+mj-lt"/>
              </a:rPr>
              <a:t>mjeru kojom se osigurava financijska potpora iz državnog proračuna za što veće institucijsko zbrinjavanje djece predškolske dobi u općinama s potpomognutih </a:t>
            </a:r>
            <a:r>
              <a:rPr lang="hr-HR" sz="2000" dirty="0" smtClean="0">
                <a:latin typeface="+mj-lt"/>
              </a:rPr>
              <a:t>područja</a:t>
            </a:r>
          </a:p>
          <a:p>
            <a:pPr>
              <a:buFontTx/>
              <a:buChar char="-"/>
            </a:pPr>
            <a:r>
              <a:rPr lang="hr-HR" sz="2000" dirty="0" smtClean="0">
                <a:latin typeface="+mj-lt"/>
              </a:rPr>
              <a:t>planira se provoditi </a:t>
            </a:r>
            <a:r>
              <a:rPr lang="hr-HR" sz="2000" dirty="0">
                <a:latin typeface="+mj-lt"/>
              </a:rPr>
              <a:t>kontinuirano do 2023. </a:t>
            </a:r>
            <a:r>
              <a:rPr lang="hr-HR" sz="2000" dirty="0" smtClean="0">
                <a:latin typeface="+mj-lt"/>
              </a:rPr>
              <a:t>godine</a:t>
            </a:r>
          </a:p>
          <a:p>
            <a:pPr>
              <a:buFontTx/>
              <a:buChar char="-"/>
            </a:pPr>
            <a:r>
              <a:rPr lang="hr-HR" sz="2000" dirty="0" smtClean="0">
                <a:latin typeface="+mj-lt"/>
              </a:rPr>
              <a:t>20. 000 000, 00 kn u 2021. godini</a:t>
            </a:r>
          </a:p>
          <a:p>
            <a:pPr>
              <a:buFontTx/>
              <a:buChar char="-"/>
            </a:pPr>
            <a:r>
              <a:rPr lang="hr-HR" sz="2000" dirty="0" smtClean="0">
                <a:latin typeface="+mj-lt"/>
              </a:rPr>
              <a:t>35. 000 00, 00 kn u 2022. godini </a:t>
            </a:r>
          </a:p>
          <a:p>
            <a:pPr>
              <a:buFontTx/>
              <a:buChar char="-"/>
            </a:pPr>
            <a:r>
              <a:rPr lang="hr-HR" sz="2000" dirty="0">
                <a:latin typeface="+mj-lt"/>
              </a:rPr>
              <a:t>35. 000 00, 00 kn u </a:t>
            </a:r>
            <a:r>
              <a:rPr lang="hr-HR" sz="2000" dirty="0" smtClean="0">
                <a:latin typeface="+mj-lt"/>
              </a:rPr>
              <a:t>2023. </a:t>
            </a:r>
            <a:r>
              <a:rPr lang="hr-HR" sz="2000" dirty="0">
                <a:latin typeface="+mj-lt"/>
              </a:rPr>
              <a:t>godini </a:t>
            </a:r>
          </a:p>
          <a:p>
            <a:pPr>
              <a:buFontTx/>
              <a:buChar char="-"/>
            </a:pPr>
            <a:endParaRPr lang="hr-HR" sz="2400" dirty="0" smtClean="0">
              <a:latin typeface="+mj-lt"/>
            </a:endParaRPr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="" xmlns:a16="http://schemas.microsoft.com/office/drawing/2014/main" id="{5907B02E-165F-4E7C-910B-9C65DB244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36E7-3485-42FF-808E-82E57A617F52}" type="slidenum">
              <a:rPr lang="hr-HR" altLang="sr-Latn-RS" smtClean="0"/>
              <a:pPr/>
              <a:t>23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0172961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="" xmlns:a16="http://schemas.microsoft.com/office/drawing/2014/main" id="{8E25F273-80A9-4354-AFB5-F3D68551E5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6738" y="1916113"/>
            <a:ext cx="3924300" cy="3844925"/>
          </a:xfrm>
        </p:spPr>
        <p:txBody>
          <a:bodyPr wrap="square" anchor="t">
            <a:normAutofit/>
          </a:bodyPr>
          <a:lstStyle/>
          <a:p>
            <a:pPr marL="0" indent="0">
              <a:buNone/>
            </a:pPr>
            <a:r>
              <a:rPr lang="hr-HR" b="1" dirty="0"/>
              <a:t>I za kraj:</a:t>
            </a:r>
          </a:p>
          <a:p>
            <a:pPr marL="0" indent="0">
              <a:buNone/>
            </a:pPr>
            <a:endParaRPr lang="hr-HR" b="1" dirty="0"/>
          </a:p>
          <a:p>
            <a:pPr marL="0" indent="0">
              <a:buNone/>
            </a:pPr>
            <a:endParaRPr lang="hr-HR" b="1" dirty="0"/>
          </a:p>
          <a:p>
            <a:pPr marL="0" indent="0">
              <a:buNone/>
            </a:pPr>
            <a:endParaRPr lang="hr-HR" b="1" dirty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3" name="Rezervirano mjesto broja slajda 2">
            <a:extLst>
              <a:ext uri="{FF2B5EF4-FFF2-40B4-BE49-F238E27FC236}">
                <a16:creationId xmlns="" xmlns:a16="http://schemas.microsoft.com/office/drawing/2014/main" id="{A7CDD960-690F-4ABA-B166-8F8A65845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9688"/>
            <a:ext cx="1981200" cy="35242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fld id="{E6327B5B-805B-499B-8045-7411A57CBAFC}" type="slidenum">
              <a:rPr lang="hr-HR" altLang="sr-Latn-RS" smtClean="0"/>
              <a:pPr>
                <a:spcAft>
                  <a:spcPts val="600"/>
                </a:spcAft>
              </a:pPr>
              <a:t>24</a:t>
            </a:fld>
            <a:endParaRPr lang="hr-HR" altLang="sr-Latn-RS"/>
          </a:p>
        </p:txBody>
      </p:sp>
      <p:sp>
        <p:nvSpPr>
          <p:cNvPr id="2" name="Pravokutnik 1">
            <a:extLst>
              <a:ext uri="{FF2B5EF4-FFF2-40B4-BE49-F238E27FC236}">
                <a16:creationId xmlns="" xmlns:a16="http://schemas.microsoft.com/office/drawing/2014/main" id="{DFEF0B1B-32CB-42FD-977E-95D03C7B9EFE}"/>
              </a:ext>
            </a:extLst>
          </p:cNvPr>
          <p:cNvSpPr/>
          <p:nvPr/>
        </p:nvSpPr>
        <p:spPr>
          <a:xfrm>
            <a:off x="467544" y="2420888"/>
            <a:ext cx="402349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sz="2400" b="1" dirty="0">
              <a:solidFill>
                <a:srgbClr val="1D538B"/>
              </a:solidFill>
              <a:latin typeface="+mj-lt"/>
            </a:endParaRPr>
          </a:p>
          <a:p>
            <a:r>
              <a:rPr lang="hr-HR" sz="2400" b="1" dirty="0">
                <a:solidFill>
                  <a:srgbClr val="1D538B"/>
                </a:solidFill>
                <a:latin typeface="+mj-lt"/>
              </a:rPr>
              <a:t>Djeci ne trebaju vaši konopci, već krila. </a:t>
            </a:r>
          </a:p>
          <a:p>
            <a:r>
              <a:rPr lang="hr-HR" sz="2400" b="1" dirty="0">
                <a:solidFill>
                  <a:srgbClr val="1D538B"/>
                </a:solidFill>
                <a:latin typeface="+mj-lt"/>
              </a:rPr>
              <a:t>Ako su bila satkana od ljubavi, na tim krilima će se često svraćati k vama!</a:t>
            </a:r>
          </a:p>
        </p:txBody>
      </p:sp>
      <p:pic>
        <p:nvPicPr>
          <p:cNvPr id="1028" name="Picture 4" descr="Najslađe slike djece i životinja :3 (18 slika) - Maris's World">
            <a:extLst>
              <a:ext uri="{FF2B5EF4-FFF2-40B4-BE49-F238E27FC236}">
                <a16:creationId xmlns="" xmlns:a16="http://schemas.microsoft.com/office/drawing/2014/main" id="{6BA0DE0E-4F25-4FB8-8D47-AEBD5BE94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7254">
            <a:off x="4723330" y="2406648"/>
            <a:ext cx="3435778" cy="318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1495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o"/>
              <a:defRPr sz="2800">
                <a:solidFill>
                  <a:srgbClr val="1D538B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n"/>
              <a:defRPr sz="2600">
                <a:solidFill>
                  <a:srgbClr val="1D538B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o"/>
              <a:defRPr sz="2300">
                <a:solidFill>
                  <a:srgbClr val="1D538B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n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49176EC-E4B0-41F6-8C5A-9A42D02D63A5}" type="slidenum">
              <a:rPr lang="hr-HR" altLang="en-US" sz="1200"/>
              <a:pPr eaLnBrk="1" hangingPunct="1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hr-HR" altLang="en-US" sz="120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3860800"/>
            <a:ext cx="8001000" cy="1800225"/>
          </a:xfrm>
        </p:spPr>
        <p:txBody>
          <a:bodyPr/>
          <a:lstStyle/>
          <a:p>
            <a:pPr eaLnBrk="1" hangingPunct="1"/>
            <a:r>
              <a:rPr lang="hr-HR" altLang="en-US" sz="2400" b="1" dirty="0"/>
              <a:t>telefon</a:t>
            </a:r>
            <a:r>
              <a:rPr lang="en-US" altLang="en-US" sz="2400" b="1" dirty="0"/>
              <a:t>:</a:t>
            </a:r>
            <a:r>
              <a:rPr lang="hr-HR" altLang="en-US" sz="2400" b="1" dirty="0"/>
              <a:t>	  </a:t>
            </a:r>
            <a:r>
              <a:rPr lang="hr-HR" altLang="en-US" sz="2400" dirty="0"/>
              <a:t>+</a:t>
            </a:r>
            <a:r>
              <a:rPr lang="en-US" altLang="en-US" sz="2400" dirty="0"/>
              <a:t>385 (1) </a:t>
            </a:r>
            <a:r>
              <a:rPr lang="hr-HR" altLang="en-US" sz="2400" dirty="0"/>
              <a:t>4569 000; 4594 366</a:t>
            </a:r>
          </a:p>
          <a:p>
            <a:pPr eaLnBrk="1" hangingPunct="1"/>
            <a:r>
              <a:rPr lang="hr-HR" altLang="en-US" sz="2400" b="1" dirty="0"/>
              <a:t>E-mail</a:t>
            </a:r>
            <a:r>
              <a:rPr lang="en-US" altLang="en-US" sz="2400" b="1" dirty="0"/>
              <a:t>:</a:t>
            </a:r>
            <a:r>
              <a:rPr lang="hr-HR" altLang="en-US" sz="2400" b="1" dirty="0"/>
              <a:t>	Larisa.OttFilipovic@mzo.hr</a:t>
            </a:r>
            <a:endParaRPr lang="en-US" altLang="en-US" sz="2400" dirty="0">
              <a:hlinkClick r:id="rId2"/>
            </a:endParaRPr>
          </a:p>
          <a:p>
            <a:pPr eaLnBrk="1" hangingPunct="1"/>
            <a:r>
              <a:rPr lang="hr-HR" altLang="en-US" sz="2400" dirty="0"/>
              <a:t>Donje Svetice 38</a:t>
            </a:r>
            <a:r>
              <a:rPr lang="en-US" altLang="en-US" sz="2400" dirty="0"/>
              <a:t>, 10000 Zagreb</a:t>
            </a:r>
            <a:endParaRPr lang="hr-HR" altLang="en-US" sz="2400" dirty="0"/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1254125" y="2349500"/>
            <a:ext cx="59055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469900" indent="-4699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o"/>
              <a:defRPr sz="2800">
                <a:solidFill>
                  <a:srgbClr val="1D538B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n"/>
              <a:defRPr sz="2600">
                <a:solidFill>
                  <a:srgbClr val="1D538B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o"/>
              <a:defRPr sz="2300">
                <a:solidFill>
                  <a:srgbClr val="1D538B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n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3000" b="1" dirty="0"/>
              <a:t>http://www.</a:t>
            </a:r>
            <a:r>
              <a:rPr lang="hr-HR" altLang="en-US" sz="3000" b="1" dirty="0" err="1"/>
              <a:t>mzo</a:t>
            </a:r>
            <a:r>
              <a:rPr lang="en-US" altLang="en-US" sz="3000" b="1" dirty="0"/>
              <a:t>.</a:t>
            </a:r>
            <a:r>
              <a:rPr lang="en-US" altLang="en-US" sz="3000" b="1" dirty="0" err="1"/>
              <a:t>hr</a:t>
            </a:r>
            <a:endParaRPr lang="en-US" altLang="en-US" sz="3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F9AB3A0A-741E-414B-A32E-3012677926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6738" y="1916113"/>
            <a:ext cx="3924300" cy="3844925"/>
          </a:xfrm>
        </p:spPr>
        <p:txBody>
          <a:bodyPr wrap="square" anchor="t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hr-HR" sz="24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hr-HR" sz="1800" b="1" dirty="0"/>
              <a:t>Dokumenti koje propisuje EU</a:t>
            </a:r>
          </a:p>
          <a:p>
            <a:pPr marL="0" indent="0">
              <a:lnSpc>
                <a:spcPct val="90000"/>
              </a:lnSpc>
              <a:buNone/>
            </a:pPr>
            <a:endParaRPr lang="hr-HR" sz="1800" dirty="0"/>
          </a:p>
          <a:p>
            <a:pPr marL="0" indent="0" algn="just">
              <a:lnSpc>
                <a:spcPct val="90000"/>
              </a:lnSpc>
              <a:buNone/>
            </a:pPr>
            <a:r>
              <a:rPr lang="hr-HR" sz="1800" dirty="0" smtClean="0"/>
              <a:t>Kako </a:t>
            </a:r>
            <a:r>
              <a:rPr lang="hr-HR" sz="1800" dirty="0"/>
              <a:t>bi ostvarila cilj smanjenja siromaštva, Komisija je u prosincu 2010. pokrenula Europsku platformu protiv siromaštva i socijalne isključenosti kao jednu od </a:t>
            </a:r>
            <a:r>
              <a:rPr lang="hr-HR" sz="1800" b="1" dirty="0"/>
              <a:t>sedam vodećih inicijativa strategije Europa </a:t>
            </a:r>
            <a:r>
              <a:rPr lang="hr-HR" sz="1800" b="1" dirty="0" smtClean="0"/>
              <a:t>2020.</a:t>
            </a:r>
            <a:endParaRPr lang="hr-HR" sz="1800" b="1" dirty="0"/>
          </a:p>
          <a:p>
            <a:pPr marL="0" indent="0">
              <a:lnSpc>
                <a:spcPct val="90000"/>
              </a:lnSpc>
              <a:buNone/>
            </a:pPr>
            <a:endParaRPr lang="hr-HR" sz="2400" dirty="0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="" xmlns:a16="http://schemas.microsoft.com/office/drawing/2014/main" id="{4D5AEB7F-8967-41B3-900F-48FC82080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9688"/>
            <a:ext cx="1981200" cy="35242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fld id="{C5D136E7-3485-42FF-808E-82E57A617F52}" type="slidenum">
              <a:rPr lang="hr-HR" altLang="sr-Latn-RS" smtClean="0"/>
              <a:pPr>
                <a:spcAft>
                  <a:spcPts val="600"/>
                </a:spcAft>
              </a:pPr>
              <a:t>3</a:t>
            </a:fld>
            <a:endParaRPr lang="hr-HR" altLang="sr-Latn-RS"/>
          </a:p>
        </p:txBody>
      </p:sp>
      <p:pic>
        <p:nvPicPr>
          <p:cNvPr id="7" name="Picture 2" descr="FDC National Strategic Plan – Children and Family Futures">
            <a:extLst>
              <a:ext uri="{FF2B5EF4-FFF2-40B4-BE49-F238E27FC236}">
                <a16:creationId xmlns="" xmlns:a16="http://schemas.microsoft.com/office/drawing/2014/main" id="{DDEBDCA6-F1C9-4451-BDB2-0777BFF6B6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40664"/>
            <a:ext cx="4283968" cy="3052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949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D75037F9-CDEA-4983-AFEF-E8F616DEFB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6738" y="1916113"/>
            <a:ext cx="4221286" cy="3844925"/>
          </a:xfrm>
        </p:spPr>
        <p:txBody>
          <a:bodyPr wrap="square" anchor="t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hr-HR" sz="1800" dirty="0"/>
              <a:t>Smanjenje dječjeg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r-HR" sz="1800" dirty="0"/>
              <a:t>siromaštva je prioritet Europske unije i njezinih članica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hr-HR" sz="1800" b="1" dirty="0"/>
              <a:t>Preporuka Europske komisije iz 2013. godine ‘</a:t>
            </a:r>
            <a:r>
              <a:rPr lang="hr-HR" sz="1800" b="1" dirty="0" err="1"/>
              <a:t>Investing</a:t>
            </a:r>
            <a:r>
              <a:rPr lang="hr-HR" sz="1800" b="1" dirty="0"/>
              <a:t> </a:t>
            </a:r>
            <a:r>
              <a:rPr lang="hr-HR" sz="1800" b="1" dirty="0" err="1"/>
              <a:t>in</a:t>
            </a:r>
            <a:r>
              <a:rPr lang="hr-HR" sz="1800" b="1" dirty="0"/>
              <a:t> </a:t>
            </a:r>
            <a:r>
              <a:rPr lang="hr-HR" sz="1800" b="1" dirty="0" err="1"/>
              <a:t>Children</a:t>
            </a:r>
            <a:r>
              <a:rPr lang="hr-HR" sz="1800" b="1" dirty="0"/>
              <a:t>: </a:t>
            </a:r>
            <a:r>
              <a:rPr lang="hr-HR" sz="1800" b="1" dirty="0" err="1"/>
              <a:t>breaking</a:t>
            </a:r>
            <a:r>
              <a:rPr lang="hr-HR" sz="1800" b="1" dirty="0"/>
              <a:t> </a:t>
            </a:r>
            <a:r>
              <a:rPr lang="hr-HR" sz="1800" b="1" dirty="0" err="1"/>
              <a:t>the</a:t>
            </a:r>
            <a:r>
              <a:rPr lang="hr-HR" sz="1800" b="1" dirty="0"/>
              <a:t> </a:t>
            </a:r>
            <a:r>
              <a:rPr lang="hr-HR" sz="1800" b="1" dirty="0" err="1"/>
              <a:t>cycle</a:t>
            </a:r>
            <a:r>
              <a:rPr lang="hr-HR" sz="1800" b="1" dirty="0"/>
              <a:t> </a:t>
            </a:r>
            <a:r>
              <a:rPr lang="hr-HR" sz="1800" b="1" dirty="0" err="1"/>
              <a:t>of</a:t>
            </a:r>
            <a:r>
              <a:rPr lang="hr-HR" sz="1800" b="1" dirty="0"/>
              <a:t> </a:t>
            </a:r>
            <a:r>
              <a:rPr lang="hr-HR" sz="1800" b="1" dirty="0" err="1"/>
              <a:t>disadvantage</a:t>
            </a:r>
            <a:r>
              <a:rPr lang="hr-HR" sz="1800" b="1" dirty="0"/>
              <a:t>’ </a:t>
            </a:r>
            <a:r>
              <a:rPr lang="hr-HR" sz="1800" dirty="0"/>
              <a:t>poziva članice da se uhvate u koštac s dječjim siromaštvom i isključenošću putem integriranih strategija koje nadilaze osiguravanje materijalne sigurnosti djece i koje promoviraju jednake prilike, kako bi sva djeca mogla ostvariti svoj puni potencijal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="" xmlns:a16="http://schemas.microsoft.com/office/drawing/2014/main" id="{202EA99E-9B3E-4A39-A41A-383948D25F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2021"/>
          <a:stretch/>
        </p:blipFill>
        <p:spPr bwMode="auto">
          <a:xfrm>
            <a:off x="4932040" y="2526932"/>
            <a:ext cx="3924300" cy="3844925"/>
          </a:xfrm>
          <a:prstGeom prst="rect">
            <a:avLst/>
          </a:prstGeom>
          <a:solidFill>
            <a:srgbClr val="FFFFFF"/>
          </a:solidFill>
          <a:extLst/>
        </p:spPr>
      </p:pic>
      <p:sp>
        <p:nvSpPr>
          <p:cNvPr id="4" name="Rezervirano mjesto broja slajda 3">
            <a:extLst>
              <a:ext uri="{FF2B5EF4-FFF2-40B4-BE49-F238E27FC236}">
                <a16:creationId xmlns="" xmlns:a16="http://schemas.microsoft.com/office/drawing/2014/main" id="{041EFD53-87D7-4D72-8E5B-10EC9BD8A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9688"/>
            <a:ext cx="1981200" cy="35242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fld id="{C5D136E7-3485-42FF-808E-82E57A617F52}" type="slidenum">
              <a:rPr lang="hr-HR" altLang="sr-Latn-RS" smtClean="0"/>
              <a:pPr>
                <a:spcAft>
                  <a:spcPts val="600"/>
                </a:spcAft>
              </a:pPr>
              <a:t>4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2554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31B1AD58-4FDA-4A8F-897F-4A6A93EC2A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hr-HR" sz="2400" b="1" dirty="0"/>
              <a:t>Priopćenje Europskog revizorskog suda iz rujna 2020. godine: </a:t>
            </a:r>
          </a:p>
          <a:p>
            <a:pPr marL="0" indent="0" algn="just">
              <a:buNone/>
            </a:pPr>
            <a:r>
              <a:rPr lang="hr-HR" sz="2400" dirty="0"/>
              <a:t>-  gotovo svako četvrto dijete u EU-u izloženo je                       riziku od siromaštva i socijalne isključenosti</a:t>
            </a:r>
          </a:p>
          <a:p>
            <a:pPr algn="just">
              <a:buFontTx/>
              <a:buChar char="-"/>
            </a:pPr>
            <a:r>
              <a:rPr lang="hr-HR" sz="2400" dirty="0"/>
              <a:t>studije upućuju na to da gospodarske koristi ulaganja u djecu znatno nadmašuju financijske troškove samih ulaganja</a:t>
            </a:r>
          </a:p>
          <a:p>
            <a:pPr algn="just">
              <a:buFontTx/>
              <a:buChar char="-"/>
            </a:pPr>
            <a:r>
              <a:rPr lang="hr-HR" sz="2400" dirty="0"/>
              <a:t>za borbu protiv siromaštva djece u prvom su redu nadležne države članice</a:t>
            </a:r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="" xmlns:a16="http://schemas.microsoft.com/office/drawing/2014/main" id="{23BC5566-982C-4F24-85B2-18A827617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36E7-3485-42FF-808E-82E57A617F52}" type="slidenum">
              <a:rPr lang="hr-HR" altLang="sr-Latn-RS" smtClean="0"/>
              <a:pPr/>
              <a:t>5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9552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75B07F49-D9A4-4832-BB30-17F2CF5B9E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sz="2400" dirty="0"/>
              <a:t>Nažalost, problem siromaštva djece vjerojatno će postati još izraženiji uslijed tekuće krize uzrokovane pandemijom bolesti COVID 19</a:t>
            </a:r>
          </a:p>
          <a:p>
            <a:pPr marL="0" indent="0">
              <a:buNone/>
            </a:pPr>
            <a:endParaRPr lang="hr-HR" sz="2400" dirty="0"/>
          </a:p>
          <a:p>
            <a:pPr marL="0" indent="0">
              <a:buNone/>
            </a:pPr>
            <a:r>
              <a:rPr lang="hr-HR" sz="2400" dirty="0"/>
              <a:t>Komisija će 2021. godine </a:t>
            </a:r>
            <a:r>
              <a:rPr lang="hr-HR" sz="2400" b="1" dirty="0"/>
              <a:t>predložiti europsko jamstvo za djecu kako bi se osigurao okvir EU-a za djelovanje radi rješavanja trajnog problema siromaštva djece</a:t>
            </a:r>
          </a:p>
          <a:p>
            <a:pPr marL="0" indent="0">
              <a:buNone/>
            </a:pPr>
            <a:endParaRPr lang="hr-HR" sz="2400" dirty="0"/>
          </a:p>
          <a:p>
            <a:endParaRPr lang="hr-HR" dirty="0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="" xmlns:a16="http://schemas.microsoft.com/office/drawing/2014/main" id="{47F08ECD-C141-485F-835E-3CD211630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136E7-3485-42FF-808E-82E57A617F52}" type="slidenum">
              <a:rPr lang="hr-HR" altLang="sr-Latn-RS" smtClean="0"/>
              <a:pPr/>
              <a:t>6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380243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8A0374CC-4AB7-44BD-9827-7EF517E43F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6738" y="1916113"/>
            <a:ext cx="3924300" cy="3844925"/>
          </a:xfrm>
        </p:spPr>
        <p:txBody>
          <a:bodyPr wrap="square" anchor="t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hr-HR" sz="2400" b="1" dirty="0"/>
              <a:t>Dokumenti kojima se uređuje u RH</a:t>
            </a:r>
            <a:endParaRPr lang="hr-HR" sz="2400" b="1"/>
          </a:p>
          <a:p>
            <a:pPr marL="0" indent="0">
              <a:lnSpc>
                <a:spcPct val="90000"/>
              </a:lnSpc>
              <a:buNone/>
            </a:pPr>
            <a:endParaRPr lang="hr-HR" sz="2400" b="1"/>
          </a:p>
          <a:p>
            <a:pPr marL="0" indent="0">
              <a:lnSpc>
                <a:spcPct val="90000"/>
              </a:lnSpc>
              <a:buNone/>
            </a:pPr>
            <a:r>
              <a:rPr lang="hr-HR" sz="2400" b="1" dirty="0"/>
              <a:t>STRATEGIJA BORBE PROTIV SIROMAŠTVA I SOCIJALNE ISKLJUČENOSTI U REPUBLICI HRVATSKOJ (2014. - 2020.)</a:t>
            </a:r>
            <a:endParaRPr lang="hr-HR" sz="2400" b="1"/>
          </a:p>
          <a:p>
            <a:pPr marL="0" indent="0">
              <a:lnSpc>
                <a:spcPct val="90000"/>
              </a:lnSpc>
              <a:buNone/>
            </a:pPr>
            <a:endParaRPr lang="hr-HR" sz="2400" b="1"/>
          </a:p>
          <a:p>
            <a:pPr marL="0" indent="0">
              <a:lnSpc>
                <a:spcPct val="90000"/>
              </a:lnSpc>
              <a:buNone/>
            </a:pPr>
            <a:endParaRPr lang="hr-HR" sz="2400" b="1"/>
          </a:p>
        </p:txBody>
      </p:sp>
      <p:pic>
        <p:nvPicPr>
          <p:cNvPr id="7170" name="Picture 2" descr="Mnogi u Hrvatskoj gladuju kako bi svojoj djeci platili školovanje | 24sata">
            <a:extLst>
              <a:ext uri="{FF2B5EF4-FFF2-40B4-BE49-F238E27FC236}">
                <a16:creationId xmlns="" xmlns:a16="http://schemas.microsoft.com/office/drawing/2014/main" id="{46B52FE8-FCE6-4808-9B09-1F28C85FF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169" y="3014029"/>
            <a:ext cx="3924300" cy="2747009"/>
          </a:xfrm>
          <a:prstGeom prst="rect">
            <a:avLst/>
          </a:prstGeom>
          <a:solidFill>
            <a:srgbClr val="FFFFFF"/>
          </a:solidFill>
          <a:extLst/>
        </p:spPr>
      </p:pic>
      <p:sp>
        <p:nvSpPr>
          <p:cNvPr id="4" name="Rezervirano mjesto broja slajda 3">
            <a:extLst>
              <a:ext uri="{FF2B5EF4-FFF2-40B4-BE49-F238E27FC236}">
                <a16:creationId xmlns="" xmlns:a16="http://schemas.microsoft.com/office/drawing/2014/main" id="{0D148470-BA86-48CC-A755-0283990EC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9688"/>
            <a:ext cx="1981200" cy="35242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fld id="{C5D136E7-3485-42FF-808E-82E57A617F52}" type="slidenum">
              <a:rPr lang="hr-HR" altLang="sr-Latn-RS" smtClean="0"/>
              <a:pPr>
                <a:spcAft>
                  <a:spcPts val="600"/>
                </a:spcAft>
              </a:pPr>
              <a:t>7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06249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="" xmlns:a16="http://schemas.microsoft.com/office/drawing/2014/main" id="{7C7C1640-29F2-4E5A-B4A0-B84C4BBDBD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6738" y="1916113"/>
            <a:ext cx="3924300" cy="3844925"/>
          </a:xfrm>
        </p:spPr>
        <p:txBody>
          <a:bodyPr wrap="square" anchor="t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hr-HR" sz="20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hr-HR" sz="2000" dirty="0" smtClean="0"/>
              <a:t>Dio </a:t>
            </a:r>
            <a:r>
              <a:rPr lang="hr-HR" sz="2000" dirty="0"/>
              <a:t>borbe protiv siromaštva je i ublažavanje razornih posljedica koje ono ima po razvoj i dobrobit djeteta </a:t>
            </a:r>
            <a:r>
              <a:rPr lang="hr-HR" sz="2000" b="1" dirty="0"/>
              <a:t>u čemu važnu ulogu ima i odgoj i obrazovanje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r-HR" sz="2000" b="1" dirty="0"/>
              <a:t>i na razini institucija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r-HR" sz="2000" b="1" dirty="0"/>
              <a:t>i na razini pojedinaca</a:t>
            </a:r>
          </a:p>
          <a:p>
            <a:pPr>
              <a:lnSpc>
                <a:spcPct val="90000"/>
              </a:lnSpc>
            </a:pPr>
            <a:endParaRPr lang="hr-HR" sz="2400" dirty="0"/>
          </a:p>
        </p:txBody>
      </p:sp>
      <p:pic>
        <p:nvPicPr>
          <p:cNvPr id="6146" name="Picture 2" descr="Osnovna škola Turnić Rijeka - Naslovnica - Međunarodni dan borbe protiv  siromaštva i socijalne isključenosti">
            <a:extLst>
              <a:ext uri="{FF2B5EF4-FFF2-40B4-BE49-F238E27FC236}">
                <a16:creationId xmlns="" xmlns:a16="http://schemas.microsoft.com/office/drawing/2014/main" id="{152B5D60-6A02-4DA2-97A2-E0163068F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3438" y="2368857"/>
            <a:ext cx="3924300" cy="2939437"/>
          </a:xfrm>
          <a:prstGeom prst="rect">
            <a:avLst/>
          </a:prstGeom>
          <a:solidFill>
            <a:srgbClr val="FFFFFF"/>
          </a:solidFill>
          <a:extLst/>
        </p:spPr>
      </p:pic>
      <p:sp>
        <p:nvSpPr>
          <p:cNvPr id="4" name="Rezervirano mjesto broja slajda 3">
            <a:extLst>
              <a:ext uri="{FF2B5EF4-FFF2-40B4-BE49-F238E27FC236}">
                <a16:creationId xmlns="" xmlns:a16="http://schemas.microsoft.com/office/drawing/2014/main" id="{B78DF6A4-45DD-41C5-990C-81AC1961A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89688"/>
            <a:ext cx="1981200" cy="35242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fld id="{C5D136E7-3485-42FF-808E-82E57A617F52}" type="slidenum">
              <a:rPr lang="hr-HR" altLang="sr-Latn-RS" smtClean="0"/>
              <a:pPr>
                <a:spcAft>
                  <a:spcPts val="600"/>
                </a:spcAft>
              </a:pPr>
              <a:t>8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89254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95536" y="2060848"/>
            <a:ext cx="3924300" cy="3844925"/>
          </a:xfrm>
        </p:spPr>
        <p:txBody>
          <a:bodyPr wrap="square" anchor="t"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hr-HR" sz="2400" b="1" dirty="0" smtClean="0"/>
              <a:t>Sustav </a:t>
            </a:r>
            <a:r>
              <a:rPr lang="hr-HR" sz="2400" b="1" dirty="0"/>
              <a:t>ranog i predškolskog odgoja i obrazovanja</a:t>
            </a:r>
            <a:endParaRPr lang="hr-HR" sz="2400" dirty="0"/>
          </a:p>
          <a:p>
            <a:pPr marL="0" indent="0">
              <a:lnSpc>
                <a:spcPct val="90000"/>
              </a:lnSpc>
              <a:buNone/>
            </a:pPr>
            <a:endParaRPr lang="hr-HR" sz="2400" dirty="0"/>
          </a:p>
          <a:p>
            <a:pPr marL="0" indent="0">
              <a:lnSpc>
                <a:spcPct val="90000"/>
              </a:lnSpc>
              <a:buNone/>
            </a:pPr>
            <a:r>
              <a:rPr lang="hr-HR" sz="2400" b="1" dirty="0"/>
              <a:t>Zakon predškolskom odgoju i obrazovanju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r-HR" sz="2400" b="1" dirty="0"/>
              <a:t> </a:t>
            </a:r>
            <a:r>
              <a:rPr lang="hr-HR" sz="2400" dirty="0"/>
              <a:t>(Narodne novine, broj 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hr-HR" sz="2400" dirty="0"/>
              <a:t>  10/1997.,107/2007.,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hr-HR" sz="2400" dirty="0"/>
              <a:t>  94/2013. i 98/2019.)</a:t>
            </a:r>
          </a:p>
          <a:p>
            <a:pPr marL="0" indent="0">
              <a:lnSpc>
                <a:spcPct val="90000"/>
              </a:lnSpc>
              <a:buNone/>
            </a:pPr>
            <a:endParaRPr lang="hr-HR" sz="2400" dirty="0"/>
          </a:p>
          <a:p>
            <a:pPr marL="0" indent="0">
              <a:lnSpc>
                <a:spcPct val="90000"/>
              </a:lnSpc>
              <a:buNone/>
            </a:pPr>
            <a:r>
              <a:rPr lang="hr-HR" sz="2400" dirty="0"/>
              <a:t/>
            </a:r>
            <a:br>
              <a:rPr lang="hr-HR" sz="2400" dirty="0"/>
            </a:br>
            <a:endParaRPr lang="sr-Latn-RS" altLang="en-US" sz="2400" dirty="0"/>
          </a:p>
        </p:txBody>
      </p:sp>
      <p:pic>
        <p:nvPicPr>
          <p:cNvPr id="8194" name="Picture 2" descr="Državna geodetska uprava - Zakon o državnoj izmjeri i katastru nekretnina  objavljen u Narodnim novinama">
            <a:extLst>
              <a:ext uri="{FF2B5EF4-FFF2-40B4-BE49-F238E27FC236}">
                <a16:creationId xmlns="" xmlns:a16="http://schemas.microsoft.com/office/drawing/2014/main" id="{FC2471FD-7C47-4535-8A2B-3CCECCF17A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6" r="23254" b="-3"/>
          <a:stretch/>
        </p:blipFill>
        <p:spPr bwMode="auto">
          <a:xfrm>
            <a:off x="4643438" y="1916113"/>
            <a:ext cx="3924300" cy="384492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89688"/>
            <a:ext cx="1981200" cy="352425"/>
          </a:xfrm>
        </p:spPr>
        <p:txBody>
          <a:bodyPr wrap="square" anchor="t">
            <a:normAutofit/>
          </a:bodyPr>
          <a:lstStyle>
            <a:lvl1pPr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o"/>
              <a:defRPr sz="2800">
                <a:solidFill>
                  <a:srgbClr val="1D538B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n"/>
              <a:defRPr sz="2600">
                <a:solidFill>
                  <a:srgbClr val="1D538B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o"/>
              <a:defRPr sz="2300">
                <a:solidFill>
                  <a:srgbClr val="1D538B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5F5F5F"/>
              </a:buClr>
              <a:buFont typeface="Wingdings" panose="05000000000000000000" pitchFamily="2" charset="2"/>
              <a:buChar char="n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spcBef>
                <a:spcPct val="25000"/>
              </a:spcBef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5F5F5F"/>
              </a:buClr>
              <a:buFont typeface="Wingdings" panose="05000000000000000000" pitchFamily="2" charset="2"/>
              <a:buChar char="§"/>
              <a:defRPr sz="2000">
                <a:solidFill>
                  <a:srgbClr val="1D538B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  <a:buFontTx/>
              <a:buNone/>
            </a:pPr>
            <a:fld id="{0D5321FF-76E2-4139-BFB6-DE3AD724C1DA}" type="slidenum">
              <a:rPr lang="hr-HR" altLang="en-US" sz="1200"/>
              <a:pPr eaLnBrk="1" hangingPunct="1">
                <a:spcBef>
                  <a:spcPct val="0"/>
                </a:spcBef>
                <a:spcAft>
                  <a:spcPts val="600"/>
                </a:spcAft>
                <a:buClrTx/>
                <a:buFontTx/>
                <a:buNone/>
              </a:pPr>
              <a:t>9</a:t>
            </a:fld>
            <a:endParaRPr lang="hr-HR" altLang="en-US"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976</Words>
  <Application>Microsoft Office PowerPoint</Application>
  <PresentationFormat>On-screen Show (4:3)</PresentationFormat>
  <Paragraphs>133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Calibri</vt:lpstr>
      <vt:lpstr>Times New Roman</vt:lpstr>
      <vt:lpstr>Verdana</vt:lpstr>
      <vt:lpstr>Wingdings</vt:lpstr>
      <vt:lpstr>Profile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Larisa Ott Filipović</dc:creator>
  <cp:lastModifiedBy>Larisa Ott Filipović</cp:lastModifiedBy>
  <cp:revision>16</cp:revision>
  <dcterms:created xsi:type="dcterms:W3CDTF">2021-03-07T21:04:57Z</dcterms:created>
  <dcterms:modified xsi:type="dcterms:W3CDTF">2021-03-16T07:18:06Z</dcterms:modified>
</cp:coreProperties>
</file>