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72" r:id="rId17"/>
    <p:sldId id="269" r:id="rId18"/>
    <p:sldId id="268" r:id="rId19"/>
    <p:sldId id="271" r:id="rId20"/>
    <p:sldId id="270" r:id="rId21"/>
    <p:sldId id="273" r:id="rId22"/>
    <p:sldId id="288" r:id="rId2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67AB9-DADB-426B-9EB6-7F5A98D1446F}" type="datetimeFigureOut">
              <a:rPr lang="hr-HR" smtClean="0"/>
              <a:t>15.03.2021.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DBD00-99CB-4C45-ACC5-728CDCF432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20359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67AB9-DADB-426B-9EB6-7F5A98D1446F}" type="datetimeFigureOut">
              <a:rPr lang="hr-HR" smtClean="0"/>
              <a:t>15.03.2021.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DBD00-99CB-4C45-ACC5-728CDCF432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79837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67AB9-DADB-426B-9EB6-7F5A98D1446F}" type="datetimeFigureOut">
              <a:rPr lang="hr-HR" smtClean="0"/>
              <a:t>15.03.2021.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DBD00-99CB-4C45-ACC5-728CDCF432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76271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67AB9-DADB-426B-9EB6-7F5A98D1446F}" type="datetimeFigureOut">
              <a:rPr lang="hr-HR" smtClean="0"/>
              <a:t>15.03.2021.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DBD00-99CB-4C45-ACC5-728CDCF432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67384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67AB9-DADB-426B-9EB6-7F5A98D1446F}" type="datetimeFigureOut">
              <a:rPr lang="hr-HR" smtClean="0"/>
              <a:t>15.03.2021.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DBD00-99CB-4C45-ACC5-728CDCF432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47957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67AB9-DADB-426B-9EB6-7F5A98D1446F}" type="datetimeFigureOut">
              <a:rPr lang="hr-HR" smtClean="0"/>
              <a:t>15.03.2021.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DBD00-99CB-4C45-ACC5-728CDCF432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84199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67AB9-DADB-426B-9EB6-7F5A98D1446F}" type="datetimeFigureOut">
              <a:rPr lang="hr-HR" smtClean="0"/>
              <a:t>15.03.2021.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DBD00-99CB-4C45-ACC5-728CDCF432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56528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67AB9-DADB-426B-9EB6-7F5A98D1446F}" type="datetimeFigureOut">
              <a:rPr lang="hr-HR" smtClean="0"/>
              <a:t>15.03.2021.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DBD00-99CB-4C45-ACC5-728CDCF432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97376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67AB9-DADB-426B-9EB6-7F5A98D1446F}" type="datetimeFigureOut">
              <a:rPr lang="hr-HR" smtClean="0"/>
              <a:t>15.03.2021.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DBD00-99CB-4C45-ACC5-728CDCF432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66971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67AB9-DADB-426B-9EB6-7F5A98D1446F}" type="datetimeFigureOut">
              <a:rPr lang="hr-HR" smtClean="0"/>
              <a:t>15.03.2021.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DBD00-99CB-4C45-ACC5-728CDCF432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37275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67AB9-DADB-426B-9EB6-7F5A98D1446F}" type="datetimeFigureOut">
              <a:rPr lang="hr-HR" smtClean="0"/>
              <a:t>15.03.2021.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DBD00-99CB-4C45-ACC5-728CDCF432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96815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67AB9-DADB-426B-9EB6-7F5A98D1446F}" type="datetimeFigureOut">
              <a:rPr lang="hr-HR" smtClean="0"/>
              <a:t>15.03.2021.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DBD00-99CB-4C45-ACC5-728CDCF432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1487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1800" dirty="0"/>
              <a:t>d</a:t>
            </a:r>
            <a:r>
              <a:rPr lang="hr-HR" sz="1800" dirty="0" smtClean="0"/>
              <a:t>oc.dr.sc. Ksenija </a:t>
            </a:r>
            <a:r>
              <a:rPr lang="hr-HR" sz="1800" dirty="0" err="1" smtClean="0"/>
              <a:t>Romstein</a:t>
            </a:r>
            <a:r>
              <a:rPr lang="hr-HR" sz="1800" dirty="0" smtClean="0"/>
              <a:t>, prof. </a:t>
            </a:r>
            <a:r>
              <a:rPr lang="hr-HR" sz="1800" dirty="0" err="1" smtClean="0"/>
              <a:t>reh</a:t>
            </a:r>
            <a:r>
              <a:rPr lang="hr-HR" sz="1800" dirty="0" err="1" smtClean="0"/>
              <a:t>abilitator</a:t>
            </a:r>
            <a:r>
              <a:rPr lang="hr-HR" sz="1800" dirty="0" smtClean="0"/>
              <a:t/>
            </a:r>
            <a:br>
              <a:rPr lang="hr-HR" sz="1800" dirty="0" smtClean="0"/>
            </a:br>
            <a:r>
              <a:rPr lang="hr-HR" sz="1800" dirty="0" smtClean="0"/>
              <a:t>                </a:t>
            </a:r>
            <a:r>
              <a:rPr lang="hr-HR" sz="1800" dirty="0" err="1" smtClean="0"/>
              <a:t>spec</a:t>
            </a:r>
            <a:r>
              <a:rPr lang="hr-HR" sz="1800" dirty="0" smtClean="0"/>
              <a:t>. rane intervencije</a:t>
            </a:r>
            <a:br>
              <a:rPr lang="hr-HR" sz="1800" dirty="0" smtClean="0"/>
            </a:br>
            <a:r>
              <a:rPr lang="hr-HR" sz="1800" dirty="0" smtClean="0"/>
              <a:t>Fakultet za odgojne i obrazovne znanosti u Osijeku</a:t>
            </a:r>
            <a:endParaRPr lang="hr-HR" sz="1800" dirty="0"/>
          </a:p>
        </p:txBody>
      </p:sp>
      <p:sp>
        <p:nvSpPr>
          <p:cNvPr id="5" name="Rezervirano mjesto sadržaja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dirty="0"/>
              <a:t>Suradnja dječjih vrtića i roditelja: </a:t>
            </a:r>
          </a:p>
          <a:p>
            <a:pPr marL="0" indent="0" algn="ctr">
              <a:buNone/>
            </a:pPr>
            <a:r>
              <a:rPr lang="hr-HR" dirty="0"/>
              <a:t>ključna komponenta prevencije rizika socijalne isključenosti djece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hr-HR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0" y="4001294"/>
            <a:ext cx="2895600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0158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457200"/>
            <a:ext cx="10515600" cy="5719763"/>
          </a:xfrm>
        </p:spPr>
        <p:txBody>
          <a:bodyPr/>
          <a:lstStyle/>
          <a:p>
            <a:pPr marL="0" indent="0">
              <a:buNone/>
            </a:pPr>
            <a:r>
              <a:rPr lang="hr-HR" dirty="0" smtClean="0"/>
              <a:t>19)    </a:t>
            </a:r>
            <a:r>
              <a:rPr lang="hr-HR" dirty="0"/>
              <a:t>A    Trudim se sve probleme i sporna pitanja odmah staviti na vidjelo. 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</a:t>
            </a:r>
            <a:r>
              <a:rPr lang="hr-HR" dirty="0"/>
              <a:t>B    Pokušavam odgoditi rješavanje spornih pitanja, dok dobro ne razmislim o njima. </a:t>
            </a:r>
          </a:p>
          <a:p>
            <a:pPr marL="0" indent="0">
              <a:buNone/>
            </a:pPr>
            <a:r>
              <a:rPr lang="hr-HR" dirty="0"/>
              <a:t> </a:t>
            </a:r>
          </a:p>
          <a:p>
            <a:pPr marL="0" indent="0">
              <a:buNone/>
            </a:pPr>
            <a:r>
              <a:rPr lang="hr-HR" dirty="0" smtClean="0"/>
              <a:t>20)    </a:t>
            </a:r>
            <a:r>
              <a:rPr lang="hr-HR" dirty="0"/>
              <a:t>A    Pokušavam odmah riješiti sva naša neslaganja. 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  </a:t>
            </a:r>
            <a:r>
              <a:rPr lang="hr-HR" dirty="0"/>
              <a:t>B    Trudim se postići jednaku kombinaciju dobitaka i gubitaka za </a:t>
            </a:r>
            <a:r>
              <a:rPr lang="hr-HR" dirty="0" smtClean="0"/>
              <a:t>obje strane. </a:t>
            </a:r>
            <a:endParaRPr lang="hr-HR" dirty="0"/>
          </a:p>
          <a:p>
            <a:endParaRPr lang="hr-HR" dirty="0"/>
          </a:p>
          <a:p>
            <a:pPr marL="0" indent="0">
              <a:buNone/>
            </a:pPr>
            <a:r>
              <a:rPr lang="hr-HR" dirty="0" smtClean="0"/>
              <a:t>21)    </a:t>
            </a:r>
            <a:r>
              <a:rPr lang="hr-HR" dirty="0"/>
              <a:t>A    </a:t>
            </a:r>
            <a:r>
              <a:rPr lang="hr-HR" dirty="0"/>
              <a:t>P</a:t>
            </a:r>
            <a:r>
              <a:rPr lang="hr-HR" dirty="0" smtClean="0"/>
              <a:t>ri rješavanju problema, </a:t>
            </a:r>
            <a:r>
              <a:rPr lang="hr-HR" dirty="0"/>
              <a:t>uvijek se trudim uzeti u obzir želje </a:t>
            </a:r>
            <a:r>
              <a:rPr lang="hr-HR" dirty="0" smtClean="0"/>
              <a:t>roditelja. 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 </a:t>
            </a:r>
            <a:r>
              <a:rPr lang="hr-HR" dirty="0"/>
              <a:t>B    Uvijek sam za izravno rješavanje problema. 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41663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406400"/>
            <a:ext cx="10515600" cy="57705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dirty="0" smtClean="0"/>
              <a:t>22)    </a:t>
            </a:r>
            <a:r>
              <a:rPr lang="hr-HR" dirty="0"/>
              <a:t>A    Pokušavam pronaći mišljenje koje se nalazi u sredini, između gledišta </a:t>
            </a:r>
            <a:r>
              <a:rPr lang="hr-HR" dirty="0" smtClean="0"/>
              <a:t>roditelja </a:t>
            </a:r>
            <a:r>
              <a:rPr lang="hr-HR" dirty="0"/>
              <a:t>i </a:t>
            </a:r>
            <a:r>
              <a:rPr lang="hr-HR" dirty="0" smtClean="0"/>
              <a:t>mojeg mišljenja. 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        B    Uvijek branim </a:t>
            </a:r>
            <a:r>
              <a:rPr lang="hr-HR" dirty="0" smtClean="0"/>
              <a:t>svoja mišljenja. </a:t>
            </a:r>
            <a:endParaRPr lang="hr-HR" dirty="0"/>
          </a:p>
          <a:p>
            <a:endParaRPr lang="hr-HR" dirty="0"/>
          </a:p>
          <a:p>
            <a:pPr marL="0" indent="0">
              <a:buNone/>
            </a:pPr>
            <a:r>
              <a:rPr lang="hr-HR" dirty="0" smtClean="0"/>
              <a:t>23)    </a:t>
            </a:r>
            <a:r>
              <a:rPr lang="hr-HR" dirty="0"/>
              <a:t>A    Vrlo često sam zaokupljena/zaokupljen zadovoljavanjem </a:t>
            </a:r>
            <a:r>
              <a:rPr lang="hr-HR" dirty="0" smtClean="0"/>
              <a:t>roditeljskih potreba. 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        B     Ponekad prepustim </a:t>
            </a:r>
            <a:r>
              <a:rPr lang="hr-HR" dirty="0" smtClean="0"/>
              <a:t>roditeljima </a:t>
            </a:r>
            <a:r>
              <a:rPr lang="hr-HR" dirty="0" err="1" smtClean="0"/>
              <a:t>preuzmanje</a:t>
            </a:r>
            <a:r>
              <a:rPr lang="hr-HR" dirty="0" smtClean="0"/>
              <a:t> </a:t>
            </a:r>
            <a:r>
              <a:rPr lang="hr-HR" dirty="0"/>
              <a:t>odgovornost u rješavanju problema. </a:t>
            </a:r>
          </a:p>
          <a:p>
            <a:endParaRPr lang="hr-HR" dirty="0"/>
          </a:p>
          <a:p>
            <a:pPr marL="0" indent="0">
              <a:buNone/>
            </a:pPr>
            <a:r>
              <a:rPr lang="hr-HR" dirty="0" smtClean="0"/>
              <a:t>24)    </a:t>
            </a:r>
            <a:r>
              <a:rPr lang="hr-HR" dirty="0"/>
              <a:t>A    Ako su </a:t>
            </a:r>
            <a:r>
              <a:rPr lang="hr-HR" dirty="0" smtClean="0"/>
              <a:t>roditeljima njihova viđenja vrlo važna, </a:t>
            </a:r>
            <a:r>
              <a:rPr lang="hr-HR" dirty="0"/>
              <a:t>trudim se udovoljiti </a:t>
            </a:r>
            <a:r>
              <a:rPr lang="hr-HR" dirty="0" smtClean="0"/>
              <a:t>im u potpunosti. 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</a:t>
            </a:r>
            <a:r>
              <a:rPr lang="hr-HR" dirty="0"/>
              <a:t>B    Uvijek pokušavam </a:t>
            </a:r>
            <a:r>
              <a:rPr lang="hr-HR" dirty="0" smtClean="0"/>
              <a:t>naći kompromis. 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 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27988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533400"/>
            <a:ext cx="10515600" cy="56435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dirty="0" smtClean="0"/>
              <a:t>25)    </a:t>
            </a:r>
            <a:r>
              <a:rPr lang="hr-HR" dirty="0"/>
              <a:t>A    Pokušavam </a:t>
            </a:r>
            <a:r>
              <a:rPr lang="hr-HR" dirty="0" smtClean="0"/>
              <a:t>roditelje uvjeriti </a:t>
            </a:r>
            <a:r>
              <a:rPr lang="hr-HR" dirty="0"/>
              <a:t>u logičnost i prednost mog mišljenja. 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 </a:t>
            </a:r>
            <a:r>
              <a:rPr lang="hr-HR" dirty="0"/>
              <a:t>B    U </a:t>
            </a:r>
            <a:r>
              <a:rPr lang="hr-HR" dirty="0" smtClean="0"/>
              <a:t>rješavanju problema, uvijek </a:t>
            </a:r>
            <a:r>
              <a:rPr lang="hr-HR" dirty="0"/>
              <a:t>se trudim uzeti u obzir želje </a:t>
            </a:r>
            <a:r>
              <a:rPr lang="hr-HR" dirty="0" smtClean="0"/>
              <a:t>roditelja.</a:t>
            </a:r>
            <a:endParaRPr lang="hr-HR" dirty="0"/>
          </a:p>
          <a:p>
            <a:endParaRPr lang="hr-HR" dirty="0"/>
          </a:p>
          <a:p>
            <a:pPr marL="0" indent="0">
              <a:buNone/>
            </a:pPr>
            <a:r>
              <a:rPr lang="hr-HR" dirty="0" smtClean="0"/>
              <a:t>26)    </a:t>
            </a:r>
            <a:r>
              <a:rPr lang="hr-HR" dirty="0"/>
              <a:t>A    Predlažem kompromis. 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 </a:t>
            </a:r>
            <a:r>
              <a:rPr lang="hr-HR" dirty="0"/>
              <a:t>B    Skoro uvijek sam zaokupljena/zaokupljen zadovoljavanjem svih </a:t>
            </a:r>
            <a:r>
              <a:rPr lang="hr-HR" dirty="0" smtClean="0"/>
              <a:t> želja</a:t>
            </a:r>
            <a:r>
              <a:rPr lang="hr-HR" dirty="0"/>
              <a:t> </a:t>
            </a:r>
            <a:r>
              <a:rPr lang="hr-HR" dirty="0" smtClean="0"/>
              <a:t>roditelja.</a:t>
            </a:r>
            <a:endParaRPr lang="hr-HR" dirty="0"/>
          </a:p>
          <a:p>
            <a:endParaRPr lang="hr-HR" dirty="0"/>
          </a:p>
          <a:p>
            <a:pPr marL="0" indent="0">
              <a:buNone/>
            </a:pPr>
            <a:r>
              <a:rPr lang="hr-HR" dirty="0" smtClean="0"/>
              <a:t>27)    </a:t>
            </a:r>
            <a:r>
              <a:rPr lang="hr-HR" dirty="0"/>
              <a:t>A    Ponekad izbjegavam zauzimati se za </a:t>
            </a:r>
            <a:r>
              <a:rPr lang="hr-HR" dirty="0" smtClean="0"/>
              <a:t>svoje mišljenje ako bi ono uzrokovalo </a:t>
            </a:r>
            <a:r>
              <a:rPr lang="hr-HR" dirty="0"/>
              <a:t>nesuglasice. 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 </a:t>
            </a:r>
            <a:r>
              <a:rPr lang="hr-HR" dirty="0"/>
              <a:t>B    Ako to </a:t>
            </a:r>
            <a:r>
              <a:rPr lang="hr-HR" dirty="0" smtClean="0"/>
              <a:t>roditelja čini </a:t>
            </a:r>
            <a:r>
              <a:rPr lang="hr-HR" dirty="0"/>
              <a:t>sretnom, </a:t>
            </a:r>
            <a:r>
              <a:rPr lang="hr-HR" dirty="0" smtClean="0"/>
              <a:t>puštam ga da zadrži svoje stajalište. 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35133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342900"/>
            <a:ext cx="10515600" cy="5834063"/>
          </a:xfrm>
        </p:spPr>
        <p:txBody>
          <a:bodyPr/>
          <a:lstStyle/>
          <a:p>
            <a:pPr marL="0" indent="0">
              <a:buNone/>
            </a:pPr>
            <a:r>
              <a:rPr lang="hr-HR" dirty="0" smtClean="0"/>
              <a:t>28)    </a:t>
            </a:r>
            <a:r>
              <a:rPr lang="hr-HR" dirty="0"/>
              <a:t>A    Uglavnom sam uporna/uporan u ostvarivanju svojih ciljeva. </a:t>
            </a:r>
          </a:p>
          <a:p>
            <a:pPr marL="0" indent="0">
              <a:buNone/>
            </a:pPr>
            <a:r>
              <a:rPr lang="hr-HR" dirty="0" smtClean="0"/>
              <a:t>          </a:t>
            </a:r>
            <a:r>
              <a:rPr lang="hr-HR" dirty="0"/>
              <a:t>B    Obično tražim pomoć </a:t>
            </a:r>
            <a:r>
              <a:rPr lang="hr-HR" dirty="0" smtClean="0"/>
              <a:t>roditelja </a:t>
            </a:r>
            <a:r>
              <a:rPr lang="hr-HR" dirty="0"/>
              <a:t>u pronalaženju rješenja. </a:t>
            </a:r>
          </a:p>
          <a:p>
            <a:endParaRPr lang="hr-HR" dirty="0"/>
          </a:p>
          <a:p>
            <a:pPr marL="0" indent="0">
              <a:buNone/>
            </a:pPr>
            <a:r>
              <a:rPr lang="hr-HR" dirty="0" smtClean="0"/>
              <a:t>29)    </a:t>
            </a:r>
            <a:r>
              <a:rPr lang="hr-HR" dirty="0"/>
              <a:t>A    Uvijek predlažem kompromis. </a:t>
            </a:r>
          </a:p>
          <a:p>
            <a:pPr marL="0" indent="0">
              <a:buNone/>
            </a:pPr>
            <a:r>
              <a:rPr lang="hr-HR" dirty="0" smtClean="0"/>
              <a:t>          </a:t>
            </a:r>
            <a:r>
              <a:rPr lang="hr-HR" dirty="0"/>
              <a:t>B    Mislim da o razlikama nije uvijek potrebno brinuti. </a:t>
            </a:r>
          </a:p>
          <a:p>
            <a:endParaRPr lang="hr-HR" dirty="0"/>
          </a:p>
          <a:p>
            <a:pPr marL="0" indent="0">
              <a:buNone/>
            </a:pPr>
            <a:r>
              <a:rPr lang="hr-HR" dirty="0" smtClean="0"/>
              <a:t>30)    </a:t>
            </a:r>
            <a:r>
              <a:rPr lang="hr-HR" dirty="0"/>
              <a:t>A    Trudim se ne povrijediti osjećaje </a:t>
            </a:r>
            <a:r>
              <a:rPr lang="hr-HR" dirty="0" smtClean="0"/>
              <a:t>roditelja. </a:t>
            </a:r>
            <a:endParaRPr lang="hr-HR" dirty="0"/>
          </a:p>
          <a:p>
            <a:pPr marL="0" indent="0">
              <a:buNone/>
            </a:pPr>
            <a:r>
              <a:rPr lang="hr-HR" dirty="0" smtClean="0"/>
              <a:t>         </a:t>
            </a:r>
            <a:r>
              <a:rPr lang="hr-HR" dirty="0"/>
              <a:t>B     Uvijek podijelim problem s </a:t>
            </a:r>
            <a:r>
              <a:rPr lang="hr-HR" dirty="0" smtClean="0"/>
              <a:t>roditeljem, </a:t>
            </a:r>
            <a:r>
              <a:rPr lang="hr-HR" dirty="0"/>
              <a:t>tako da ga možemo zajedno riješiti.     </a:t>
            </a:r>
          </a:p>
          <a:p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19637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0" y="406400"/>
            <a:ext cx="6493299" cy="6083299"/>
          </a:xfrm>
        </p:spPr>
      </p:pic>
    </p:spTree>
    <p:extLst>
      <p:ext uri="{BB962C8B-B14F-4D97-AF65-F5344CB8AC3E}">
        <p14:creationId xmlns:p14="http://schemas.microsoft.com/office/powerpoint/2010/main" val="23790820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zervirano mjesto sadržaja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300" y="605509"/>
            <a:ext cx="7141015" cy="2201191"/>
          </a:xfrm>
        </p:spPr>
      </p:pic>
      <p:sp>
        <p:nvSpPr>
          <p:cNvPr id="7" name="Pravokutnik 6"/>
          <p:cNvSpPr/>
          <p:nvPr/>
        </p:nvSpPr>
        <p:spPr>
          <a:xfrm>
            <a:off x="2273300" y="3073771"/>
            <a:ext cx="8051800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hr-H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 Ako na jednom imate više od 10 bodova </a:t>
            </a:r>
            <a:r>
              <a:rPr lang="hr-H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hr-H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izrazito dominantan stil </a:t>
            </a:r>
            <a:endParaRPr lang="hr-H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100" y="476175"/>
            <a:ext cx="1609950" cy="1686160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40" y="501328"/>
            <a:ext cx="1505160" cy="2305372"/>
          </a:xfrm>
          <a:prstGeom prst="rect">
            <a:avLst/>
          </a:prstGeom>
        </p:spPr>
      </p:pic>
      <p:pic>
        <p:nvPicPr>
          <p:cNvPr id="10" name="Slika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114" y="4144803"/>
            <a:ext cx="1762371" cy="2276793"/>
          </a:xfrm>
          <a:prstGeom prst="rect">
            <a:avLst/>
          </a:prstGeom>
        </p:spPr>
      </p:pic>
      <p:pic>
        <p:nvPicPr>
          <p:cNvPr id="12" name="Slika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935" y="4373903"/>
            <a:ext cx="2362530" cy="1419423"/>
          </a:xfrm>
          <a:prstGeom prst="rect">
            <a:avLst/>
          </a:prstGeom>
        </p:spPr>
      </p:pic>
      <p:pic>
        <p:nvPicPr>
          <p:cNvPr id="13" name="Slika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0001" y="4064620"/>
            <a:ext cx="1370074" cy="182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120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I. Težite rješavanju problema</a:t>
            </a:r>
            <a:endParaRPr lang="hr-HR" dirty="0"/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6125" y="1562894"/>
            <a:ext cx="6762750" cy="358140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7700" y="3517900"/>
            <a:ext cx="4356100" cy="30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347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II. Težite kompromisu</a:t>
            </a:r>
            <a:endParaRPr lang="hr-HR" dirty="0"/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100" y="1389856"/>
            <a:ext cx="6858000" cy="3800475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/>
          <a:srcRect l="2124" b="45238"/>
          <a:stretch/>
        </p:blipFill>
        <p:spPr>
          <a:xfrm>
            <a:off x="7670800" y="3886200"/>
            <a:ext cx="4097337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5601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III. Težite pobjeđivanju</a:t>
            </a:r>
            <a:endParaRPr lang="hr-HR" dirty="0"/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8800" y="1513681"/>
            <a:ext cx="6934200" cy="3781425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/>
          <a:srcRect l="-2103" b="76370"/>
          <a:stretch/>
        </p:blipFill>
        <p:spPr>
          <a:xfrm>
            <a:off x="7734300" y="3243263"/>
            <a:ext cx="4006850" cy="80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9778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IV. Težite izbjegavanju konflikta</a:t>
            </a:r>
            <a:endParaRPr lang="hr-HR" dirty="0"/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662" y="1388269"/>
            <a:ext cx="6924675" cy="398145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/>
          <a:srcRect l="1619" b="27244"/>
          <a:stretch/>
        </p:blipFill>
        <p:spPr>
          <a:xfrm>
            <a:off x="7772399" y="3200401"/>
            <a:ext cx="3859213" cy="295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063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 smtClean="0"/>
              <a:t>Suradnja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Pozicije odgojitelja i roditelja</a:t>
            </a:r>
          </a:p>
          <a:p>
            <a:r>
              <a:rPr lang="hr-HR" dirty="0" smtClean="0"/>
              <a:t>Implicitna pedagogija </a:t>
            </a:r>
          </a:p>
          <a:p>
            <a:r>
              <a:rPr lang="hr-HR" dirty="0" smtClean="0"/>
              <a:t>Kulturna utemeljenost</a:t>
            </a:r>
          </a:p>
          <a:p>
            <a:r>
              <a:rPr lang="hr-HR" dirty="0" smtClean="0"/>
              <a:t>Komunikacija (ili konflikti)</a:t>
            </a:r>
          </a:p>
          <a:p>
            <a:r>
              <a:rPr lang="hr-HR" dirty="0" smtClean="0"/>
              <a:t>...</a:t>
            </a:r>
            <a:endParaRPr lang="hr-HR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92" y="3881565"/>
            <a:ext cx="3133616" cy="145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2167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V. Težite dobrim odnosima</a:t>
            </a:r>
            <a:endParaRPr lang="hr-HR" dirty="0"/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63" y="1329531"/>
            <a:ext cx="6446838" cy="3895725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 rotWithShape="1">
          <a:blip r:embed="rId3"/>
          <a:srcRect l="5452" b="48077"/>
          <a:stretch/>
        </p:blipFill>
        <p:spPr>
          <a:xfrm>
            <a:off x="7581900" y="3454400"/>
            <a:ext cx="3963988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9853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Što znam, što trebam i što mogu napraviti?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Meta-kompetencija</a:t>
            </a:r>
          </a:p>
          <a:p>
            <a:r>
              <a:rPr lang="hr-HR" dirty="0" smtClean="0"/>
              <a:t>Artikulacija potreba i osobnih </a:t>
            </a:r>
            <a:r>
              <a:rPr lang="hr-HR" dirty="0" smtClean="0"/>
              <a:t>stajališta</a:t>
            </a:r>
            <a:endParaRPr lang="hr-HR" dirty="0" smtClean="0"/>
          </a:p>
          <a:p>
            <a:r>
              <a:rPr lang="hr-HR" dirty="0" smtClean="0"/>
              <a:t>Moja odgovornost, upliv u živote drugih, moja moć </a:t>
            </a:r>
          </a:p>
          <a:p>
            <a:pPr marL="0" indent="0">
              <a:buNone/>
            </a:pPr>
            <a:r>
              <a:rPr lang="hr-HR" dirty="0" smtClean="0">
                <a:sym typeface="Wingdings" panose="05000000000000000000" pitchFamily="2" charset="2"/>
              </a:rPr>
              <a:t> Koji je cilj; što dobivam ja, što drugi</a:t>
            </a:r>
            <a:endParaRPr lang="hr-HR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1" y="3797181"/>
            <a:ext cx="4438594" cy="266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0300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257675"/>
          </a:xfrm>
        </p:spPr>
        <p:txBody>
          <a:bodyPr/>
          <a:lstStyle/>
          <a:p>
            <a:pPr algn="ctr"/>
            <a:r>
              <a:rPr lang="hr-HR" dirty="0" smtClean="0"/>
              <a:t>Hvala na pozornosti </a:t>
            </a:r>
            <a:r>
              <a:rPr lang="hr-HR" dirty="0" smtClean="0">
                <a:sym typeface="Wingdings" panose="05000000000000000000" pitchFamily="2" charset="2"/>
              </a:rPr>
              <a:t>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84235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 smtClean="0"/>
              <a:t>Stilovi upravljanja konfliktima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Zamislite da situaciju u kojoj se Vaše </a:t>
            </a:r>
            <a:r>
              <a:rPr lang="hr-HR" dirty="0" smtClean="0"/>
              <a:t>viđenje situacije razlikuje viđenja roditelja. Razmislite </a:t>
            </a:r>
            <a:r>
              <a:rPr lang="hr-HR" dirty="0"/>
              <a:t>kako </a:t>
            </a:r>
            <a:r>
              <a:rPr lang="hr-HR" dirty="0" smtClean="0"/>
              <a:t>se </a:t>
            </a:r>
            <a:r>
              <a:rPr lang="hr-HR" dirty="0"/>
              <a:t>tada ponašate, </a:t>
            </a:r>
            <a:r>
              <a:rPr lang="hr-HR" dirty="0" smtClean="0"/>
              <a:t>tj</a:t>
            </a:r>
            <a:r>
              <a:rPr lang="hr-HR" dirty="0"/>
              <a:t>. kako najčešće reagirate u takvim situacijama. </a:t>
            </a:r>
          </a:p>
          <a:p>
            <a:r>
              <a:rPr lang="hr-HR" dirty="0" smtClean="0"/>
              <a:t>Slijede izjave </a:t>
            </a:r>
            <a:r>
              <a:rPr lang="hr-HR" dirty="0"/>
              <a:t>koje opisuju reakcije i postupke. Za svaki par zaokružite A ili B izjavu, ovisno o tome koja izjava najbolje (najsličnije, najbliže) opisuje Vaše ponašanje. </a:t>
            </a:r>
          </a:p>
          <a:p>
            <a:endParaRPr lang="hr-HR" dirty="0"/>
          </a:p>
          <a:p>
            <a:r>
              <a:rPr lang="hr-HR" dirty="0" smtClean="0"/>
              <a:t>Krenimo </a:t>
            </a:r>
            <a:r>
              <a:rPr lang="hr-HR" dirty="0" smtClean="0">
                <a:sym typeface="Wingdings" panose="05000000000000000000" pitchFamily="2" charset="2"/>
              </a:rPr>
              <a:t>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82888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533400"/>
            <a:ext cx="10515600" cy="5643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 smtClean="0"/>
              <a:t>1)    </a:t>
            </a:r>
            <a:r>
              <a:rPr lang="hr-HR" dirty="0"/>
              <a:t>A    Ponekad prepustim </a:t>
            </a:r>
            <a:r>
              <a:rPr lang="hr-HR" dirty="0" smtClean="0"/>
              <a:t>roditeljima </a:t>
            </a:r>
            <a:r>
              <a:rPr lang="hr-HR" dirty="0"/>
              <a:t>da preuzmu odgovornost u rješavanju problema. </a:t>
            </a:r>
          </a:p>
          <a:p>
            <a:pPr marL="0" indent="0">
              <a:buNone/>
            </a:pPr>
            <a:r>
              <a:rPr lang="hr-HR" dirty="0" smtClean="0"/>
              <a:t>       </a:t>
            </a:r>
            <a:r>
              <a:rPr lang="hr-HR" dirty="0"/>
              <a:t>B    Umjesto da vodim pregovore o stvarima oko kojih se ne slažemo, ja pokušavam istaknuti stvari </a:t>
            </a:r>
            <a:r>
              <a:rPr lang="hr-HR" dirty="0" smtClean="0"/>
              <a:t>oko </a:t>
            </a:r>
            <a:r>
              <a:rPr lang="hr-HR" dirty="0"/>
              <a:t>kojih se slažemo. </a:t>
            </a:r>
          </a:p>
          <a:p>
            <a:endParaRPr lang="hr-HR" dirty="0"/>
          </a:p>
          <a:p>
            <a:pPr marL="0" indent="0">
              <a:buNone/>
            </a:pPr>
            <a:r>
              <a:rPr lang="hr-HR" dirty="0" smtClean="0"/>
              <a:t>2)   A    </a:t>
            </a:r>
            <a:r>
              <a:rPr lang="hr-HR" dirty="0"/>
              <a:t>Pokušavam naći kompromisno rješenje. </a:t>
            </a:r>
          </a:p>
          <a:p>
            <a:pPr marL="0" indent="0">
              <a:buNone/>
            </a:pPr>
            <a:r>
              <a:rPr lang="hr-HR" dirty="0" smtClean="0"/>
              <a:t>      </a:t>
            </a:r>
            <a:r>
              <a:rPr lang="hr-HR" dirty="0"/>
              <a:t>B    Trudim se baviti sa svim </a:t>
            </a:r>
            <a:r>
              <a:rPr lang="hr-HR" dirty="0" smtClean="0"/>
              <a:t>roditeljevim, ali </a:t>
            </a:r>
            <a:r>
              <a:rPr lang="hr-HR" dirty="0"/>
              <a:t>i mojim problemima. </a:t>
            </a:r>
          </a:p>
          <a:p>
            <a:endParaRPr lang="hr-HR" dirty="0"/>
          </a:p>
          <a:p>
            <a:pPr marL="0" indent="0">
              <a:buNone/>
            </a:pPr>
            <a:r>
              <a:rPr lang="hr-HR" dirty="0" smtClean="0"/>
              <a:t>3)    </a:t>
            </a:r>
            <a:r>
              <a:rPr lang="hr-HR" dirty="0"/>
              <a:t>A    Uglavnom sa uporna/uporan u ostvarivanju svojih ciljeva. </a:t>
            </a:r>
          </a:p>
          <a:p>
            <a:pPr marL="0" indent="0">
              <a:buNone/>
            </a:pPr>
            <a:r>
              <a:rPr lang="hr-HR" dirty="0" smtClean="0"/>
              <a:t>       B    </a:t>
            </a:r>
            <a:r>
              <a:rPr lang="hr-HR" dirty="0"/>
              <a:t>Nekada se trudim prilagoditi </a:t>
            </a:r>
            <a:r>
              <a:rPr lang="hr-HR" dirty="0" smtClean="0"/>
              <a:t>roditeljskim stavovima </a:t>
            </a:r>
            <a:r>
              <a:rPr lang="hr-HR" dirty="0"/>
              <a:t>kako bih sačuvala/sačuvao dobar odnos. </a:t>
            </a:r>
          </a:p>
          <a:p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05098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520700"/>
            <a:ext cx="10515600" cy="5656263"/>
          </a:xfrm>
        </p:spPr>
        <p:txBody>
          <a:bodyPr/>
          <a:lstStyle/>
          <a:p>
            <a:pPr marL="0" indent="0">
              <a:buNone/>
            </a:pPr>
            <a:r>
              <a:rPr lang="hr-HR" dirty="0" smtClean="0"/>
              <a:t>4)    </a:t>
            </a:r>
            <a:r>
              <a:rPr lang="hr-HR" dirty="0"/>
              <a:t>A    Pokušavam naći kompromisno rješenje. </a:t>
            </a:r>
          </a:p>
          <a:p>
            <a:pPr marL="0" indent="0">
              <a:buNone/>
            </a:pPr>
            <a:r>
              <a:rPr lang="hr-HR" dirty="0" smtClean="0"/>
              <a:t>       </a:t>
            </a:r>
            <a:r>
              <a:rPr lang="hr-HR" dirty="0"/>
              <a:t>B    Ponekad žrtvujem svoje želje zbog želja </a:t>
            </a:r>
            <a:r>
              <a:rPr lang="hr-HR" dirty="0" smtClean="0"/>
              <a:t>roditelja. </a:t>
            </a:r>
            <a:endParaRPr lang="hr-HR" dirty="0"/>
          </a:p>
          <a:p>
            <a:endParaRPr lang="hr-HR" dirty="0"/>
          </a:p>
          <a:p>
            <a:pPr marL="0" indent="0">
              <a:buNone/>
            </a:pPr>
            <a:r>
              <a:rPr lang="hr-HR" dirty="0" smtClean="0"/>
              <a:t>5)    </a:t>
            </a:r>
            <a:r>
              <a:rPr lang="hr-HR" dirty="0"/>
              <a:t>A    </a:t>
            </a:r>
            <a:r>
              <a:rPr lang="hr-HR" dirty="0"/>
              <a:t>U</a:t>
            </a:r>
            <a:r>
              <a:rPr lang="hr-HR" dirty="0" smtClean="0"/>
              <a:t> </a:t>
            </a:r>
            <a:r>
              <a:rPr lang="hr-HR" dirty="0"/>
              <a:t>pronalaženju </a:t>
            </a:r>
            <a:r>
              <a:rPr lang="hr-HR" dirty="0" smtClean="0"/>
              <a:t>rješenja tražim pomoć roditelja. 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B     </a:t>
            </a:r>
            <a:r>
              <a:rPr lang="hr-HR" dirty="0"/>
              <a:t>Pokušavam učinit sve što je potrebno kako bih izbjegao/izbjegla nepotrebne napetosti. </a:t>
            </a:r>
          </a:p>
          <a:p>
            <a:pPr marL="0" indent="0">
              <a:buNone/>
            </a:pPr>
            <a:r>
              <a:rPr lang="hr-HR" dirty="0"/>
              <a:t> </a:t>
            </a:r>
          </a:p>
          <a:p>
            <a:pPr marL="0" indent="0">
              <a:buNone/>
            </a:pPr>
            <a:r>
              <a:rPr lang="hr-HR" dirty="0" smtClean="0"/>
              <a:t>6)    </a:t>
            </a:r>
            <a:r>
              <a:rPr lang="hr-HR" dirty="0"/>
              <a:t>A     Trudim se ne stvarati si neugodnosti. 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</a:t>
            </a:r>
            <a:r>
              <a:rPr lang="hr-HR" dirty="0"/>
              <a:t>B     Trudim se izboriti za </a:t>
            </a:r>
            <a:r>
              <a:rPr lang="hr-HR" dirty="0" smtClean="0"/>
              <a:t>svoje mišljenje. 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28904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558800"/>
            <a:ext cx="10515600" cy="5618163"/>
          </a:xfrm>
        </p:spPr>
        <p:txBody>
          <a:bodyPr/>
          <a:lstStyle/>
          <a:p>
            <a:pPr marL="0" indent="0">
              <a:buNone/>
            </a:pPr>
            <a:r>
              <a:rPr lang="hr-HR" dirty="0" smtClean="0"/>
              <a:t>7)    </a:t>
            </a:r>
            <a:r>
              <a:rPr lang="hr-HR" dirty="0"/>
              <a:t>A     Pokušavam odgoditi rješavanje spornih pitanja, dok dobro o njima ne razmislim.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</a:t>
            </a:r>
            <a:r>
              <a:rPr lang="hr-HR" dirty="0"/>
              <a:t>B     Odričem se nekih ideja u zamjenu za druge. </a:t>
            </a:r>
          </a:p>
          <a:p>
            <a:pPr marL="0" indent="0">
              <a:buNone/>
            </a:pPr>
            <a:r>
              <a:rPr lang="hr-HR" dirty="0"/>
              <a:t> </a:t>
            </a:r>
          </a:p>
          <a:p>
            <a:pPr marL="0" indent="0">
              <a:buNone/>
            </a:pPr>
            <a:r>
              <a:rPr lang="hr-HR" dirty="0" smtClean="0"/>
              <a:t>8)     </a:t>
            </a:r>
            <a:r>
              <a:rPr lang="hr-HR" dirty="0"/>
              <a:t>A     Uglavnom sam uporna/uporan u ostvarivanju svojih ciljeva. 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</a:t>
            </a:r>
            <a:r>
              <a:rPr lang="hr-HR" dirty="0"/>
              <a:t>B     Trudim se sve probleme i sporna pitanja odmah staviti na vidjelo. </a:t>
            </a:r>
          </a:p>
          <a:p>
            <a:endParaRPr lang="hr-HR" dirty="0"/>
          </a:p>
          <a:p>
            <a:pPr marL="0" indent="0">
              <a:buNone/>
            </a:pPr>
            <a:r>
              <a:rPr lang="hr-HR" dirty="0" smtClean="0"/>
              <a:t>9)     </a:t>
            </a:r>
            <a:r>
              <a:rPr lang="hr-HR" dirty="0"/>
              <a:t>A     Mislim da o razlikama nije uvijek potrebno brinuti.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</a:t>
            </a:r>
            <a:r>
              <a:rPr lang="hr-HR" dirty="0"/>
              <a:t>B     Dajem si dosta truda da bude po mome. 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99442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482600"/>
            <a:ext cx="10515600" cy="5694363"/>
          </a:xfrm>
        </p:spPr>
        <p:txBody>
          <a:bodyPr/>
          <a:lstStyle/>
          <a:p>
            <a:pPr marL="0" indent="0">
              <a:buNone/>
            </a:pPr>
            <a:r>
              <a:rPr lang="hr-HR" dirty="0" smtClean="0"/>
              <a:t>10)    </a:t>
            </a:r>
            <a:r>
              <a:rPr lang="hr-HR" dirty="0"/>
              <a:t>A    Uporna/uporan sam u ostvarivanju svojih ciljeva. </a:t>
            </a:r>
          </a:p>
          <a:p>
            <a:pPr marL="0" indent="0">
              <a:buNone/>
            </a:pPr>
            <a:r>
              <a:rPr lang="hr-HR" dirty="0" smtClean="0"/>
              <a:t>          </a:t>
            </a:r>
            <a:r>
              <a:rPr lang="hr-HR" dirty="0"/>
              <a:t>B    Pokušavam naći kompromisno rješenje. </a:t>
            </a:r>
          </a:p>
          <a:p>
            <a:endParaRPr lang="hr-HR" dirty="0"/>
          </a:p>
          <a:p>
            <a:pPr marL="0" indent="0">
              <a:buNone/>
            </a:pPr>
            <a:r>
              <a:rPr lang="hr-HR" dirty="0" smtClean="0"/>
              <a:t>11)    </a:t>
            </a:r>
            <a:r>
              <a:rPr lang="hr-HR" dirty="0"/>
              <a:t>A    Trudim se sve probleme i sporna pitanja odmah staviti na vidjelo. </a:t>
            </a:r>
          </a:p>
          <a:p>
            <a:pPr marL="0" indent="0">
              <a:buNone/>
            </a:pPr>
            <a:r>
              <a:rPr lang="hr-HR" dirty="0" smtClean="0"/>
              <a:t>         </a:t>
            </a:r>
            <a:r>
              <a:rPr lang="hr-HR" dirty="0"/>
              <a:t>B    Nekada se trudim prilagoditi mišljenjima </a:t>
            </a:r>
            <a:r>
              <a:rPr lang="hr-HR" dirty="0" smtClean="0"/>
              <a:t>roditelja </a:t>
            </a:r>
            <a:r>
              <a:rPr lang="hr-HR" dirty="0"/>
              <a:t>kako bih sačuvala /sačuvao dobar odnos. </a:t>
            </a:r>
          </a:p>
          <a:p>
            <a:endParaRPr lang="hr-HR" dirty="0"/>
          </a:p>
          <a:p>
            <a:pPr marL="0" indent="0">
              <a:buNone/>
            </a:pPr>
            <a:r>
              <a:rPr lang="hr-HR" dirty="0" smtClean="0"/>
              <a:t>12)    </a:t>
            </a:r>
            <a:r>
              <a:rPr lang="hr-HR" dirty="0"/>
              <a:t>A    Ponekad izbjegavam zauzimati se za mišljenja koja bi uzrokovala nesuglasice. </a:t>
            </a:r>
          </a:p>
          <a:p>
            <a:pPr marL="0" indent="0">
              <a:buNone/>
            </a:pPr>
            <a:r>
              <a:rPr lang="hr-HR" dirty="0" smtClean="0"/>
              <a:t>         </a:t>
            </a:r>
            <a:r>
              <a:rPr lang="hr-HR" dirty="0"/>
              <a:t>B    Ponekad izbjegavam </a:t>
            </a:r>
            <a:r>
              <a:rPr lang="hr-HR" dirty="0" smtClean="0"/>
              <a:t>reći svoje mišljenje. </a:t>
            </a:r>
            <a:endParaRPr lang="hr-HR" dirty="0"/>
          </a:p>
          <a:p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71634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368300"/>
            <a:ext cx="10515600" cy="5808663"/>
          </a:xfrm>
        </p:spPr>
        <p:txBody>
          <a:bodyPr/>
          <a:lstStyle/>
          <a:p>
            <a:pPr marL="0" indent="0">
              <a:buNone/>
            </a:pPr>
            <a:r>
              <a:rPr lang="hr-HR" dirty="0" smtClean="0"/>
              <a:t>13)    </a:t>
            </a:r>
            <a:r>
              <a:rPr lang="hr-HR" dirty="0"/>
              <a:t>A   Uvijek predlažem kompromis. 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 </a:t>
            </a:r>
            <a:r>
              <a:rPr lang="hr-HR" dirty="0"/>
              <a:t>B   Navaljujem dok ne uvjerim </a:t>
            </a:r>
            <a:r>
              <a:rPr lang="hr-HR" dirty="0" smtClean="0"/>
              <a:t>roditelje </a:t>
            </a:r>
            <a:r>
              <a:rPr lang="hr-HR" dirty="0"/>
              <a:t>u svoje ideje. </a:t>
            </a:r>
          </a:p>
          <a:p>
            <a:pPr marL="0" indent="0">
              <a:buNone/>
            </a:pPr>
            <a:r>
              <a:rPr lang="hr-HR" dirty="0"/>
              <a:t> </a:t>
            </a:r>
          </a:p>
          <a:p>
            <a:pPr marL="0" indent="0">
              <a:buNone/>
            </a:pPr>
            <a:r>
              <a:rPr lang="hr-HR" dirty="0" smtClean="0"/>
              <a:t>14)    </a:t>
            </a:r>
            <a:r>
              <a:rPr lang="hr-HR" dirty="0"/>
              <a:t>A   Iznosim svoje ideje i pitam </a:t>
            </a:r>
            <a:r>
              <a:rPr lang="hr-HR" dirty="0" smtClean="0"/>
              <a:t>roditelje </a:t>
            </a:r>
            <a:r>
              <a:rPr lang="hr-HR" dirty="0"/>
              <a:t>za njihove. </a:t>
            </a:r>
          </a:p>
          <a:p>
            <a:pPr marL="0" indent="0">
              <a:buNone/>
            </a:pPr>
            <a:r>
              <a:rPr lang="hr-HR" dirty="0"/>
              <a:t>        B   Pokušavam </a:t>
            </a:r>
            <a:r>
              <a:rPr lang="hr-HR" dirty="0" smtClean="0"/>
              <a:t>roditelje uvjeriti </a:t>
            </a:r>
            <a:r>
              <a:rPr lang="hr-HR" dirty="0"/>
              <a:t>u logičnost i prednost mog gledišta. 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 smtClean="0"/>
              <a:t>15)    </a:t>
            </a:r>
            <a:r>
              <a:rPr lang="hr-HR" dirty="0"/>
              <a:t>A   Nekada se trudim </a:t>
            </a:r>
            <a:r>
              <a:rPr lang="hr-HR" dirty="0" smtClean="0"/>
              <a:t>prilagoditi mišljenju roditelja </a:t>
            </a:r>
            <a:r>
              <a:rPr lang="hr-HR" dirty="0"/>
              <a:t>kako bih sačuvala/sačuvao dobar </a:t>
            </a:r>
            <a:r>
              <a:rPr lang="hr-HR" dirty="0" smtClean="0"/>
              <a:t>odnos</a:t>
            </a:r>
            <a:r>
              <a:rPr lang="hr-HR" dirty="0"/>
              <a:t> </a:t>
            </a:r>
            <a:r>
              <a:rPr lang="hr-HR" dirty="0" smtClean="0"/>
              <a:t>s njima.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</a:t>
            </a:r>
            <a:r>
              <a:rPr lang="hr-HR" dirty="0"/>
              <a:t>B   Pokušavam učiniti sve što je potrebno kako bih izbjegla/izbjegao nepotrebne napetosti.                       </a:t>
            </a:r>
          </a:p>
          <a:p>
            <a:pPr marL="0" indent="0">
              <a:buNone/>
            </a:pPr>
            <a:r>
              <a:rPr lang="hr-HR" dirty="0"/>
              <a:t> 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09446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508000"/>
            <a:ext cx="10515600" cy="5668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dirty="0"/>
              <a:t>16    A   Trudim se ne povrijediti osjećaje </a:t>
            </a:r>
            <a:r>
              <a:rPr lang="hr-HR" dirty="0" smtClean="0"/>
              <a:t>roditelja. 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        B    Uvijek pokušavam uvjeriti </a:t>
            </a:r>
            <a:r>
              <a:rPr lang="hr-HR" dirty="0" smtClean="0"/>
              <a:t>roditelje </a:t>
            </a:r>
            <a:r>
              <a:rPr lang="hr-HR" dirty="0"/>
              <a:t>u ispravnost mog mišljenja. </a:t>
            </a:r>
          </a:p>
          <a:p>
            <a:endParaRPr lang="hr-HR" dirty="0"/>
          </a:p>
          <a:p>
            <a:pPr marL="0" indent="0">
              <a:buNone/>
            </a:pPr>
            <a:r>
              <a:rPr lang="hr-HR" dirty="0" smtClean="0"/>
              <a:t>17)    </a:t>
            </a:r>
            <a:r>
              <a:rPr lang="hr-HR" dirty="0"/>
              <a:t>A   Uglavnom sam uporna/uporan u ostvarivanju svojih ciljeva.</a:t>
            </a:r>
          </a:p>
          <a:p>
            <a:pPr marL="0" indent="0">
              <a:buNone/>
            </a:pPr>
            <a:r>
              <a:rPr lang="hr-HR" dirty="0" smtClean="0"/>
              <a:t>          </a:t>
            </a:r>
            <a:r>
              <a:rPr lang="hr-HR" dirty="0"/>
              <a:t>B   Pokušavam učiniti sve što je potrebno kako bih izbjegla/izbjegao nepotrebne napetosti. </a:t>
            </a:r>
          </a:p>
          <a:p>
            <a:endParaRPr lang="hr-HR" dirty="0"/>
          </a:p>
          <a:p>
            <a:pPr marL="0" indent="0">
              <a:buNone/>
            </a:pPr>
            <a:r>
              <a:rPr lang="hr-HR" dirty="0" smtClean="0"/>
              <a:t>18)    </a:t>
            </a:r>
            <a:r>
              <a:rPr lang="hr-HR" dirty="0"/>
              <a:t>A   </a:t>
            </a:r>
            <a:r>
              <a:rPr lang="hr-HR" dirty="0" smtClean="0"/>
              <a:t>Ako to </a:t>
            </a:r>
            <a:r>
              <a:rPr lang="hr-HR" dirty="0"/>
              <a:t>čini </a:t>
            </a:r>
            <a:r>
              <a:rPr lang="hr-HR" dirty="0" smtClean="0"/>
              <a:t>roditelja sretnim</a:t>
            </a:r>
            <a:r>
              <a:rPr lang="hr-HR" dirty="0"/>
              <a:t>, mogu </a:t>
            </a:r>
            <a:r>
              <a:rPr lang="hr-HR" dirty="0" smtClean="0"/>
              <a:t>mu/joj </a:t>
            </a:r>
            <a:r>
              <a:rPr lang="hr-HR" dirty="0"/>
              <a:t>dozvoliti da zadrži svoje gledište. </a:t>
            </a:r>
          </a:p>
          <a:p>
            <a:pPr marL="0" indent="0">
              <a:buNone/>
            </a:pPr>
            <a:r>
              <a:rPr lang="hr-HR" dirty="0" smtClean="0"/>
              <a:t>        B   Dozvoljavam </a:t>
            </a:r>
            <a:r>
              <a:rPr lang="hr-HR" dirty="0"/>
              <a:t>da </a:t>
            </a:r>
            <a:r>
              <a:rPr lang="hr-HR" dirty="0" smtClean="0"/>
              <a:t>roditelji kažu svoje </a:t>
            </a:r>
            <a:r>
              <a:rPr lang="hr-HR" dirty="0"/>
              <a:t>mišljenje, ako oni meni dozvole da ja </a:t>
            </a:r>
            <a:r>
              <a:rPr lang="hr-HR" dirty="0" smtClean="0"/>
              <a:t>kažem svoje. </a:t>
            </a:r>
            <a:endParaRPr lang="hr-HR" dirty="0"/>
          </a:p>
          <a:p>
            <a:endParaRPr lang="hr-HR" dirty="0"/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908181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790</Words>
  <Application>Microsoft Office PowerPoint</Application>
  <PresentationFormat>Široki zaslon</PresentationFormat>
  <Paragraphs>110</Paragraphs>
  <Slides>22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Wingdings</vt:lpstr>
      <vt:lpstr>Tema sustava Office</vt:lpstr>
      <vt:lpstr>doc.dr.sc. Ksenija Romstein, prof. rehabilitator                 spec. rane intervencije Fakultet za odgojne i obrazovne znanosti u Osijeku</vt:lpstr>
      <vt:lpstr>Suradnja </vt:lpstr>
      <vt:lpstr>Stilovi upravljanja konfliktima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I. Težite rješavanju problema</vt:lpstr>
      <vt:lpstr>II. Težite kompromisu</vt:lpstr>
      <vt:lpstr>III. Težite pobjeđivanju</vt:lpstr>
      <vt:lpstr>IV. Težite izbjegavanju konflikta</vt:lpstr>
      <vt:lpstr>V. Težite dobrim odnosima</vt:lpstr>
      <vt:lpstr>Što znam, što trebam i što mogu napraviti?</vt:lpstr>
      <vt:lpstr>Hvala na pozornosti  </vt:lpstr>
    </vt:vector>
  </TitlesOfParts>
  <Company>Fakultet za odgojne i obrazovne znanosti Osijek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doc.dr.sc. Ksenija Romstein, prof. reh.</dc:title>
  <dc:creator>Korisnik</dc:creator>
  <cp:lastModifiedBy>Korisnik</cp:lastModifiedBy>
  <cp:revision>11</cp:revision>
  <dcterms:created xsi:type="dcterms:W3CDTF">2019-10-30T11:04:32Z</dcterms:created>
  <dcterms:modified xsi:type="dcterms:W3CDTF">2021-03-15T18:34:59Z</dcterms:modified>
</cp:coreProperties>
</file>