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5" r:id="rId13"/>
    <p:sldId id="276" r:id="rId14"/>
    <p:sldId id="268" r:id="rId15"/>
    <p:sldId id="269" r:id="rId16"/>
    <p:sldId id="270" r:id="rId17"/>
    <p:sldId id="271" r:id="rId18"/>
    <p:sldId id="272" r:id="rId19"/>
    <p:sldId id="274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AF5CC-1346-4149-983A-55B706158580}" type="datetimeFigureOut">
              <a:rPr lang="hr-HR" smtClean="0"/>
              <a:pPr/>
              <a:t>15.3.2021.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5020B-17CE-4F09-9C88-4017B5CDFE22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" y="6172202"/>
            <a:ext cx="2198908" cy="68579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1" y="0"/>
            <a:ext cx="9144000" cy="381000"/>
          </a:xfrm>
          <a:prstGeom prst="rect">
            <a:avLst/>
          </a:prstGeom>
          <a:solidFill>
            <a:srgbClr val="FF0000">
              <a:alpha val="76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2133600" y="6362701"/>
            <a:ext cx="7010400" cy="3048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1200" dirty="0">
                <a:solidFill>
                  <a:schemeClr val="tx1"/>
                </a:solidFill>
              </a:rPr>
              <a:t>			         	Služba za zaštitu</a:t>
            </a:r>
            <a:r>
              <a:rPr lang="hr-HR" sz="1200" baseline="0" dirty="0">
                <a:solidFill>
                  <a:schemeClr val="tx1"/>
                </a:solidFill>
              </a:rPr>
              <a:t> migranata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2820" y="6191431"/>
            <a:ext cx="9131181" cy="45719"/>
          </a:xfrm>
          <a:prstGeom prst="rect">
            <a:avLst/>
          </a:prstGeom>
          <a:solidFill>
            <a:srgbClr val="FF0000">
              <a:alpha val="88000"/>
            </a:srgb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0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" y="6172202"/>
            <a:ext cx="2198908" cy="68579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0" y="1143000"/>
            <a:ext cx="9131181" cy="45719"/>
          </a:xfrm>
          <a:prstGeom prst="rect">
            <a:avLst/>
          </a:prstGeom>
          <a:solidFill>
            <a:srgbClr val="FF0000">
              <a:alpha val="88000"/>
            </a:srgb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" y="6177118"/>
            <a:ext cx="9152546" cy="45719"/>
          </a:xfrm>
          <a:prstGeom prst="rect">
            <a:avLst/>
          </a:prstGeom>
          <a:solidFill>
            <a:srgbClr val="FF0000">
              <a:alpha val="88000"/>
            </a:srgb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133600" y="6362701"/>
            <a:ext cx="7010400" cy="3048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r-HR" sz="1200" dirty="0">
                <a:solidFill>
                  <a:schemeClr val="tx1"/>
                </a:solidFill>
              </a:rPr>
              <a:t>			         	Služba za zaštitu</a:t>
            </a:r>
            <a:r>
              <a:rPr lang="hr-HR" sz="1200" baseline="0" dirty="0">
                <a:solidFill>
                  <a:schemeClr val="tx1"/>
                </a:solidFill>
              </a:rPr>
              <a:t> migranata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9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7239000" cy="365125"/>
          </a:xfrm>
          <a:prstGeom prst="rect">
            <a:avLst/>
          </a:prstGeom>
          <a:solidFill>
            <a:srgbClr val="FF0000">
              <a:alpha val="88000"/>
            </a:srgbClr>
          </a:solidFill>
          <a:ln>
            <a:solidFill>
              <a:srgbClr val="FF0000">
                <a:alpha val="88000"/>
              </a:srgbClr>
            </a:solidFill>
          </a:ln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hr-HR" dirty="0"/>
              <a:t>Služba za rad s mladima i volonterima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44F8-63AA-4263-B034-821039F52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3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5jTbZ3JpOQ&amp;t=13s" TargetMode="External"/><Relationship Id="rId2" Type="http://schemas.openxmlformats.org/officeDocument/2006/relationships/hyperlink" Target="https://www.youtube.com/watch?v=7Fuy9qI8sDo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ck.h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rvza@unhcr.org" TargetMode="External"/><Relationship Id="rId5" Type="http://schemas.openxmlformats.org/officeDocument/2006/relationships/hyperlink" Target="http://www.unhcr.hr/" TargetMode="External"/><Relationship Id="rId4" Type="http://schemas.openxmlformats.org/officeDocument/2006/relationships/hyperlink" Target="mailto:redcross@hck.h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lana.vucinic@hck.h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qcJcMLFr6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H1p1kCm0V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3810000"/>
          </a:xfrm>
        </p:spPr>
        <p:txBody>
          <a:bodyPr>
            <a:normAutofit/>
          </a:bodyPr>
          <a:lstStyle/>
          <a:p>
            <a:r>
              <a:rPr lang="hr-HR" b="1" dirty="0"/>
              <a:t>Migracije i integracija osoba pod međunarodnom zaštitom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961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Integracijska kuća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/>
              <a:t>Integracijska kuća počinje s radom 2011. godine</a:t>
            </a:r>
          </a:p>
          <a:p>
            <a:endParaRPr lang="hr-HR" dirty="0"/>
          </a:p>
          <a:p>
            <a:r>
              <a:rPr lang="hr-HR" dirty="0"/>
              <a:t>Podrška osobama pod međunarodnom zaštitom</a:t>
            </a:r>
          </a:p>
          <a:p>
            <a:endParaRPr lang="hr-HR" dirty="0"/>
          </a:p>
          <a:p>
            <a:r>
              <a:rPr lang="hr-HR" dirty="0"/>
              <a:t>Stručni tim koji se sastoji od socijalnih radnika, više medicinske sestre i prevoditelja za arapski jezik</a:t>
            </a:r>
          </a:p>
          <a:p>
            <a:endParaRPr lang="hr-HR" dirty="0"/>
          </a:p>
          <a:p>
            <a:r>
              <a:rPr lang="hr-HR" dirty="0"/>
              <a:t>Po potrebi se uključuje psiholog i prevoditelj </a:t>
            </a:r>
            <a:r>
              <a:rPr lang="hr-HR"/>
              <a:t>za farsi ili neki drugi </a:t>
            </a:r>
            <a:r>
              <a:rPr lang="hr-HR" dirty="0"/>
              <a:t>jezik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/>
              <a:t>Usluge koje se pružaju u integraciji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/>
              <a:t>Inicijalni razgovor i procjena potreba korisnika</a:t>
            </a:r>
          </a:p>
          <a:p>
            <a:r>
              <a:rPr lang="hr-HR" dirty="0"/>
              <a:t>Psihosocijalna podrška </a:t>
            </a:r>
          </a:p>
          <a:p>
            <a:r>
              <a:rPr lang="hr-HR" dirty="0"/>
              <a:t>Savjetodavne usluge</a:t>
            </a:r>
          </a:p>
          <a:p>
            <a:r>
              <a:rPr lang="hr-HR" dirty="0"/>
              <a:t>Pomoć u ostvarivanju prava</a:t>
            </a:r>
          </a:p>
          <a:p>
            <a:r>
              <a:rPr lang="hr-HR" dirty="0"/>
              <a:t>Uključivanje educiranih volontera u rad s korisnicima</a:t>
            </a:r>
          </a:p>
          <a:p>
            <a:r>
              <a:rPr lang="hr-HR" dirty="0">
                <a:cs typeface="Arial" charset="0"/>
              </a:rPr>
              <a:t>Hrvatski pravni centar - pravno savjetovanje</a:t>
            </a:r>
          </a:p>
          <a:p>
            <a:r>
              <a:rPr lang="hr-HR" dirty="0" err="1">
                <a:cs typeface="Arial" charset="0"/>
              </a:rPr>
              <a:t>Info</a:t>
            </a:r>
            <a:r>
              <a:rPr lang="hr-HR" dirty="0">
                <a:cs typeface="Arial" charset="0"/>
              </a:rPr>
              <a:t> radionice u prihvatilištima</a:t>
            </a:r>
            <a:endParaRPr lang="hr-HR" dirty="0"/>
          </a:p>
          <a:p>
            <a:r>
              <a:rPr lang="hr-HR" dirty="0">
                <a:cs typeface="Arial" charset="0"/>
              </a:rPr>
              <a:t>Aktivnosti s lokalnom zajednicom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4" name="Content Placeholder 3" descr="H:\Integracija slike\Nagam-Svjetski_dan_izbjeglica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3505200" cy="2336800"/>
          </a:xfrm>
          <a:prstGeom prst="rect">
            <a:avLst/>
          </a:prstGeom>
          <a:noFill/>
        </p:spPr>
      </p:pic>
      <p:pic>
        <p:nvPicPr>
          <p:cNvPr id="5" name="Picture 2" descr="C:\Users\LVucinic\Desktop\Lana\ARCI\3.2. radionice u lokalnoj zajednici\Radionica-Interkulturalna-Sisak- 23. 11\slike\FB_IMG_1543402149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19200"/>
            <a:ext cx="3505200" cy="2455771"/>
          </a:xfrm>
          <a:prstGeom prst="rect">
            <a:avLst/>
          </a:prstGeom>
          <a:noFill/>
        </p:spPr>
      </p:pic>
      <p:pic>
        <p:nvPicPr>
          <p:cNvPr id="6" name="Picture 2" descr="C:\Users\LVucinic\Desktop\Lana\ARCI\Radionica za žene\Pazi knjiga 13.11.19\IMG_20191113_1756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05199"/>
            <a:ext cx="3505200" cy="2628901"/>
          </a:xfrm>
          <a:prstGeom prst="rect">
            <a:avLst/>
          </a:prstGeom>
          <a:noFill/>
        </p:spPr>
      </p:pic>
      <p:pic>
        <p:nvPicPr>
          <p:cNvPr id="7" name="Picture 4" descr="C:\Users\LVucinic\Desktop\Lana\ARCI\Advent u Zagrebu\IMG_20181220_1536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505200"/>
            <a:ext cx="3505200" cy="262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 descr="C:\Users\LVucinic\Desktop\Lana\ARCI\Photo\Activity 2.3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219200"/>
            <a:ext cx="4800601" cy="3200400"/>
          </a:xfrm>
          <a:prstGeom prst="rect">
            <a:avLst/>
          </a:prstGeom>
          <a:noFill/>
        </p:spPr>
      </p:pic>
      <p:pic>
        <p:nvPicPr>
          <p:cNvPr id="1027" name="Picture 3" descr="C:\Users\LVucinic\Desktop\Lana\ARCI\Photo\Activity 2.3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800350"/>
            <a:ext cx="4495800" cy="3371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b="1" dirty="0"/>
              <a:t>Prava osoba pod međunarodnom zaštitom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hr-HR" dirty="0"/>
              <a:t>boravak u Republici Hrvatskoj</a:t>
            </a:r>
          </a:p>
          <a:p>
            <a:pPr fontAlgn="base"/>
            <a:r>
              <a:rPr lang="hr-HR" dirty="0"/>
              <a:t>spajanje obitelji</a:t>
            </a:r>
          </a:p>
          <a:p>
            <a:pPr fontAlgn="base"/>
            <a:r>
              <a:rPr lang="hr-HR" dirty="0"/>
              <a:t>smještaj</a:t>
            </a:r>
          </a:p>
          <a:p>
            <a:pPr fontAlgn="base"/>
            <a:r>
              <a:rPr lang="hr-HR" dirty="0"/>
              <a:t>rad</a:t>
            </a:r>
          </a:p>
          <a:p>
            <a:pPr fontAlgn="base"/>
            <a:r>
              <a:rPr lang="hr-HR" dirty="0"/>
              <a:t>zdravstvenu zaštitu</a:t>
            </a:r>
          </a:p>
          <a:p>
            <a:pPr fontAlgn="base"/>
            <a:r>
              <a:rPr lang="hr-HR" dirty="0"/>
              <a:t>obrazovanje</a:t>
            </a:r>
          </a:p>
          <a:p>
            <a:pPr fontAlgn="base"/>
            <a:r>
              <a:rPr lang="hr-HR" dirty="0"/>
              <a:t>slobodu vjeroispovijesti</a:t>
            </a:r>
          </a:p>
          <a:p>
            <a:pPr fontAlgn="base"/>
            <a:r>
              <a:rPr lang="hr-HR" dirty="0"/>
              <a:t>besplatnu pravnu pomoć</a:t>
            </a:r>
          </a:p>
          <a:p>
            <a:pPr fontAlgn="base"/>
            <a:r>
              <a:rPr lang="hr-HR" dirty="0"/>
              <a:t>socijalnu skrb</a:t>
            </a:r>
          </a:p>
          <a:p>
            <a:pPr fontAlgn="base"/>
            <a:r>
              <a:rPr lang="hr-HR" dirty="0"/>
              <a:t>pomoć pri integraciji u društvo</a:t>
            </a:r>
          </a:p>
          <a:p>
            <a:pPr fontAlgn="base"/>
            <a:r>
              <a:rPr lang="hr-HR" dirty="0"/>
              <a:t>vlasništvo nekretnine sukladno Konvenciji iz 1951. </a:t>
            </a:r>
          </a:p>
          <a:p>
            <a:pPr fontAlgn="base"/>
            <a:r>
              <a:rPr lang="hr-HR" dirty="0"/>
              <a:t>stjecanje hrvatskog državljanstva sukladno propisima koji reguliraju stjecanje državljanstva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3600" b="1" dirty="0"/>
              <a:t>Obveze osoba pod međunarodnom zaštitom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hr-HR" sz="2800" dirty="0"/>
          </a:p>
          <a:p>
            <a:pPr fontAlgn="base"/>
            <a:r>
              <a:rPr lang="vi-VN" sz="2800" dirty="0">
                <a:latin typeface="Cambria" pitchFamily="18" charset="0"/>
                <a:ea typeface="Cambria" pitchFamily="18" charset="0"/>
              </a:rPr>
              <a:t>poštivati Ustav, zakone i druge propise</a:t>
            </a:r>
            <a:r>
              <a:rPr lang="hr-HR" sz="2800" dirty="0">
                <a:latin typeface="Cambria" pitchFamily="18" charset="0"/>
                <a:ea typeface="Cambria" pitchFamily="18" charset="0"/>
              </a:rPr>
              <a:t> RH</a:t>
            </a:r>
            <a:endParaRPr lang="vi-VN" sz="2800" dirty="0">
              <a:latin typeface="Cambria" pitchFamily="18" charset="0"/>
              <a:ea typeface="Cambria" pitchFamily="18" charset="0"/>
            </a:endParaRPr>
          </a:p>
          <a:p>
            <a:pPr fontAlgn="base"/>
            <a:r>
              <a:rPr lang="vi-VN" sz="2800" dirty="0">
                <a:latin typeface="Cambria" pitchFamily="18" charset="0"/>
                <a:ea typeface="Cambria" pitchFamily="18" charset="0"/>
              </a:rPr>
              <a:t>prijaviti prebivalište u roku od 15 dana od uručenja odluke o odobrenju </a:t>
            </a:r>
            <a:r>
              <a:rPr lang="hr-HR" sz="2800" dirty="0">
                <a:latin typeface="Cambria" pitchFamily="18" charset="0"/>
                <a:ea typeface="Cambria" pitchFamily="18" charset="0"/>
              </a:rPr>
              <a:t>m</a:t>
            </a:r>
            <a:r>
              <a:rPr lang="vi-VN" sz="2800" dirty="0">
                <a:latin typeface="Cambria" pitchFamily="18" charset="0"/>
                <a:ea typeface="Cambria" pitchFamily="18" charset="0"/>
              </a:rPr>
              <a:t>eđunarodne zaštite</a:t>
            </a:r>
          </a:p>
          <a:p>
            <a:pPr fontAlgn="base"/>
            <a:r>
              <a:rPr lang="vi-VN" sz="2800" dirty="0">
                <a:latin typeface="Cambria" pitchFamily="18" charset="0"/>
                <a:ea typeface="Cambria" pitchFamily="18" charset="0"/>
              </a:rPr>
              <a:t>imati kod sebe dozvolu boravka i dati je na uvid zakonom ovlaštenim osobama</a:t>
            </a:r>
          </a:p>
          <a:p>
            <a:pPr fontAlgn="base"/>
            <a:r>
              <a:rPr lang="vi-VN" sz="2800" dirty="0">
                <a:latin typeface="Cambria" pitchFamily="18" charset="0"/>
                <a:ea typeface="Cambria" pitchFamily="18" charset="0"/>
              </a:rPr>
              <a:t>pohađati tečaj hrvatskog jezika, povijesti i kulture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Pomoć pri uključivanju u vrtić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z="2800" dirty="0"/>
          </a:p>
          <a:p>
            <a:r>
              <a:rPr lang="hr-HR" sz="2800" dirty="0"/>
              <a:t>Kontakt s gradskim uredima za obrazovanje</a:t>
            </a:r>
          </a:p>
          <a:p>
            <a:r>
              <a:rPr lang="hr-HR" sz="2800" dirty="0"/>
              <a:t>Pomoć u ispunjavanju obrazaca</a:t>
            </a:r>
          </a:p>
          <a:p>
            <a:r>
              <a:rPr lang="hr-HR" sz="2800" dirty="0"/>
              <a:t>Upućivanje kod pedijatra (potvrda o cijepljenju)</a:t>
            </a:r>
          </a:p>
          <a:p>
            <a:r>
              <a:rPr lang="hr-HR" sz="2800" dirty="0"/>
              <a:t>Asistencija prilikom popunjavanja upitnika (inicijalni razgovor)</a:t>
            </a:r>
          </a:p>
          <a:p>
            <a:r>
              <a:rPr lang="hr-HR" sz="2800" dirty="0"/>
              <a:t>Suradnja s vrtićima (prevođenje, poveznica između roditelja i djelatnika)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Izazovi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  <a:p>
            <a:r>
              <a:rPr lang="hr-HR" dirty="0"/>
              <a:t>Jezična barijera</a:t>
            </a:r>
          </a:p>
          <a:p>
            <a:r>
              <a:rPr lang="hr-HR" dirty="0"/>
              <a:t>Kulturalne razlike</a:t>
            </a:r>
          </a:p>
          <a:p>
            <a:r>
              <a:rPr lang="hr-HR" dirty="0"/>
              <a:t>Poštivanje pravila i obveza</a:t>
            </a:r>
          </a:p>
          <a:p>
            <a:r>
              <a:rPr lang="hr-HR" dirty="0"/>
              <a:t>Prebacivanje odgovornosti na relevantne institucije i stručne suradnike u integraciji</a:t>
            </a:r>
          </a:p>
          <a:p>
            <a:r>
              <a:rPr lang="hr-HR" dirty="0"/>
              <a:t>Nedostatak dokumentacije 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Aktivnosti u integraciji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sz="2400" u="sng" dirty="0">
              <a:hlinkClick r:id="rId2"/>
            </a:endParaRPr>
          </a:p>
          <a:p>
            <a:pPr>
              <a:buNone/>
            </a:pPr>
            <a:endParaRPr lang="hr-HR" sz="2400" u="sng" dirty="0">
              <a:hlinkClick r:id="rId2"/>
            </a:endParaRPr>
          </a:p>
          <a:p>
            <a:pPr>
              <a:buNone/>
            </a:pPr>
            <a:endParaRPr lang="hr-HR" sz="2400" u="sng" dirty="0">
              <a:hlinkClick r:id="rId2"/>
            </a:endParaRPr>
          </a:p>
          <a:p>
            <a:pPr>
              <a:buNone/>
            </a:pPr>
            <a:r>
              <a:rPr lang="hr-HR" sz="2400" u="sng" dirty="0">
                <a:hlinkClick r:id="rId2"/>
              </a:rPr>
              <a:t>https://www.youtube.com/watch?v=7Fuy9qI8sDo</a:t>
            </a:r>
            <a:endParaRPr lang="hr-HR" sz="2400" dirty="0"/>
          </a:p>
          <a:p>
            <a:pPr>
              <a:buNone/>
            </a:pPr>
            <a:endParaRPr lang="hr-HR" sz="2400" dirty="0"/>
          </a:p>
          <a:p>
            <a:pPr>
              <a:buNone/>
            </a:pPr>
            <a:r>
              <a:rPr lang="hr-HR" sz="2400" u="sng" dirty="0">
                <a:hlinkClick r:id="rId3"/>
              </a:rPr>
              <a:t>https://www.youtube.com/watch?v=J5jTbZ3JpOQ&amp;t=13s</a:t>
            </a:r>
            <a:endParaRPr lang="hr-HR" sz="2400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Picture 2" descr="C:\Users\LVucinic\Desktop\DSC_0195.NE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1"/>
            <a:ext cx="3581400" cy="492797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648200" y="1447800"/>
            <a:ext cx="4114800" cy="416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>
                <a:latin typeface="Cambria" pitchFamily="18" charset="0"/>
                <a:cs typeface="Arial" charset="0"/>
              </a:rPr>
              <a:t>HCK - Služba za zaštitu </a:t>
            </a:r>
            <a:r>
              <a:rPr lang="hr-HR" dirty="0" err="1">
                <a:latin typeface="Cambria" pitchFamily="18" charset="0"/>
                <a:cs typeface="Arial" charset="0"/>
              </a:rPr>
              <a:t>migranata</a:t>
            </a:r>
            <a:r>
              <a:rPr lang="hr-HR" dirty="0">
                <a:latin typeface="Cambria" pitchFamily="18" charset="0"/>
                <a:cs typeface="Arial" charset="0"/>
              </a:rPr>
              <a:t> 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dirty="0" err="1">
                <a:latin typeface="Cambria" pitchFamily="18" charset="0"/>
                <a:cs typeface="Arial" charset="0"/>
              </a:rPr>
              <a:t>Ul</a:t>
            </a:r>
            <a:r>
              <a:rPr lang="hr-HR" dirty="0">
                <a:latin typeface="Cambria" pitchFamily="18" charset="0"/>
                <a:cs typeface="Arial" charset="0"/>
              </a:rPr>
              <a:t>. Crvenog križa 14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dirty="0">
                <a:latin typeface="Cambria" pitchFamily="18" charset="0"/>
                <a:cs typeface="Arial" charset="0"/>
              </a:rPr>
              <a:t>10 000 Zagreb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sz="1600" dirty="0">
                <a:latin typeface="Cambria" pitchFamily="18" charset="0"/>
                <a:cs typeface="Arial" charset="0"/>
                <a:hlinkClick r:id="rId3"/>
              </a:rPr>
              <a:t>www.hck.hr</a:t>
            </a:r>
            <a:br>
              <a:rPr lang="hr-HR" sz="1600" dirty="0">
                <a:latin typeface="Cambria" pitchFamily="18" charset="0"/>
                <a:cs typeface="Arial" charset="0"/>
              </a:rPr>
            </a:br>
            <a:r>
              <a:rPr lang="hr-HR" sz="1600" dirty="0">
                <a:latin typeface="Cambria" pitchFamily="18" charset="0"/>
                <a:cs typeface="Arial" charset="0"/>
              </a:rPr>
              <a:t>e-mail HCK: </a:t>
            </a:r>
            <a:r>
              <a:rPr lang="hr-HR" sz="1600" dirty="0" err="1">
                <a:latin typeface="Cambria" pitchFamily="18" charset="0"/>
                <a:cs typeface="Arial" charset="0"/>
                <a:hlinkClick r:id="rId4"/>
              </a:rPr>
              <a:t>redcross</a:t>
            </a:r>
            <a:r>
              <a:rPr lang="hr-HR" sz="1600" dirty="0">
                <a:latin typeface="Cambria" pitchFamily="18" charset="0"/>
                <a:cs typeface="Arial" charset="0"/>
                <a:hlinkClick r:id="rId4"/>
              </a:rPr>
              <a:t>@</a:t>
            </a:r>
            <a:r>
              <a:rPr lang="hr-HR" sz="1600" dirty="0" err="1">
                <a:latin typeface="Cambria" pitchFamily="18" charset="0"/>
                <a:cs typeface="Arial" charset="0"/>
                <a:hlinkClick r:id="rId4"/>
              </a:rPr>
              <a:t>hck.hr</a:t>
            </a:r>
            <a:r>
              <a:rPr lang="hr-HR" sz="1600" dirty="0">
                <a:latin typeface="Cambria" pitchFamily="18" charset="0"/>
                <a:cs typeface="Arial" charset="0"/>
              </a:rPr>
              <a:t> </a:t>
            </a:r>
            <a:br>
              <a:rPr lang="hr-HR" sz="1600" dirty="0">
                <a:latin typeface="Cambria" pitchFamily="18" charset="0"/>
                <a:cs typeface="Arial" charset="0"/>
              </a:rPr>
            </a:br>
            <a:br>
              <a:rPr lang="hr-HR" sz="1600" dirty="0">
                <a:latin typeface="Cambria" pitchFamily="18" charset="0"/>
                <a:cs typeface="Arial" charset="0"/>
              </a:rPr>
            </a:br>
            <a:br>
              <a:rPr lang="hr-HR" sz="1600" dirty="0">
                <a:latin typeface="Cambria" pitchFamily="18" charset="0"/>
                <a:cs typeface="Arial" charset="0"/>
              </a:rPr>
            </a:br>
            <a:r>
              <a:rPr lang="hr-HR" dirty="0">
                <a:latin typeface="Cambria" pitchFamily="18" charset="0"/>
                <a:cs typeface="Arial" charset="0"/>
              </a:rPr>
              <a:t>UNHCR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dirty="0">
                <a:latin typeface="Cambria" pitchFamily="18" charset="0"/>
                <a:cs typeface="Arial" charset="0"/>
              </a:rPr>
              <a:t>Radnička cesta 41/7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dirty="0">
                <a:latin typeface="Cambria" pitchFamily="18" charset="0"/>
                <a:cs typeface="Arial" charset="0"/>
              </a:rPr>
              <a:t>10 000 Zagreb</a:t>
            </a:r>
            <a:br>
              <a:rPr lang="hr-HR" dirty="0">
                <a:latin typeface="Cambria" pitchFamily="18" charset="0"/>
                <a:cs typeface="Arial" charset="0"/>
              </a:rPr>
            </a:br>
            <a:r>
              <a:rPr lang="hr-HR" sz="1600" dirty="0">
                <a:latin typeface="Cambria" pitchFamily="18" charset="0"/>
                <a:cs typeface="Arial" charset="0"/>
                <a:hlinkClick r:id="rId5"/>
              </a:rPr>
              <a:t>www.unhcr.hr</a:t>
            </a:r>
            <a:br>
              <a:rPr lang="hr-HR" sz="1600" dirty="0">
                <a:latin typeface="Cambria" pitchFamily="18" charset="0"/>
                <a:cs typeface="Arial" charset="0"/>
              </a:rPr>
            </a:br>
            <a:r>
              <a:rPr lang="hr-HR" sz="1600" dirty="0">
                <a:latin typeface="Cambria" pitchFamily="18" charset="0"/>
                <a:cs typeface="Arial" charset="0"/>
              </a:rPr>
              <a:t>e-mail UNHCR: </a:t>
            </a:r>
            <a:r>
              <a:rPr lang="hr-HR" sz="1600" dirty="0" err="1">
                <a:latin typeface="Cambria" pitchFamily="18" charset="0"/>
                <a:cs typeface="Arial" charset="0"/>
                <a:hlinkClick r:id="rId6"/>
              </a:rPr>
              <a:t>hrvza</a:t>
            </a:r>
            <a:r>
              <a:rPr lang="hr-HR" sz="1600" dirty="0">
                <a:latin typeface="Cambria" pitchFamily="18" charset="0"/>
                <a:cs typeface="Arial" charset="0"/>
                <a:hlinkClick r:id="rId6"/>
              </a:rPr>
              <a:t>@</a:t>
            </a:r>
            <a:r>
              <a:rPr lang="hr-HR" sz="1600" dirty="0" err="1">
                <a:latin typeface="Cambria" pitchFamily="18" charset="0"/>
                <a:cs typeface="Arial" charset="0"/>
                <a:hlinkClick r:id="rId6"/>
              </a:rPr>
              <a:t>unhcr.org</a:t>
            </a:r>
            <a:r>
              <a:rPr lang="hr-HR" sz="1600" dirty="0">
                <a:latin typeface="Cambria" pitchFamily="18" charset="0"/>
                <a:cs typeface="Arial" charset="0"/>
              </a:rPr>
              <a:t> </a:t>
            </a:r>
            <a:br>
              <a:rPr lang="hr-HR" sz="1600" dirty="0">
                <a:latin typeface="Cambria" pitchFamily="18" charset="0"/>
                <a:cs typeface="Arial" charset="0"/>
              </a:rPr>
            </a:br>
            <a:br>
              <a:rPr lang="hr-HR" sz="1600" dirty="0">
                <a:latin typeface="Cambria" pitchFamily="18" charset="0"/>
                <a:cs typeface="Arial" charset="0"/>
              </a:rPr>
            </a:br>
            <a:br>
              <a:rPr lang="hr-HR" sz="1600" dirty="0">
                <a:latin typeface="Cambria" pitchFamily="18" charset="0"/>
                <a:cs typeface="Arial" charset="0"/>
              </a:rPr>
            </a:br>
            <a:r>
              <a:rPr lang="en-US" sz="1200" dirty="0">
                <a:latin typeface="Arial" charset="0"/>
                <a:cs typeface="Arial" charset="0"/>
              </a:rPr>
              <a:t>©</a:t>
            </a:r>
            <a:r>
              <a:rPr lang="hr-HR" sz="1200" dirty="0">
                <a:latin typeface="Arial" charset="0"/>
                <a:cs typeface="Arial" charset="0"/>
              </a:rPr>
              <a:t> </a:t>
            </a:r>
            <a:r>
              <a:rPr lang="hr-HR" sz="1200" dirty="0">
                <a:latin typeface="Cambria" pitchFamily="18" charset="0"/>
                <a:cs typeface="Arial" charset="0"/>
              </a:rPr>
              <a:t>Slika: Irena </a:t>
            </a:r>
            <a:r>
              <a:rPr lang="hr-HR" sz="1200" dirty="0" err="1">
                <a:latin typeface="Cambria" pitchFamily="18" charset="0"/>
                <a:cs typeface="Arial" charset="0"/>
              </a:rPr>
              <a:t>Ilijevska</a:t>
            </a:r>
            <a:br>
              <a:rPr lang="hr-HR" sz="1200" dirty="0">
                <a:latin typeface="Cambria" pitchFamily="18" charset="0"/>
                <a:cs typeface="Arial" charset="0"/>
              </a:rPr>
            </a:br>
            <a:r>
              <a:rPr lang="hr-HR" sz="1200" dirty="0">
                <a:latin typeface="Cambria" pitchFamily="18" charset="0"/>
                <a:cs typeface="Arial" charset="0"/>
              </a:rPr>
              <a:t>Dizajn i grafička priprema: Stožer</a:t>
            </a: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/>
              <a:t>Sadržaj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2378" indent="-282378" defTabSz="753008"/>
            <a:endParaRPr lang="hr-HR" dirty="0"/>
          </a:p>
          <a:p>
            <a:pPr marL="282378" indent="-282378" defTabSz="753008"/>
            <a:r>
              <a:rPr lang="hr-HR" sz="2800" dirty="0"/>
              <a:t>Što su migracije?</a:t>
            </a:r>
          </a:p>
          <a:p>
            <a:pPr marL="282378" indent="-282378" defTabSz="753008"/>
            <a:r>
              <a:rPr lang="hr-HR" sz="2800" dirty="0"/>
              <a:t>Zašto ljudi migriraju?</a:t>
            </a:r>
          </a:p>
          <a:p>
            <a:pPr marL="282378" indent="-282378" defTabSz="753008"/>
            <a:r>
              <a:rPr lang="hr-HR" sz="2800" dirty="0"/>
              <a:t>Koje vrste </a:t>
            </a:r>
            <a:r>
              <a:rPr lang="hr-HR" sz="2800" dirty="0" err="1"/>
              <a:t>migranata</a:t>
            </a:r>
            <a:r>
              <a:rPr lang="sr-Latn-CS" sz="2800" dirty="0"/>
              <a:t> </a:t>
            </a:r>
          </a:p>
          <a:p>
            <a:pPr marL="282378" indent="-282378" defTabSz="753008">
              <a:buNone/>
            </a:pPr>
            <a:r>
              <a:rPr lang="sr-Latn-CS" sz="2800" dirty="0"/>
              <a:t>	</a:t>
            </a:r>
            <a:r>
              <a:rPr lang="hr-HR" sz="2800" dirty="0"/>
              <a:t>poznajemo? </a:t>
            </a:r>
          </a:p>
          <a:p>
            <a:pPr marL="282378" indent="-282378" defTabSz="753008"/>
            <a:r>
              <a:rPr lang="hr-HR" sz="2800" dirty="0"/>
              <a:t>Međunarodna zaštita</a:t>
            </a:r>
          </a:p>
          <a:p>
            <a:pPr marL="282378" indent="-282378" defTabSz="753008"/>
            <a:r>
              <a:rPr lang="hr-HR" sz="2800" dirty="0"/>
              <a:t>Integracija</a:t>
            </a:r>
          </a:p>
          <a:p>
            <a:endParaRPr lang="en-US" sz="2800" dirty="0"/>
          </a:p>
        </p:txBody>
      </p:sp>
      <p:pic>
        <p:nvPicPr>
          <p:cNvPr id="1026" name="Picture 2" descr="C:\Users\LVucinic\Desktop\DSC_0195.NE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288719"/>
            <a:ext cx="3429000" cy="46722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9089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hr-HR" dirty="0"/>
          </a:p>
          <a:p>
            <a:pPr algn="ctr">
              <a:buNone/>
            </a:pPr>
            <a:endParaRPr lang="hr-HR" dirty="0"/>
          </a:p>
          <a:p>
            <a:pPr algn="ctr">
              <a:buNone/>
            </a:pPr>
            <a:endParaRPr lang="hr-HR" sz="4400" dirty="0"/>
          </a:p>
          <a:p>
            <a:pPr algn="ctr">
              <a:buNone/>
            </a:pPr>
            <a:r>
              <a:rPr lang="hr-HR" sz="4800" dirty="0"/>
              <a:t>HVALA NA POZORNOSTI</a:t>
            </a:r>
          </a:p>
          <a:p>
            <a:pPr marL="0" indent="0" algn="ctr">
              <a:buNone/>
              <a:defRPr/>
            </a:pPr>
            <a:endParaRPr lang="hr-HR" sz="1900" dirty="0"/>
          </a:p>
          <a:p>
            <a:pPr marL="0" indent="0" algn="ctr">
              <a:buNone/>
              <a:defRPr/>
            </a:pPr>
            <a:endParaRPr lang="hr-HR" sz="1900" dirty="0"/>
          </a:p>
          <a:p>
            <a:pPr marL="0" indent="0" algn="ctr">
              <a:buNone/>
              <a:defRPr/>
            </a:pPr>
            <a:endParaRPr lang="hr-HR" sz="1900" dirty="0"/>
          </a:p>
          <a:p>
            <a:pPr marL="0" indent="0" algn="ctr">
              <a:buNone/>
              <a:defRPr/>
            </a:pPr>
            <a:r>
              <a:rPr lang="hr-HR" sz="1600" dirty="0"/>
              <a:t>Hrvatski Crveni križ</a:t>
            </a:r>
          </a:p>
          <a:p>
            <a:pPr marL="0" indent="0" algn="ctr">
              <a:buNone/>
              <a:defRPr/>
            </a:pPr>
            <a:r>
              <a:rPr lang="hr-HR" sz="1600" dirty="0"/>
              <a:t>Služba za zaštitu </a:t>
            </a:r>
            <a:r>
              <a:rPr lang="hr-HR" sz="1600" dirty="0" err="1"/>
              <a:t>migranata</a:t>
            </a:r>
            <a:endParaRPr lang="en-US" sz="1600" dirty="0"/>
          </a:p>
          <a:p>
            <a:pPr marL="0" indent="0" algn="ctr">
              <a:buNone/>
              <a:defRPr/>
            </a:pPr>
            <a:r>
              <a:rPr lang="hr-HR" sz="1600" dirty="0"/>
              <a:t>Lana </a:t>
            </a:r>
            <a:r>
              <a:rPr lang="hr-HR" sz="1600" dirty="0" err="1"/>
              <a:t>Vučinić</a:t>
            </a:r>
            <a:endParaRPr lang="en-US" sz="1600" dirty="0"/>
          </a:p>
          <a:p>
            <a:pPr marL="0" indent="0" algn="ctr">
              <a:buNone/>
              <a:defRPr/>
            </a:pPr>
            <a:r>
              <a:rPr lang="hr-HR" sz="1600" dirty="0" err="1">
                <a:hlinkClick r:id="rId2"/>
              </a:rPr>
              <a:t>lana.vucinic</a:t>
            </a:r>
            <a:r>
              <a:rPr lang="hr-HR" sz="1600" dirty="0">
                <a:hlinkClick r:id="rId2"/>
              </a:rPr>
              <a:t>@</a:t>
            </a:r>
            <a:r>
              <a:rPr lang="hr-HR" sz="1600" dirty="0" err="1">
                <a:hlinkClick r:id="rId2"/>
              </a:rPr>
              <a:t>hck</a:t>
            </a:r>
            <a:r>
              <a:rPr lang="hr-HR" sz="1600" dirty="0">
                <a:hlinkClick r:id="rId2"/>
              </a:rPr>
              <a:t>.</a:t>
            </a:r>
            <a:r>
              <a:rPr lang="en-US" sz="1600" dirty="0">
                <a:hlinkClick r:id="rId2"/>
              </a:rPr>
              <a:t>hr</a:t>
            </a:r>
            <a:endParaRPr lang="en-US" sz="1600" dirty="0"/>
          </a:p>
          <a:p>
            <a:pPr algn="ctr">
              <a:buNone/>
            </a:pPr>
            <a:endParaRPr lang="hr-HR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r-HR" dirty="0">
                <a:latin typeface="Cambria" pitchFamily="18" charset="0"/>
              </a:rPr>
            </a:br>
            <a:r>
              <a:rPr lang="hr-HR" b="1" dirty="0">
                <a:latin typeface="Cambria" pitchFamily="18" charset="0"/>
              </a:rPr>
              <a:t>Što su migracije i tko su migranti</a:t>
            </a:r>
            <a:br>
              <a:rPr lang="hr-HR" dirty="0">
                <a:latin typeface="Cambria" pitchFamily="18" charset="0"/>
              </a:rPr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  <a:buSzPct val="90000"/>
            </a:pPr>
            <a:r>
              <a:rPr lang="hr-HR" b="1" dirty="0">
                <a:latin typeface="Cambria" pitchFamily="18" charset="0"/>
              </a:rPr>
              <a:t>Migracije</a:t>
            </a:r>
            <a:r>
              <a:rPr lang="hr-HR" dirty="0">
                <a:latin typeface="Cambria" pitchFamily="18" charset="0"/>
              </a:rPr>
              <a:t> - promjena mjesta boravka pojedinca ili skupine ljudi. Mogu biti dobrovoljne ili prisilne koje uključuju i fenomene poput trgovanja ljudima ili etničkog čišćenja</a:t>
            </a:r>
          </a:p>
          <a:p>
            <a:pPr algn="just">
              <a:lnSpc>
                <a:spcPct val="90000"/>
              </a:lnSpc>
              <a:buSzPct val="90000"/>
            </a:pPr>
            <a:endParaRPr lang="hr-HR" b="1" dirty="0">
              <a:latin typeface="Cambria" pitchFamily="18" charset="0"/>
            </a:endParaRPr>
          </a:p>
          <a:p>
            <a:pPr algn="just">
              <a:lnSpc>
                <a:spcPct val="90000"/>
              </a:lnSpc>
              <a:buSzPct val="90000"/>
            </a:pPr>
            <a:r>
              <a:rPr lang="hr-HR" b="1" dirty="0">
                <a:latin typeface="Cambria" pitchFamily="18" charset="0"/>
              </a:rPr>
              <a:t>Migranti</a:t>
            </a:r>
            <a:r>
              <a:rPr lang="hr-HR" dirty="0">
                <a:latin typeface="Cambria" pitchFamily="18" charset="0"/>
              </a:rPr>
              <a:t> - osobe koje su napustile svoje domove u potrazi za novim mogućnostima i prilikama za sigurniji i bolji život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r-HR" dirty="0">
                <a:cs typeface="Segoe UI" pitchFamily="34" charset="0"/>
              </a:rPr>
            </a:br>
            <a:r>
              <a:rPr lang="hr-HR" b="1" dirty="0">
                <a:cs typeface="Segoe UI" pitchFamily="34" charset="0"/>
              </a:rPr>
              <a:t>Zašto ljudi migriraju?</a:t>
            </a:r>
            <a:br>
              <a:rPr lang="hr-HR" b="1" dirty="0">
                <a:cs typeface="Segoe UI" pitchFamily="34" charset="0"/>
              </a:rPr>
            </a:b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  <a:latin typeface="Arial" panose="020B0604020202020204" pitchFamily="34" charset="0"/>
              <a:hlinkClick r:id="rId2"/>
            </a:endParaRPr>
          </a:p>
          <a:p>
            <a:endParaRPr lang="hr-HR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  <a:latin typeface="Arial" panose="020B0604020202020204" pitchFamily="34" charset="0"/>
              <a:hlinkClick r:id="rId2"/>
            </a:endParaRPr>
          </a:p>
          <a:p>
            <a:pPr>
              <a:buNone/>
            </a:pPr>
            <a:r>
              <a:rPr lang="hr-HR" sz="2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Arial" panose="020B0604020202020204" pitchFamily="34" charset="0"/>
                <a:hlinkClick r:id="rId2"/>
              </a:rPr>
              <a:t>https://www.youtube.com/watch?v=rqcJcMLFr6c</a:t>
            </a:r>
            <a:r>
              <a:rPr lang="hr-HR" sz="28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Arial" panose="020B0604020202020204" pitchFamily="34" charset="0"/>
              </a:rPr>
              <a:t> 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r-HR" dirty="0">
                <a:cs typeface="Segoe UI" pitchFamily="34" charset="0"/>
              </a:rPr>
            </a:br>
            <a:r>
              <a:rPr lang="hr-HR" b="1" dirty="0">
                <a:cs typeface="Segoe UI" pitchFamily="34" charset="0"/>
              </a:rPr>
              <a:t>Zašto ljudi migriraju?</a:t>
            </a:r>
            <a:br>
              <a:rPr lang="hr-HR" b="1" dirty="0">
                <a:cs typeface="Segoe UI" pitchFamily="34" charset="0"/>
              </a:rPr>
            </a:b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hr-HR" sz="6000" b="1" dirty="0">
                <a:latin typeface="Cambria" pitchFamily="18" charset="0"/>
              </a:rPr>
              <a:t>ČIMBENICI P</a:t>
            </a:r>
            <a:r>
              <a:rPr lang="sr-Latn-CS" sz="6000" b="1" dirty="0">
                <a:latin typeface="Cambria" pitchFamily="18" charset="0"/>
              </a:rPr>
              <a:t>OTICANJA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nemogućnost pronalaska posla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strah za vlastiti život i život vlastite obitelji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loša zdravstvena zaštita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glad  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sukobi, ratovi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kršenje ljudskih prava  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prirodne katastrofe (poplave, potresi, suše, </a:t>
            </a:r>
            <a:r>
              <a:rPr lang="hr-HR" sz="4500" dirty="0" err="1">
                <a:latin typeface="Cambria" pitchFamily="18" charset="0"/>
                <a:ea typeface="Cambria" pitchFamily="18" charset="0"/>
                <a:cs typeface="Cambria" pitchFamily="18" charset="0"/>
              </a:rPr>
              <a:t>uragani..</a:t>
            </a: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.)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nuklearne katastrofe  </a:t>
            </a: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progon zbog vjere, etničke ili nacionalne pripadnosti, seksualne</a:t>
            </a:r>
          </a:p>
          <a:p>
            <a:pPr>
              <a:lnSpc>
                <a:spcPct val="120000"/>
              </a:lnSpc>
              <a:buSzPct val="90000"/>
              <a:buNone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	orijentacije</a:t>
            </a:r>
            <a:r>
              <a:rPr lang="sr-Latn-CS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  </a:t>
            </a:r>
            <a:endParaRPr lang="hr-HR" sz="4500" dirty="0">
              <a:latin typeface="Cambria" pitchFamily="18" charset="0"/>
              <a:ea typeface="Cambria" pitchFamily="18" charset="0"/>
              <a:cs typeface="Cambria" pitchFamily="18" charset="0"/>
            </a:endParaRPr>
          </a:p>
          <a:p>
            <a:pPr>
              <a:lnSpc>
                <a:spcPct val="120000"/>
              </a:lnSpc>
              <a:buSzPct val="90000"/>
            </a:pPr>
            <a:r>
              <a:rPr lang="hr-HR" sz="4500" dirty="0">
                <a:latin typeface="Cambria" pitchFamily="18" charset="0"/>
                <a:ea typeface="Cambria" pitchFamily="18" charset="0"/>
                <a:cs typeface="Cambria" pitchFamily="18" charset="0"/>
              </a:rPr>
              <a:t>štetni obredi (obrezivanje žena) </a:t>
            </a:r>
            <a:br>
              <a:rPr lang="hr-HR" dirty="0">
                <a:latin typeface="Cambria" pitchFamily="18" charset="0"/>
                <a:ea typeface="Cambria" pitchFamily="18" charset="0"/>
                <a:cs typeface="Cambria" pitchFamily="18" charset="0"/>
              </a:rPr>
            </a:br>
            <a:endParaRPr lang="hr-HR" sz="4000" dirty="0">
              <a:latin typeface="Cambria" pitchFamily="18" charset="0"/>
              <a:ea typeface="Cambria" pitchFamily="18" charset="0"/>
              <a:cs typeface="Cambria" pitchFamily="18" charset="0"/>
            </a:endParaRPr>
          </a:p>
          <a:p>
            <a:pPr>
              <a:buNone/>
            </a:pPr>
            <a:endParaRPr lang="sr-Latn-CS" b="1" dirty="0">
              <a:latin typeface="Cambria" pitchFamily="18" charset="0"/>
            </a:endParaRPr>
          </a:p>
          <a:p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r-HR" dirty="0">
                <a:cs typeface="Segoe UI" pitchFamily="34" charset="0"/>
              </a:rPr>
            </a:br>
            <a:r>
              <a:rPr lang="hr-HR" b="1" dirty="0">
                <a:cs typeface="Segoe UI" pitchFamily="34" charset="0"/>
              </a:rPr>
              <a:t>Zašto ljudi migriraju?</a:t>
            </a:r>
            <a:br>
              <a:rPr lang="hr-HR" b="1" dirty="0">
                <a:cs typeface="Segoe UI" pitchFamily="34" charset="0"/>
              </a:rPr>
            </a:b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2400" b="1" dirty="0">
              <a:latin typeface="Cambria" pitchFamily="18" charset="0"/>
            </a:endParaRPr>
          </a:p>
          <a:p>
            <a:pPr>
              <a:buNone/>
            </a:pPr>
            <a:r>
              <a:rPr lang="hr-HR" sz="2400" b="1" dirty="0">
                <a:latin typeface="Cambria" pitchFamily="18" charset="0"/>
              </a:rPr>
              <a:t>ČIMBENICI PRIVLAČENJA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sigurnost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poštivanje ljudskih prava 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manja mogućnost nastupanja prirodnih katastrofa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politička stabilnost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bolji položaj/ zaštita žena</a:t>
            </a:r>
          </a:p>
          <a:p>
            <a:pPr>
              <a:lnSpc>
                <a:spcPct val="110000"/>
              </a:lnSpc>
              <a:buSzPct val="90000"/>
            </a:pPr>
            <a:r>
              <a:rPr lang="hr-HR" sz="2400" dirty="0">
                <a:latin typeface="Cambria" pitchFamily="18" charset="0"/>
                <a:ea typeface="Cambria" pitchFamily="18" charset="0"/>
                <a:cs typeface="Cambria" pitchFamily="18" charset="0"/>
              </a:rPr>
              <a:t>bolji uvjeti na tržištu rada</a:t>
            </a:r>
          </a:p>
          <a:p>
            <a:pPr>
              <a:buNone/>
            </a:pPr>
            <a:endParaRPr lang="sr-Latn-CS" sz="2400" b="1" dirty="0">
              <a:latin typeface="Cambria" pitchFamily="18" charset="0"/>
            </a:endParaRP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Koje vrste </a:t>
            </a:r>
            <a:r>
              <a:rPr lang="hr-HR" sz="4000" b="1" dirty="0" err="1"/>
              <a:t>migranata</a:t>
            </a:r>
            <a:r>
              <a:rPr lang="hr-HR" sz="4000" b="1" dirty="0"/>
              <a:t> poznajemo?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>
              <a:hlinkClick r:id="rId2"/>
            </a:endParaRPr>
          </a:p>
          <a:p>
            <a:endParaRPr lang="hr-HR" dirty="0">
              <a:hlinkClick r:id="rId2"/>
            </a:endParaRPr>
          </a:p>
          <a:p>
            <a:pPr>
              <a:buNone/>
            </a:pPr>
            <a:r>
              <a:rPr lang="hr-HR" sz="2800" dirty="0">
                <a:hlinkClick r:id="rId2"/>
              </a:rPr>
              <a:t>https://www.youtube.com/watch?v=7H1p1kCm0V4</a:t>
            </a:r>
            <a:endParaRPr lang="hr-HR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Koje vrste </a:t>
            </a:r>
            <a:r>
              <a:rPr lang="hr-HR" sz="4000" b="1" dirty="0" err="1"/>
              <a:t>migranata</a:t>
            </a:r>
            <a:r>
              <a:rPr lang="hr-HR" sz="4000" b="1" dirty="0"/>
              <a:t> poznajemo?</a:t>
            </a:r>
            <a:endParaRPr lang="hr-H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interno raseljene osobe</a:t>
            </a:r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radni </a:t>
            </a:r>
            <a:r>
              <a:rPr lang="sr-Latn-CS" dirty="0" err="1"/>
              <a:t>migranti</a:t>
            </a:r>
            <a:r>
              <a:rPr lang="sr-Latn-CS" dirty="0"/>
              <a:t> </a:t>
            </a:r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ekonomski </a:t>
            </a:r>
            <a:r>
              <a:rPr lang="sr-Latn-CS" dirty="0" err="1"/>
              <a:t>migranti</a:t>
            </a:r>
            <a:endParaRPr lang="sr-Latn-CS" dirty="0"/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 err="1"/>
              <a:t>migranti</a:t>
            </a:r>
            <a:r>
              <a:rPr lang="sr-Latn-CS" dirty="0"/>
              <a:t> u neregularnom statusu</a:t>
            </a:r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osobe bez državljanstva, </a:t>
            </a:r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tražitelji međunarodne zaštite </a:t>
            </a:r>
          </a:p>
          <a:p>
            <a:pPr>
              <a:lnSpc>
                <a:spcPct val="90000"/>
              </a:lnSpc>
              <a:buSzPct val="90000"/>
              <a:buFontTx/>
              <a:buChar char="•"/>
            </a:pPr>
            <a:r>
              <a:rPr lang="sr-Latn-CS" dirty="0"/>
              <a:t>izbjeglice</a:t>
            </a:r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b="1" dirty="0"/>
              <a:t>Integracija osoba pod međunarodnom zaštitom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sz="2400" dirty="0">
                <a:latin typeface="Cambria" pitchFamily="18" charset="0"/>
                <a:ea typeface="Cambria" pitchFamily="18" charset="0"/>
              </a:rPr>
              <a:t>Integracija predstavlja dinamičan, dvosmjeran proces međusobne prilagodbe kako stranaca, tako i </a:t>
            </a:r>
            <a:r>
              <a:rPr lang="hr-HR" sz="2400" dirty="0">
                <a:latin typeface="Cambria" pitchFamily="18" charset="0"/>
                <a:ea typeface="Cambria" pitchFamily="18" charset="0"/>
              </a:rPr>
              <a:t>domaćeg stanovništva/lokalne zajednice</a:t>
            </a:r>
          </a:p>
          <a:p>
            <a:endParaRPr lang="hr-HR" sz="2400" dirty="0">
              <a:cs typeface="Arial" charset="0"/>
            </a:endParaRPr>
          </a:p>
          <a:p>
            <a:r>
              <a:rPr lang="hr-HR" sz="2400" dirty="0">
                <a:cs typeface="Arial" charset="0"/>
              </a:rPr>
              <a:t>Posebna pažnja pridaje </a:t>
            </a:r>
            <a:br>
              <a:rPr lang="hr-HR" sz="2400" dirty="0">
                <a:cs typeface="Arial" charset="0"/>
              </a:rPr>
            </a:br>
            <a:r>
              <a:rPr lang="hr-HR" sz="2400" dirty="0">
                <a:cs typeface="Arial" charset="0"/>
              </a:rPr>
              <a:t>se ranjivim skupinama</a:t>
            </a:r>
          </a:p>
          <a:p>
            <a:endParaRPr lang="hr-HR" dirty="0"/>
          </a:p>
        </p:txBody>
      </p:sp>
      <p:pic>
        <p:nvPicPr>
          <p:cNvPr id="4" name="Picture 2" descr="C:\Users\LVucinic\Desktop\Lana\ARCI\Radionica za žene\Radionica-16.11.-HCK\IMG_20181116_095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75890"/>
            <a:ext cx="4019658" cy="2862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ladi i volonteri template - Cop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Mladi i volonteri template - Copy</Template>
  <TotalTime>141</TotalTime>
  <Words>629</Words>
  <Application>Microsoft Office PowerPoint</Application>
  <PresentationFormat>On-screen Show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Cambria</vt:lpstr>
      <vt:lpstr>Mladi i volonteri template - Copy</vt:lpstr>
      <vt:lpstr>Migracije i integracija osoba pod međunarodnom zaštitom</vt:lpstr>
      <vt:lpstr>Sadržaj</vt:lpstr>
      <vt:lpstr> Što su migracije i tko su migranti </vt:lpstr>
      <vt:lpstr> Zašto ljudi migriraju? </vt:lpstr>
      <vt:lpstr> Zašto ljudi migriraju? </vt:lpstr>
      <vt:lpstr> Zašto ljudi migriraju? </vt:lpstr>
      <vt:lpstr>Koje vrste migranata poznajemo?</vt:lpstr>
      <vt:lpstr>Koje vrste migranata poznajemo?</vt:lpstr>
      <vt:lpstr>Integracija osoba pod međunarodnom zaštitom</vt:lpstr>
      <vt:lpstr>Integracijska kuća</vt:lpstr>
      <vt:lpstr>Usluge koje se pružaju u integraciji</vt:lpstr>
      <vt:lpstr>PowerPoint Presentation</vt:lpstr>
      <vt:lpstr>PowerPoint Presentation</vt:lpstr>
      <vt:lpstr>Prava osoba pod međunarodnom zaštitom</vt:lpstr>
      <vt:lpstr>Obveze osoba pod međunarodnom zaštitom</vt:lpstr>
      <vt:lpstr>Pomoć pri uključivanju u vrtić</vt:lpstr>
      <vt:lpstr>Izazovi</vt:lpstr>
      <vt:lpstr>Aktivnosti u integraciji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Vule</dc:creator>
  <cp:lastModifiedBy>Ivana Zadražil-Vorberger</cp:lastModifiedBy>
  <cp:revision>21</cp:revision>
  <dcterms:created xsi:type="dcterms:W3CDTF">2017-02-02T11:31:06Z</dcterms:created>
  <dcterms:modified xsi:type="dcterms:W3CDTF">2021-03-15T09:54:41Z</dcterms:modified>
</cp:coreProperties>
</file>