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3" r:id="rId2"/>
    <p:sldId id="261" r:id="rId3"/>
    <p:sldId id="278" r:id="rId4"/>
    <p:sldId id="296" r:id="rId5"/>
    <p:sldId id="295" r:id="rId6"/>
    <p:sldId id="280" r:id="rId7"/>
    <p:sldId id="281" r:id="rId8"/>
    <p:sldId id="283" r:id="rId9"/>
    <p:sldId id="284" r:id="rId10"/>
    <p:sldId id="285" r:id="rId11"/>
    <p:sldId id="287" r:id="rId12"/>
    <p:sldId id="288" r:id="rId13"/>
    <p:sldId id="289" r:id="rId14"/>
    <p:sldId id="294" r:id="rId15"/>
    <p:sldId id="293" r:id="rId16"/>
    <p:sldId id="29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dra Antulić" initials="SA" lastIdx="3" clrIdx="0">
    <p:extLst>
      <p:ext uri="{19B8F6BF-5375-455C-9EA6-DF929625EA0E}">
        <p15:presenceInfo xmlns:p15="http://schemas.microsoft.com/office/powerpoint/2012/main" userId="S-1-5-21-3254696466-2277096622-3516868365-31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2D050"/>
    <a:srgbClr val="CC0000"/>
    <a:srgbClr val="CC3300"/>
    <a:srgbClr val="336600"/>
    <a:srgbClr val="FF0000"/>
    <a:srgbClr val="FFFF00"/>
    <a:srgbClr val="CCCC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ijetli stil 1 - Isticanj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A10383-AA14-47E6-8B7E-B8A3D024E63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9DDC2209-AC19-4620-AD72-D9DE3163F0C6}">
      <dgm:prSet phldrT="[Text]"/>
      <dgm:spPr/>
      <dgm:t>
        <a:bodyPr/>
        <a:lstStyle/>
        <a:p>
          <a:r>
            <a:rPr lang="hr-HR" dirty="0" smtClean="0">
              <a:latin typeface="Cambria" panose="02040503050406030204" pitchFamily="18" charset="0"/>
            </a:rPr>
            <a:t>neprimjereno iskazivanje ljutnje, verbalni sukobi (djeca i odrasli), kršenje pravila, impulzivnost, prkošenje odraslima, otpor, razdražljivost, ignoriranje uputa</a:t>
          </a:r>
          <a:endParaRPr lang="hr-HR" dirty="0">
            <a:latin typeface="Cambria" panose="02040503050406030204" pitchFamily="18" charset="0"/>
          </a:endParaRPr>
        </a:p>
      </dgm:t>
    </dgm:pt>
    <dgm:pt modelId="{748157F4-01AA-4F2E-92DD-0546CC8027FC}" type="parTrans" cxnId="{3F4AD4B1-3C6E-4486-BBAF-9EA1236B6B5A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E7FE668E-482D-4CB3-891A-6D7E1FB5F902}" type="sibTrans" cxnId="{3F4AD4B1-3C6E-4486-BBAF-9EA1236B6B5A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C8135A73-FC19-46E6-9298-2BE64F4DF02B}">
      <dgm:prSet phldrT="[Text]"/>
      <dgm:spPr/>
      <dgm:t>
        <a:bodyPr/>
        <a:lstStyle/>
        <a:p>
          <a:r>
            <a:rPr lang="hr-HR" dirty="0" smtClean="0">
              <a:latin typeface="Cambria" panose="02040503050406030204" pitchFamily="18" charset="0"/>
            </a:rPr>
            <a:t>strah zbog govora u većoj grupi, nelagoda kad prilazi drugoj djeci, strah zbog sudjelovanja u aktivnostima, sramežljivost, povučenost</a:t>
          </a:r>
          <a:endParaRPr lang="hr-HR" dirty="0">
            <a:latin typeface="Cambria" panose="02040503050406030204" pitchFamily="18" charset="0"/>
          </a:endParaRPr>
        </a:p>
      </dgm:t>
    </dgm:pt>
    <dgm:pt modelId="{A0B2EC13-4E1E-4432-8C92-E5852E1C5E9B}" type="parTrans" cxnId="{64A255A2-0DE3-4CA5-A5EF-3DD9270E334B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906CBD89-5007-48DB-A86C-6198723BC670}" type="sibTrans" cxnId="{64A255A2-0DE3-4CA5-A5EF-3DD9270E334B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E71D07D7-D3DC-4A7A-9BC1-868BEA003AAC}">
      <dgm:prSet phldrT="[Text]"/>
      <dgm:spPr/>
      <dgm:t>
        <a:bodyPr/>
        <a:lstStyle/>
        <a:p>
          <a:r>
            <a:rPr lang="hr-HR" dirty="0" smtClean="0">
              <a:latin typeface="Cambria" panose="02040503050406030204" pitchFamily="18" charset="0"/>
            </a:rPr>
            <a:t>žalost bez neposrednih poticaja, plačljivost, zabrinutost (budući događaji), zabrinutost da ne počini neku grešku, visoka samokritičnost</a:t>
          </a:r>
          <a:endParaRPr lang="hr-HR" dirty="0">
            <a:latin typeface="Cambria" panose="02040503050406030204" pitchFamily="18" charset="0"/>
          </a:endParaRPr>
        </a:p>
      </dgm:t>
    </dgm:pt>
    <dgm:pt modelId="{9304A11D-E26C-48F6-AD3C-8BB955F1E2AC}" type="parTrans" cxnId="{3674B77B-2C2E-4B4D-9E6E-AB4CF7865AF0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0404BAB3-F1B0-4C5C-9DC1-31A25E55F2B1}" type="sibTrans" cxnId="{3674B77B-2C2E-4B4D-9E6E-AB4CF7865AF0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F0711F3B-94F0-4B1B-8877-8D2EB49E68A0}">
      <dgm:prSet phldrT="[Text]"/>
      <dgm:spPr/>
      <dgm:t>
        <a:bodyPr/>
        <a:lstStyle/>
        <a:p>
          <a:r>
            <a:rPr lang="hr-HR" dirty="0" smtClean="0">
              <a:latin typeface="Cambria" panose="02040503050406030204" pitchFamily="18" charset="0"/>
            </a:rPr>
            <a:t>teškoće s održavanjem pažnje, ometanje grupnih aktivnosti, nezainteresiranost, izbjegavanje odlaska u vrtić/kući, osamljivanje, zbunjenost</a:t>
          </a:r>
          <a:endParaRPr lang="hr-HR" dirty="0">
            <a:latin typeface="Cambria" panose="02040503050406030204" pitchFamily="18" charset="0"/>
          </a:endParaRPr>
        </a:p>
      </dgm:t>
    </dgm:pt>
    <dgm:pt modelId="{4AF86C47-1B7C-4E04-A530-66F73110B9B8}" type="parTrans" cxnId="{9211F7E3-A57A-4FE0-AF12-B1DBEE10A10A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08F6451E-AF3D-4F14-87AE-CCEBCD867CF7}" type="sibTrans" cxnId="{9211F7E3-A57A-4FE0-AF12-B1DBEE10A10A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BD4D36D3-E249-4CC3-9BF6-08D41429E446}">
      <dgm:prSet phldrT="[Text]"/>
      <dgm:spPr/>
      <dgm:t>
        <a:bodyPr/>
        <a:lstStyle/>
        <a:p>
          <a:r>
            <a:rPr lang="hr-HR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Ponašanje djeteta u odnosu na rizike socijalne isključenosti</a:t>
          </a:r>
          <a:endParaRPr lang="hr-HR" dirty="0">
            <a:latin typeface="Cambria" panose="02040503050406030204" pitchFamily="18" charset="0"/>
          </a:endParaRPr>
        </a:p>
      </dgm:t>
    </dgm:pt>
    <dgm:pt modelId="{28687036-9B3F-4856-83AC-00E629BD8284}" type="parTrans" cxnId="{53F1FC9F-6A77-4D37-BE3F-3C287DBBC210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AC8D3541-6621-4408-902A-061DA408B021}" type="sibTrans" cxnId="{53F1FC9F-6A77-4D37-BE3F-3C287DBBC210}">
      <dgm:prSet/>
      <dgm:spPr/>
      <dgm:t>
        <a:bodyPr/>
        <a:lstStyle/>
        <a:p>
          <a:endParaRPr lang="hr-HR">
            <a:latin typeface="Cambria" panose="02040503050406030204" pitchFamily="18" charset="0"/>
          </a:endParaRPr>
        </a:p>
      </dgm:t>
    </dgm:pt>
    <dgm:pt modelId="{702D42C3-AB10-4CA7-BC8E-3E7090ECB662}" type="pres">
      <dgm:prSet presAssocID="{57A10383-AA14-47E6-8B7E-B8A3D024E63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FD8D89DB-1C1B-49F0-A6D4-ADAC71347DE7}" type="pres">
      <dgm:prSet presAssocID="{9DDC2209-AC19-4620-AD72-D9DE3163F0C6}" presName="node" presStyleLbl="node1" presStyleIdx="0" presStyleCnt="5" custLinFactX="8858" custLinFactNeighborX="100000" custLinFactNeighborY="1782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8389E9D4-7575-4EB1-9E77-D7377C502478}" type="pres">
      <dgm:prSet presAssocID="{E7FE668E-482D-4CB3-891A-6D7E1FB5F902}" presName="sibTrans" presStyleCnt="0"/>
      <dgm:spPr/>
    </dgm:pt>
    <dgm:pt modelId="{93F340AA-B332-4654-8C67-64AAA81EAAE8}" type="pres">
      <dgm:prSet presAssocID="{C8135A73-FC19-46E6-9298-2BE64F4DF02B}" presName="node" presStyleLbl="node1" presStyleIdx="1" presStyleCnt="5" custLinFactY="26909" custLinFactNeighborX="-54017" custLinFactNeighborY="1000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20714942-E64F-4D9C-9F00-8D635BAF91EE}" type="pres">
      <dgm:prSet presAssocID="{906CBD89-5007-48DB-A86C-6198723BC670}" presName="sibTrans" presStyleCnt="0"/>
      <dgm:spPr/>
    </dgm:pt>
    <dgm:pt modelId="{66E344DA-912A-4B30-9716-6A33B69B64E4}" type="pres">
      <dgm:prSet presAssocID="{E71D07D7-D3DC-4A7A-9BC1-868BEA003AAC}" presName="node" presStyleLbl="node1" presStyleIdx="2" presStyleCnt="5" custLinFactNeighborX="-5071" custLinFactNeighborY="5542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149171FC-3B7D-474C-A7EB-4C556344B92A}" type="pres">
      <dgm:prSet presAssocID="{0404BAB3-F1B0-4C5C-9DC1-31A25E55F2B1}" presName="sibTrans" presStyleCnt="0"/>
      <dgm:spPr/>
    </dgm:pt>
    <dgm:pt modelId="{8A729E6A-D4D2-46EC-8EC6-FC83DCBECD24}" type="pres">
      <dgm:prSet presAssocID="{F0711F3B-94F0-4B1B-8877-8D2EB49E68A0}" presName="node" presStyleLbl="node1" presStyleIdx="3" presStyleCnt="5" custLinFactX="4435" custLinFactNeighborX="100000" custLinFactNeighborY="4903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r-HR"/>
        </a:p>
      </dgm:t>
    </dgm:pt>
    <dgm:pt modelId="{C7245FD0-8914-4C6C-BDB0-0234607B9E15}" type="pres">
      <dgm:prSet presAssocID="{08F6451E-AF3D-4F14-87AE-CCEBCD867CF7}" presName="sibTrans" presStyleCnt="0"/>
      <dgm:spPr/>
    </dgm:pt>
    <dgm:pt modelId="{F1B0322D-75B7-4C93-BE06-013D6EED2F8C}" type="pres">
      <dgm:prSet presAssocID="{BD4D36D3-E249-4CC3-9BF6-08D41429E446}" presName="node" presStyleLbl="node1" presStyleIdx="4" presStyleCnt="5" custLinFactX="-61743" custLinFactY="-65730" custLinFactNeighborX="-100000" custLinFactNeighborY="-10000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r-HR"/>
        </a:p>
      </dgm:t>
    </dgm:pt>
  </dgm:ptLst>
  <dgm:cxnLst>
    <dgm:cxn modelId="{3674B77B-2C2E-4B4D-9E6E-AB4CF7865AF0}" srcId="{57A10383-AA14-47E6-8B7E-B8A3D024E63B}" destId="{E71D07D7-D3DC-4A7A-9BC1-868BEA003AAC}" srcOrd="2" destOrd="0" parTransId="{9304A11D-E26C-48F6-AD3C-8BB955F1E2AC}" sibTransId="{0404BAB3-F1B0-4C5C-9DC1-31A25E55F2B1}"/>
    <dgm:cxn modelId="{43B632AE-BA32-4C8A-985B-9E7C3A955079}" type="presOf" srcId="{F0711F3B-94F0-4B1B-8877-8D2EB49E68A0}" destId="{8A729E6A-D4D2-46EC-8EC6-FC83DCBECD24}" srcOrd="0" destOrd="0" presId="urn:microsoft.com/office/officeart/2005/8/layout/default"/>
    <dgm:cxn modelId="{495F11A0-BAE9-4FB0-9553-F31E08F03542}" type="presOf" srcId="{C8135A73-FC19-46E6-9298-2BE64F4DF02B}" destId="{93F340AA-B332-4654-8C67-64AAA81EAAE8}" srcOrd="0" destOrd="0" presId="urn:microsoft.com/office/officeart/2005/8/layout/default"/>
    <dgm:cxn modelId="{9211F7E3-A57A-4FE0-AF12-B1DBEE10A10A}" srcId="{57A10383-AA14-47E6-8B7E-B8A3D024E63B}" destId="{F0711F3B-94F0-4B1B-8877-8D2EB49E68A0}" srcOrd="3" destOrd="0" parTransId="{4AF86C47-1B7C-4E04-A530-66F73110B9B8}" sibTransId="{08F6451E-AF3D-4F14-87AE-CCEBCD867CF7}"/>
    <dgm:cxn modelId="{64A255A2-0DE3-4CA5-A5EF-3DD9270E334B}" srcId="{57A10383-AA14-47E6-8B7E-B8A3D024E63B}" destId="{C8135A73-FC19-46E6-9298-2BE64F4DF02B}" srcOrd="1" destOrd="0" parTransId="{A0B2EC13-4E1E-4432-8C92-E5852E1C5E9B}" sibTransId="{906CBD89-5007-48DB-A86C-6198723BC670}"/>
    <dgm:cxn modelId="{957594B2-6B94-4F81-ABC0-54468AD1CD2B}" type="presOf" srcId="{9DDC2209-AC19-4620-AD72-D9DE3163F0C6}" destId="{FD8D89DB-1C1B-49F0-A6D4-ADAC71347DE7}" srcOrd="0" destOrd="0" presId="urn:microsoft.com/office/officeart/2005/8/layout/default"/>
    <dgm:cxn modelId="{3F4AD4B1-3C6E-4486-BBAF-9EA1236B6B5A}" srcId="{57A10383-AA14-47E6-8B7E-B8A3D024E63B}" destId="{9DDC2209-AC19-4620-AD72-D9DE3163F0C6}" srcOrd="0" destOrd="0" parTransId="{748157F4-01AA-4F2E-92DD-0546CC8027FC}" sibTransId="{E7FE668E-482D-4CB3-891A-6D7E1FB5F902}"/>
    <dgm:cxn modelId="{58A185E3-3072-40A6-9E2A-863B1A3128EC}" type="presOf" srcId="{57A10383-AA14-47E6-8B7E-B8A3D024E63B}" destId="{702D42C3-AB10-4CA7-BC8E-3E7090ECB662}" srcOrd="0" destOrd="0" presId="urn:microsoft.com/office/officeart/2005/8/layout/default"/>
    <dgm:cxn modelId="{272FC656-9CC8-42CA-A31D-D62535767064}" type="presOf" srcId="{BD4D36D3-E249-4CC3-9BF6-08D41429E446}" destId="{F1B0322D-75B7-4C93-BE06-013D6EED2F8C}" srcOrd="0" destOrd="0" presId="urn:microsoft.com/office/officeart/2005/8/layout/default"/>
    <dgm:cxn modelId="{8455AB42-A7DE-41F0-8165-058E2ACD8612}" type="presOf" srcId="{E71D07D7-D3DC-4A7A-9BC1-868BEA003AAC}" destId="{66E344DA-912A-4B30-9716-6A33B69B64E4}" srcOrd="0" destOrd="0" presId="urn:microsoft.com/office/officeart/2005/8/layout/default"/>
    <dgm:cxn modelId="{53F1FC9F-6A77-4D37-BE3F-3C287DBBC210}" srcId="{57A10383-AA14-47E6-8B7E-B8A3D024E63B}" destId="{BD4D36D3-E249-4CC3-9BF6-08D41429E446}" srcOrd="4" destOrd="0" parTransId="{28687036-9B3F-4856-83AC-00E629BD8284}" sibTransId="{AC8D3541-6621-4408-902A-061DA408B021}"/>
    <dgm:cxn modelId="{504AEBB0-4C39-4F19-AFFC-B0D5CBAEBB5F}" type="presParOf" srcId="{702D42C3-AB10-4CA7-BC8E-3E7090ECB662}" destId="{FD8D89DB-1C1B-49F0-A6D4-ADAC71347DE7}" srcOrd="0" destOrd="0" presId="urn:microsoft.com/office/officeart/2005/8/layout/default"/>
    <dgm:cxn modelId="{0A08212E-DAD8-48EB-AF3C-415AFD201C8B}" type="presParOf" srcId="{702D42C3-AB10-4CA7-BC8E-3E7090ECB662}" destId="{8389E9D4-7575-4EB1-9E77-D7377C502478}" srcOrd="1" destOrd="0" presId="urn:microsoft.com/office/officeart/2005/8/layout/default"/>
    <dgm:cxn modelId="{DE68835C-DDB3-4FDD-B438-E986255630F8}" type="presParOf" srcId="{702D42C3-AB10-4CA7-BC8E-3E7090ECB662}" destId="{93F340AA-B332-4654-8C67-64AAA81EAAE8}" srcOrd="2" destOrd="0" presId="urn:microsoft.com/office/officeart/2005/8/layout/default"/>
    <dgm:cxn modelId="{11210187-F298-47DC-8329-4FFE677C4B5B}" type="presParOf" srcId="{702D42C3-AB10-4CA7-BC8E-3E7090ECB662}" destId="{20714942-E64F-4D9C-9F00-8D635BAF91EE}" srcOrd="3" destOrd="0" presId="urn:microsoft.com/office/officeart/2005/8/layout/default"/>
    <dgm:cxn modelId="{729826CE-312F-4B5D-84A6-E263E1C218E6}" type="presParOf" srcId="{702D42C3-AB10-4CA7-BC8E-3E7090ECB662}" destId="{66E344DA-912A-4B30-9716-6A33B69B64E4}" srcOrd="4" destOrd="0" presId="urn:microsoft.com/office/officeart/2005/8/layout/default"/>
    <dgm:cxn modelId="{0A36129B-962F-4237-979C-B28DFE2FBFD9}" type="presParOf" srcId="{702D42C3-AB10-4CA7-BC8E-3E7090ECB662}" destId="{149171FC-3B7D-474C-A7EB-4C556344B92A}" srcOrd="5" destOrd="0" presId="urn:microsoft.com/office/officeart/2005/8/layout/default"/>
    <dgm:cxn modelId="{7BDF726D-EEF3-4AD2-8604-9048B8826FC2}" type="presParOf" srcId="{702D42C3-AB10-4CA7-BC8E-3E7090ECB662}" destId="{8A729E6A-D4D2-46EC-8EC6-FC83DCBECD24}" srcOrd="6" destOrd="0" presId="urn:microsoft.com/office/officeart/2005/8/layout/default"/>
    <dgm:cxn modelId="{E88363FB-E473-4847-976F-D6EE29F093AA}" type="presParOf" srcId="{702D42C3-AB10-4CA7-BC8E-3E7090ECB662}" destId="{C7245FD0-8914-4C6C-BDB0-0234607B9E15}" srcOrd="7" destOrd="0" presId="urn:microsoft.com/office/officeart/2005/8/layout/default"/>
    <dgm:cxn modelId="{3BECD372-D8AF-4415-8DD0-5FBBA801E1B9}" type="presParOf" srcId="{702D42C3-AB10-4CA7-BC8E-3E7090ECB662}" destId="{F1B0322D-75B7-4C93-BE06-013D6EED2F8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C16CF3-EDF0-4A2B-B411-DE266DB0DB70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1A9C047E-A503-4C74-AAB5-02422B317693}">
      <dgm:prSet phldrT="[Text]" custT="1"/>
      <dgm:spPr/>
      <dgm:t>
        <a:bodyPr/>
        <a:lstStyle/>
        <a:p>
          <a:r>
            <a:rPr lang="hr-HR" sz="950" dirty="0" smtClean="0">
              <a:latin typeface="Cambria" panose="02040503050406030204" pitchFamily="18" charset="0"/>
            </a:rPr>
            <a:t>TRETMANE</a:t>
          </a:r>
        </a:p>
      </dgm:t>
    </dgm:pt>
    <dgm:pt modelId="{DE516D8A-94D7-4FF2-BBAB-2CBFB2DFFB91}" type="parTrans" cxnId="{2C51645C-E8B7-4712-99F0-66EF49C59BE1}">
      <dgm:prSet/>
      <dgm:spPr/>
      <dgm:t>
        <a:bodyPr/>
        <a:lstStyle/>
        <a:p>
          <a:endParaRPr lang="hr-HR" sz="950">
            <a:latin typeface="Cambria" panose="02040503050406030204" pitchFamily="18" charset="0"/>
          </a:endParaRPr>
        </a:p>
      </dgm:t>
    </dgm:pt>
    <dgm:pt modelId="{F3169C0E-060F-4998-BB58-D07D57C93521}" type="sibTrans" cxnId="{2C51645C-E8B7-4712-99F0-66EF49C59BE1}">
      <dgm:prSet custT="1"/>
      <dgm:spPr/>
      <dgm:t>
        <a:bodyPr/>
        <a:lstStyle/>
        <a:p>
          <a:endParaRPr lang="hr-HR" sz="950">
            <a:latin typeface="Cambria" panose="02040503050406030204" pitchFamily="18" charset="0"/>
          </a:endParaRPr>
        </a:p>
      </dgm:t>
    </dgm:pt>
    <dgm:pt modelId="{D481425B-39DF-4C17-B0B6-8125052FB197}">
      <dgm:prSet phldrT="[Text]" custT="1"/>
      <dgm:spPr/>
      <dgm:t>
        <a:bodyPr/>
        <a:lstStyle/>
        <a:p>
          <a:r>
            <a:rPr lang="hr-HR" sz="950" dirty="0" smtClean="0">
              <a:latin typeface="Cambria" panose="02040503050406030204" pitchFamily="18" charset="0"/>
            </a:rPr>
            <a:t>TRAUMATIČNA ISKUSTVA</a:t>
          </a:r>
          <a:endParaRPr lang="hr-HR" sz="950" dirty="0">
            <a:latin typeface="Cambria" panose="02040503050406030204" pitchFamily="18" charset="0"/>
          </a:endParaRPr>
        </a:p>
      </dgm:t>
    </dgm:pt>
    <dgm:pt modelId="{2FA1562A-B454-4FD0-9969-4915BF73C30D}" type="parTrans" cxnId="{2D03107F-6F93-4266-B302-F424AF2EF2A1}">
      <dgm:prSet/>
      <dgm:spPr/>
      <dgm:t>
        <a:bodyPr/>
        <a:lstStyle/>
        <a:p>
          <a:endParaRPr lang="hr-HR" sz="950">
            <a:latin typeface="Cambria" panose="02040503050406030204" pitchFamily="18" charset="0"/>
          </a:endParaRPr>
        </a:p>
      </dgm:t>
    </dgm:pt>
    <dgm:pt modelId="{5F3CC9F5-FEB7-47BB-8024-05855400B88B}" type="sibTrans" cxnId="{2D03107F-6F93-4266-B302-F424AF2EF2A1}">
      <dgm:prSet custT="1"/>
      <dgm:spPr/>
      <dgm:t>
        <a:bodyPr/>
        <a:lstStyle/>
        <a:p>
          <a:r>
            <a:rPr lang="pl-PL" sz="950" dirty="0" smtClean="0">
              <a:latin typeface="Cambria" panose="02040503050406030204" pitchFamily="18" charset="0"/>
            </a:rPr>
            <a:t>RAZVOJNI, ZDRAVSTVENI, OBITELJSKI I SOCIJALNI STATUS</a:t>
          </a:r>
          <a:endParaRPr lang="hr-HR" sz="950" dirty="0">
            <a:latin typeface="Cambria" panose="02040503050406030204" pitchFamily="18" charset="0"/>
          </a:endParaRPr>
        </a:p>
      </dgm:t>
    </dgm:pt>
    <dgm:pt modelId="{D458497E-58BA-4107-AE82-EC052D2637E6}">
      <dgm:prSet phldrT="[Text]" custT="1"/>
      <dgm:spPr/>
      <dgm:t>
        <a:bodyPr/>
        <a:lstStyle/>
        <a:p>
          <a:r>
            <a:rPr lang="hr-HR" sz="950" dirty="0" smtClean="0">
              <a:latin typeface="Cambria" panose="02040503050406030204" pitchFamily="18" charset="0"/>
            </a:rPr>
            <a:t>ODSTUPANJA U PODRUČJIMA RAZVOJA: AKTIVNOSTI I SUDJELOVANJE</a:t>
          </a:r>
          <a:endParaRPr lang="hr-HR" sz="950" dirty="0">
            <a:latin typeface="Cambria" panose="02040503050406030204" pitchFamily="18" charset="0"/>
          </a:endParaRPr>
        </a:p>
      </dgm:t>
    </dgm:pt>
    <dgm:pt modelId="{89B42703-64FD-4630-BA9C-7D1B17A012AD}" type="parTrans" cxnId="{A0BBFFCF-7658-4885-8E67-A38F47F0E529}">
      <dgm:prSet/>
      <dgm:spPr/>
      <dgm:t>
        <a:bodyPr/>
        <a:lstStyle/>
        <a:p>
          <a:endParaRPr lang="hr-HR" sz="950">
            <a:latin typeface="Cambria" panose="02040503050406030204" pitchFamily="18" charset="0"/>
          </a:endParaRPr>
        </a:p>
      </dgm:t>
    </dgm:pt>
    <dgm:pt modelId="{601E0E06-C636-43EC-84BE-C7EEC2066393}" type="sibTrans" cxnId="{A0BBFFCF-7658-4885-8E67-A38F47F0E529}">
      <dgm:prSet custT="1"/>
      <dgm:spPr/>
      <dgm:t>
        <a:bodyPr/>
        <a:lstStyle/>
        <a:p>
          <a:r>
            <a:rPr lang="pl-PL" sz="950" dirty="0" smtClean="0">
              <a:latin typeface="Cambria" panose="02040503050406030204" pitchFamily="18" charset="0"/>
            </a:rPr>
            <a:t>ODSTUPANJA U PODRUČJIMA RAZVOJA: FUNKCIJE I STRUKTURA TIJELA</a:t>
          </a:r>
          <a:endParaRPr lang="hr-HR" sz="950" dirty="0">
            <a:latin typeface="Cambria" panose="02040503050406030204" pitchFamily="18" charset="0"/>
          </a:endParaRPr>
        </a:p>
      </dgm:t>
    </dgm:pt>
    <dgm:pt modelId="{C485E38B-24BC-4E79-8047-874D8718A96D}" type="pres">
      <dgm:prSet presAssocID="{30C16CF3-EDF0-4A2B-B411-DE266DB0DB7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B69F16A6-FAFE-4BCF-9D11-0594F348AA6A}" type="pres">
      <dgm:prSet presAssocID="{1A9C047E-A503-4C74-AAB5-02422B317693}" presName="composite" presStyleCnt="0"/>
      <dgm:spPr/>
    </dgm:pt>
    <dgm:pt modelId="{616EB99E-A6B6-4655-B465-5A2DE9CB1A45}" type="pres">
      <dgm:prSet presAssocID="{1A9C047E-A503-4C74-AAB5-02422B317693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28968AA-71FF-4E58-AA4F-1D1F8EE5A06B}" type="pres">
      <dgm:prSet presAssocID="{1A9C047E-A503-4C74-AAB5-02422B317693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B4469A4-515C-417B-8FEA-A739E405DBE1}" type="pres">
      <dgm:prSet presAssocID="{1A9C047E-A503-4C74-AAB5-02422B317693}" presName="BalanceSpacing" presStyleCnt="0"/>
      <dgm:spPr/>
    </dgm:pt>
    <dgm:pt modelId="{E1BB37B6-948D-49DB-ADA1-36D3CF90B5DF}" type="pres">
      <dgm:prSet presAssocID="{1A9C047E-A503-4C74-AAB5-02422B317693}" presName="BalanceSpacing1" presStyleCnt="0"/>
      <dgm:spPr/>
    </dgm:pt>
    <dgm:pt modelId="{495BB47A-D1A2-4886-941A-19C05233186E}" type="pres">
      <dgm:prSet presAssocID="{F3169C0E-060F-4998-BB58-D07D57C93521}" presName="Accent1Text" presStyleLbl="node1" presStyleIdx="1" presStyleCnt="6" custAng="16200000" custScaleX="17578" custScaleY="57771" custLinFactNeighborX="11374" custLinFactNeighborY="14561"/>
      <dgm:spPr>
        <a:prstGeom prst="rightArrow">
          <a:avLst/>
        </a:prstGeom>
      </dgm:spPr>
      <dgm:t>
        <a:bodyPr/>
        <a:lstStyle/>
        <a:p>
          <a:endParaRPr lang="hr-HR"/>
        </a:p>
      </dgm:t>
    </dgm:pt>
    <dgm:pt modelId="{6416590A-5035-4F4E-B1D2-26E05F9F400A}" type="pres">
      <dgm:prSet presAssocID="{F3169C0E-060F-4998-BB58-D07D57C93521}" presName="spaceBetweenRectangles" presStyleCnt="0"/>
      <dgm:spPr/>
    </dgm:pt>
    <dgm:pt modelId="{22613D06-1F9B-4383-89AC-17F341698C60}" type="pres">
      <dgm:prSet presAssocID="{D481425B-39DF-4C17-B0B6-8125052FB197}" presName="composite" presStyleCnt="0"/>
      <dgm:spPr/>
    </dgm:pt>
    <dgm:pt modelId="{1C1F9637-1B8D-48A5-B19B-82D93436F88A}" type="pres">
      <dgm:prSet presAssocID="{D481425B-39DF-4C17-B0B6-8125052FB19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FF0DCB1-6D4A-4FCE-BE92-8134671D251B}" type="pres">
      <dgm:prSet presAssocID="{D481425B-39DF-4C17-B0B6-8125052FB19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E0EDBB7-FBB1-4963-AA78-968F1B34794C}" type="pres">
      <dgm:prSet presAssocID="{D481425B-39DF-4C17-B0B6-8125052FB197}" presName="BalanceSpacing" presStyleCnt="0"/>
      <dgm:spPr/>
    </dgm:pt>
    <dgm:pt modelId="{1F04A9F5-2904-464E-BD8C-5C9B4C34A318}" type="pres">
      <dgm:prSet presAssocID="{D481425B-39DF-4C17-B0B6-8125052FB197}" presName="BalanceSpacing1" presStyleCnt="0"/>
      <dgm:spPr/>
    </dgm:pt>
    <dgm:pt modelId="{264FBB7C-0D53-45DE-A685-F15F63EBD7AB}" type="pres">
      <dgm:prSet presAssocID="{5F3CC9F5-FEB7-47BB-8024-05855400B88B}" presName="Accent1Text" presStyleLbl="node1" presStyleIdx="3" presStyleCnt="6"/>
      <dgm:spPr/>
      <dgm:t>
        <a:bodyPr/>
        <a:lstStyle/>
        <a:p>
          <a:endParaRPr lang="hr-HR"/>
        </a:p>
      </dgm:t>
    </dgm:pt>
    <dgm:pt modelId="{DE138280-D320-4797-9455-41DCEB17A54C}" type="pres">
      <dgm:prSet presAssocID="{5F3CC9F5-FEB7-47BB-8024-05855400B88B}" presName="spaceBetweenRectangles" presStyleCnt="0"/>
      <dgm:spPr/>
    </dgm:pt>
    <dgm:pt modelId="{C08A9DE0-121F-4448-AD83-E023AC0317F3}" type="pres">
      <dgm:prSet presAssocID="{D458497E-58BA-4107-AE82-EC052D2637E6}" presName="composite" presStyleCnt="0"/>
      <dgm:spPr/>
    </dgm:pt>
    <dgm:pt modelId="{D0CB82E5-0A9F-4098-A0D7-35DF320E0D28}" type="pres">
      <dgm:prSet presAssocID="{D458497E-58BA-4107-AE82-EC052D2637E6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DD60B9E-3D71-408C-B1DC-60D8C6E95895}" type="pres">
      <dgm:prSet presAssocID="{D458497E-58BA-4107-AE82-EC052D2637E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3948C47-EABF-4A3E-9F96-4DA466241D4F}" type="pres">
      <dgm:prSet presAssocID="{D458497E-58BA-4107-AE82-EC052D2637E6}" presName="BalanceSpacing" presStyleCnt="0"/>
      <dgm:spPr/>
    </dgm:pt>
    <dgm:pt modelId="{4B5DABB1-A8B6-4BFF-AEA5-68AA0754F893}" type="pres">
      <dgm:prSet presAssocID="{D458497E-58BA-4107-AE82-EC052D2637E6}" presName="BalanceSpacing1" presStyleCnt="0"/>
      <dgm:spPr/>
    </dgm:pt>
    <dgm:pt modelId="{A0F0C4A1-869F-4627-BA04-1948A6260F44}" type="pres">
      <dgm:prSet presAssocID="{601E0E06-C636-43EC-84BE-C7EEC2066393}" presName="Accent1Text" presStyleLbl="node1" presStyleIdx="5" presStyleCnt="6"/>
      <dgm:spPr/>
      <dgm:t>
        <a:bodyPr/>
        <a:lstStyle/>
        <a:p>
          <a:endParaRPr lang="hr-HR"/>
        </a:p>
      </dgm:t>
    </dgm:pt>
  </dgm:ptLst>
  <dgm:cxnLst>
    <dgm:cxn modelId="{EEE7CC38-BB25-4082-AC7A-154BD93E2173}" type="presOf" srcId="{1A9C047E-A503-4C74-AAB5-02422B317693}" destId="{616EB99E-A6B6-4655-B465-5A2DE9CB1A45}" srcOrd="0" destOrd="0" presId="urn:microsoft.com/office/officeart/2008/layout/AlternatingHexagons"/>
    <dgm:cxn modelId="{266A01E4-6947-49DF-A723-EFA29F06DFC6}" type="presOf" srcId="{5F3CC9F5-FEB7-47BB-8024-05855400B88B}" destId="{264FBB7C-0D53-45DE-A685-F15F63EBD7AB}" srcOrd="0" destOrd="0" presId="urn:microsoft.com/office/officeart/2008/layout/AlternatingHexagons"/>
    <dgm:cxn modelId="{2D03107F-6F93-4266-B302-F424AF2EF2A1}" srcId="{30C16CF3-EDF0-4A2B-B411-DE266DB0DB70}" destId="{D481425B-39DF-4C17-B0B6-8125052FB197}" srcOrd="1" destOrd="0" parTransId="{2FA1562A-B454-4FD0-9969-4915BF73C30D}" sibTransId="{5F3CC9F5-FEB7-47BB-8024-05855400B88B}"/>
    <dgm:cxn modelId="{185798C6-D27B-4149-BA81-DDD798ED7ED8}" type="presOf" srcId="{30C16CF3-EDF0-4A2B-B411-DE266DB0DB70}" destId="{C485E38B-24BC-4E79-8047-874D8718A96D}" srcOrd="0" destOrd="0" presId="urn:microsoft.com/office/officeart/2008/layout/AlternatingHexagons"/>
    <dgm:cxn modelId="{0D0DF527-DE5D-46D2-BF64-DD03ADDA228C}" type="presOf" srcId="{F3169C0E-060F-4998-BB58-D07D57C93521}" destId="{495BB47A-D1A2-4886-941A-19C05233186E}" srcOrd="0" destOrd="0" presId="urn:microsoft.com/office/officeart/2008/layout/AlternatingHexagons"/>
    <dgm:cxn modelId="{FD4848B5-27A7-4ABA-BFA1-BB79DDDCA382}" type="presOf" srcId="{601E0E06-C636-43EC-84BE-C7EEC2066393}" destId="{A0F0C4A1-869F-4627-BA04-1948A6260F44}" srcOrd="0" destOrd="0" presId="urn:microsoft.com/office/officeart/2008/layout/AlternatingHexagons"/>
    <dgm:cxn modelId="{D6436D89-FA3D-47DE-B0AC-BB42FDBD74D1}" type="presOf" srcId="{D481425B-39DF-4C17-B0B6-8125052FB197}" destId="{1C1F9637-1B8D-48A5-B19B-82D93436F88A}" srcOrd="0" destOrd="0" presId="urn:microsoft.com/office/officeart/2008/layout/AlternatingHexagons"/>
    <dgm:cxn modelId="{A0BBFFCF-7658-4885-8E67-A38F47F0E529}" srcId="{30C16CF3-EDF0-4A2B-B411-DE266DB0DB70}" destId="{D458497E-58BA-4107-AE82-EC052D2637E6}" srcOrd="2" destOrd="0" parTransId="{89B42703-64FD-4630-BA9C-7D1B17A012AD}" sibTransId="{601E0E06-C636-43EC-84BE-C7EEC2066393}"/>
    <dgm:cxn modelId="{A0A9C250-2AA0-46FC-ABE0-805354A00A92}" type="presOf" srcId="{D458497E-58BA-4107-AE82-EC052D2637E6}" destId="{D0CB82E5-0A9F-4098-A0D7-35DF320E0D28}" srcOrd="0" destOrd="0" presId="urn:microsoft.com/office/officeart/2008/layout/AlternatingHexagons"/>
    <dgm:cxn modelId="{2C51645C-E8B7-4712-99F0-66EF49C59BE1}" srcId="{30C16CF3-EDF0-4A2B-B411-DE266DB0DB70}" destId="{1A9C047E-A503-4C74-AAB5-02422B317693}" srcOrd="0" destOrd="0" parTransId="{DE516D8A-94D7-4FF2-BBAB-2CBFB2DFFB91}" sibTransId="{F3169C0E-060F-4998-BB58-D07D57C93521}"/>
    <dgm:cxn modelId="{03B4A472-4494-4E29-A3C2-52F935EC1F0A}" type="presParOf" srcId="{C485E38B-24BC-4E79-8047-874D8718A96D}" destId="{B69F16A6-FAFE-4BCF-9D11-0594F348AA6A}" srcOrd="0" destOrd="0" presId="urn:microsoft.com/office/officeart/2008/layout/AlternatingHexagons"/>
    <dgm:cxn modelId="{F56CACC1-70CC-41F9-939F-24D0EF853C51}" type="presParOf" srcId="{B69F16A6-FAFE-4BCF-9D11-0594F348AA6A}" destId="{616EB99E-A6B6-4655-B465-5A2DE9CB1A45}" srcOrd="0" destOrd="0" presId="urn:microsoft.com/office/officeart/2008/layout/AlternatingHexagons"/>
    <dgm:cxn modelId="{F7AE2B87-4206-494A-93F2-5F0BD396FE71}" type="presParOf" srcId="{B69F16A6-FAFE-4BCF-9D11-0594F348AA6A}" destId="{A28968AA-71FF-4E58-AA4F-1D1F8EE5A06B}" srcOrd="1" destOrd="0" presId="urn:microsoft.com/office/officeart/2008/layout/AlternatingHexagons"/>
    <dgm:cxn modelId="{CDE90416-ADAF-4867-BB0A-F794F6CDDA49}" type="presParOf" srcId="{B69F16A6-FAFE-4BCF-9D11-0594F348AA6A}" destId="{3B4469A4-515C-417B-8FEA-A739E405DBE1}" srcOrd="2" destOrd="0" presId="urn:microsoft.com/office/officeart/2008/layout/AlternatingHexagons"/>
    <dgm:cxn modelId="{9D292619-46BF-45A3-B31E-AA2351282063}" type="presParOf" srcId="{B69F16A6-FAFE-4BCF-9D11-0594F348AA6A}" destId="{E1BB37B6-948D-49DB-ADA1-36D3CF90B5DF}" srcOrd="3" destOrd="0" presId="urn:microsoft.com/office/officeart/2008/layout/AlternatingHexagons"/>
    <dgm:cxn modelId="{E92F4284-E9FC-4C59-A47D-78A5DCFD910C}" type="presParOf" srcId="{B69F16A6-FAFE-4BCF-9D11-0594F348AA6A}" destId="{495BB47A-D1A2-4886-941A-19C05233186E}" srcOrd="4" destOrd="0" presId="urn:microsoft.com/office/officeart/2008/layout/AlternatingHexagons"/>
    <dgm:cxn modelId="{7E0CCF73-C091-4DA0-9F26-5FA831D5D840}" type="presParOf" srcId="{C485E38B-24BC-4E79-8047-874D8718A96D}" destId="{6416590A-5035-4F4E-B1D2-26E05F9F400A}" srcOrd="1" destOrd="0" presId="urn:microsoft.com/office/officeart/2008/layout/AlternatingHexagons"/>
    <dgm:cxn modelId="{BBC29E66-68E3-4345-A6A3-13EF5063AFDF}" type="presParOf" srcId="{C485E38B-24BC-4E79-8047-874D8718A96D}" destId="{22613D06-1F9B-4383-89AC-17F341698C60}" srcOrd="2" destOrd="0" presId="urn:microsoft.com/office/officeart/2008/layout/AlternatingHexagons"/>
    <dgm:cxn modelId="{9F6179D1-5FCC-45EB-A728-6FB979B6FCCF}" type="presParOf" srcId="{22613D06-1F9B-4383-89AC-17F341698C60}" destId="{1C1F9637-1B8D-48A5-B19B-82D93436F88A}" srcOrd="0" destOrd="0" presId="urn:microsoft.com/office/officeart/2008/layout/AlternatingHexagons"/>
    <dgm:cxn modelId="{E5F39617-413F-4CA5-A2DB-70D3F10A25FC}" type="presParOf" srcId="{22613D06-1F9B-4383-89AC-17F341698C60}" destId="{BFF0DCB1-6D4A-4FCE-BE92-8134671D251B}" srcOrd="1" destOrd="0" presId="urn:microsoft.com/office/officeart/2008/layout/AlternatingHexagons"/>
    <dgm:cxn modelId="{BB65D678-64CA-42AC-AF44-D45B3330B90D}" type="presParOf" srcId="{22613D06-1F9B-4383-89AC-17F341698C60}" destId="{1E0EDBB7-FBB1-4963-AA78-968F1B34794C}" srcOrd="2" destOrd="0" presId="urn:microsoft.com/office/officeart/2008/layout/AlternatingHexagons"/>
    <dgm:cxn modelId="{9DE954E0-405F-4D2A-BF31-1BAF7B1FF709}" type="presParOf" srcId="{22613D06-1F9B-4383-89AC-17F341698C60}" destId="{1F04A9F5-2904-464E-BD8C-5C9B4C34A318}" srcOrd="3" destOrd="0" presId="urn:microsoft.com/office/officeart/2008/layout/AlternatingHexagons"/>
    <dgm:cxn modelId="{1D70D6B3-0398-436A-A2C0-45742AC5EBA0}" type="presParOf" srcId="{22613D06-1F9B-4383-89AC-17F341698C60}" destId="{264FBB7C-0D53-45DE-A685-F15F63EBD7AB}" srcOrd="4" destOrd="0" presId="urn:microsoft.com/office/officeart/2008/layout/AlternatingHexagons"/>
    <dgm:cxn modelId="{C044D361-6EE5-44C9-9C2C-E478E337B500}" type="presParOf" srcId="{C485E38B-24BC-4E79-8047-874D8718A96D}" destId="{DE138280-D320-4797-9455-41DCEB17A54C}" srcOrd="3" destOrd="0" presId="urn:microsoft.com/office/officeart/2008/layout/AlternatingHexagons"/>
    <dgm:cxn modelId="{EDA877A3-F827-478D-A896-DFA08A82A4CE}" type="presParOf" srcId="{C485E38B-24BC-4E79-8047-874D8718A96D}" destId="{C08A9DE0-121F-4448-AD83-E023AC0317F3}" srcOrd="4" destOrd="0" presId="urn:microsoft.com/office/officeart/2008/layout/AlternatingHexagons"/>
    <dgm:cxn modelId="{74B371EA-5BA7-4878-B9DE-E3F020B8E4B9}" type="presParOf" srcId="{C08A9DE0-121F-4448-AD83-E023AC0317F3}" destId="{D0CB82E5-0A9F-4098-A0D7-35DF320E0D28}" srcOrd="0" destOrd="0" presId="urn:microsoft.com/office/officeart/2008/layout/AlternatingHexagons"/>
    <dgm:cxn modelId="{0AFFFA8A-36F4-424C-9419-315522561E48}" type="presParOf" srcId="{C08A9DE0-121F-4448-AD83-E023AC0317F3}" destId="{4DD60B9E-3D71-408C-B1DC-60D8C6E95895}" srcOrd="1" destOrd="0" presId="urn:microsoft.com/office/officeart/2008/layout/AlternatingHexagons"/>
    <dgm:cxn modelId="{048F110A-DFC5-47CC-85D2-E69BA7DDA37B}" type="presParOf" srcId="{C08A9DE0-121F-4448-AD83-E023AC0317F3}" destId="{D3948C47-EABF-4A3E-9F96-4DA466241D4F}" srcOrd="2" destOrd="0" presId="urn:microsoft.com/office/officeart/2008/layout/AlternatingHexagons"/>
    <dgm:cxn modelId="{18CD3447-FC73-4A0B-86E9-8153790B7394}" type="presParOf" srcId="{C08A9DE0-121F-4448-AD83-E023AC0317F3}" destId="{4B5DABB1-A8B6-4BFF-AEA5-68AA0754F893}" srcOrd="3" destOrd="0" presId="urn:microsoft.com/office/officeart/2008/layout/AlternatingHexagons"/>
    <dgm:cxn modelId="{2F4F64AF-4174-4C6E-97F2-90020A378910}" type="presParOf" srcId="{C08A9DE0-121F-4448-AD83-E023AC0317F3}" destId="{A0F0C4A1-869F-4627-BA04-1948A6260F4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D89DB-1C1B-49F0-A6D4-ADAC71347DE7}">
      <dsp:nvSpPr>
        <dsp:cNvPr id="0" name=""/>
        <dsp:cNvSpPr/>
      </dsp:nvSpPr>
      <dsp:spPr>
        <a:xfrm>
          <a:off x="2961561" y="1091885"/>
          <a:ext cx="2720573" cy="163234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mbria" panose="02040503050406030204" pitchFamily="18" charset="0"/>
            </a:rPr>
            <a:t>neprimjereno iskazivanje ljutnje, verbalni sukobi (djeca i odrasli), kršenje pravila, impulzivnost, prkošenje odraslima, otpor, razdražljivost, ignoriranje uputa</a:t>
          </a:r>
          <a:endParaRPr lang="hr-HR" sz="1400" kern="1200" dirty="0">
            <a:latin typeface="Cambria" panose="02040503050406030204" pitchFamily="18" charset="0"/>
          </a:endParaRPr>
        </a:p>
      </dsp:txBody>
      <dsp:txXfrm>
        <a:off x="3041245" y="1171569"/>
        <a:ext cx="2561205" cy="1472975"/>
      </dsp:txXfrm>
    </dsp:sp>
    <dsp:sp modelId="{93F340AA-B332-4654-8C67-64AAA81EAAE8}">
      <dsp:nvSpPr>
        <dsp:cNvPr id="0" name=""/>
        <dsp:cNvSpPr/>
      </dsp:nvSpPr>
      <dsp:spPr>
        <a:xfrm>
          <a:off x="1523058" y="2872479"/>
          <a:ext cx="2720573" cy="163234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mbria" panose="02040503050406030204" pitchFamily="18" charset="0"/>
            </a:rPr>
            <a:t>strah zbog govora u većoj grupi, nelagoda kad prilazi drugoj djeci, strah zbog sudjelovanja u aktivnostima, sramežljivost, povučenost</a:t>
          </a:r>
          <a:endParaRPr lang="hr-HR" sz="1400" kern="1200" dirty="0">
            <a:latin typeface="Cambria" panose="02040503050406030204" pitchFamily="18" charset="0"/>
          </a:endParaRPr>
        </a:p>
      </dsp:txBody>
      <dsp:txXfrm>
        <a:off x="1602742" y="2952163"/>
        <a:ext cx="2561205" cy="1472975"/>
      </dsp:txXfrm>
    </dsp:sp>
    <dsp:sp modelId="{66E344DA-912A-4B30-9716-6A33B69B64E4}">
      <dsp:nvSpPr>
        <dsp:cNvPr id="0" name=""/>
        <dsp:cNvSpPr/>
      </dsp:nvSpPr>
      <dsp:spPr>
        <a:xfrm>
          <a:off x="5847300" y="1705614"/>
          <a:ext cx="2720573" cy="163234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mbria" panose="02040503050406030204" pitchFamily="18" charset="0"/>
            </a:rPr>
            <a:t>žalost bez neposrednih poticaja, plačljivost, zabrinutost (budući događaji), zabrinutost da ne počini neku grešku, visoka samokritičnost</a:t>
          </a:r>
          <a:endParaRPr lang="hr-HR" sz="1400" kern="1200" dirty="0">
            <a:latin typeface="Cambria" panose="02040503050406030204" pitchFamily="18" charset="0"/>
          </a:endParaRPr>
        </a:p>
      </dsp:txBody>
      <dsp:txXfrm>
        <a:off x="5926984" y="1785298"/>
        <a:ext cx="2561205" cy="1472975"/>
      </dsp:txXfrm>
    </dsp:sp>
    <dsp:sp modelId="{8A729E6A-D4D2-46EC-8EC6-FC83DCBECD24}">
      <dsp:nvSpPr>
        <dsp:cNvPr id="0" name=""/>
        <dsp:cNvSpPr/>
      </dsp:nvSpPr>
      <dsp:spPr>
        <a:xfrm>
          <a:off x="4337545" y="3505676"/>
          <a:ext cx="2720573" cy="163234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>
              <a:latin typeface="Cambria" panose="02040503050406030204" pitchFamily="18" charset="0"/>
            </a:rPr>
            <a:t>teškoće s održavanjem pažnje, ometanje grupnih aktivnosti, nezainteresiranost, izbjegavanje odlaska u vrtić/kući, osamljivanje, zbunjenost</a:t>
          </a:r>
          <a:endParaRPr lang="hr-HR" sz="1400" kern="1200" dirty="0">
            <a:latin typeface="Cambria" panose="02040503050406030204" pitchFamily="18" charset="0"/>
          </a:endParaRPr>
        </a:p>
      </dsp:txBody>
      <dsp:txXfrm>
        <a:off x="4417229" y="3585360"/>
        <a:ext cx="2561205" cy="1472975"/>
      </dsp:txXfrm>
    </dsp:sp>
    <dsp:sp modelId="{F1B0322D-75B7-4C93-BE06-013D6EED2F8C}">
      <dsp:nvSpPr>
        <dsp:cNvPr id="0" name=""/>
        <dsp:cNvSpPr/>
      </dsp:nvSpPr>
      <dsp:spPr>
        <a:xfrm>
          <a:off x="88609" y="5"/>
          <a:ext cx="2720573" cy="163234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b="1" kern="12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rPr>
            <a:t>Ponašanje djeteta u odnosu na rizike socijalne isključenosti</a:t>
          </a:r>
          <a:endParaRPr lang="hr-HR" sz="1400" kern="1200" dirty="0">
            <a:latin typeface="Cambria" panose="02040503050406030204" pitchFamily="18" charset="0"/>
          </a:endParaRPr>
        </a:p>
      </dsp:txBody>
      <dsp:txXfrm>
        <a:off x="168293" y="79689"/>
        <a:ext cx="2561205" cy="1472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6EB99E-A6B6-4655-B465-5A2DE9CB1A45}">
      <dsp:nvSpPr>
        <dsp:cNvPr id="0" name=""/>
        <dsp:cNvSpPr/>
      </dsp:nvSpPr>
      <dsp:spPr>
        <a:xfrm rot="5400000">
          <a:off x="2405356" y="97733"/>
          <a:ext cx="1484009" cy="1291088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50" kern="1200" dirty="0" smtClean="0">
              <a:latin typeface="Cambria" panose="02040503050406030204" pitchFamily="18" charset="0"/>
            </a:rPr>
            <a:t>TRETMANE</a:t>
          </a:r>
        </a:p>
      </dsp:txBody>
      <dsp:txXfrm rot="-5400000">
        <a:off x="2703011" y="232531"/>
        <a:ext cx="888698" cy="1021493"/>
      </dsp:txXfrm>
    </dsp:sp>
    <dsp:sp modelId="{A28968AA-71FF-4E58-AA4F-1D1F8EE5A06B}">
      <dsp:nvSpPr>
        <dsp:cNvPr id="0" name=""/>
        <dsp:cNvSpPr/>
      </dsp:nvSpPr>
      <dsp:spPr>
        <a:xfrm>
          <a:off x="3832083" y="298075"/>
          <a:ext cx="1656154" cy="890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BB47A-D1A2-4886-941A-19C05233186E}">
      <dsp:nvSpPr>
        <dsp:cNvPr id="0" name=""/>
        <dsp:cNvSpPr/>
      </dsp:nvSpPr>
      <dsp:spPr>
        <a:xfrm>
          <a:off x="1471170" y="845890"/>
          <a:ext cx="857327" cy="226947"/>
        </a:xfrm>
        <a:prstGeom prst="right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950" kern="1200">
            <a:latin typeface="Cambria" panose="02040503050406030204" pitchFamily="18" charset="0"/>
          </a:endParaRPr>
        </a:p>
      </dsp:txBody>
      <dsp:txXfrm rot="-5400000">
        <a:off x="1814728" y="559069"/>
        <a:ext cx="113473" cy="800590"/>
      </dsp:txXfrm>
    </dsp:sp>
    <dsp:sp modelId="{1C1F9637-1B8D-48A5-B19B-82D93436F88A}">
      <dsp:nvSpPr>
        <dsp:cNvPr id="0" name=""/>
        <dsp:cNvSpPr/>
      </dsp:nvSpPr>
      <dsp:spPr>
        <a:xfrm rot="5400000">
          <a:off x="1705497" y="1357361"/>
          <a:ext cx="1484009" cy="1291088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50" kern="1200" dirty="0" smtClean="0">
              <a:latin typeface="Cambria" panose="02040503050406030204" pitchFamily="18" charset="0"/>
            </a:rPr>
            <a:t>TRAUMATIČNA ISKUSTVA</a:t>
          </a:r>
          <a:endParaRPr lang="hr-HR" sz="950" kern="1200" dirty="0">
            <a:latin typeface="Cambria" panose="02040503050406030204" pitchFamily="18" charset="0"/>
          </a:endParaRPr>
        </a:p>
      </dsp:txBody>
      <dsp:txXfrm rot="-5400000">
        <a:off x="2003152" y="1492159"/>
        <a:ext cx="888698" cy="1021493"/>
      </dsp:txXfrm>
    </dsp:sp>
    <dsp:sp modelId="{BFF0DCB1-6D4A-4FCE-BE92-8134671D251B}">
      <dsp:nvSpPr>
        <dsp:cNvPr id="0" name=""/>
        <dsp:cNvSpPr/>
      </dsp:nvSpPr>
      <dsp:spPr>
        <a:xfrm>
          <a:off x="145802" y="1557702"/>
          <a:ext cx="1602730" cy="890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FBB7C-0D53-45DE-A685-F15F63EBD7AB}">
      <dsp:nvSpPr>
        <dsp:cNvPr id="0" name=""/>
        <dsp:cNvSpPr/>
      </dsp:nvSpPr>
      <dsp:spPr>
        <a:xfrm rot="5400000">
          <a:off x="3099872" y="1357361"/>
          <a:ext cx="1484009" cy="129108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50" kern="1200" dirty="0" smtClean="0">
              <a:latin typeface="Cambria" panose="02040503050406030204" pitchFamily="18" charset="0"/>
            </a:rPr>
            <a:t>RAZVOJNI, ZDRAVSTVENI, OBITELJSKI I SOCIJALNI STATUS</a:t>
          </a:r>
          <a:endParaRPr lang="hr-HR" sz="950" kern="1200" dirty="0">
            <a:latin typeface="Cambria" panose="02040503050406030204" pitchFamily="18" charset="0"/>
          </a:endParaRPr>
        </a:p>
      </dsp:txBody>
      <dsp:txXfrm rot="-5400000">
        <a:off x="3397527" y="1492159"/>
        <a:ext cx="888698" cy="1021493"/>
      </dsp:txXfrm>
    </dsp:sp>
    <dsp:sp modelId="{D0CB82E5-0A9F-4098-A0D7-35DF320E0D28}">
      <dsp:nvSpPr>
        <dsp:cNvPr id="0" name=""/>
        <dsp:cNvSpPr/>
      </dsp:nvSpPr>
      <dsp:spPr>
        <a:xfrm rot="5400000">
          <a:off x="2405356" y="2616988"/>
          <a:ext cx="1484009" cy="1291088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950" kern="1200" dirty="0" smtClean="0">
              <a:latin typeface="Cambria" panose="02040503050406030204" pitchFamily="18" charset="0"/>
            </a:rPr>
            <a:t>ODSTUPANJA U PODRUČJIMA RAZVOJA: AKTIVNOSTI I SUDJELOVANJE</a:t>
          </a:r>
          <a:endParaRPr lang="hr-HR" sz="950" kern="1200" dirty="0">
            <a:latin typeface="Cambria" panose="02040503050406030204" pitchFamily="18" charset="0"/>
          </a:endParaRPr>
        </a:p>
      </dsp:txBody>
      <dsp:txXfrm rot="-5400000">
        <a:off x="2703011" y="2751786"/>
        <a:ext cx="888698" cy="1021493"/>
      </dsp:txXfrm>
    </dsp:sp>
    <dsp:sp modelId="{4DD60B9E-3D71-408C-B1DC-60D8C6E95895}">
      <dsp:nvSpPr>
        <dsp:cNvPr id="0" name=""/>
        <dsp:cNvSpPr/>
      </dsp:nvSpPr>
      <dsp:spPr>
        <a:xfrm>
          <a:off x="3832083" y="2817330"/>
          <a:ext cx="1656154" cy="890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F0C4A1-869F-4627-BA04-1948A6260F44}">
      <dsp:nvSpPr>
        <dsp:cNvPr id="0" name=""/>
        <dsp:cNvSpPr/>
      </dsp:nvSpPr>
      <dsp:spPr>
        <a:xfrm rot="5400000">
          <a:off x="1010980" y="2616988"/>
          <a:ext cx="1484009" cy="1291088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222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50" kern="1200" dirty="0" smtClean="0">
              <a:latin typeface="Cambria" panose="02040503050406030204" pitchFamily="18" charset="0"/>
            </a:rPr>
            <a:t>ODSTUPANJA U PODRUČJIMA RAZVOJA: FUNKCIJE I STRUKTURA TIJELA</a:t>
          </a:r>
          <a:endParaRPr lang="hr-HR" sz="950" kern="1200" dirty="0">
            <a:latin typeface="Cambria" panose="02040503050406030204" pitchFamily="18" charset="0"/>
          </a:endParaRPr>
        </a:p>
      </dsp:txBody>
      <dsp:txXfrm rot="-5400000">
        <a:off x="1308635" y="2751786"/>
        <a:ext cx="888698" cy="1021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9FFD1-8A6C-463E-B242-CDF376D048E6}" type="datetimeFigureOut">
              <a:rPr lang="hr-HR" smtClean="0"/>
              <a:t>12.3.2021.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6D014-0F6C-44ED-A51B-6ED8229077D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125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6C69-A564-4F6B-A726-2091CD910B7E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107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0663A-FE6E-4C1D-84F8-BCEB46503A44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537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2285-BE0B-40C6-9F9C-E0A1299EA547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9714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937F-1C35-4CFC-BA55-44BEFEAE3AE4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36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DA7E-FCD4-4EED-83AA-7C343C233287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4654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91AF-1881-4FAE-B7D4-A794C9673E24}" type="datetime1">
              <a:rPr lang="hr-HR" smtClean="0"/>
              <a:t>12.3.2021.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5826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564FF-4752-4DC5-8DF9-0CFAC8368422}" type="datetime1">
              <a:rPr lang="hr-HR" smtClean="0"/>
              <a:t>12.3.2021.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857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4831-94AB-4693-8440-CB26ADB11A58}" type="datetime1">
              <a:rPr lang="hr-HR" smtClean="0"/>
              <a:t>12.3.2021.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9896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966D6-1B58-40EB-A12C-4DBDF2887393}" type="datetime1">
              <a:rPr lang="hr-HR" smtClean="0"/>
              <a:t>12.3.2021.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43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6AFC3-DA88-479B-88D4-DD24FE97CFF6}" type="datetime1">
              <a:rPr lang="hr-HR" smtClean="0"/>
              <a:t>12.3.2021.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9142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E85F-F4C2-4325-830E-D2F60420FC71}" type="datetime1">
              <a:rPr lang="hr-HR" smtClean="0"/>
              <a:t>12.3.2021.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261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54BDF-D1EA-4A60-ADAD-7083269F6836}" type="datetime1">
              <a:rPr lang="hr-HR" smtClean="0"/>
              <a:t>12.3.2021.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9202-144B-4A70-9B6D-A72CCC60177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4057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.jpe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6.jpeg"/><Relationship Id="rId9" Type="http://schemas.microsoft.com/office/2007/relationships/diagramDrawing" Target="../diagrams/drawin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morenec@ufzg.h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154" y="554598"/>
            <a:ext cx="6551024" cy="159232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80587" y="2284679"/>
            <a:ext cx="7672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„MODELI ODGOVORA NA ODGOJNO-OBRAZOVNE POTREBE DJECE IZLOŽENE RIZIKU SOCIJALNE ISKLJUČENOSTI U USTANOVAMA RANOG I PREDŠKOLSKOG ODGOJA I OBRAZOVANJA U RH”</a:t>
            </a:r>
            <a:endParaRPr lang="hr-HR" sz="24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5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84346" y="4863340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Pravokutnik 28"/>
          <p:cNvSpPr/>
          <p:nvPr/>
        </p:nvSpPr>
        <p:spPr>
          <a:xfrm>
            <a:off x="812480" y="3608118"/>
            <a:ext cx="7540811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Rizici socijalne isključenosti u ranom djetinjstvu: rezultati pilot istraživanja </a:t>
            </a:r>
          </a:p>
        </p:txBody>
      </p:sp>
      <p:sp>
        <p:nvSpPr>
          <p:cNvPr id="27" name="Pravokutnik 28"/>
          <p:cNvSpPr/>
          <p:nvPr/>
        </p:nvSpPr>
        <p:spPr>
          <a:xfrm>
            <a:off x="2784768" y="5059283"/>
            <a:ext cx="3596234" cy="263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0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dr. sc. Sandra Antulić Majcen</a:t>
            </a:r>
            <a:endParaRPr lang="hr-HR" sz="2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50269" y="6186779"/>
            <a:ext cx="2034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2021.</a:t>
            </a:r>
            <a:endParaRPr lang="pl-PL" sz="16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87" y="5573436"/>
            <a:ext cx="2365453" cy="1005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7279" y="5555146"/>
            <a:ext cx="1152244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966" y="1682016"/>
            <a:ext cx="8150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Podaci o razvojnom i zdravstvenom statusu djeteta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668492"/>
              </p:ext>
            </p:extLst>
          </p:nvPr>
        </p:nvGraphicFramePr>
        <p:xfrm>
          <a:off x="339635" y="2143681"/>
          <a:ext cx="7683137" cy="378957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1995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09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0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209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209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5509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PODRUČJA RAZVOJA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OZBILJNA ODSTUPANJA</a:t>
                      </a:r>
                      <a:endParaRPr lang="hr-HR" sz="12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UMJERENA ODSTUPANJA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BLAŽA ODSTUPANJA</a:t>
                      </a:r>
                      <a:endParaRPr lang="hr-HR" sz="12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NE MOGU PROCIJENITI</a:t>
                      </a:r>
                      <a:endParaRPr lang="hr-HR" sz="12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r>
                        <a:rPr lang="hr-HR" sz="1400" b="1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(FUNKCIJE I STRUKTURA TIJELA)</a:t>
                      </a:r>
                      <a:endParaRPr lang="hr-HR" sz="14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KOGNITIVNE</a:t>
                      </a:r>
                      <a:r>
                        <a:rPr lang="hr-HR" sz="1400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 FUNKCIJE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0,7</a:t>
                      </a:r>
                      <a:r>
                        <a:rPr lang="hr-HR" sz="1400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 (3)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3,4 (15)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5,9 (26)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0,5 (2)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SENZORNE FUNKCIJE: 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0,7 (3)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0,7 (3)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2,9 (13)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SENZORNE FUNKCIJE: SLUH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1,4 (6)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0,2 (1)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1,4</a:t>
                      </a:r>
                      <a:r>
                        <a:rPr lang="hr-HR" sz="1400" kern="1200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(6)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SENZORNE FUNKCIJE: DODIR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0,5</a:t>
                      </a:r>
                      <a:r>
                        <a:rPr lang="hr-HR" sz="1400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 (2)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-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2,7 (12)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GLAS I FUNKCIJE GOVORA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3,8 (17)</a:t>
                      </a:r>
                      <a:endParaRPr lang="hr-HR" sz="14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4,3 (19)</a:t>
                      </a:r>
                      <a:endParaRPr lang="hr-HR" sz="14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14,4 (16)</a:t>
                      </a:r>
                      <a:endParaRPr lang="hr-HR" sz="14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MOTORIČKE FUNKCIJE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1,1 (5)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2,0 (9)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8,4 (37)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FUNKCIJE METABOLIZMA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0,5 (2)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0,9 (4)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2,0 (9)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5,9 (26)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FUNKCIJE KOŽE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0,7 (3)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1,1 (5)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2,3 (10)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1,6 (7)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369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FUNKCIJE KRVNOG, IMUNOLOŠKOG ILI DIŠNOG SUSTAVA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0,5 (2)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0,7 (3)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3,6 (16)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5,0</a:t>
                      </a:r>
                      <a:r>
                        <a:rPr lang="hr-HR" sz="1400" b="0" kern="1200" baseline="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(22)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1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989" y="6371652"/>
            <a:ext cx="640633" cy="2687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2737" y="6062682"/>
            <a:ext cx="7747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dječaci &gt; djevojčice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1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6312671"/>
            <a:ext cx="640633" cy="268722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306" y="1697668"/>
            <a:ext cx="8150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Podaci o razvojnom i zdravstvenom statusu djeteta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93254"/>
              </p:ext>
            </p:extLst>
          </p:nvPr>
        </p:nvGraphicFramePr>
        <p:xfrm>
          <a:off x="339637" y="2166724"/>
          <a:ext cx="7171507" cy="3685767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1314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62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736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647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52676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AKTIVNOST I SUDJELOVANJE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OZBILJNA ODSTUPANJA</a:t>
                      </a:r>
                      <a:endParaRPr lang="hr-HR" sz="14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UMJERENA ODSTUPANJA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BLAŽA ODSTUPANJA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NE MOGU PROCIJENITI</a:t>
                      </a:r>
                      <a:endParaRPr lang="hr-HR" sz="1400" b="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% (N)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r>
                        <a:rPr lang="hr-HR" sz="14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UČENJE I IGRA</a:t>
                      </a:r>
                      <a:endParaRPr lang="hr-HR" sz="14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1,1 (5)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2,5 (11)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9,7 (43)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0,2 (1)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KOMUNIKACIJA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1,8 (8)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3,4 (15)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15,3 (68)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0,2 (1)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KRETANJE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0,7 (3)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1,1 (5)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5,9 (26)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BRIGA O SAMOME SEBI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1,1 (5)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0,2 (1)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9,3 (41)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MEĐULJUDSKI ODNOSI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1,1 (5)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2,7 (12)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13,5 (60)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0,2 (1)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PREHRANA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0,9 (4)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3,4 (15)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11,7 (52)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0,9 (4)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26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SPAVANJE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0,5 (2)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0,9 (4)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3,4 (15)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7,0 (31)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3157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IZVRŠAVANJE ZADATAKA I SLIJEĐENJE UPUTA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1,4 (6)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2,3 (10)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14,2 (63)</a:t>
                      </a:r>
                      <a:endParaRPr lang="hr-HR" sz="14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4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-</a:t>
                      </a:r>
                      <a:endParaRPr lang="hr-HR" sz="14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306" y="5852491"/>
            <a:ext cx="7747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dječaci &gt; djevojčice; u odnosu na DOB nema razlika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¼ djece ujedno je izloženo rizicima iz područja aktivnosti i sudjelovanja i rizicima povezanim s područjima razvoja </a:t>
            </a:r>
            <a:r>
              <a:rPr lang="hr-HR" sz="105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(f-je i struktura tijela)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0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651" y="2168047"/>
            <a:ext cx="8150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Podaci o područjima iznadprosječnog razvoja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995265"/>
              </p:ext>
            </p:extLst>
          </p:nvPr>
        </p:nvGraphicFramePr>
        <p:xfrm>
          <a:off x="164651" y="2689610"/>
          <a:ext cx="6464749" cy="204837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0753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47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47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1395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AKTIVNOST I SUDJELOVANJE</a:t>
                      </a:r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%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1395">
                <a:tc>
                  <a:txBody>
                    <a:bodyPr/>
                    <a:lstStyle/>
                    <a:p>
                      <a:r>
                        <a:rPr lang="hr-HR" sz="1600" b="1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</a:rPr>
                        <a:t>KOGNITIVNE SPOSOBNOSTI</a:t>
                      </a:r>
                      <a:endParaRPr lang="hr-HR" sz="1600" b="1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71</a:t>
                      </a:r>
                      <a:endParaRPr lang="hr-HR" sz="16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16,0</a:t>
                      </a:r>
                      <a:endParaRPr lang="hr-HR" sz="1600" b="1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1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600" b="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KOMUNIKACIJSKE SPOSOBNOSTI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62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14,0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1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SPOSOBNOSTI UMJETNIČKOG IZRAŽAVANJA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55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12,4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1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MOTORIČKE SPOSOBNOSTI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45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10,2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13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NEŠTO  DRUGO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10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tx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2,3</a:t>
                      </a:r>
                      <a:endParaRPr lang="hr-HR" sz="1600" kern="1200" dirty="0">
                        <a:solidFill>
                          <a:schemeClr val="tx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49894" y="4965436"/>
            <a:ext cx="86378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1400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 IZNADPROSJEČAN RAZVOJ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sz="1400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5,4 % djece ujedno i odstupa u području aktivnosti i sudjelovanja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sz="1400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3,6 % djece ujedno i odstupa u području funkcija i strukture tijela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sz="1400" dirty="0" smtClean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5,2 % djece je iznadprosječno i odstupa u oba područja razvoja</a:t>
            </a:r>
            <a:endParaRPr lang="hr-HR" sz="14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9400" y="1960250"/>
            <a:ext cx="2554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djevojčice </a:t>
            </a:r>
            <a:r>
              <a:rPr lang="hr-HR" sz="1600" dirty="0">
                <a:solidFill>
                  <a:schemeClr val="accent2"/>
                </a:solidFill>
                <a:latin typeface="Cambria" panose="02040503050406030204" pitchFamily="18" charset="0"/>
              </a:rPr>
              <a:t>&gt; </a:t>
            </a: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dječaci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s </a:t>
            </a:r>
            <a:r>
              <a:rPr lang="pt-BR" sz="1600" dirty="0">
                <a:solidFill>
                  <a:schemeClr val="accent2"/>
                </a:solidFill>
                <a:latin typeface="Cambria" panose="02040503050406030204" pitchFamily="18" charset="0"/>
              </a:rPr>
              <a:t>povećanjem dobi povećava se </a:t>
            </a:r>
            <a:r>
              <a:rPr lang="pt-B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učestalost</a:t>
            </a:r>
            <a:endParaRPr lang="hr-HR" sz="1600" dirty="0" smtClean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03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966" y="1889930"/>
            <a:ext cx="8150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Ponašanje djeteta u odnosu na rizike socijalne isključenosti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2652" y="2492241"/>
            <a:ext cx="620390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Skala procjena od pet stupnjeva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 – nikada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 – jednom mjesečno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 – nekoliko puta mjesečno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 – jednom ili više puta tjedno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 – svakodnevno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hr-HR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Procjene odgojitelja i procjene roditelja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visok stupanj slaganja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hr-HR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Faktorskom analizom utvrđene su četiri </a:t>
            </a:r>
            <a:r>
              <a:rPr lang="hr-HR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subskale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26 čestica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hr-HR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Dobre metrijske </a:t>
            </a: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karakteristike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hr-HR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Cronbach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=0,90)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01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94346681"/>
              </p:ext>
            </p:extLst>
          </p:nvPr>
        </p:nvGraphicFramePr>
        <p:xfrm>
          <a:off x="223999" y="1697668"/>
          <a:ext cx="8705834" cy="5138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78543" y="1748508"/>
            <a:ext cx="3241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statistički značajno slaganje roditelja i odgojitelja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8919" y="2365326"/>
            <a:ext cx="127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(r=0,226**)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1960" y="5157814"/>
            <a:ext cx="127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3"/>
                </a:solidFill>
                <a:latin typeface="Cambria" panose="02040503050406030204" pitchFamily="18" charset="0"/>
              </a:rPr>
              <a:t>(r=0,349**)</a:t>
            </a:r>
            <a:endParaRPr lang="hr-HR" sz="1600" dirty="0">
              <a:solidFill>
                <a:schemeClr val="accent3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8620" y="5448830"/>
            <a:ext cx="127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1"/>
                </a:solidFill>
                <a:latin typeface="Cambria" panose="02040503050406030204" pitchFamily="18" charset="0"/>
              </a:rPr>
              <a:t>(r=0,257**)</a:t>
            </a:r>
            <a:endParaRPr lang="hr-HR" sz="1600" dirty="0">
              <a:solidFill>
                <a:schemeClr val="accent1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6539" y="2994704"/>
            <a:ext cx="127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rgbClr val="FFC000"/>
                </a:solidFill>
                <a:latin typeface="Cambria" panose="02040503050406030204" pitchFamily="18" charset="0"/>
              </a:rPr>
              <a:t>(r=0,217**)</a:t>
            </a:r>
            <a:endParaRPr lang="hr-HR" sz="1600" dirty="0">
              <a:solidFill>
                <a:srgbClr val="FFC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9956" y="2846047"/>
            <a:ext cx="1275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(r=0,204**)</a:t>
            </a:r>
            <a:endParaRPr lang="hr-HR" sz="1600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2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377" y="1697668"/>
            <a:ext cx="8150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Ponašanje djeteta u odnosu na rizike socijalne isključenosti</a:t>
            </a:r>
            <a:endParaRPr lang="hr-HR" sz="2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8119" y="2488823"/>
            <a:ext cx="87499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eća učestalost ispitivanih ponašanja kod djece izložene rizicima vezanim uz: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2584221"/>
              </p:ext>
            </p:extLst>
          </p:nvPr>
        </p:nvGraphicFramePr>
        <p:xfrm>
          <a:off x="4637515" y="1958427"/>
          <a:ext cx="5634041" cy="4005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Rectangle 12"/>
          <p:cNvSpPr/>
          <p:nvPr/>
        </p:nvSpPr>
        <p:spPr>
          <a:xfrm>
            <a:off x="198119" y="4329086"/>
            <a:ext cx="4907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lvl="2"/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manja </a:t>
            </a:r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učestalost 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ispitivanih ponašanja </a:t>
            </a:r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kod 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 </a:t>
            </a:r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izložene rizicima vezanim 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uz: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582752" y="4697045"/>
            <a:ext cx="1570830" cy="1484009"/>
            <a:chOff x="2501817" y="2520527"/>
            <a:chExt cx="1291088" cy="1484009"/>
          </a:xfrm>
        </p:grpSpPr>
        <p:sp>
          <p:nvSpPr>
            <p:cNvPr id="15" name="Hexagon 14"/>
            <p:cNvSpPr/>
            <p:nvPr/>
          </p:nvSpPr>
          <p:spPr>
            <a:xfrm rot="5400000">
              <a:off x="2405356" y="2616988"/>
              <a:ext cx="1484009" cy="1291088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Hexagon 4"/>
            <p:cNvSpPr/>
            <p:nvPr/>
          </p:nvSpPr>
          <p:spPr>
            <a:xfrm>
              <a:off x="2703011" y="2751786"/>
              <a:ext cx="888698" cy="10214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222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950" dirty="0" smtClean="0">
                  <a:latin typeface="Cambria" panose="02040503050406030204" pitchFamily="18" charset="0"/>
                </a:rPr>
                <a:t>IZNADPROSJEČAN RAZVOJ (DAROVITI, POTENCIJALNO DAROVITI)</a:t>
              </a:r>
              <a:endParaRPr lang="hr-HR" sz="95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70154" y="4913861"/>
            <a:ext cx="857327" cy="226947"/>
            <a:chOff x="1471170" y="845890"/>
            <a:chExt cx="857327" cy="226947"/>
          </a:xfrm>
        </p:grpSpPr>
        <p:sp>
          <p:nvSpPr>
            <p:cNvPr id="18" name="Right Arrow 17"/>
            <p:cNvSpPr/>
            <p:nvPr/>
          </p:nvSpPr>
          <p:spPr>
            <a:xfrm>
              <a:off x="1471170" y="845890"/>
              <a:ext cx="857327" cy="226947"/>
            </a:xfrm>
            <a:prstGeom prst="rightArrow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ight Arrow 4"/>
            <p:cNvSpPr/>
            <p:nvPr/>
          </p:nvSpPr>
          <p:spPr>
            <a:xfrm rot="-5400000">
              <a:off x="1814728" y="559069"/>
              <a:ext cx="113473" cy="8005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4222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r-HR" sz="950" kern="120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3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3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ZAKLJUČNO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7862" y="1853831"/>
            <a:ext cx="8476171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r-HR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75% upitnika s procjenama roditelja i odgojitelja.</a:t>
            </a:r>
          </a:p>
          <a:p>
            <a:endParaRPr lang="hr-HR" sz="1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r-HR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Visok stupanj slaganja procjena roditelja i odgojitelja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procjena ponašanja djeteta u obiteljskom okruženju i u vrtiću.</a:t>
            </a:r>
          </a:p>
          <a:p>
            <a:pPr lvl="1"/>
            <a:endParaRPr lang="hr-HR" sz="1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r-HR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Razlike u procjenama roditelja i odgojitelja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rizici vezani uz razvojni </a:t>
            </a:r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zdravstveni status djeteta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rizici </a:t>
            </a:r>
            <a:r>
              <a:rPr lang="hr-HR" sz="16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vezani uz 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obiteljske prilike i obiteljsko okruženje.</a:t>
            </a:r>
            <a:endParaRPr lang="hr-HR" sz="16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hr-HR" sz="10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Prema procjenama odgojitelja 19,4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 u riziku je socijalne isključenosti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najučestaliji su rizici povezani s razvojnim i zdravstvenim statusom djeteta (glas i funkcije govora te komunikacija), slijede rizici u socijalnom i obiteljskom statusom.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pl-PL" sz="105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Važnost prepoznavanja rizika socijalne isključenosti.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l-PL" sz="16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Važnost kvalitetne dvosmjerne komunikacije s roditeljima. </a:t>
            </a:r>
            <a:endParaRPr lang="hr-HR" sz="16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Slika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7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82" y="554598"/>
            <a:ext cx="6483096" cy="1575816"/>
          </a:xfrm>
          <a:prstGeom prst="rect">
            <a:avLst/>
          </a:prstGeom>
          <a:noFill/>
        </p:spPr>
      </p:pic>
      <p:sp>
        <p:nvSpPr>
          <p:cNvPr id="3" name="Pravokutnik 2"/>
          <p:cNvSpPr/>
          <p:nvPr/>
        </p:nvSpPr>
        <p:spPr>
          <a:xfrm>
            <a:off x="1480082" y="2709949"/>
            <a:ext cx="6550013" cy="1487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5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Hvala!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Pravokutnik 3"/>
          <p:cNvSpPr/>
          <p:nvPr/>
        </p:nvSpPr>
        <p:spPr>
          <a:xfrm>
            <a:off x="1480081" y="4533545"/>
            <a:ext cx="6550013" cy="1487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2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morenec@ufzg.hr</a:t>
            </a:r>
            <a:endParaRPr lang="hr-HR" sz="32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hr-HR" sz="32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http://morenec.ufzg.hr/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 flipV="1">
            <a:off x="93255" y="4487305"/>
            <a:ext cx="9050745" cy="58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7279" y="5555146"/>
            <a:ext cx="1152244" cy="102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8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394876" y="283568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Rizici socijalne isključenosti </a:t>
            </a:r>
          </a:p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 rane i predškolske dobi</a:t>
            </a:r>
          </a:p>
        </p:txBody>
      </p:sp>
      <p:sp>
        <p:nvSpPr>
          <p:cNvPr id="2" name="Rectangle 1"/>
          <p:cNvSpPr/>
          <p:nvPr/>
        </p:nvSpPr>
        <p:spPr>
          <a:xfrm>
            <a:off x="394877" y="2764918"/>
            <a:ext cx="81504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Socijalna isključenost djece u ranoj i predškolskoj dobi 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se definira kao </a:t>
            </a:r>
            <a:r>
              <a:rPr lang="hr-HR" sz="2400" dirty="0" err="1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multidimenzionalni</a:t>
            </a:r>
            <a:r>
              <a:rPr lang="hr-HR" sz="24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konstrukt koji uključuje ekonomske, socijalne, kulturne, zdravstvene i druge aspekte nepovoljnosti i deprivacije koji pojedinačno ili u kombinaciji mogu imati utjecaj na razvoj djeteta.</a:t>
            </a:r>
          </a:p>
        </p:txBody>
      </p:sp>
      <p:sp>
        <p:nvSpPr>
          <p:cNvPr id="8" name="Pravokutnik 28"/>
          <p:cNvSpPr/>
          <p:nvPr/>
        </p:nvSpPr>
        <p:spPr>
          <a:xfrm>
            <a:off x="4680857" y="4948599"/>
            <a:ext cx="4003756" cy="4131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hr-HR" sz="14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Bouillet</a:t>
            </a:r>
            <a:r>
              <a:rPr lang="hr-HR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hr-HR" sz="14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Domović</a:t>
            </a:r>
            <a:r>
              <a:rPr lang="hr-HR" sz="14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2021)</a:t>
            </a:r>
            <a:endParaRPr lang="hr-HR" sz="14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394876" y="283568"/>
            <a:ext cx="5783667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8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Činitelji rizika </a:t>
            </a:r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socijalne isključenosti </a:t>
            </a:r>
          </a:p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 rane i predškolske dobi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  <p:grpSp>
        <p:nvGrpSpPr>
          <p:cNvPr id="12" name="Grupa 11"/>
          <p:cNvGrpSpPr/>
          <p:nvPr/>
        </p:nvGrpSpPr>
        <p:grpSpPr>
          <a:xfrm>
            <a:off x="423355" y="1721661"/>
            <a:ext cx="8297290" cy="4002510"/>
            <a:chOff x="496744" y="1692057"/>
            <a:chExt cx="8297290" cy="4002510"/>
          </a:xfrm>
        </p:grpSpPr>
        <p:grpSp>
          <p:nvGrpSpPr>
            <p:cNvPr id="13" name="Grupa 7"/>
            <p:cNvGrpSpPr/>
            <p:nvPr/>
          </p:nvGrpSpPr>
          <p:grpSpPr>
            <a:xfrm>
              <a:off x="496744" y="1724636"/>
              <a:ext cx="5184400" cy="3969931"/>
              <a:chOff x="763724" y="1893513"/>
              <a:chExt cx="5184400" cy="3969931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V="1">
                <a:off x="2389369" y="3465554"/>
                <a:ext cx="46863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dash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2340724" y="2364065"/>
                <a:ext cx="467995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6">
                    <a:lumMod val="75000"/>
                  </a:schemeClr>
                </a:solidFill>
                <a:prstDash val="dash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388764" y="4996620"/>
                <a:ext cx="46863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1">
                    <a:lumMod val="50000"/>
                  </a:schemeClr>
                </a:solidFill>
                <a:prstDash val="dash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389369" y="3465554"/>
                <a:ext cx="523875" cy="424815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dash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340724" y="2364065"/>
                <a:ext cx="523875" cy="42481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6">
                    <a:lumMod val="75000"/>
                  </a:schemeClr>
                </a:solidFill>
                <a:prstDash val="dash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388764" y="4996620"/>
                <a:ext cx="523240" cy="42418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1">
                    <a:lumMod val="50000"/>
                  </a:schemeClr>
                </a:solidFill>
                <a:prstDash val="dash"/>
              </a:ln>
              <a:effectLst/>
            </p:spPr>
          </p:cxnSp>
          <p:sp>
            <p:nvSpPr>
              <p:cNvPr id="33" name="Rectangle 32"/>
              <p:cNvSpPr/>
              <p:nvPr/>
            </p:nvSpPr>
            <p:spPr>
              <a:xfrm>
                <a:off x="3032124" y="1893513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Razvojni status</a:t>
                </a:r>
                <a:endParaRPr lang="hr-HR" dirty="0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63724" y="2163513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DIJETE</a:t>
                </a:r>
                <a:endParaRPr lang="hr-HR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63724" y="3261345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OBITELJ</a:t>
                </a:r>
                <a:endParaRPr lang="hr-HR" dirty="0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92017" y="4637933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 smtClean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ZAJEDNICA</a:t>
                </a:r>
                <a:endParaRPr lang="hr-HR" dirty="0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032124" y="2518880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Zdravstveni  status</a:t>
                </a:r>
                <a:endParaRPr lang="hr-HR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026889" y="3291519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Karakteristike </a:t>
                </a:r>
                <a:r>
                  <a:rPr lang="hr-HR" dirty="0" smtClean="0">
                    <a:solidFill>
                      <a:schemeClr val="accent2">
                        <a:lumMod val="50000"/>
                      </a:schemeClr>
                    </a:solidFill>
                    <a:latin typeface="Cambria" panose="02040503050406030204" pitchFamily="18" charset="0"/>
                  </a:rPr>
                  <a:t>obitelji</a:t>
                </a:r>
                <a:endParaRPr lang="hr-HR" dirty="0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6889" y="3931852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Kvaliteta brige o djetetu</a:t>
                </a:r>
                <a:endParaRPr lang="hr-HR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026889" y="4681264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Sustavi podrške </a:t>
                </a:r>
                <a:r>
                  <a:rPr lang="hr-HR" kern="1200" dirty="0" smtClean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djetetu</a:t>
                </a:r>
                <a:endParaRPr lang="hr-HR" dirty="0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026889" y="5323444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Sustavi podrške roditeljima</a:t>
                </a:r>
                <a:endParaRPr lang="hr-HR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 flipV="1">
              <a:off x="5774605" y="1973493"/>
              <a:ext cx="467995" cy="0"/>
            </a:xfrm>
            <a:prstGeom prst="line">
              <a:avLst/>
            </a:prstGeom>
            <a:noFill/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6309540" y="1692057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kern="12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Neurorazvojni rizici (npr. prijevremeno rođenje djeteta)</a:t>
              </a:r>
            </a:p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1">
                      <a:lumMod val="50000"/>
                    </a:schemeClr>
                  </a:solidFill>
                  <a:latin typeface="Cambria" panose="02040503050406030204" pitchFamily="18" charset="0"/>
                  <a:ea typeface="Times New Roman" panose="02020603050405020304" pitchFamily="18" charset="0"/>
                </a:rPr>
                <a:t>TUR, STU, darovitost</a:t>
              </a:r>
              <a:endParaRPr lang="hr-HR" sz="1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5774605" y="2631439"/>
              <a:ext cx="467995" cy="0"/>
            </a:xfrm>
            <a:prstGeom prst="line">
              <a:avLst/>
            </a:prstGeom>
            <a:noFill/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</a:ln>
            <a:effectLst/>
          </p:spPr>
        </p:cxnSp>
        <p:sp>
          <p:nvSpPr>
            <p:cNvPr id="17" name="Rectangle 16"/>
            <p:cNvSpPr/>
            <p:nvPr/>
          </p:nvSpPr>
          <p:spPr>
            <a:xfrm>
              <a:off x="6309540" y="2350003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kern="12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Kronične bolesti</a:t>
              </a:r>
            </a:p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1">
                      <a:lumMod val="50000"/>
                    </a:schemeClr>
                  </a:solidFill>
                  <a:latin typeface="Cambria" panose="02040503050406030204" pitchFamily="18" charset="0"/>
                  <a:ea typeface="Times New Roman" panose="02020603050405020304" pitchFamily="18" charset="0"/>
                </a:rPr>
                <a:t>Ponašajni i emocionalni problemi</a:t>
              </a:r>
              <a:endParaRPr lang="hr-HR" sz="1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309540" y="3095128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kern="1200" dirty="0" smtClean="0">
                  <a:solidFill>
                    <a:schemeClr val="accent2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Jednoroditeljske obitelji, nezaposlenost, nizak stupanj obrazovanja, devijantno ponašanje</a:t>
              </a:r>
              <a:endParaRPr lang="hr-HR" sz="1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5774605" y="3370700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dash"/>
            </a:ln>
            <a:effectLst/>
          </p:spPr>
        </p:cxnSp>
        <p:sp>
          <p:nvSpPr>
            <p:cNvPr id="20" name="Rectangle 19"/>
            <p:cNvSpPr/>
            <p:nvPr/>
          </p:nvSpPr>
          <p:spPr>
            <a:xfrm>
              <a:off x="6309540" y="3760336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2">
                      <a:lumMod val="50000"/>
                    </a:schemeClr>
                  </a:solidFill>
                  <a:latin typeface="Cambria" panose="02040503050406030204" pitchFamily="18" charset="0"/>
                </a:rPr>
                <a:t>Neprimjereni odgojni postupci</a:t>
              </a:r>
              <a:r>
                <a:rPr lang="hr-HR" sz="1200" kern="1200" dirty="0" smtClean="0">
                  <a:solidFill>
                    <a:schemeClr val="accent2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, zanemarivanje djeteta, siromaštvo</a:t>
              </a:r>
              <a:endParaRPr lang="hr-HR" sz="1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5774605" y="4035908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dash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flipV="1">
              <a:off x="5773970" y="4739056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50000"/>
                </a:schemeClr>
              </a:solidFill>
              <a:prstDash val="dash"/>
            </a:ln>
            <a:effectLst/>
          </p:spPr>
        </p:cxnSp>
        <p:sp>
          <p:nvSpPr>
            <p:cNvPr id="23" name="Rectangle 22"/>
            <p:cNvSpPr/>
            <p:nvPr/>
          </p:nvSpPr>
          <p:spPr>
            <a:xfrm>
              <a:off x="6309540" y="4461414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</a:rPr>
                <a:t>Nedovoljno uvažavanje obiteljskog, religijskog, jezičnog, kulturnog, etničkog </a:t>
              </a: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</a:rPr>
                <a:t>identiteta djeteta</a:t>
              </a:r>
              <a:endParaRPr lang="hr-HR" sz="12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5773970" y="5404294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50000"/>
                </a:schemeClr>
              </a:solidFill>
              <a:prstDash val="dash"/>
            </a:ln>
            <a:effectLst/>
          </p:spPr>
        </p:cxnSp>
        <p:sp>
          <p:nvSpPr>
            <p:cNvPr id="25" name="Rectangle 24"/>
            <p:cNvSpPr/>
            <p:nvPr/>
          </p:nvSpPr>
          <p:spPr>
            <a:xfrm>
              <a:off x="6309540" y="5126652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Teškoće uključivanja u društvo uvjetovane </a:t>
              </a: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različitim obiteljskim karakteristikama</a:t>
              </a:r>
              <a:endParaRPr lang="hr-HR" sz="12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36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METODOLOGIJA</a:t>
            </a:r>
            <a:endParaRPr lang="hr-HR" sz="36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9304" y="1837838"/>
            <a:ext cx="815041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ISPITANICI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443 djeteta (roditelji i odgojitelji)</a:t>
            </a:r>
            <a:endParaRPr lang="hr-HR" sz="11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prosječna dob djece 5,83 (SD=0,57; min=5; </a:t>
            </a:r>
            <a:r>
              <a:rPr lang="hr-HR" sz="1600" dirty="0" err="1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max</a:t>
            </a: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= 7,4)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spol djeteta: 222 djevojčica (50,1%) i 221 dječaka (49,9%)</a:t>
            </a:r>
          </a:p>
          <a:p>
            <a:pPr>
              <a:lnSpc>
                <a:spcPct val="150000"/>
              </a:lnSpc>
            </a:pPr>
            <a:r>
              <a:rPr lang="hr-HR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INSTRUMENTI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Upitnik za procjenu etioloških i fenomenoloških aspekata razvoja djece rane i predškolske dobi (verzija za roditelje i verzija za odgojitelje)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hr-HR" sz="11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hr-HR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POSTUPAK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hr-HR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odaci su prikupljeni tijekom provedbe pilot istraživanja (studeni 2020. godine) u 10 dječjih vrtića iz sedam županija. Upitnike su popunjavali roditelji i odgojitelji.</a:t>
            </a:r>
          </a:p>
          <a:p>
            <a:pPr lvl="1"/>
            <a:endParaRPr lang="hr-HR" sz="11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r-HR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STATISTIČKE ANALIZE</a:t>
            </a:r>
            <a:endParaRPr lang="hr-HR" b="1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394876" y="283568"/>
            <a:ext cx="5783667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28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Činitelji rizika </a:t>
            </a:r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socijalne isključenosti </a:t>
            </a:r>
          </a:p>
          <a:p>
            <a:r>
              <a:rPr lang="hr-HR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djece rane i predškolske dobi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68287" y="6034092"/>
            <a:ext cx="51298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DRŽAVNI STRUČNI SKUP ZA ODGOJITELJE, STRUČNE SURADNIKE I RAVNATELJE U DJEČJEM VRTIĆIMA: „MODELI ODGOVORA NA ODGOJNO-OBRAZOVNE POTREBE DJECE IZLOŽENE RIZIKU SOCIJALNE ISKLJUČENOSTI U USTANOVAMA RANOG I PREDŠKOLSKOG ODGOJA I OBRAZOVANJA U RH</a:t>
            </a:r>
            <a:r>
              <a:rPr lang="hr-H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”,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pl-PL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17. i 18. ožujka 2021</a:t>
            </a:r>
            <a:r>
              <a:rPr lang="pl-PL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hr-HR" sz="1100" dirty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581" y="1805340"/>
            <a:ext cx="8747048" cy="1363168"/>
          </a:xfrm>
          <a:prstGeom prst="rect">
            <a:avLst/>
          </a:prstGeom>
          <a:solidFill>
            <a:srgbClr val="92D050">
              <a:alpha val="27843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580" y="6019523"/>
            <a:ext cx="1843611" cy="78401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6580" y="3197602"/>
            <a:ext cx="8747049" cy="1418849"/>
          </a:xfrm>
          <a:prstGeom prst="rect">
            <a:avLst/>
          </a:prstGeom>
          <a:solidFill>
            <a:srgbClr val="FFC000">
              <a:alpha val="20000"/>
            </a:srgbClr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13" name="Grupa 11"/>
          <p:cNvGrpSpPr/>
          <p:nvPr/>
        </p:nvGrpSpPr>
        <p:grpSpPr>
          <a:xfrm>
            <a:off x="423355" y="1928489"/>
            <a:ext cx="8297290" cy="4002510"/>
            <a:chOff x="496744" y="1692057"/>
            <a:chExt cx="8297290" cy="4002510"/>
          </a:xfrm>
        </p:grpSpPr>
        <p:grpSp>
          <p:nvGrpSpPr>
            <p:cNvPr id="14" name="Grupa 7"/>
            <p:cNvGrpSpPr/>
            <p:nvPr/>
          </p:nvGrpSpPr>
          <p:grpSpPr>
            <a:xfrm>
              <a:off x="496744" y="1724636"/>
              <a:ext cx="5184400" cy="3969931"/>
              <a:chOff x="763724" y="1893513"/>
              <a:chExt cx="5184400" cy="3969931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2389369" y="3465554"/>
                <a:ext cx="46863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dash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340724" y="2364065"/>
                <a:ext cx="467995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6">
                    <a:lumMod val="75000"/>
                  </a:schemeClr>
                </a:solidFill>
                <a:prstDash val="dash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2388764" y="4996620"/>
                <a:ext cx="468630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1">
                    <a:lumMod val="50000"/>
                  </a:schemeClr>
                </a:solidFill>
                <a:prstDash val="dash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389369" y="3465554"/>
                <a:ext cx="523875" cy="424815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dash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340724" y="2364065"/>
                <a:ext cx="523875" cy="424815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6">
                    <a:lumMod val="75000"/>
                  </a:schemeClr>
                </a:solidFill>
                <a:prstDash val="dash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2388764" y="4996620"/>
                <a:ext cx="523240" cy="424180"/>
              </a:xfrm>
              <a:prstGeom prst="line">
                <a:avLst/>
              </a:prstGeom>
              <a:noFill/>
              <a:ln w="9525" cap="flat" cmpd="sng" algn="ctr">
                <a:solidFill>
                  <a:schemeClr val="accent1">
                    <a:lumMod val="50000"/>
                  </a:schemeClr>
                </a:solidFill>
                <a:prstDash val="dash"/>
              </a:ln>
              <a:effectLst/>
            </p:spPr>
          </p:cxnSp>
          <p:sp>
            <p:nvSpPr>
              <p:cNvPr id="34" name="Rectangle 33"/>
              <p:cNvSpPr/>
              <p:nvPr/>
            </p:nvSpPr>
            <p:spPr>
              <a:xfrm>
                <a:off x="3032124" y="1893513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Razvojni status</a:t>
                </a:r>
                <a:endParaRPr lang="hr-HR" dirty="0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63724" y="2163513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DIJETE</a:t>
                </a:r>
                <a:endParaRPr lang="hr-HR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63724" y="3261345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OBITELJ</a:t>
                </a:r>
                <a:endParaRPr lang="hr-HR" dirty="0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92017" y="4637933"/>
                <a:ext cx="1512000" cy="540000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61000">
                    <a:sysClr val="window" lastClr="FFFFFF"/>
                  </a:gs>
                </a:gsLst>
                <a:lin ang="16200000" scaled="1"/>
              </a:gra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 smtClean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ZAJEDNICA</a:t>
                </a:r>
                <a:endParaRPr lang="hr-HR" dirty="0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032124" y="2518880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6">
                    <a:lumMod val="75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Zdravstveni  status</a:t>
                </a:r>
                <a:endParaRPr lang="hr-HR">
                  <a:solidFill>
                    <a:schemeClr val="accent1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026889" y="3291519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Karakteristike </a:t>
                </a:r>
                <a:r>
                  <a:rPr lang="hr-HR" dirty="0" smtClean="0">
                    <a:solidFill>
                      <a:schemeClr val="accent2">
                        <a:lumMod val="50000"/>
                      </a:schemeClr>
                    </a:solidFill>
                    <a:latin typeface="Cambria" panose="02040503050406030204" pitchFamily="18" charset="0"/>
                  </a:rPr>
                  <a:t>obitelji</a:t>
                </a:r>
                <a:endParaRPr lang="hr-HR" dirty="0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026889" y="3931852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2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Kvaliteta brige o djetetu</a:t>
                </a:r>
                <a:endParaRPr lang="hr-HR">
                  <a:solidFill>
                    <a:schemeClr val="accent2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026889" y="4681264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 dirty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Sustavi podrške </a:t>
                </a:r>
                <a:r>
                  <a:rPr lang="hr-HR" kern="1200" dirty="0" smtClean="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djetetu</a:t>
                </a:r>
                <a:endParaRPr lang="hr-HR" dirty="0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026889" y="5323444"/>
                <a:ext cx="2916000" cy="5400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>
                <a:outerShdw blurRad="25400" dist="12700" dir="10800000" algn="r" rotWithShape="0">
                  <a:prstClr val="black">
                    <a:alpha val="18000"/>
                  </a:prstClr>
                </a:outerShdw>
              </a:effectLst>
            </p:spPr>
            <p:txBody>
              <a:bodyPr wrap="square"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spcAft>
                    <a:spcPts val="0"/>
                  </a:spcAft>
                </a:pPr>
                <a:r>
                  <a:rPr lang="hr-HR" kern="1200">
                    <a:solidFill>
                      <a:schemeClr val="accent6">
                        <a:lumMod val="50000"/>
                      </a:schemeClr>
                    </a:solidFill>
                    <a:effectLst/>
                    <a:latin typeface="Cambria" panose="02040503050406030204" pitchFamily="18" charset="0"/>
                  </a:rPr>
                  <a:t>Sustavi podrške roditeljima</a:t>
                </a:r>
                <a:endParaRPr lang="hr-HR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 flipV="1">
              <a:off x="5774605" y="1973493"/>
              <a:ext cx="467995" cy="0"/>
            </a:xfrm>
            <a:prstGeom prst="line">
              <a:avLst/>
            </a:prstGeom>
            <a:noFill/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</a:ln>
            <a:effectLst/>
          </p:spPr>
        </p:cxnSp>
        <p:sp>
          <p:nvSpPr>
            <p:cNvPr id="16" name="Rectangle 15"/>
            <p:cNvSpPr/>
            <p:nvPr/>
          </p:nvSpPr>
          <p:spPr>
            <a:xfrm>
              <a:off x="6309540" y="1692057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kern="1200" dirty="0" err="1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neurorazvojni</a:t>
              </a:r>
              <a:r>
                <a:rPr lang="hr-HR" sz="1200" kern="12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 rizici (npr. prijevremeno rođenje djeteta)</a:t>
              </a:r>
            </a:p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1">
                      <a:lumMod val="50000"/>
                    </a:schemeClr>
                  </a:solidFill>
                  <a:latin typeface="Cambria" panose="02040503050406030204" pitchFamily="18" charset="0"/>
                  <a:ea typeface="Times New Roman" panose="02020603050405020304" pitchFamily="18" charset="0"/>
                </a:rPr>
                <a:t>TUR, STU, darovitost</a:t>
              </a:r>
              <a:endParaRPr lang="hr-HR" sz="1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5774605" y="2631439"/>
              <a:ext cx="467995" cy="0"/>
            </a:xfrm>
            <a:prstGeom prst="line">
              <a:avLst/>
            </a:prstGeom>
            <a:noFill/>
            <a:ln w="9525" cap="flat" cmpd="sng" algn="ctr">
              <a:solidFill>
                <a:schemeClr val="accent6">
                  <a:lumMod val="75000"/>
                </a:schemeClr>
              </a:solidFill>
              <a:prstDash val="dash"/>
            </a:ln>
            <a:effectLst/>
          </p:spPr>
        </p:cxnSp>
        <p:sp>
          <p:nvSpPr>
            <p:cNvPr id="18" name="Rectangle 17"/>
            <p:cNvSpPr/>
            <p:nvPr/>
          </p:nvSpPr>
          <p:spPr>
            <a:xfrm>
              <a:off x="6309540" y="2350003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1">
                      <a:lumMod val="50000"/>
                    </a:schemeClr>
                  </a:solidFill>
                  <a:latin typeface="Cambria" panose="02040503050406030204" pitchFamily="18" charset="0"/>
                </a:rPr>
                <a:t>k</a:t>
              </a:r>
              <a:r>
                <a:rPr lang="hr-HR" sz="1200" kern="1200" dirty="0" smtClean="0">
                  <a:solidFill>
                    <a:schemeClr val="accent1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ronične bolesti</a:t>
              </a:r>
            </a:p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1">
                      <a:lumMod val="50000"/>
                    </a:schemeClr>
                  </a:solidFill>
                  <a:latin typeface="Cambria" panose="02040503050406030204" pitchFamily="18" charset="0"/>
                  <a:ea typeface="Times New Roman" panose="02020603050405020304" pitchFamily="18" charset="0"/>
                </a:rPr>
                <a:t>ponašajni i emocionalni problemi</a:t>
              </a:r>
              <a:endParaRPr lang="hr-HR" sz="1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09540" y="3095128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kern="1200" dirty="0" err="1" smtClean="0">
                  <a:solidFill>
                    <a:schemeClr val="accent2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jednoroditeljske</a:t>
              </a:r>
              <a:r>
                <a:rPr lang="hr-HR" sz="1200" kern="1200" dirty="0" smtClean="0">
                  <a:solidFill>
                    <a:schemeClr val="accent2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 obitelji, nezaposlenost, nizak stupanj obrazovanja, devijantno ponašanje</a:t>
              </a:r>
              <a:endParaRPr lang="hr-HR" sz="1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5774605" y="3370700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dash"/>
            </a:ln>
            <a:effectLst/>
          </p:spPr>
        </p:cxnSp>
        <p:sp>
          <p:nvSpPr>
            <p:cNvPr id="21" name="Rectangle 20"/>
            <p:cNvSpPr/>
            <p:nvPr/>
          </p:nvSpPr>
          <p:spPr>
            <a:xfrm>
              <a:off x="6309540" y="3760336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0000"/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2">
                      <a:lumMod val="50000"/>
                    </a:schemeClr>
                  </a:solidFill>
                  <a:latin typeface="Cambria" panose="02040503050406030204" pitchFamily="18" charset="0"/>
                </a:rPr>
                <a:t>neprimjereni odgojni postupci</a:t>
              </a:r>
              <a:r>
                <a:rPr lang="hr-HR" sz="1200" kern="1200" dirty="0" smtClean="0">
                  <a:solidFill>
                    <a:schemeClr val="accent2">
                      <a:lumMod val="50000"/>
                    </a:schemeClr>
                  </a:solidFill>
                  <a:effectLst/>
                  <a:latin typeface="Cambria" panose="02040503050406030204" pitchFamily="18" charset="0"/>
                </a:rPr>
                <a:t>, zanemarivanje djeteta, siromaštvo</a:t>
              </a:r>
              <a:endParaRPr lang="hr-HR" sz="12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5774605" y="4035908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dash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 flipV="1">
              <a:off x="5773970" y="4739056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50000"/>
                </a:schemeClr>
              </a:solidFill>
              <a:prstDash val="dash"/>
            </a:ln>
            <a:effectLst/>
          </p:spPr>
        </p:cxnSp>
        <p:sp>
          <p:nvSpPr>
            <p:cNvPr id="24" name="Rectangle 23"/>
            <p:cNvSpPr/>
            <p:nvPr/>
          </p:nvSpPr>
          <p:spPr>
            <a:xfrm>
              <a:off x="6309540" y="4461414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</a:rPr>
                <a:t>nedovoljno </a:t>
              </a:r>
              <a:r>
                <a:rPr lang="hr-HR" sz="12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</a:rPr>
                <a:t>uvažavanje obiteljskog, religijskog, jezičnog, kulturnog, etničkog </a:t>
              </a: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</a:rPr>
                <a:t>identiteta djeteta</a:t>
              </a:r>
              <a:endParaRPr lang="hr-HR" sz="12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5773970" y="5404294"/>
              <a:ext cx="468630" cy="0"/>
            </a:xfrm>
            <a:prstGeom prst="line">
              <a:avLst/>
            </a:prstGeom>
            <a:noFill/>
            <a:ln w="9525" cap="flat" cmpd="sng" algn="ctr">
              <a:solidFill>
                <a:schemeClr val="accent1">
                  <a:lumMod val="50000"/>
                </a:schemeClr>
              </a:solidFill>
              <a:prstDash val="dash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6309540" y="5126652"/>
              <a:ext cx="2484494" cy="540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>
              <a:outerShdw blurRad="25400" dist="12700" dir="10800000" algn="r" rotWithShape="0">
                <a:prstClr val="black">
                  <a:alpha val="18000"/>
                </a:prstClr>
              </a:outerShdw>
            </a:effectLst>
          </p:spPr>
          <p:txBody>
            <a:bodyPr wrap="square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0"/>
                </a:spcAft>
              </a:pP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teškoće </a:t>
              </a:r>
              <a:r>
                <a:rPr lang="hr-HR" sz="1200" dirty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uključivanja u društvo uvjetovane </a:t>
              </a:r>
              <a:r>
                <a:rPr lang="hr-HR" sz="1200" dirty="0" smtClean="0">
                  <a:solidFill>
                    <a:schemeClr val="accent6">
                      <a:lumMod val="5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različitim obiteljskim karakteristikama</a:t>
              </a:r>
              <a:endParaRPr lang="hr-HR" sz="1200" dirty="0">
                <a:solidFill>
                  <a:schemeClr val="accent6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51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RODITELJA)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7884" t="2997" r="1781" b="67288"/>
          <a:stretch/>
        </p:blipFill>
        <p:spPr>
          <a:xfrm>
            <a:off x="3708798" y="1655178"/>
            <a:ext cx="5366657" cy="11974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9966" y="2748816"/>
            <a:ext cx="81504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Uključenost djeteta u tretmane u posljednjih 12 mjeseci:</a:t>
            </a:r>
            <a:endParaRPr lang="hr-HR" sz="24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99073"/>
              </p:ext>
            </p:extLst>
          </p:nvPr>
        </p:nvGraphicFramePr>
        <p:xfrm>
          <a:off x="339635" y="3210481"/>
          <a:ext cx="6561907" cy="29667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5480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69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69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%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TRETMAN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LOGOPEDA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119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26,9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TRETMAN PSIHOLOGA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4,5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SPECIJALISTIČKI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MEDICINSKI TRETMAN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12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2,7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RADNU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ILI FIZIKALNU TERAPIJA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2,3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TRETMAN EDUKACIJSKOG REHABILITATORA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1,8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TRETMAN CENTRA ZA SOCIJALNU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SKRB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4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0,9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NEKI DRUGI TRETMAN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21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4,7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10010" y="3198791"/>
            <a:ext cx="2099319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dječaci &gt; djevojčice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6136" y="3624272"/>
            <a:ext cx="2099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2"/>
                </a:solidFill>
                <a:latin typeface="Cambria" panose="02040503050406030204" pitchFamily="18" charset="0"/>
              </a:rPr>
              <a:t>nisu utvrđene razlike u odnosu na </a:t>
            </a: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dob</a:t>
            </a:r>
          </a:p>
          <a:p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statistički značajna povezanost s traumatičnim iskustvima.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2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RODITELJA)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7884" t="2997" r="1781" b="67288"/>
          <a:stretch/>
        </p:blipFill>
        <p:spPr>
          <a:xfrm>
            <a:off x="1175657" y="1786147"/>
            <a:ext cx="3129514" cy="6982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9966" y="2574642"/>
            <a:ext cx="81504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Traumatična iskustva koje je dijete doživjelo:</a:t>
            </a:r>
            <a:endParaRPr lang="hr-HR" sz="24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604874"/>
              </p:ext>
            </p:extLst>
          </p:nvPr>
        </p:nvGraphicFramePr>
        <p:xfrm>
          <a:off x="339636" y="3036307"/>
          <a:ext cx="6398623" cy="31750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4348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18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18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%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VIŠEDNEVNE HOSPITALIZACIJE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88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19,9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SMRT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BLISKOG ČLANA OBITELJI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59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13,3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RAZVOD RODITELJA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24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5,4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OZBILJNU FIZIČKU POVREDU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15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3,4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DUGOTRAJNO ODVAJANJE OD RODITELJA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14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3,2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KONFLIKTNE OBITELJSKE ODNOSE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13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2,9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hr-HR" sz="1600" kern="1200" baseline="0" dirty="0" smtClean="0">
                          <a:solidFill>
                            <a:schemeClr val="accent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&lt;1% DJECE DOŽIVJELO JE NEIMAŠTINU, IZBJEGLIŠTVO, OBITELJSKO NASILJE</a:t>
                      </a:r>
                      <a:endParaRPr lang="hr-HR" sz="1600" kern="1200" baseline="0" dirty="0">
                        <a:solidFill>
                          <a:schemeClr val="accent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8496" t="37574" r="2148" b="33792"/>
          <a:stretch/>
        </p:blipFill>
        <p:spPr>
          <a:xfrm>
            <a:off x="5519057" y="1770000"/>
            <a:ext cx="3274976" cy="7157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10010" y="3198791"/>
            <a:ext cx="2099319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dječaci &gt; djevojčice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6136" y="3624272"/>
            <a:ext cx="20993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nisu utvrđene razlike u odnosu na dob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hr-HR" sz="1600" dirty="0" smtClean="0">
              <a:solidFill>
                <a:schemeClr val="accent2"/>
              </a:solidFill>
              <a:latin typeface="Cambria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statistički značajna povezanost s tretmanima.</a:t>
            </a: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32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37884" t="2997" r="1781" b="67288"/>
          <a:stretch/>
        </p:blipFill>
        <p:spPr>
          <a:xfrm>
            <a:off x="465745" y="1742604"/>
            <a:ext cx="3839426" cy="8566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9966" y="2748816"/>
            <a:ext cx="81504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Traumatična iskustva koje je dijete doživjelo:</a:t>
            </a:r>
            <a:endParaRPr lang="hr-HR" sz="2400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010610"/>
              </p:ext>
            </p:extLst>
          </p:nvPr>
        </p:nvGraphicFramePr>
        <p:xfrm>
          <a:off x="339635" y="3210481"/>
          <a:ext cx="7114900" cy="29667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2752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65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65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65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ROD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ODG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VIŠEDNEVNE HOSPITALIZACIJE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19,9 %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5,2 %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rgbClr val="CC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endParaRPr lang="hr-HR" dirty="0">
                        <a:solidFill>
                          <a:srgbClr val="CC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SMRT</a:t>
                      </a:r>
                      <a:r>
                        <a:rPr lang="hr-HR" sz="16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 BLISKOG ČLANA OBITELJI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13,3 %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3,8 %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rgbClr val="CC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endParaRPr lang="hr-HR" dirty="0">
                        <a:solidFill>
                          <a:srgbClr val="CC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OZBILJNU FIZIČKU POVREDU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3,4 %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0,5 %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rgbClr val="CC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endParaRPr lang="hr-HR" dirty="0">
                        <a:solidFill>
                          <a:srgbClr val="CC33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DUGOTRAJNO ODVAJANJE OD RODITELJA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3,2 %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2,0 %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rgbClr val="CC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endParaRPr lang="hr-HR" dirty="0">
                        <a:solidFill>
                          <a:srgbClr val="CC3300"/>
                        </a:solidFill>
                      </a:endParaRPr>
                    </a:p>
                  </a:txBody>
                  <a:tcPr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KONFLIKTNE OBITELJSKE ODNOSE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2,9 %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3,4 %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endParaRPr lang="hr-HR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RAZVOD RODITELJA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5,4 %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5,6 %</a:t>
                      </a:r>
                      <a:endParaRPr lang="hr-HR" sz="160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endParaRPr lang="hr-HR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hr-HR" sz="1600" kern="1200" baseline="0" dirty="0" smtClean="0">
                          <a:solidFill>
                            <a:schemeClr val="accent2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0 % DJECE DOŽIVJELO JE NEIMAŠTINU, IZBJEGLIŠTVO, VRŠNJAČKO NASILJE</a:t>
                      </a:r>
                      <a:endParaRPr lang="hr-HR" sz="1600" kern="1200" baseline="0" dirty="0">
                        <a:solidFill>
                          <a:schemeClr val="accent2"/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38496" t="37574" r="2148" b="33792"/>
          <a:stretch/>
        </p:blipFill>
        <p:spPr>
          <a:xfrm>
            <a:off x="4954607" y="1726457"/>
            <a:ext cx="3839426" cy="83913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71653" y="6275188"/>
            <a:ext cx="49987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1600" dirty="0">
                <a:solidFill>
                  <a:schemeClr val="accent2"/>
                </a:solidFill>
                <a:latin typeface="Cambria" panose="02040503050406030204" pitchFamily="18" charset="0"/>
              </a:rPr>
              <a:t>Kvalitetnija komunikacija i razmjena informacija!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54535" y="3624272"/>
            <a:ext cx="162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statistički značajna korelacija procjena roditelja i odgojitelja (r=0,235; p&lt;0,01)</a:t>
            </a:r>
          </a:p>
          <a:p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76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3" y="290530"/>
            <a:ext cx="2506070" cy="1031194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536" y="6019523"/>
            <a:ext cx="1339497" cy="56187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 rotWithShape="1">
          <a:blip r:embed="rId4"/>
          <a:srcRect l="3000" t="82768" r="3324" b="16318"/>
          <a:stretch/>
        </p:blipFill>
        <p:spPr>
          <a:xfrm>
            <a:off x="78377" y="1509696"/>
            <a:ext cx="8997078" cy="581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Pravokutnik 28"/>
          <p:cNvSpPr/>
          <p:nvPr/>
        </p:nvSpPr>
        <p:spPr>
          <a:xfrm>
            <a:off x="449304" y="124691"/>
            <a:ext cx="5472525" cy="1255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r-HR" sz="3600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REZULTATI </a:t>
            </a:r>
            <a:r>
              <a:rPr lang="hr-HR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(PROCJENE ODGOJITELJA)</a:t>
            </a:r>
            <a:endParaRPr lang="hr-HR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965" y="1831480"/>
            <a:ext cx="81504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Procjena razvojnog, zdravstvenog, </a:t>
            </a:r>
            <a:endParaRPr lang="hr-HR" sz="2400" b="1" dirty="0" smtClean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hr-HR" sz="2400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obiteljskog </a:t>
            </a:r>
            <a:r>
              <a:rPr lang="hr-HR" sz="2400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 socijalnog statusa djeteta: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363774"/>
              </p:ext>
            </p:extLst>
          </p:nvPr>
        </p:nvGraphicFramePr>
        <p:xfrm>
          <a:off x="339635" y="2812978"/>
          <a:ext cx="8040740" cy="26924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8978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90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38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N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%</a:t>
                      </a:r>
                      <a:endParaRPr lang="hr-HR" sz="16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RAZVOJNI STATUS DJETETA</a:t>
                      </a:r>
                    </a:p>
                    <a:p>
                      <a:pPr lvl="1"/>
                      <a:r>
                        <a:rPr lang="hr-HR" sz="1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(NEURORAZVOJNI RIZICI, TEŠKOĆE U RAZVOJU, SPECIFIČNE TEŠKOĆE UČENJA)</a:t>
                      </a:r>
                      <a:endParaRPr lang="hr-HR" sz="1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61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13,8</a:t>
                      </a:r>
                      <a:endParaRPr lang="hr-HR" sz="160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ZDRAVSTVENI STATUS DJETETA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(KRONIČNE BOLESTI,</a:t>
                      </a:r>
                      <a:r>
                        <a:rPr lang="hr-HR" sz="10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PONAŠAJNI I EMOCIONALNI PROBLEMI</a:t>
                      </a:r>
                      <a:r>
                        <a:rPr lang="hr-HR" sz="10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27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6,1</a:t>
                      </a:r>
                      <a:endParaRPr lang="hr-HR" sz="160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SOCIJALNI STATUS DJETETA</a:t>
                      </a:r>
                    </a:p>
                    <a:p>
                      <a:pPr lvl="1"/>
                      <a:r>
                        <a:rPr lang="hr-HR" sz="10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(RIZIK OD SIROMAŠTVA I SIROMAŠTVO, MANJINSKI ETNIČKI IDENTITET, STATUS MIGRANTA)</a:t>
                      </a:r>
                      <a:endParaRPr lang="hr-HR" sz="10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8</a:t>
                      </a:r>
                      <a:endParaRPr lang="hr-HR" sz="160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1,8</a:t>
                      </a:r>
                      <a:endParaRPr lang="hr-HR" sz="160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OBITELJSKI STATUS DJETETA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0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(NEPOVOLJNE KARAKTERISTIKE RODITELJA,</a:t>
                      </a:r>
                      <a:r>
                        <a:rPr lang="hr-HR" sz="10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NEPRIMJERENA KVALITETA BRIGE  O DJETETU</a:t>
                      </a:r>
                      <a:r>
                        <a:rPr lang="hr-HR" sz="10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 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</a:rPr>
                        <a:t>6</a:t>
                      </a:r>
                      <a:endParaRPr lang="hr-HR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r-HR" sz="16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1,4</a:t>
                      </a:r>
                      <a:endParaRPr lang="hr-HR" sz="160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285750" indent="-285750" algn="r">
                        <a:buFont typeface="Wingdings" panose="05000000000000000000" pitchFamily="2" charset="2"/>
                        <a:buChar char="Ø"/>
                      </a:pPr>
                      <a:r>
                        <a:rPr lang="hr-HR" sz="1600" b="1" dirty="0" smtClean="0">
                          <a:solidFill>
                            <a:schemeClr val="accent2"/>
                          </a:solidFill>
                          <a:latin typeface="Cambria" panose="02040503050406030204" pitchFamily="18" charset="0"/>
                        </a:rPr>
                        <a:t>19,4%</a:t>
                      </a:r>
                      <a:r>
                        <a:rPr lang="hr-HR" sz="1600" b="1" baseline="0" dirty="0" smtClean="0">
                          <a:solidFill>
                            <a:schemeClr val="accent2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hr-HR" sz="1600" baseline="0" dirty="0" smtClean="0">
                          <a:solidFill>
                            <a:schemeClr val="accent2"/>
                          </a:solidFill>
                          <a:latin typeface="Cambria" panose="02040503050406030204" pitchFamily="18" charset="0"/>
                        </a:rPr>
                        <a:t>DJECE IZLOŽENO JE BAREM JEDNOJ OD NAVEDENIH SKUPINA RIZIKA.</a:t>
                      </a:r>
                      <a:endParaRPr lang="hr-HR" sz="1600" dirty="0">
                        <a:solidFill>
                          <a:schemeClr val="accent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600" dirty="0">
                        <a:solidFill>
                          <a:schemeClr val="tx2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39635" y="5604024"/>
            <a:ext cx="74226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isu utvrđene statistički značajne razlike u odnosu na spol, niti dob.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r-HR" sz="16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za </a:t>
            </a:r>
            <a:r>
              <a:rPr lang="hr-HR" sz="1600" dirty="0">
                <a:solidFill>
                  <a:schemeClr val="accent2"/>
                </a:solidFill>
                <a:latin typeface="Cambria" panose="02040503050406030204" pitchFamily="18" charset="0"/>
              </a:rPr>
              <a:t>tek 7,7% djece odgojitelji procjenjuju da su u riziku socijalne isključenosti.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hr-HR" sz="1600" dirty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5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2763</TotalTime>
  <Words>1862</Words>
  <Application>Microsoft Office PowerPoint</Application>
  <PresentationFormat>On-screen Show (4:3)</PresentationFormat>
  <Paragraphs>369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</vt:lpstr>
      <vt:lpstr>Times New Roman</vt:lpstr>
      <vt:lpstr>Wingdings</vt:lpstr>
      <vt:lpstr>Tema sustava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Dejana Bouillet</dc:creator>
  <cp:lastModifiedBy>Sandra Antulić</cp:lastModifiedBy>
  <cp:revision>164</cp:revision>
  <dcterms:created xsi:type="dcterms:W3CDTF">2020-01-19T12:26:28Z</dcterms:created>
  <dcterms:modified xsi:type="dcterms:W3CDTF">2021-03-12T16:36:11Z</dcterms:modified>
</cp:coreProperties>
</file>