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325" r:id="rId2"/>
    <p:sldId id="328" r:id="rId3"/>
    <p:sldId id="329" r:id="rId4"/>
    <p:sldId id="330" r:id="rId5"/>
    <p:sldId id="326" r:id="rId6"/>
    <p:sldId id="327" r:id="rId7"/>
  </p:sldIdLst>
  <p:sldSz cx="12192000" cy="6858000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rednji stil 2 - Isticanj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72" y="8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0056" indent="0" algn="ctr">
              <a:buNone/>
              <a:defRPr/>
            </a:lvl2pPr>
            <a:lvl3pPr marL="900113" indent="0" algn="ctr">
              <a:buNone/>
              <a:defRPr/>
            </a:lvl3pPr>
            <a:lvl4pPr marL="1350169" indent="0" algn="ctr">
              <a:buNone/>
              <a:defRPr/>
            </a:lvl4pPr>
            <a:lvl5pPr marL="1800225" indent="0" algn="ctr">
              <a:buNone/>
              <a:defRPr/>
            </a:lvl5pPr>
            <a:lvl6pPr marL="2250281" indent="0" algn="ctr">
              <a:buNone/>
              <a:defRPr/>
            </a:lvl6pPr>
            <a:lvl7pPr marL="2700338" indent="0" algn="ctr">
              <a:buNone/>
              <a:defRPr/>
            </a:lvl7pPr>
            <a:lvl8pPr marL="3150394" indent="0" algn="ctr">
              <a:buNone/>
              <a:defRPr/>
            </a:lvl8pPr>
            <a:lvl9pPr marL="360045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hr-H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E10B1B-994D-4801-BE8C-ED23FD1A4E76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4838432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r-H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B5B96F2-4DEB-46B6-9C3F-365959D776FB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9958025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r-H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3E1B75-9494-4CB3-9750-F47EC41FDC43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96437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09600" y="1600200"/>
            <a:ext cx="10972800" cy="4525963"/>
          </a:xfrm>
        </p:spPr>
        <p:txBody>
          <a:bodyPr/>
          <a:lstStyle/>
          <a:p>
            <a:pPr lvl="0"/>
            <a:endParaRPr lang="hr-HR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BD4EBF-3921-4CFE-B918-9F6F0522CC4D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0404358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r-HR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79B4EA-C6A8-4D93-822D-09130341E5BF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964659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3938" b="1" cap="all"/>
            </a:lvl1pPr>
          </a:lstStyle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1969"/>
            </a:lvl1pPr>
            <a:lvl2pPr marL="450056" indent="0">
              <a:buNone/>
              <a:defRPr sz="1772"/>
            </a:lvl2pPr>
            <a:lvl3pPr marL="900113" indent="0">
              <a:buNone/>
              <a:defRPr sz="1575"/>
            </a:lvl3pPr>
            <a:lvl4pPr marL="1350169" indent="0">
              <a:buNone/>
              <a:defRPr sz="1378"/>
            </a:lvl4pPr>
            <a:lvl5pPr marL="1800225" indent="0">
              <a:buNone/>
              <a:defRPr sz="1378"/>
            </a:lvl5pPr>
            <a:lvl6pPr marL="2250281" indent="0">
              <a:buNone/>
              <a:defRPr sz="1378"/>
            </a:lvl6pPr>
            <a:lvl7pPr marL="2700338" indent="0">
              <a:buNone/>
              <a:defRPr sz="1378"/>
            </a:lvl7pPr>
            <a:lvl8pPr marL="3150394" indent="0">
              <a:buNone/>
              <a:defRPr sz="1378"/>
            </a:lvl8pPr>
            <a:lvl9pPr marL="3600450" indent="0">
              <a:buNone/>
              <a:defRPr sz="137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8E8970-663E-4883-85D6-BC63EF82233C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7081088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0"/>
            <a:ext cx="5384800" cy="4525963"/>
          </a:xfrm>
        </p:spPr>
        <p:txBody>
          <a:bodyPr/>
          <a:lstStyle>
            <a:lvl1pPr>
              <a:defRPr sz="2756"/>
            </a:lvl1pPr>
            <a:lvl2pPr>
              <a:defRPr sz="2363"/>
            </a:lvl2pPr>
            <a:lvl3pPr>
              <a:defRPr sz="1969"/>
            </a:lvl3pPr>
            <a:lvl4pPr>
              <a:defRPr sz="1772"/>
            </a:lvl4pPr>
            <a:lvl5pPr>
              <a:defRPr sz="1772"/>
            </a:lvl5pPr>
            <a:lvl6pPr>
              <a:defRPr sz="1772"/>
            </a:lvl6pPr>
            <a:lvl7pPr>
              <a:defRPr sz="1772"/>
            </a:lvl7pPr>
            <a:lvl8pPr>
              <a:defRPr sz="1772"/>
            </a:lvl8pPr>
            <a:lvl9pPr>
              <a:defRPr sz="1772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r-H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0"/>
            <a:ext cx="5384800" cy="4525963"/>
          </a:xfrm>
        </p:spPr>
        <p:txBody>
          <a:bodyPr/>
          <a:lstStyle>
            <a:lvl1pPr>
              <a:defRPr sz="2756"/>
            </a:lvl1pPr>
            <a:lvl2pPr>
              <a:defRPr sz="2363"/>
            </a:lvl2pPr>
            <a:lvl3pPr>
              <a:defRPr sz="1969"/>
            </a:lvl3pPr>
            <a:lvl4pPr>
              <a:defRPr sz="1772"/>
            </a:lvl4pPr>
            <a:lvl5pPr>
              <a:defRPr sz="1772"/>
            </a:lvl5pPr>
            <a:lvl6pPr>
              <a:defRPr sz="1772"/>
            </a:lvl6pPr>
            <a:lvl7pPr>
              <a:defRPr sz="1772"/>
            </a:lvl7pPr>
            <a:lvl8pPr>
              <a:defRPr sz="1772"/>
            </a:lvl8pPr>
            <a:lvl9pPr>
              <a:defRPr sz="1772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r-HR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C03359-615B-4C06-A6F1-B2F6094FFEA3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3355324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1" y="1535114"/>
            <a:ext cx="5386917" cy="639762"/>
          </a:xfrm>
        </p:spPr>
        <p:txBody>
          <a:bodyPr anchor="b"/>
          <a:lstStyle>
            <a:lvl1pPr marL="0" indent="0">
              <a:buNone/>
              <a:defRPr sz="2363" b="1"/>
            </a:lvl1pPr>
            <a:lvl2pPr marL="450056" indent="0">
              <a:buNone/>
              <a:defRPr sz="1969" b="1"/>
            </a:lvl2pPr>
            <a:lvl3pPr marL="900113" indent="0">
              <a:buNone/>
              <a:defRPr sz="1772" b="1"/>
            </a:lvl3pPr>
            <a:lvl4pPr marL="1350169" indent="0">
              <a:buNone/>
              <a:defRPr sz="1575" b="1"/>
            </a:lvl4pPr>
            <a:lvl5pPr marL="1800225" indent="0">
              <a:buNone/>
              <a:defRPr sz="1575" b="1"/>
            </a:lvl5pPr>
            <a:lvl6pPr marL="2250281" indent="0">
              <a:buNone/>
              <a:defRPr sz="1575" b="1"/>
            </a:lvl6pPr>
            <a:lvl7pPr marL="2700338" indent="0">
              <a:buNone/>
              <a:defRPr sz="1575" b="1"/>
            </a:lvl7pPr>
            <a:lvl8pPr marL="3150394" indent="0">
              <a:buNone/>
              <a:defRPr sz="1575" b="1"/>
            </a:lvl8pPr>
            <a:lvl9pPr marL="3600450" indent="0">
              <a:buNone/>
              <a:defRPr sz="157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1" y="2174876"/>
            <a:ext cx="5386917" cy="3951288"/>
          </a:xfrm>
        </p:spPr>
        <p:txBody>
          <a:bodyPr/>
          <a:lstStyle>
            <a:lvl1pPr>
              <a:defRPr sz="2363"/>
            </a:lvl1pPr>
            <a:lvl2pPr>
              <a:defRPr sz="1969"/>
            </a:lvl2pPr>
            <a:lvl3pPr>
              <a:defRPr sz="1772"/>
            </a:lvl3pPr>
            <a:lvl4pPr>
              <a:defRPr sz="1575"/>
            </a:lvl4pPr>
            <a:lvl5pPr>
              <a:defRPr sz="1575"/>
            </a:lvl5pPr>
            <a:lvl6pPr>
              <a:defRPr sz="1575"/>
            </a:lvl6pPr>
            <a:lvl7pPr>
              <a:defRPr sz="1575"/>
            </a:lvl7pPr>
            <a:lvl8pPr>
              <a:defRPr sz="1575"/>
            </a:lvl8pPr>
            <a:lvl9pPr>
              <a:defRPr sz="15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r-H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7" y="1535114"/>
            <a:ext cx="5389034" cy="639762"/>
          </a:xfrm>
        </p:spPr>
        <p:txBody>
          <a:bodyPr anchor="b"/>
          <a:lstStyle>
            <a:lvl1pPr marL="0" indent="0">
              <a:buNone/>
              <a:defRPr sz="2363" b="1"/>
            </a:lvl1pPr>
            <a:lvl2pPr marL="450056" indent="0">
              <a:buNone/>
              <a:defRPr sz="1969" b="1"/>
            </a:lvl2pPr>
            <a:lvl3pPr marL="900113" indent="0">
              <a:buNone/>
              <a:defRPr sz="1772" b="1"/>
            </a:lvl3pPr>
            <a:lvl4pPr marL="1350169" indent="0">
              <a:buNone/>
              <a:defRPr sz="1575" b="1"/>
            </a:lvl4pPr>
            <a:lvl5pPr marL="1800225" indent="0">
              <a:buNone/>
              <a:defRPr sz="1575" b="1"/>
            </a:lvl5pPr>
            <a:lvl6pPr marL="2250281" indent="0">
              <a:buNone/>
              <a:defRPr sz="1575" b="1"/>
            </a:lvl6pPr>
            <a:lvl7pPr marL="2700338" indent="0">
              <a:buNone/>
              <a:defRPr sz="1575" b="1"/>
            </a:lvl7pPr>
            <a:lvl8pPr marL="3150394" indent="0">
              <a:buNone/>
              <a:defRPr sz="1575" b="1"/>
            </a:lvl8pPr>
            <a:lvl9pPr marL="3600450" indent="0">
              <a:buNone/>
              <a:defRPr sz="157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7" y="2174876"/>
            <a:ext cx="5389034" cy="3951288"/>
          </a:xfrm>
        </p:spPr>
        <p:txBody>
          <a:bodyPr/>
          <a:lstStyle>
            <a:lvl1pPr>
              <a:defRPr sz="2363"/>
            </a:lvl1pPr>
            <a:lvl2pPr>
              <a:defRPr sz="1969"/>
            </a:lvl2pPr>
            <a:lvl3pPr>
              <a:defRPr sz="1772"/>
            </a:lvl3pPr>
            <a:lvl4pPr>
              <a:defRPr sz="1575"/>
            </a:lvl4pPr>
            <a:lvl5pPr>
              <a:defRPr sz="1575"/>
            </a:lvl5pPr>
            <a:lvl6pPr>
              <a:defRPr sz="1575"/>
            </a:lvl6pPr>
            <a:lvl7pPr>
              <a:defRPr sz="1575"/>
            </a:lvl7pPr>
            <a:lvl8pPr>
              <a:defRPr sz="1575"/>
            </a:lvl8pPr>
            <a:lvl9pPr>
              <a:defRPr sz="15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r-HR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4FA0C8-D37C-4A7D-B00B-5F79023E757D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3649584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DC2BB73-AAC7-447D-BBB5-89D7391889AE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6987283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0D2519-9AE6-4B0E-A6C1-B949721929C2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9201749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1969" b="1"/>
            </a:lvl1pPr>
          </a:lstStyle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150"/>
            </a:lvl1pPr>
            <a:lvl2pPr>
              <a:defRPr sz="2756"/>
            </a:lvl2pPr>
            <a:lvl3pPr>
              <a:defRPr sz="2363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r-H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378"/>
            </a:lvl1pPr>
            <a:lvl2pPr marL="450056" indent="0">
              <a:buNone/>
              <a:defRPr sz="1181"/>
            </a:lvl2pPr>
            <a:lvl3pPr marL="900113" indent="0">
              <a:buNone/>
              <a:defRPr sz="984"/>
            </a:lvl3pPr>
            <a:lvl4pPr marL="1350169" indent="0">
              <a:buNone/>
              <a:defRPr sz="886"/>
            </a:lvl4pPr>
            <a:lvl5pPr marL="1800225" indent="0">
              <a:buNone/>
              <a:defRPr sz="886"/>
            </a:lvl5pPr>
            <a:lvl6pPr marL="2250281" indent="0">
              <a:buNone/>
              <a:defRPr sz="886"/>
            </a:lvl6pPr>
            <a:lvl7pPr marL="2700338" indent="0">
              <a:buNone/>
              <a:defRPr sz="886"/>
            </a:lvl7pPr>
            <a:lvl8pPr marL="3150394" indent="0">
              <a:buNone/>
              <a:defRPr sz="886"/>
            </a:lvl8pPr>
            <a:lvl9pPr marL="3600450" indent="0">
              <a:buNone/>
              <a:defRPr sz="886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A17D3B5-EC5A-4995-BEFC-DA22C2BDAF36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6050890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1"/>
            <a:ext cx="7315200" cy="566738"/>
          </a:xfrm>
        </p:spPr>
        <p:txBody>
          <a:bodyPr anchor="b"/>
          <a:lstStyle>
            <a:lvl1pPr algn="l">
              <a:defRPr sz="1969" b="1"/>
            </a:lvl1pPr>
          </a:lstStyle>
          <a:p>
            <a:r>
              <a:rPr lang="en-US"/>
              <a:t>Click to edit Master title style</a:t>
            </a:r>
            <a:endParaRPr lang="hr-H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150"/>
            </a:lvl1pPr>
            <a:lvl2pPr marL="450056" indent="0">
              <a:buNone/>
              <a:defRPr sz="2756"/>
            </a:lvl2pPr>
            <a:lvl3pPr marL="900113" indent="0">
              <a:buNone/>
              <a:defRPr sz="2363"/>
            </a:lvl3pPr>
            <a:lvl4pPr marL="1350169" indent="0">
              <a:buNone/>
              <a:defRPr sz="1969"/>
            </a:lvl4pPr>
            <a:lvl5pPr marL="1800225" indent="0">
              <a:buNone/>
              <a:defRPr sz="1969"/>
            </a:lvl5pPr>
            <a:lvl6pPr marL="2250281" indent="0">
              <a:buNone/>
              <a:defRPr sz="1969"/>
            </a:lvl6pPr>
            <a:lvl7pPr marL="2700338" indent="0">
              <a:buNone/>
              <a:defRPr sz="1969"/>
            </a:lvl7pPr>
            <a:lvl8pPr marL="3150394" indent="0">
              <a:buNone/>
              <a:defRPr sz="1969"/>
            </a:lvl8pPr>
            <a:lvl9pPr marL="3600450" indent="0">
              <a:buNone/>
              <a:defRPr sz="1969"/>
            </a:lvl9pPr>
          </a:lstStyle>
          <a:p>
            <a:pPr lvl="0"/>
            <a:endParaRPr lang="hr-HR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9"/>
            <a:ext cx="7315200" cy="804862"/>
          </a:xfrm>
        </p:spPr>
        <p:txBody>
          <a:bodyPr/>
          <a:lstStyle>
            <a:lvl1pPr marL="0" indent="0">
              <a:buNone/>
              <a:defRPr sz="1378"/>
            </a:lvl1pPr>
            <a:lvl2pPr marL="450056" indent="0">
              <a:buNone/>
              <a:defRPr sz="1181"/>
            </a:lvl2pPr>
            <a:lvl3pPr marL="900113" indent="0">
              <a:buNone/>
              <a:defRPr sz="984"/>
            </a:lvl3pPr>
            <a:lvl4pPr marL="1350169" indent="0">
              <a:buNone/>
              <a:defRPr sz="886"/>
            </a:lvl4pPr>
            <a:lvl5pPr marL="1800225" indent="0">
              <a:buNone/>
              <a:defRPr sz="886"/>
            </a:lvl5pPr>
            <a:lvl6pPr marL="2250281" indent="0">
              <a:buNone/>
              <a:defRPr sz="886"/>
            </a:lvl6pPr>
            <a:lvl7pPr marL="2700338" indent="0">
              <a:buNone/>
              <a:defRPr sz="886"/>
            </a:lvl7pPr>
            <a:lvl8pPr marL="3150394" indent="0">
              <a:buNone/>
              <a:defRPr sz="886"/>
            </a:lvl8pPr>
            <a:lvl9pPr marL="3600450" indent="0">
              <a:buNone/>
              <a:defRPr sz="886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2707E4-C163-48AB-82DF-6F2BFB08BE4D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8862503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274638"/>
            <a:ext cx="109728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hr-HR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600200"/>
            <a:ext cx="109728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r-HR"/>
              <a:t>Click to edit Master text styles</a:t>
            </a:r>
          </a:p>
          <a:p>
            <a:pPr lvl="1"/>
            <a:r>
              <a:rPr lang="hr-HR"/>
              <a:t>Second level</a:t>
            </a:r>
          </a:p>
          <a:p>
            <a:pPr lvl="2"/>
            <a:r>
              <a:rPr lang="hr-HR"/>
              <a:t>Third level</a:t>
            </a:r>
          </a:p>
          <a:p>
            <a:pPr lvl="3"/>
            <a:r>
              <a:rPr lang="hr-HR"/>
              <a:t>Fourth level</a:t>
            </a:r>
          </a:p>
          <a:p>
            <a:pPr lvl="4"/>
            <a:r>
              <a:rPr lang="hr-HR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09600" y="6245225"/>
            <a:ext cx="2844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378"/>
            </a:lvl1pPr>
          </a:lstStyle>
          <a:p>
            <a:pPr>
              <a:defRPr/>
            </a:pPr>
            <a:endParaRPr lang="hr-H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5225"/>
            <a:ext cx="3860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378"/>
            </a:lvl1pPr>
          </a:lstStyle>
          <a:p>
            <a:pPr>
              <a:defRPr/>
            </a:pPr>
            <a:r>
              <a:rPr lang="vi-VN"/>
              <a:t>mr. sc. Sanja McMurtry - viša savjetnica za međunarodnu suradnju</a:t>
            </a:r>
            <a:endParaRPr lang="hr-H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5225"/>
            <a:ext cx="2844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378"/>
            </a:lvl1pPr>
          </a:lstStyle>
          <a:p>
            <a:pPr>
              <a:defRPr/>
            </a:pPr>
            <a:fld id="{3D748322-04E0-433A-8AD2-50299F9EE1FC}" type="slidenum">
              <a:rPr lang="hr-HR"/>
              <a:pPr>
                <a:defRPr/>
              </a:pPr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4435455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33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331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331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331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331">
          <a:solidFill>
            <a:schemeClr val="tx2"/>
          </a:solidFill>
          <a:latin typeface="Arial" charset="0"/>
        </a:defRPr>
      </a:lvl5pPr>
      <a:lvl6pPr marL="450056" algn="ctr" rtl="0" fontAlgn="base">
        <a:spcBef>
          <a:spcPct val="0"/>
        </a:spcBef>
        <a:spcAft>
          <a:spcPct val="0"/>
        </a:spcAft>
        <a:defRPr sz="4331">
          <a:solidFill>
            <a:schemeClr val="tx2"/>
          </a:solidFill>
          <a:latin typeface="Arial" charset="0"/>
        </a:defRPr>
      </a:lvl6pPr>
      <a:lvl7pPr marL="900113" algn="ctr" rtl="0" fontAlgn="base">
        <a:spcBef>
          <a:spcPct val="0"/>
        </a:spcBef>
        <a:spcAft>
          <a:spcPct val="0"/>
        </a:spcAft>
        <a:defRPr sz="4331">
          <a:solidFill>
            <a:schemeClr val="tx2"/>
          </a:solidFill>
          <a:latin typeface="Arial" charset="0"/>
        </a:defRPr>
      </a:lvl7pPr>
      <a:lvl8pPr marL="1350169" algn="ctr" rtl="0" fontAlgn="base">
        <a:spcBef>
          <a:spcPct val="0"/>
        </a:spcBef>
        <a:spcAft>
          <a:spcPct val="0"/>
        </a:spcAft>
        <a:defRPr sz="4331">
          <a:solidFill>
            <a:schemeClr val="tx2"/>
          </a:solidFill>
          <a:latin typeface="Arial" charset="0"/>
        </a:defRPr>
      </a:lvl8pPr>
      <a:lvl9pPr marL="1800225" algn="ctr" rtl="0" fontAlgn="base">
        <a:spcBef>
          <a:spcPct val="0"/>
        </a:spcBef>
        <a:spcAft>
          <a:spcPct val="0"/>
        </a:spcAft>
        <a:defRPr sz="4331">
          <a:solidFill>
            <a:schemeClr val="tx2"/>
          </a:solidFill>
          <a:latin typeface="Arial" charset="0"/>
        </a:defRPr>
      </a:lvl9pPr>
    </p:titleStyle>
    <p:bodyStyle>
      <a:lvl1pPr marL="337542" indent="-337542" algn="l" rtl="0" eaLnBrk="0" fontAlgn="base" hangingPunct="0">
        <a:spcBef>
          <a:spcPct val="20000"/>
        </a:spcBef>
        <a:spcAft>
          <a:spcPct val="0"/>
        </a:spcAft>
        <a:buChar char="•"/>
        <a:defRPr sz="3150">
          <a:solidFill>
            <a:schemeClr val="tx1"/>
          </a:solidFill>
          <a:latin typeface="+mn-lt"/>
          <a:ea typeface="+mn-ea"/>
          <a:cs typeface="+mn-cs"/>
        </a:defRPr>
      </a:lvl1pPr>
      <a:lvl2pPr marL="731342" indent="-281286" algn="l" rtl="0" eaLnBrk="0" fontAlgn="base" hangingPunct="0">
        <a:spcBef>
          <a:spcPct val="20000"/>
        </a:spcBef>
        <a:spcAft>
          <a:spcPct val="0"/>
        </a:spcAft>
        <a:buChar char="–"/>
        <a:defRPr sz="2756">
          <a:solidFill>
            <a:schemeClr val="tx1"/>
          </a:solidFill>
          <a:latin typeface="+mn-lt"/>
        </a:defRPr>
      </a:lvl2pPr>
      <a:lvl3pPr marL="1125141" indent="-225028" algn="l" rtl="0" eaLnBrk="0" fontAlgn="base" hangingPunct="0">
        <a:spcBef>
          <a:spcPct val="20000"/>
        </a:spcBef>
        <a:spcAft>
          <a:spcPct val="0"/>
        </a:spcAft>
        <a:buChar char="•"/>
        <a:defRPr sz="2363">
          <a:solidFill>
            <a:schemeClr val="tx1"/>
          </a:solidFill>
          <a:latin typeface="+mn-lt"/>
        </a:defRPr>
      </a:lvl3pPr>
      <a:lvl4pPr marL="1575197" indent="-225028" algn="l" rtl="0" eaLnBrk="0" fontAlgn="base" hangingPunct="0">
        <a:spcBef>
          <a:spcPct val="20000"/>
        </a:spcBef>
        <a:spcAft>
          <a:spcPct val="0"/>
        </a:spcAft>
        <a:buChar char="–"/>
        <a:defRPr sz="1969">
          <a:solidFill>
            <a:schemeClr val="tx1"/>
          </a:solidFill>
          <a:latin typeface="+mn-lt"/>
        </a:defRPr>
      </a:lvl4pPr>
      <a:lvl5pPr marL="2025253" indent="-225028" algn="l" rtl="0" eaLnBrk="0" fontAlgn="base" hangingPunct="0">
        <a:spcBef>
          <a:spcPct val="20000"/>
        </a:spcBef>
        <a:spcAft>
          <a:spcPct val="0"/>
        </a:spcAft>
        <a:buChar char="»"/>
        <a:defRPr sz="1969">
          <a:solidFill>
            <a:schemeClr val="tx1"/>
          </a:solidFill>
          <a:latin typeface="+mn-lt"/>
        </a:defRPr>
      </a:lvl5pPr>
      <a:lvl6pPr marL="2475309" indent="-225028" algn="l" rtl="0" fontAlgn="base">
        <a:spcBef>
          <a:spcPct val="20000"/>
        </a:spcBef>
        <a:spcAft>
          <a:spcPct val="0"/>
        </a:spcAft>
        <a:buChar char="»"/>
        <a:defRPr sz="1969">
          <a:solidFill>
            <a:schemeClr val="tx1"/>
          </a:solidFill>
          <a:latin typeface="+mn-lt"/>
        </a:defRPr>
      </a:lvl6pPr>
      <a:lvl7pPr marL="2925366" indent="-225028" algn="l" rtl="0" fontAlgn="base">
        <a:spcBef>
          <a:spcPct val="20000"/>
        </a:spcBef>
        <a:spcAft>
          <a:spcPct val="0"/>
        </a:spcAft>
        <a:buChar char="»"/>
        <a:defRPr sz="1969">
          <a:solidFill>
            <a:schemeClr val="tx1"/>
          </a:solidFill>
          <a:latin typeface="+mn-lt"/>
        </a:defRPr>
      </a:lvl7pPr>
      <a:lvl8pPr marL="3375422" indent="-225028" algn="l" rtl="0" fontAlgn="base">
        <a:spcBef>
          <a:spcPct val="20000"/>
        </a:spcBef>
        <a:spcAft>
          <a:spcPct val="0"/>
        </a:spcAft>
        <a:buChar char="»"/>
        <a:defRPr sz="1969">
          <a:solidFill>
            <a:schemeClr val="tx1"/>
          </a:solidFill>
          <a:latin typeface="+mn-lt"/>
        </a:defRPr>
      </a:lvl8pPr>
      <a:lvl9pPr marL="3825478" indent="-225028" algn="l" rtl="0" fontAlgn="base">
        <a:spcBef>
          <a:spcPct val="20000"/>
        </a:spcBef>
        <a:spcAft>
          <a:spcPct val="0"/>
        </a:spcAft>
        <a:buChar char="»"/>
        <a:defRPr sz="1969">
          <a:solidFill>
            <a:schemeClr val="tx1"/>
          </a:solidFill>
          <a:latin typeface="+mn-lt"/>
        </a:defRPr>
      </a:lvl9pPr>
    </p:bodyStyle>
    <p:otherStyle>
      <a:defPPr>
        <a:defRPr lang="sr-Latn-CS"/>
      </a:defPPr>
      <a:lvl1pPr marL="0" algn="l" defTabSz="900113" rtl="0" eaLnBrk="1" latinLnBrk="0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1pPr>
      <a:lvl2pPr marL="450056" algn="l" defTabSz="900113" rtl="0" eaLnBrk="1" latinLnBrk="0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2pPr>
      <a:lvl3pPr marL="900113" algn="l" defTabSz="900113" rtl="0" eaLnBrk="1" latinLnBrk="0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3pPr>
      <a:lvl4pPr marL="1350169" algn="l" defTabSz="900113" rtl="0" eaLnBrk="1" latinLnBrk="0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4pPr>
      <a:lvl5pPr marL="1800225" algn="l" defTabSz="900113" rtl="0" eaLnBrk="1" latinLnBrk="0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5pPr>
      <a:lvl6pPr marL="2250281" algn="l" defTabSz="900113" rtl="0" eaLnBrk="1" latinLnBrk="0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6pPr>
      <a:lvl7pPr marL="2700338" algn="l" defTabSz="900113" rtl="0" eaLnBrk="1" latinLnBrk="0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7pPr>
      <a:lvl8pPr marL="3150394" algn="l" defTabSz="900113" rtl="0" eaLnBrk="1" latinLnBrk="0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8pPr>
      <a:lvl9pPr marL="3600450" algn="l" defTabSz="900113" rtl="0" eaLnBrk="1" latinLnBrk="0" hangingPunct="1">
        <a:defRPr sz="177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>
            <a:extLst>
              <a:ext uri="{FF2B5EF4-FFF2-40B4-BE49-F238E27FC236}">
                <a16:creationId xmlns:a16="http://schemas.microsoft.com/office/drawing/2014/main" id="{940DE6E8-9E46-40AB-A725-DCB9CEA3B4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33547" y="577120"/>
            <a:ext cx="7174522" cy="841985"/>
          </a:xfrm>
        </p:spPr>
        <p:txBody>
          <a:bodyPr/>
          <a:lstStyle/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tabLst/>
              <a:defRPr/>
            </a:pPr>
            <a:r>
              <a:rPr kumimoji="0" lang="hr-HR" sz="18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DRŽAVNI STRUČNI SKUP ZA ODGOJITELJE, STRUČNE SURADNIKE</a:t>
            </a:r>
            <a:br>
              <a:rPr kumimoji="0" lang="hr-HR" sz="18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18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 I RAVNATELJE U DJEČJEM VRTIĆIMA</a:t>
            </a:r>
            <a:endParaRPr lang="hr-HR" sz="1800" b="1" dirty="0">
              <a:solidFill>
                <a:srgbClr val="0070C0"/>
              </a:solidFill>
              <a:latin typeface="Calibri Light" panose="020F0302020204030204" pitchFamily="34" charset="0"/>
              <a:cs typeface="Calibri Light" panose="020F0302020204030204" pitchFamily="34" charset="0"/>
            </a:endParaRPr>
          </a:p>
        </p:txBody>
      </p:sp>
      <p:sp>
        <p:nvSpPr>
          <p:cNvPr id="3" name="Rezervirano mjesto sadržaja 2">
            <a:extLst>
              <a:ext uri="{FF2B5EF4-FFF2-40B4-BE49-F238E27FC236}">
                <a16:creationId xmlns:a16="http://schemas.microsoft.com/office/drawing/2014/main" id="{8104DB0F-8D7E-4266-A2AD-8E0C38AD261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802424"/>
            <a:ext cx="10972800" cy="3305907"/>
          </a:xfrm>
        </p:spPr>
        <p:txBody>
          <a:bodyPr/>
          <a:lstStyle/>
          <a:p>
            <a:pPr marL="0" indent="0" algn="ctr">
              <a:buNone/>
            </a:pPr>
            <a:br>
              <a:rPr kumimoji="0" lang="hr-HR" sz="16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2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 </a:t>
            </a:r>
            <a:br>
              <a:rPr kumimoji="0" lang="hr-HR" sz="16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24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MODELI ODGOVORA NA ODGOJNO-OBRAZOVNE POTREBE DJECE IZLOŽENE RIZIKU SOCIJALNE ISKLJUČENOSTI U USTANOVAMA RANOG I PREDŠKOLSKOG ODGOJA I OBRAZOVANJA U REPUBLICI HRVATSKOJ</a:t>
            </a:r>
            <a:br>
              <a:rPr kumimoji="0" lang="hr-HR" sz="16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20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 </a:t>
            </a:r>
          </a:p>
          <a:p>
            <a:pPr marL="0" indent="0" algn="ctr">
              <a:buNone/>
            </a:pPr>
            <a:br>
              <a:rPr kumimoji="0" lang="hr-HR" sz="16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14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17. i 18. ožujka 2021.</a:t>
            </a:r>
            <a:endParaRPr lang="hr-HR" sz="1400" b="1" dirty="0">
              <a:solidFill>
                <a:srgbClr val="000000"/>
              </a:solidFill>
              <a:latin typeface="Calibri Light" panose="020F0302020204030204" pitchFamily="34" charset="0"/>
              <a:ea typeface="Calibri" panose="020F0502020204030204" pitchFamily="34" charset="0"/>
              <a:cs typeface="Calibri Light" panose="020F0302020204030204" pitchFamily="34" charset="0"/>
            </a:endParaRPr>
          </a:p>
          <a:p>
            <a:pPr marL="0" indent="0" algn="ctr">
              <a:buNone/>
            </a:pPr>
            <a:r>
              <a:rPr kumimoji="0" lang="hr-HR" sz="14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na mreži – Adobe </a:t>
            </a:r>
            <a:r>
              <a:rPr kumimoji="0" lang="hr-HR" sz="1400" b="1" i="0" u="none" strike="noStrike" kern="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Connect</a:t>
            </a:r>
            <a:r>
              <a:rPr kumimoji="0" lang="hr-HR" sz="14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 platforma</a:t>
            </a:r>
            <a:br>
              <a:rPr kumimoji="0" lang="hr-HR" sz="16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hr-HR" sz="1600" b="1" i="1" dirty="0">
              <a:latin typeface="Calibri Light" panose="020F0302020204030204" pitchFamily="34" charset="0"/>
              <a:cs typeface="Calibri Light" panose="020F0302020204030204" pitchFamily="34" charset="0"/>
            </a:endParaRPr>
          </a:p>
        </p:txBody>
      </p:sp>
      <p:sp>
        <p:nvSpPr>
          <p:cNvPr id="4" name="Rezervirano mjesto podnožja 3">
            <a:extLst>
              <a:ext uri="{FF2B5EF4-FFF2-40B4-BE49-F238E27FC236}">
                <a16:creationId xmlns:a16="http://schemas.microsoft.com/office/drawing/2014/main" id="{B2647B19-954A-4713-A57F-5F6079D839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1269" y="5491650"/>
            <a:ext cx="5662246" cy="476250"/>
          </a:xfrm>
        </p:spPr>
        <p:txBody>
          <a:bodyPr/>
          <a:lstStyle/>
          <a:p>
            <a:pPr defTabSz="428625">
              <a:defRPr/>
            </a:pPr>
            <a:r>
              <a:rPr lang="vi-VN" b="1" dirty="0">
                <a:solidFill>
                  <a:srgbClr val="00000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mr. sc. </a:t>
            </a:r>
            <a:r>
              <a:rPr lang="hr-HR" b="1" dirty="0">
                <a:solidFill>
                  <a:srgbClr val="00000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Andreja Silić</a:t>
            </a:r>
          </a:p>
          <a:p>
            <a:pPr defTabSz="428625">
              <a:defRPr/>
            </a:pPr>
            <a:r>
              <a:rPr lang="hr-HR" b="1" dirty="0">
                <a:solidFill>
                  <a:srgbClr val="00000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viša savjetnica za predškolski odgoj i obrazovanje</a:t>
            </a:r>
          </a:p>
        </p:txBody>
      </p:sp>
    </p:spTree>
    <p:extLst>
      <p:ext uri="{BB962C8B-B14F-4D97-AF65-F5344CB8AC3E}">
        <p14:creationId xmlns:p14="http://schemas.microsoft.com/office/powerpoint/2010/main" val="18731567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>
            <a:extLst>
              <a:ext uri="{FF2B5EF4-FFF2-40B4-BE49-F238E27FC236}">
                <a16:creationId xmlns:a16="http://schemas.microsoft.com/office/drawing/2014/main" id="{7BA7DCF2-A6F6-4C46-8534-2BEBD33A2E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1" y="611309"/>
            <a:ext cx="5609646" cy="815608"/>
          </a:xfrm>
        </p:spPr>
        <p:txBody>
          <a:bodyPr/>
          <a:lstStyle/>
          <a:p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DRŽAVNI STRUČNI SKUP ZA ODGOJITELJE, STRUČNE SURADNIKE</a:t>
            </a:r>
            <a:b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 I RAVNATELJE U DJEČJEM VRTIĆIMA</a:t>
            </a:r>
            <a:endParaRPr lang="hr-HR" dirty="0"/>
          </a:p>
        </p:txBody>
      </p:sp>
      <p:sp>
        <p:nvSpPr>
          <p:cNvPr id="3" name="Rezervirano mjesto sadržaja 2">
            <a:extLst>
              <a:ext uri="{FF2B5EF4-FFF2-40B4-BE49-F238E27FC236}">
                <a16:creationId xmlns:a16="http://schemas.microsoft.com/office/drawing/2014/main" id="{2A2979CC-F228-4C74-AA4A-71C36225442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17839" y="1860884"/>
            <a:ext cx="10887808" cy="3909557"/>
          </a:xfrm>
        </p:spPr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None/>
              <a:tabLst/>
              <a:defRPr/>
            </a:pPr>
            <a:r>
              <a:rPr lang="hr-HR" altLang="sr-Latn-RS" sz="1800" b="1" dirty="0">
                <a:solidFill>
                  <a:prstClr val="black"/>
                </a:solidFill>
                <a:latin typeface="Calibri Light" panose="020F0302020204030204"/>
                <a:cs typeface="Times New Roman" panose="02020603050405020304" pitchFamily="18" charset="0"/>
              </a:rPr>
              <a:t>Važnost i definiranje ustanova za rani i predškolski odgoj i obrazovanje:</a:t>
            </a:r>
            <a:endParaRPr kumimoji="0" lang="hr-HR" altLang="sr-Latn-RS" sz="1800" b="1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 Light" panose="020F0302020204030204"/>
              <a:ea typeface="+mn-ea"/>
              <a:cs typeface="Times New Roman" panose="02020603050405020304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None/>
              <a:tabLst/>
              <a:defRPr/>
            </a:pPr>
            <a:r>
              <a:rPr kumimoji="0" lang="hr-HR" altLang="sr-Latn-RS" sz="1800" i="0" u="none" strike="noStrike" kern="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Calibri Light" panose="020F0302020204030204"/>
                <a:ea typeface="+mn-ea"/>
                <a:cs typeface="Times New Roman" panose="02020603050405020304" pitchFamily="18" charset="0"/>
              </a:rPr>
              <a:t>Osnovna svrha institucija ranog i predškolskog odgoja i obrazovanja jest osiguravanje optimalnih uvjeta za uspješan odgoj i cjelovit razvoj svakog djeteta te unapređivanje djetetovih osobina koje se formiraju u najranijoj dobi.” (M. Ljubetić, 2009., str. 15)</a:t>
            </a:r>
          </a:p>
          <a:p>
            <a:pPr marL="0" marR="0" lvl="0" indent="0" algn="l" defTabSz="9144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None/>
              <a:tabLst/>
              <a:defRPr/>
            </a:pPr>
            <a:endParaRPr kumimoji="0" lang="hr-HR" altLang="sr-Latn-RS" sz="1800" b="1" i="0" u="none" strike="noStrike" kern="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Calibri Light" panose="020F0302020204030204"/>
              <a:ea typeface="+mn-ea"/>
              <a:cs typeface="Times New Roman" panose="02020603050405020304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None/>
              <a:tabLst/>
              <a:defRPr/>
            </a:pPr>
            <a:r>
              <a:rPr kumimoji="0" lang="hr-HR" altLang="sr-Latn-RS" sz="1800" b="1" i="0" u="none" strike="noStrike" kern="0" cap="none" spc="0" normalizeH="0" baseline="0" noProof="0" dirty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 Light" panose="020F0302020204030204"/>
                <a:ea typeface="+mn-ea"/>
                <a:cs typeface="Times New Roman" panose="02020603050405020304" pitchFamily="18" charset="0"/>
              </a:rPr>
              <a:t>Nacionalni </a:t>
            </a:r>
            <a:r>
              <a:rPr lang="hr-HR" altLang="sr-Latn-RS" sz="1800" b="1" dirty="0">
                <a:solidFill>
                  <a:srgbClr val="0070C0"/>
                </a:solidFill>
                <a:latin typeface="Calibri Light" panose="020F0302020204030204"/>
                <a:cs typeface="Times New Roman" panose="02020603050405020304" pitchFamily="18" charset="0"/>
              </a:rPr>
              <a:t>kurikulum za rani i predškolski odgoj i obrazovanje, Narodne novine, br. 5/15.</a:t>
            </a:r>
            <a:endParaRPr kumimoji="0" lang="hr-HR" altLang="sr-Latn-RS" sz="1800" b="1" i="0" u="none" strike="noStrike" kern="0" cap="none" spc="0" normalizeH="0" baseline="0" noProof="0" dirty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Calibri Light" panose="020F0302020204030204"/>
              <a:ea typeface="+mn-ea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hr-HR" sz="1600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Kvalitetnu odgojno-obrazovnu praksu i kurikulum vrtića izgrađuju </a:t>
            </a:r>
            <a:r>
              <a:rPr lang="hr-HR" sz="1600" b="1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djelatnici vrtića </a:t>
            </a:r>
            <a:r>
              <a:rPr lang="hr-HR" sz="1600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u skladu sa svojim </a:t>
            </a:r>
            <a:r>
              <a:rPr lang="hr-HR" sz="1600" b="1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profesionalnim znanjem i razumijevanjem vlastite odgojno-obrazovne prakse</a:t>
            </a:r>
            <a:r>
              <a:rPr lang="hr-HR" sz="1600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 te osobne </a:t>
            </a:r>
            <a:r>
              <a:rPr lang="hr-HR" sz="1600" b="1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motiviranosti za proces njezina unapređivanja</a:t>
            </a:r>
            <a:r>
              <a:rPr lang="hr-HR" sz="1600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. </a:t>
            </a:r>
            <a:r>
              <a:rPr lang="hr-HR" sz="1600" i="1" dirty="0">
                <a:solidFill>
                  <a:srgbClr val="FF000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Razvoj odgojno-obrazovne prakse i kurikuluma vrtića događa se paralelno s razvojem novih vrijednosti, razumijevanja i znanja odgojitelja i drugih djelatnika vrtića, za što im je potrebno osigurati kontinuirani profesionalni razvoj.</a:t>
            </a:r>
            <a:r>
              <a:rPr lang="hr-HR" sz="1600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 </a:t>
            </a:r>
          </a:p>
          <a:p>
            <a:pPr marL="0" indent="0">
              <a:buNone/>
            </a:pPr>
            <a:r>
              <a:rPr lang="hr-HR" sz="1600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Kvalitetu i perspektivu razvoja odgojno-obrazovne prakse i kurikuluma vrtića određuje i njegova </a:t>
            </a:r>
            <a:r>
              <a:rPr lang="hr-HR" sz="1600" b="1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»otvorenost« prema van</a:t>
            </a:r>
            <a:r>
              <a:rPr lang="hr-HR" sz="1600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, koja uključuje </a:t>
            </a:r>
            <a:r>
              <a:rPr lang="hr-HR" sz="1600" b="1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spremnost na uspostavljanje suradničkih odnosa djelatnika s obiteljima djece, drugim vrtićima i ostalim relevantnim institucijama</a:t>
            </a:r>
            <a:r>
              <a:rPr lang="hr-HR" sz="1600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 te spremnost </a:t>
            </a:r>
            <a:r>
              <a:rPr lang="hr-HR" sz="1600" b="1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na povezivanje sa </a:t>
            </a:r>
            <a:r>
              <a:rPr lang="hr-HR" sz="1600" b="1" i="1" dirty="0" err="1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sustručnjacima</a:t>
            </a:r>
            <a:r>
              <a:rPr lang="hr-HR" sz="1600" b="1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 i svim važnim tijelima lokalne zajednice</a:t>
            </a:r>
            <a:r>
              <a:rPr lang="hr-HR" sz="1600" i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. </a:t>
            </a:r>
            <a:r>
              <a:rPr lang="hr-HR" sz="1600" i="1" dirty="0">
                <a:solidFill>
                  <a:srgbClr val="FF000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Svijest djelatnika vrtića o važnosti povezivanja sa širim društvenim kontekstom posebno je važna kako bi vrtić mogao kvalitetno funkcionirati u sklopu šire socijalne zajednice. </a:t>
            </a:r>
          </a:p>
        </p:txBody>
      </p:sp>
      <p:sp>
        <p:nvSpPr>
          <p:cNvPr id="4" name="Rezervirano mjesto podnožja 3">
            <a:extLst>
              <a:ext uri="{FF2B5EF4-FFF2-40B4-BE49-F238E27FC236}">
                <a16:creationId xmlns:a16="http://schemas.microsoft.com/office/drawing/2014/main" id="{1982BCB6-906A-4F58-97DC-312D60D1FF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402623" y="5770441"/>
            <a:ext cx="5468815" cy="476250"/>
          </a:xfrm>
        </p:spPr>
        <p:txBody>
          <a:bodyPr/>
          <a:lstStyle/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vi-VN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mr. sc. </a:t>
            </a: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Andreja Silić</a:t>
            </a:r>
          </a:p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viša savjetnica za predškolski odgoj i obrazovanje</a:t>
            </a:r>
          </a:p>
          <a:p>
            <a:pPr>
              <a:defRPr/>
            </a:pP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27581216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>
            <a:extLst>
              <a:ext uri="{FF2B5EF4-FFF2-40B4-BE49-F238E27FC236}">
                <a16:creationId xmlns:a16="http://schemas.microsoft.com/office/drawing/2014/main" id="{2F8FA153-1ED8-4007-B313-9D51A54BE4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08295" y="575424"/>
            <a:ext cx="5374104" cy="868365"/>
          </a:xfrm>
        </p:spPr>
        <p:txBody>
          <a:bodyPr/>
          <a:lstStyle/>
          <a:p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DRŽAVNI STRUČNI SKUP ZA ODGOJITELJE, STRUČNE SURADNIKE</a:t>
            </a:r>
            <a:b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 I RAVNATELJE U DJEČJEM VRTIĆIMA</a:t>
            </a:r>
            <a:endParaRPr lang="hr-HR" dirty="0"/>
          </a:p>
        </p:txBody>
      </p:sp>
      <p:sp>
        <p:nvSpPr>
          <p:cNvPr id="3" name="Rezervirano mjesto sadržaja 2">
            <a:extLst>
              <a:ext uri="{FF2B5EF4-FFF2-40B4-BE49-F238E27FC236}">
                <a16:creationId xmlns:a16="http://schemas.microsoft.com/office/drawing/2014/main" id="{2D812D92-341D-4607-B977-88FB91103C5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53978" y="1600201"/>
            <a:ext cx="10828421" cy="4206126"/>
          </a:xfrm>
        </p:spPr>
        <p:txBody>
          <a:bodyPr/>
          <a:lstStyle/>
          <a:p>
            <a:pPr marL="0" indent="0">
              <a:buNone/>
            </a:pPr>
            <a:endParaRPr lang="hr-HR" sz="1800" dirty="0">
              <a:solidFill>
                <a:srgbClr val="0070C0"/>
              </a:solidFill>
              <a:latin typeface="Calibri Light" panose="020F0302020204030204" pitchFamily="34" charset="0"/>
              <a:cs typeface="Calibri Light" panose="020F0302020204030204" pitchFamily="34" charset="0"/>
            </a:endParaRPr>
          </a:p>
          <a:p>
            <a:pPr marL="0" indent="0">
              <a:buNone/>
            </a:pPr>
            <a:r>
              <a:rPr lang="hr-HR" sz="1800" b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Nužni preduvjeti i dobrobiti što ranijeg uključivanja djece u kvalitetne programe RPOO:</a:t>
            </a:r>
          </a:p>
          <a:p>
            <a:pPr marL="0" indent="0">
              <a:buNone/>
            </a:pPr>
            <a:endParaRPr lang="hr-HR" sz="1800" b="1" dirty="0">
              <a:solidFill>
                <a:srgbClr val="0070C0"/>
              </a:solidFill>
              <a:latin typeface="Calibri Light" panose="020F0302020204030204" pitchFamily="34" charset="0"/>
              <a:cs typeface="Calibri Light" panose="020F0302020204030204" pitchFamily="34" charset="0"/>
            </a:endParaRPr>
          </a:p>
          <a:p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dostupnost kvalitetnih odgojno-obrazovnih programa svoj djeci na području cijele RH</a:t>
            </a:r>
          </a:p>
          <a:p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pružanje optimalnih uvjeta za cjeloviti razvoj svakom djetetu</a:t>
            </a:r>
          </a:p>
          <a:p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važnost socijalne uključenosti djece od najranije dobi</a:t>
            </a:r>
          </a:p>
          <a:p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razvoj različitih odgojno-obrazovnih programa, u skladu s potrebama djece i njihovih roditelja</a:t>
            </a:r>
          </a:p>
          <a:p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djelovanje kvalitetnih odgojno-obrazovnih radnika – odgojitelja, stručnih suradnika i ravnatelja</a:t>
            </a:r>
          </a:p>
          <a:p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sustavno stručno usavršavanje i podrška u profesionalnom razvoju – uloga </a:t>
            </a:r>
            <a:r>
              <a:rPr lang="hr-HR" sz="1800" dirty="0" err="1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AZOO</a:t>
            </a:r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 </a:t>
            </a:r>
          </a:p>
          <a:p>
            <a:pPr marL="0" indent="0">
              <a:buNone/>
            </a:pPr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      (planiranje, osiguravanje kvalitete stručnog usavršavanja i pružanje podrške odgojno-obrazovnim radnicima,            </a:t>
            </a:r>
          </a:p>
          <a:p>
            <a:pPr marL="0" indent="0">
              <a:buNone/>
            </a:pPr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       povezivanje i kvalitetna međusobna suradnja teoretičara i praktičara te </a:t>
            </a:r>
            <a:r>
              <a:rPr kumimoji="0" lang="hr-HR" sz="1800" b="0" i="0" u="none" strike="noStrike" kern="0" cap="none" spc="0" normalizeH="0" baseline="0" noProof="0" dirty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praćenje rada </a:t>
            </a:r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kvalitetnih razvojnih </a:t>
            </a:r>
          </a:p>
          <a:p>
            <a:pPr marL="0" indent="0">
              <a:buNone/>
            </a:pPr>
            <a:r>
              <a:rPr lang="hr-HR" sz="1800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       centara za zajedničko učenje i unapređivanje odgojno-obrazovne prakse).</a:t>
            </a:r>
          </a:p>
        </p:txBody>
      </p:sp>
      <p:sp>
        <p:nvSpPr>
          <p:cNvPr id="4" name="Rezervirano mjesto podnožja 3">
            <a:extLst>
              <a:ext uri="{FF2B5EF4-FFF2-40B4-BE49-F238E27FC236}">
                <a16:creationId xmlns:a16="http://schemas.microsoft.com/office/drawing/2014/main" id="{E9178712-26AF-4EFE-B00B-B612570B55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753853" y="5806326"/>
            <a:ext cx="4684294" cy="476250"/>
          </a:xfrm>
        </p:spPr>
        <p:txBody>
          <a:bodyPr/>
          <a:lstStyle/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vi-VN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mr. sc. </a:t>
            </a: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Andreja Silić</a:t>
            </a:r>
          </a:p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viša savjetnica za predškolski odgoj i obrazovanje</a:t>
            </a:r>
          </a:p>
          <a:p>
            <a:pPr>
              <a:defRPr/>
            </a:pP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0138647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>
            <a:extLst>
              <a:ext uri="{FF2B5EF4-FFF2-40B4-BE49-F238E27FC236}">
                <a16:creationId xmlns:a16="http://schemas.microsoft.com/office/drawing/2014/main" id="{37C8D787-91CA-4070-B136-1F1EADAE5E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72462" y="691899"/>
            <a:ext cx="5309937" cy="872206"/>
          </a:xfrm>
        </p:spPr>
        <p:txBody>
          <a:bodyPr/>
          <a:lstStyle/>
          <a:p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DRŽAVNI STRUČNI SKUP ZA ODGOJITELJE, STRUČNE SURADNIKE</a:t>
            </a:r>
            <a:b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 I RAVNATELJE U DJEČJEM VRTIĆIMA</a:t>
            </a:r>
            <a:endParaRPr lang="hr-HR" dirty="0"/>
          </a:p>
        </p:txBody>
      </p:sp>
      <p:sp>
        <p:nvSpPr>
          <p:cNvPr id="3" name="Rezervirano mjesto sadržaja 2">
            <a:extLst>
              <a:ext uri="{FF2B5EF4-FFF2-40B4-BE49-F238E27FC236}">
                <a16:creationId xmlns:a16="http://schemas.microsoft.com/office/drawing/2014/main" id="{60C53C17-11E2-4B63-91E1-C09881C0BE7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53978" y="1925053"/>
            <a:ext cx="10828421" cy="3368842"/>
          </a:xfrm>
        </p:spPr>
        <p:txBody>
          <a:bodyPr/>
          <a:lstStyle/>
          <a:p>
            <a:pPr marL="0" indent="0">
              <a:buNone/>
            </a:pPr>
            <a:endParaRPr lang="hr-HR" sz="1800" b="1" dirty="0">
              <a:solidFill>
                <a:srgbClr val="0070C0"/>
              </a:solidFill>
              <a:latin typeface="Calibri Light" panose="020F0302020204030204" pitchFamily="34" charset="0"/>
              <a:cs typeface="Calibri Light" panose="020F0302020204030204" pitchFamily="34" charset="0"/>
            </a:endParaRPr>
          </a:p>
          <a:p>
            <a:pPr marL="0" indent="0">
              <a:buNone/>
            </a:pPr>
            <a:r>
              <a:rPr lang="hr-HR" sz="1800" b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Načela, koja čine vrijednosna uporišta, dio su bitne sastavnice kojom se osigurava unutarnja usklađenost svih sastavnica kurikuluma i partnersko djelovanje sudionika u izradi i primjeni kurikuluma. Načela RPOO-a su:</a:t>
            </a:r>
          </a:p>
          <a:p>
            <a:pPr marL="0" indent="0">
              <a:buNone/>
            </a:pPr>
            <a:endParaRPr lang="hr-HR" sz="1800" b="1" dirty="0">
              <a:solidFill>
                <a:srgbClr val="0070C0"/>
              </a:solidFill>
              <a:latin typeface="Calibri Light" panose="020F0302020204030204" pitchFamily="34" charset="0"/>
              <a:cs typeface="Calibri Light" panose="020F030202020403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hr-HR" sz="1800" b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fleksibilnost odgojno-obrazovnoga procesa u dječjem vrtiću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hr-HR" sz="1800" b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partnerstvo vrtića s roditeljima i širom zajednicom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hr-HR" sz="1800" b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osiguravanje kontinuiteta u odgoju i obrazovanju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hr-HR" sz="1800" b="1" dirty="0">
                <a:solidFill>
                  <a:srgbClr val="0070C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otvorenost za kontinuirano učenje i spremnost na unapređivanje prakse.</a:t>
            </a:r>
          </a:p>
        </p:txBody>
      </p:sp>
      <p:sp>
        <p:nvSpPr>
          <p:cNvPr id="4" name="Rezervirano mjesto podnožja 3">
            <a:extLst>
              <a:ext uri="{FF2B5EF4-FFF2-40B4-BE49-F238E27FC236}">
                <a16:creationId xmlns:a16="http://schemas.microsoft.com/office/drawing/2014/main" id="{D6EFB4BF-3CD5-495A-AC2D-A0C3F513C2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481138" y="5801311"/>
            <a:ext cx="5293894" cy="511258"/>
          </a:xfrm>
        </p:spPr>
        <p:txBody>
          <a:bodyPr/>
          <a:lstStyle/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vi-VN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mr. sc. </a:t>
            </a: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Andreja Silić</a:t>
            </a:r>
          </a:p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viša savjetnica za predškolski odgoj i obrazovanje</a:t>
            </a:r>
          </a:p>
          <a:p>
            <a:pPr>
              <a:defRPr/>
            </a:pP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3080406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>
            <a:extLst>
              <a:ext uri="{FF2B5EF4-FFF2-40B4-BE49-F238E27FC236}">
                <a16:creationId xmlns:a16="http://schemas.microsoft.com/office/drawing/2014/main" id="{F79BBB1B-B9C4-44B3-8051-24388AE953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105281" y="836193"/>
            <a:ext cx="5729654" cy="633046"/>
          </a:xfrm>
        </p:spPr>
        <p:txBody>
          <a:bodyPr/>
          <a:lstStyle/>
          <a:p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DRŽAVNI STRUČNI SKUP ZA ODGOJITELJE, STRUČNE SURADNIKE</a:t>
            </a:r>
            <a:b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 I RAVNATELJE U DJEČJEM VRTIĆIMA</a:t>
            </a:r>
            <a:endParaRPr lang="hr-HR" sz="1600" dirty="0"/>
          </a:p>
        </p:txBody>
      </p:sp>
      <p:sp>
        <p:nvSpPr>
          <p:cNvPr id="3" name="Rezervirano mjesto sadržaja 2">
            <a:extLst>
              <a:ext uri="{FF2B5EF4-FFF2-40B4-BE49-F238E27FC236}">
                <a16:creationId xmlns:a16="http://schemas.microsoft.com/office/drawing/2014/main" id="{D2F3CD93-196E-4CE2-A268-2C83DF3270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3558" y="2021306"/>
            <a:ext cx="10988842" cy="3683978"/>
          </a:xfrm>
        </p:spPr>
        <p:txBody>
          <a:bodyPr/>
          <a:lstStyle/>
          <a:p>
            <a:pPr marL="0" indent="0" algn="ctr">
              <a:buNone/>
              <a:defRPr/>
            </a:pPr>
            <a:r>
              <a:rPr lang="hr-HR" sz="2000" b="1" dirty="0">
                <a:solidFill>
                  <a:srgbClr val="FF0000"/>
                </a:solidFill>
                <a:effectLst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Podizanje razine kvalitete odgojno-obrazovnoga rada odgojitelja i stručnih suradnika s obzirom na djecu izloženu riziku socijalne isključenosti</a:t>
            </a:r>
            <a:endParaRPr kumimoji="0" lang="hr-HR" sz="2000" b="1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 Light" panose="020F0302020204030204" pitchFamily="34" charset="0"/>
              <a:cs typeface="Calibri Light" panose="020F030202020403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hr-HR" sz="1600" b="1" dirty="0">
              <a:solidFill>
                <a:srgbClr val="000000"/>
              </a:solidFill>
              <a:latin typeface="Calibri Light" panose="020F0302020204030204" pitchFamily="34" charset="0"/>
              <a:cs typeface="Calibri Light" panose="020F030202020403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Uloga </a:t>
            </a:r>
            <a:r>
              <a:rPr kumimoji="0" lang="hr-HR" sz="1600" b="1" u="none" strike="noStrike" kern="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AZOO</a:t>
            </a: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 u organiziranju sustavnog praćenja i podrške odgojno-obrazovnim radnicima u cjeloživotnom stručnom usavršavanju i razvoju s obzirom na istaknuti cilj projekta i 3. </a:t>
            </a:r>
            <a:r>
              <a:rPr kumimoji="0" lang="hr-HR" sz="1600" b="1" u="none" strike="noStrike" kern="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podcilj</a:t>
            </a: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hr-HR" sz="1600" b="1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 Light" panose="020F0302020204030204" pitchFamily="34" charset="0"/>
              <a:cs typeface="Calibri Light" panose="020F030202020403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Ciljevi projekta </a:t>
            </a:r>
            <a:r>
              <a:rPr kumimoji="0" lang="hr-HR" sz="1600" b="1" u="none" strike="noStrike" kern="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MORENEC</a:t>
            </a: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: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cilj: doprinijeti sistematizaciji postojećih i stvaranju novih znanstveno utemeljenih spoznaja o etiološkim, fenomenološkim i intervencijskim aspektima rizika socijalne isključenosti djece rane i predškolske dobi kao temeljima planiranja, razvoja i evaluacije učinkovitosti odgojno-obrazovnih metoda, strategija i programa usmjerenih obiteljima i djeci rane i predškolske dobi</a:t>
            </a:r>
          </a:p>
          <a:p>
            <a:pPr marL="337542" marR="0" lvl="0" indent="-337542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Char char="•"/>
              <a:tabLst/>
              <a:defRPr/>
            </a:pP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3. </a:t>
            </a:r>
            <a:r>
              <a:rPr kumimoji="0" lang="hr-HR" sz="1600" b="1" u="none" strike="noStrike" kern="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podcilj</a:t>
            </a: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: analiza </a:t>
            </a: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kvalitete pedagoške prakse stručnih djelatnika u ustanovama RPOO </a:t>
            </a: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s obzirom na </a:t>
            </a: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kompetencije za prepoznavanje i primjeren odgovor na potrebe djece u riziku socijalne isključenosti</a:t>
            </a:r>
            <a:r>
              <a:rPr kumimoji="0" lang="hr-HR" sz="1600" b="1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.</a:t>
            </a:r>
          </a:p>
          <a:p>
            <a:endParaRPr lang="hr-HR" dirty="0"/>
          </a:p>
        </p:txBody>
      </p:sp>
      <p:sp>
        <p:nvSpPr>
          <p:cNvPr id="4" name="Rezervirano mjesto podnožja 3">
            <a:extLst>
              <a:ext uri="{FF2B5EF4-FFF2-40B4-BE49-F238E27FC236}">
                <a16:creationId xmlns:a16="http://schemas.microsoft.com/office/drawing/2014/main" id="{7FCF34A4-0B12-40DB-927E-74BF55B460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497385" y="5888038"/>
            <a:ext cx="5215792" cy="476250"/>
          </a:xfrm>
        </p:spPr>
        <p:txBody>
          <a:bodyPr/>
          <a:lstStyle/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vi-VN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mr. sc. </a:t>
            </a: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Andreja Silić</a:t>
            </a:r>
          </a:p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viša savjetnica za predškolski odgoj i obrazovanje</a:t>
            </a:r>
          </a:p>
          <a:p>
            <a:pPr>
              <a:defRPr/>
            </a:pP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34657966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>
            <a:extLst>
              <a:ext uri="{FF2B5EF4-FFF2-40B4-BE49-F238E27FC236}">
                <a16:creationId xmlns:a16="http://schemas.microsoft.com/office/drawing/2014/main" id="{120FE384-6D09-4DEB-908C-526194F3D0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6677" y="721275"/>
            <a:ext cx="5486400" cy="805353"/>
          </a:xfrm>
        </p:spPr>
        <p:txBody>
          <a:bodyPr/>
          <a:lstStyle/>
          <a:p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DRŽAVNI STRUČNI SKUP ZA ODGOJITELJE, STRUČNE SURADNIKE</a:t>
            </a:r>
            <a:b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</a:b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Calibri" panose="020F0502020204030204" pitchFamily="34" charset="0"/>
                <a:cs typeface="Calibri Light" panose="020F0302020204030204" pitchFamily="34" charset="0"/>
              </a:rPr>
              <a:t> I RAVNATELJE U DJEČJEM VRTIĆIMA</a:t>
            </a:r>
            <a:endParaRPr lang="hr-HR" sz="1600" dirty="0"/>
          </a:p>
        </p:txBody>
      </p:sp>
      <p:sp>
        <p:nvSpPr>
          <p:cNvPr id="3" name="Rezervirano mjesto sadržaja 2">
            <a:extLst>
              <a:ext uri="{FF2B5EF4-FFF2-40B4-BE49-F238E27FC236}">
                <a16:creationId xmlns:a16="http://schemas.microsoft.com/office/drawing/2014/main" id="{A6074A8D-1C8E-4256-B3C7-E7AED5BDA8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287838"/>
          </a:xfrm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Prepoznajemo ulogu </a:t>
            </a:r>
            <a:r>
              <a:rPr kumimoji="0" lang="hr-HR" sz="1600" b="1" i="0" u="none" strike="noStrike" kern="0" cap="none" spc="0" normalizeH="0" baseline="0" noProof="0" dirty="0" err="1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AZOO</a:t>
            </a: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 u: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sustavnom jačanju kompetencija odgojitelja, stručnih suradnika i ravnatelja 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različitim oblicima komuniciranja na mreži, 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stručnim skupovima, 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manjim </a:t>
            </a:r>
            <a:r>
              <a:rPr kumimoji="0" lang="hr-HR" sz="1600" b="1" i="0" u="none" strike="noStrike" kern="0" cap="none" spc="0" normalizeH="0" baseline="0" noProof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interesnim grupama,</a:t>
            </a:r>
            <a:endParaRPr kumimoji="0" lang="hr-HR" sz="1600" b="1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 Light" panose="020F0302020204030204" pitchFamily="34" charset="0"/>
              <a:ea typeface="+mn-ea"/>
              <a:cs typeface="Calibri Light" panose="020F0302020204030204" pitchFamily="34" charset="0"/>
            </a:endParaRPr>
          </a:p>
          <a:p>
            <a:pPr marL="0" indent="0">
              <a:buNone/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u svrhu prepoznavanja i primjerenog odgovora na potrebe djece u riziku socijalne isključenosti.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hr-HR" sz="1600" b="1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 Light" panose="020F0302020204030204" pitchFamily="34" charset="0"/>
              <a:ea typeface="+mn-ea"/>
              <a:cs typeface="Calibri Light" panose="020F0302020204030204" pitchFamily="34" charset="0"/>
            </a:endParaRPr>
          </a:p>
          <a:p>
            <a:pPr marL="0" lvl="0" indent="0">
              <a:buNone/>
              <a:defRPr/>
            </a:pPr>
            <a:r>
              <a:rPr lang="hr-HR" sz="1600" b="1" dirty="0">
                <a:solidFill>
                  <a:srgbClr val="000000"/>
                </a:solidFill>
                <a:latin typeface="Calibri Light" panose="020F0302020204030204" pitchFamily="34" charset="0"/>
                <a:cs typeface="Calibri Light" panose="020F0302020204030204" pitchFamily="34" charset="0"/>
              </a:rPr>
              <a:t>Osiguravanje sustavne stručne podrške i kvalitetnog stručnog usavršavanja</a:t>
            </a: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 u svrhu: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prepoznavanja, 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planiranja, 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dokumentiranja, 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ostvarivanja,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vrednovanja odgojno-obrazovnog procesa u ustanovi te </a:t>
            </a:r>
          </a:p>
          <a:p>
            <a:pPr>
              <a:defRPr/>
            </a:pPr>
            <a:r>
              <a:rPr kumimoji="0" lang="hr-HR" sz="1600" b="1" i="0" u="none" strike="noStrike" kern="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 Light" panose="020F0302020204030204" pitchFamily="34" charset="0"/>
                <a:ea typeface="+mn-ea"/>
                <a:cs typeface="Calibri Light" panose="020F0302020204030204" pitchFamily="34" charset="0"/>
              </a:rPr>
              <a:t>sustavnog unapređivanja u suradnji s drugim suradnicima.</a:t>
            </a:r>
          </a:p>
          <a:p>
            <a:pPr marL="0" indent="0">
              <a:buNone/>
            </a:pPr>
            <a:endParaRPr lang="hr-HR" dirty="0"/>
          </a:p>
        </p:txBody>
      </p:sp>
      <p:sp>
        <p:nvSpPr>
          <p:cNvPr id="4" name="Rezervirano mjesto podnožja 3">
            <a:extLst>
              <a:ext uri="{FF2B5EF4-FFF2-40B4-BE49-F238E27FC236}">
                <a16:creationId xmlns:a16="http://schemas.microsoft.com/office/drawing/2014/main" id="{CC97C148-2917-48CC-B094-691E1C43C7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367455" y="5888038"/>
            <a:ext cx="5451230" cy="476250"/>
          </a:xfrm>
        </p:spPr>
        <p:txBody>
          <a:bodyPr/>
          <a:lstStyle/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vi-VN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mr. sc. </a:t>
            </a: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Andreja Silić</a:t>
            </a:r>
          </a:p>
          <a:p>
            <a:pPr marL="0" marR="0" lvl="0" indent="0" algn="ctr" defTabSz="42862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1378" b="1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viša savjetnica </a:t>
            </a:r>
            <a:r>
              <a:rPr kumimoji="0" lang="hr-HR" sz="1378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 Light" panose="020F0302020204030204" pitchFamily="34" charset="0"/>
                <a:cs typeface="Calibri Light" panose="020F0302020204030204" pitchFamily="34" charset="0"/>
              </a:rPr>
              <a:t>za predškolski odgoj i obrazovanje</a:t>
            </a:r>
          </a:p>
          <a:p>
            <a:pPr>
              <a:defRPr/>
            </a:pP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758612475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184</TotalTime>
  <Words>790</Words>
  <Application>Microsoft Office PowerPoint</Application>
  <PresentationFormat>Široki zaslon</PresentationFormat>
  <Paragraphs>67</Paragraphs>
  <Slides>6</Slides>
  <Notes>0</Notes>
  <HiddenSlides>0</HiddenSlides>
  <MMClips>0</MMClips>
  <ScaleCrop>false</ScaleCrop>
  <HeadingPairs>
    <vt:vector size="6" baseType="variant">
      <vt:variant>
        <vt:lpstr>Korišteni fontovi</vt:lpstr>
      </vt:variant>
      <vt:variant>
        <vt:i4>4</vt:i4>
      </vt:variant>
      <vt:variant>
        <vt:lpstr>Tema</vt:lpstr>
      </vt:variant>
      <vt:variant>
        <vt:i4>1</vt:i4>
      </vt:variant>
      <vt:variant>
        <vt:lpstr>Naslovi slajdova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Wingdings</vt:lpstr>
      <vt:lpstr>Default Design</vt:lpstr>
      <vt:lpstr>DRŽAVNI STRUČNI SKUP ZA ODGOJITELJE, STRUČNE SURADNIKE  I RAVNATELJE U DJEČJEM VRTIĆIMA</vt:lpstr>
      <vt:lpstr>DRŽAVNI STRUČNI SKUP ZA ODGOJITELJE, STRUČNE SURADNIKE  I RAVNATELJE U DJEČJEM VRTIĆIMA</vt:lpstr>
      <vt:lpstr>DRŽAVNI STRUČNI SKUP ZA ODGOJITELJE, STRUČNE SURADNIKE  I RAVNATELJE U DJEČJEM VRTIĆIMA</vt:lpstr>
      <vt:lpstr>DRŽAVNI STRUČNI SKUP ZA ODGOJITELJE, STRUČNE SURADNIKE  I RAVNATELJE U DJEČJEM VRTIĆIMA</vt:lpstr>
      <vt:lpstr>DRŽAVNI STRUČNI SKUP ZA ODGOJITELJE, STRUČNE SURADNIKE  I RAVNATELJE U DJEČJEM VRTIĆIMA</vt:lpstr>
      <vt:lpstr>DRŽAVNI STRUČNI SKUP ZA ODGOJITELJE, STRUČNE SURADNIKE  I RAVNATELJE U DJEČJEM VRTIĆIMA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Stručni skup u suradnji s Učiteljskim fakultetom Sveučilišta u Zagrebu</dc:title>
  <dc:creator>mr. sc. Andreja Silić</dc:creator>
  <cp:lastModifiedBy>mr. sc. Andreja Silić, prof.</cp:lastModifiedBy>
  <cp:revision>65</cp:revision>
  <dcterms:created xsi:type="dcterms:W3CDTF">2020-10-22T07:31:05Z</dcterms:created>
  <dcterms:modified xsi:type="dcterms:W3CDTF">2021-03-19T17:55:24Z</dcterms:modified>
</cp:coreProperties>
</file>

<file path=docProps/thumbnail.jpeg>
</file>