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9" r:id="rId4"/>
    <p:sldId id="319" r:id="rId5"/>
    <p:sldId id="273" r:id="rId6"/>
    <p:sldId id="274" r:id="rId7"/>
    <p:sldId id="276" r:id="rId8"/>
    <p:sldId id="278" r:id="rId9"/>
    <p:sldId id="280" r:id="rId10"/>
    <p:sldId id="282" r:id="rId11"/>
    <p:sldId id="284" r:id="rId12"/>
    <p:sldId id="285" r:id="rId13"/>
    <p:sldId id="287" r:id="rId14"/>
    <p:sldId id="300" r:id="rId15"/>
    <p:sldId id="320" r:id="rId16"/>
    <p:sldId id="321" r:id="rId17"/>
    <p:sldId id="322" r:id="rId18"/>
    <p:sldId id="323" r:id="rId19"/>
    <p:sldId id="324" r:id="rId20"/>
    <p:sldId id="325" r:id="rId21"/>
    <p:sldId id="326" r:id="rId22"/>
    <p:sldId id="327" r:id="rId23"/>
    <p:sldId id="328" r:id="rId24"/>
    <p:sldId id="315" r:id="rId25"/>
    <p:sldId id="316" r:id="rId26"/>
    <p:sldId id="317" r:id="rId27"/>
    <p:sldId id="290" r:id="rId28"/>
    <p:sldId id="292" r:id="rId29"/>
    <p:sldId id="294" r:id="rId30"/>
    <p:sldId id="296" r:id="rId31"/>
    <p:sldId id="303" r:id="rId32"/>
    <p:sldId id="304" r:id="rId33"/>
    <p:sldId id="305"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1" autoAdjust="0"/>
    <p:restoredTop sz="94660"/>
  </p:normalViewPr>
  <p:slideViewPr>
    <p:cSldViewPr snapToGrid="0">
      <p:cViewPr varScale="1">
        <p:scale>
          <a:sx n="66" d="100"/>
          <a:sy n="66" d="100"/>
        </p:scale>
        <p:origin x="52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3/16/2021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teachthought.com/education/8-things-professional-development/"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teachhub.com/professional-development/2019/11/15-professional-development-skills-for-modern-teacher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72230" y="2033337"/>
            <a:ext cx="8915399" cy="2262781"/>
          </a:xfrm>
        </p:spPr>
        <p:txBody>
          <a:bodyPr/>
          <a:lstStyle/>
          <a:p>
            <a:pPr algn="ctr"/>
            <a:r>
              <a:rPr lang="hr-HR" dirty="0" smtClean="0"/>
              <a:t>Pedagog i</a:t>
            </a:r>
            <a:br>
              <a:rPr lang="hr-HR" dirty="0" smtClean="0"/>
            </a:br>
            <a:r>
              <a:rPr lang="hr-HR" dirty="0" smtClean="0"/>
              <a:t>profesionalni razvoj</a:t>
            </a:r>
            <a:endParaRPr lang="hr-HR" dirty="0"/>
          </a:p>
        </p:txBody>
      </p:sp>
      <p:sp>
        <p:nvSpPr>
          <p:cNvPr id="3" name="Subtitle 2"/>
          <p:cNvSpPr>
            <a:spLocks noGrp="1"/>
          </p:cNvSpPr>
          <p:nvPr>
            <p:ph type="subTitle" idx="1"/>
          </p:nvPr>
        </p:nvSpPr>
        <p:spPr>
          <a:xfrm>
            <a:off x="2628924" y="5303520"/>
            <a:ext cx="8915399" cy="1305787"/>
          </a:xfrm>
        </p:spPr>
        <p:txBody>
          <a:bodyPr>
            <a:normAutofit fontScale="70000" lnSpcReduction="20000"/>
          </a:bodyPr>
          <a:lstStyle/>
          <a:p>
            <a:pPr algn="ctr"/>
            <a:r>
              <a:rPr lang="hr-HR" sz="2400" dirty="0" smtClean="0"/>
              <a:t>16.3.2021.</a:t>
            </a:r>
          </a:p>
          <a:p>
            <a:pPr algn="ctr"/>
            <a:r>
              <a:rPr lang="hr-HR" sz="2400" dirty="0"/>
              <a:t>Izv. prof. dr. sc. Kornelija </a:t>
            </a:r>
            <a:r>
              <a:rPr lang="hr-HR" sz="2400" dirty="0" smtClean="0"/>
              <a:t>Mrnjaus</a:t>
            </a:r>
          </a:p>
          <a:p>
            <a:pPr algn="ctr"/>
            <a:r>
              <a:rPr lang="hr-HR" sz="2400" dirty="0" smtClean="0"/>
              <a:t>Sveučilište u Rijeci, Filozofski fakultet, Odsjek za pedagogiju</a:t>
            </a:r>
          </a:p>
          <a:p>
            <a:pPr algn="ctr"/>
            <a:r>
              <a:rPr lang="hr-HR" sz="2400" dirty="0" smtClean="0"/>
              <a:t>E-mail: kornelija.mrnjaus@uniri.hr</a:t>
            </a:r>
            <a:endParaRPr lang="hr-HR" sz="2400" dirty="0"/>
          </a:p>
          <a:p>
            <a:pPr algn="ctr"/>
            <a:endParaRPr lang="hr-HR" dirty="0"/>
          </a:p>
        </p:txBody>
      </p:sp>
      <p:sp>
        <p:nvSpPr>
          <p:cNvPr id="4" name="Title 1"/>
          <p:cNvSpPr txBox="1">
            <a:spLocks/>
          </p:cNvSpPr>
          <p:nvPr/>
        </p:nvSpPr>
        <p:spPr>
          <a:xfrm>
            <a:off x="2758857" y="154005"/>
            <a:ext cx="8576110" cy="1773454"/>
          </a:xfrm>
          <a:prstGeom prst="rect">
            <a:avLst/>
          </a:prstGeom>
        </p:spPr>
        <p:txBody>
          <a:bodyPr vert="horz" lIns="91440" tIns="45720" rIns="91440" bIns="45720" rtlCol="0" anchor="b">
            <a:normAutofit/>
          </a:bodyPr>
          <a:lstStyle>
            <a:lvl1pPr algn="l" defTabSz="4572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hr-HR" sz="2200" dirty="0" smtClean="0"/>
              <a:t>Državni skup za stručne suradnike pedagoge</a:t>
            </a:r>
            <a:r>
              <a:rPr lang="hr-HR" sz="2400" dirty="0" smtClean="0"/>
              <a:t/>
            </a:r>
            <a:br>
              <a:rPr lang="hr-HR" sz="2400" dirty="0" smtClean="0"/>
            </a:br>
            <a:r>
              <a:rPr lang="hr-HR" sz="1400" dirty="0" smtClean="0"/>
              <a:t/>
            </a:r>
            <a:br>
              <a:rPr lang="hr-HR" sz="1400" dirty="0" smtClean="0"/>
            </a:br>
            <a:r>
              <a:rPr lang="hr-HR" sz="2400" dirty="0" smtClean="0"/>
              <a:t>„Stručno usavršavanje i profesionalna podrška</a:t>
            </a:r>
            <a:br>
              <a:rPr lang="hr-HR" sz="2400" dirty="0" smtClean="0"/>
            </a:br>
            <a:r>
              <a:rPr lang="hr-HR" sz="1400" dirty="0" smtClean="0"/>
              <a:t/>
            </a:r>
            <a:br>
              <a:rPr lang="hr-HR" sz="1400" dirty="0" smtClean="0"/>
            </a:br>
            <a:r>
              <a:rPr lang="hr-HR" sz="2000" dirty="0" smtClean="0"/>
              <a:t>15.-16.3.2021. online</a:t>
            </a:r>
            <a:endParaRPr lang="hr-HR" sz="2000" dirty="0"/>
          </a:p>
        </p:txBody>
      </p:sp>
      <p:sp>
        <p:nvSpPr>
          <p:cNvPr id="5" name="Rounded Rectangle 4"/>
          <p:cNvSpPr/>
          <p:nvPr/>
        </p:nvSpPr>
        <p:spPr>
          <a:xfrm>
            <a:off x="2758857" y="2204185"/>
            <a:ext cx="8655534" cy="24640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Tree>
    <p:extLst>
      <p:ext uri="{BB962C8B-B14F-4D97-AF65-F5344CB8AC3E}">
        <p14:creationId xmlns:p14="http://schemas.microsoft.com/office/powerpoint/2010/main" val="27012009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9671" y="277601"/>
            <a:ext cx="8911687" cy="1280890"/>
          </a:xfrm>
        </p:spPr>
        <p:txBody>
          <a:bodyPr>
            <a:normAutofit/>
          </a:bodyPr>
          <a:lstStyle/>
          <a:p>
            <a:pPr lvl="0"/>
            <a:r>
              <a:rPr lang="hr-HR" dirty="0"/>
              <a:t>15 vještina modernih pedagoga</a:t>
            </a:r>
            <a:endParaRPr lang="hr-HR" sz="1600" dirty="0"/>
          </a:p>
        </p:txBody>
      </p:sp>
      <p:sp>
        <p:nvSpPr>
          <p:cNvPr id="3" name="Content Placeholder 2"/>
          <p:cNvSpPr>
            <a:spLocks noGrp="1"/>
          </p:cNvSpPr>
          <p:nvPr>
            <p:ph idx="1"/>
          </p:nvPr>
        </p:nvSpPr>
        <p:spPr>
          <a:xfrm>
            <a:off x="2666214" y="1325077"/>
            <a:ext cx="8915400" cy="5277853"/>
          </a:xfrm>
        </p:spPr>
        <p:txBody>
          <a:bodyPr>
            <a:normAutofit/>
          </a:bodyPr>
          <a:lstStyle/>
          <a:p>
            <a:pPr marL="0" indent="0">
              <a:buNone/>
            </a:pPr>
            <a:r>
              <a:rPr lang="hr-HR" sz="2400" dirty="0"/>
              <a:t>9. </a:t>
            </a:r>
            <a:r>
              <a:rPr lang="hr-HR" sz="2400" dirty="0" smtClean="0"/>
              <a:t>Inovativni</a:t>
            </a:r>
          </a:p>
          <a:p>
            <a:pPr marL="0" indent="0">
              <a:buNone/>
            </a:pPr>
            <a:endParaRPr lang="hr-HR" dirty="0" smtClean="0"/>
          </a:p>
          <a:p>
            <a:pPr marL="0" indent="0">
              <a:buNone/>
            </a:pPr>
            <a:r>
              <a:rPr lang="hr-HR" sz="2000" dirty="0" smtClean="0"/>
              <a:t>Suvremeni pedagog </a:t>
            </a:r>
            <a:r>
              <a:rPr lang="hr-HR" sz="2000" dirty="0"/>
              <a:t>spreman je isprobati nove stvari, od novih obrazovnih aplikacija do nastavnih vještina i elektroničkih uređaja. Biti inovativan ne znači samo iskušavati nove stvari, već </a:t>
            </a:r>
            <a:r>
              <a:rPr lang="hr-HR" sz="2000" dirty="0" smtClean="0"/>
              <a:t>stvarati </a:t>
            </a:r>
            <a:r>
              <a:rPr lang="hr-HR" sz="2000" dirty="0"/>
              <a:t>stvarne veze i njegovati kreativni način razmišljanja. To potiče </a:t>
            </a:r>
            <a:r>
              <a:rPr lang="hr-HR" sz="2000" dirty="0" smtClean="0"/>
              <a:t>i učenike i kolege da </a:t>
            </a:r>
            <a:r>
              <a:rPr lang="hr-HR" sz="2000" dirty="0"/>
              <a:t>riskiraju i nauče surađivati ​​s drugima</a:t>
            </a:r>
            <a:r>
              <a:rPr lang="hr-HR" sz="2000" dirty="0" smtClean="0"/>
              <a:t>.</a:t>
            </a:r>
          </a:p>
          <a:p>
            <a:pPr marL="0" indent="0">
              <a:buNone/>
            </a:pPr>
            <a:endParaRPr lang="hr-HR" sz="2000" dirty="0"/>
          </a:p>
          <a:p>
            <a:pPr marL="0" indent="0">
              <a:buNone/>
            </a:pPr>
            <a:r>
              <a:rPr lang="hr-HR" sz="2400" dirty="0"/>
              <a:t>10. Predanost</a:t>
            </a:r>
          </a:p>
          <a:p>
            <a:pPr marL="0" indent="0">
              <a:buNone/>
            </a:pPr>
            <a:endParaRPr lang="hr-HR" sz="2000" dirty="0"/>
          </a:p>
          <a:p>
            <a:pPr marL="0" indent="0">
              <a:buNone/>
            </a:pPr>
            <a:r>
              <a:rPr lang="hr-HR" sz="2000" dirty="0"/>
              <a:t>Iako je posvećenost svom poslu tradicionalna pedagoška vještina, ona je i moderna. Suvremeni pedagog uvijek se treba baviti svojom profesijom. Učenici moraju vidjeti da je njihov pedagog prisutan i predan tome da bude tu za njih</a:t>
            </a:r>
            <a:r>
              <a:rPr lang="hr-HR" sz="2000" dirty="0" smtClean="0"/>
              <a:t>.</a:t>
            </a:r>
            <a:endParaRPr lang="hr-HR" sz="2000" dirty="0"/>
          </a:p>
        </p:txBody>
      </p:sp>
    </p:spTree>
    <p:extLst>
      <p:ext uri="{BB962C8B-B14F-4D97-AF65-F5344CB8AC3E}">
        <p14:creationId xmlns:p14="http://schemas.microsoft.com/office/powerpoint/2010/main" val="16654263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9671" y="277601"/>
            <a:ext cx="8911687" cy="1280890"/>
          </a:xfrm>
        </p:spPr>
        <p:txBody>
          <a:bodyPr>
            <a:normAutofit/>
          </a:bodyPr>
          <a:lstStyle/>
          <a:p>
            <a:pPr lvl="0"/>
            <a:r>
              <a:rPr lang="hr-HR" dirty="0"/>
              <a:t>15 vještina modernih pedagoga</a:t>
            </a:r>
            <a:endParaRPr lang="hr-HR" sz="1600" dirty="0"/>
          </a:p>
        </p:txBody>
      </p:sp>
      <p:sp>
        <p:nvSpPr>
          <p:cNvPr id="3" name="Content Placeholder 2"/>
          <p:cNvSpPr>
            <a:spLocks noGrp="1"/>
          </p:cNvSpPr>
          <p:nvPr>
            <p:ph idx="1"/>
          </p:nvPr>
        </p:nvSpPr>
        <p:spPr>
          <a:xfrm>
            <a:off x="2589212" y="2133600"/>
            <a:ext cx="8915400" cy="4507832"/>
          </a:xfrm>
        </p:spPr>
        <p:txBody>
          <a:bodyPr>
            <a:normAutofit/>
          </a:bodyPr>
          <a:lstStyle/>
          <a:p>
            <a:pPr marL="0" indent="0">
              <a:buNone/>
            </a:pPr>
            <a:r>
              <a:rPr lang="hr-HR" sz="2400" dirty="0"/>
              <a:t>11. Sposobnost upravljanja internetskom </a:t>
            </a:r>
            <a:r>
              <a:rPr lang="hr-HR" sz="2400" dirty="0" smtClean="0"/>
              <a:t>reputacijom</a:t>
            </a:r>
          </a:p>
          <a:p>
            <a:pPr marL="0" indent="0">
              <a:buNone/>
            </a:pPr>
            <a:endParaRPr lang="hr-HR" dirty="0" smtClean="0"/>
          </a:p>
          <a:p>
            <a:pPr marL="0" indent="0">
              <a:buNone/>
            </a:pPr>
            <a:r>
              <a:rPr lang="hr-HR" sz="2000" dirty="0" smtClean="0"/>
              <a:t>Ovo </a:t>
            </a:r>
            <a:r>
              <a:rPr lang="hr-HR" sz="2000" dirty="0"/>
              <a:t>moderno </a:t>
            </a:r>
            <a:r>
              <a:rPr lang="hr-HR" sz="2000" dirty="0" smtClean="0"/>
              <a:t>pedagoško </a:t>
            </a:r>
            <a:r>
              <a:rPr lang="hr-HR" sz="2000" dirty="0"/>
              <a:t>umijeće 21. stoljeća definitivno je novo. U ovo digitalno doba većina je </a:t>
            </a:r>
            <a:r>
              <a:rPr lang="hr-HR" sz="2000" dirty="0" smtClean="0"/>
              <a:t>pedagoga, </a:t>
            </a:r>
            <a:r>
              <a:rPr lang="hr-HR" sz="2000" dirty="0"/>
              <a:t>ako ne i svi, na mreži, što znači da imaju „internetsku reputaciju</a:t>
            </a:r>
            <a:r>
              <a:rPr lang="hr-HR" sz="2000" dirty="0" smtClean="0"/>
              <a:t>“.</a:t>
            </a:r>
          </a:p>
          <a:p>
            <a:pPr marL="0" indent="0">
              <a:buNone/>
            </a:pPr>
            <a:r>
              <a:rPr lang="hr-HR" sz="2000" dirty="0" smtClean="0"/>
              <a:t>Suvremeni pedagozi </a:t>
            </a:r>
            <a:r>
              <a:rPr lang="hr-HR" sz="2000" dirty="0"/>
              <a:t>moraju znati kako upravljati svojom internetskom reputacijom i koje društvene mreže mogu koristiti. LinkedIn je profesionalna društvena mreža za povezivanje s kolegama, ali drugi profili stranica na društvenim mrežama, poput </a:t>
            </a:r>
            <a:r>
              <a:rPr lang="hr-HR" sz="2000" dirty="0" err="1"/>
              <a:t>Instagrama</a:t>
            </a:r>
            <a:r>
              <a:rPr lang="hr-HR" sz="2000" dirty="0"/>
              <a:t> ili Facebooka, trebali bi ostati privatni i odvojeni od učenika.</a:t>
            </a:r>
          </a:p>
        </p:txBody>
      </p:sp>
    </p:spTree>
    <p:extLst>
      <p:ext uri="{BB962C8B-B14F-4D97-AF65-F5344CB8AC3E}">
        <p14:creationId xmlns:p14="http://schemas.microsoft.com/office/powerpoint/2010/main" val="11002025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9671" y="277601"/>
            <a:ext cx="8911687" cy="1280890"/>
          </a:xfrm>
        </p:spPr>
        <p:txBody>
          <a:bodyPr>
            <a:normAutofit/>
          </a:bodyPr>
          <a:lstStyle/>
          <a:p>
            <a:pPr lvl="0"/>
            <a:r>
              <a:rPr lang="hr-HR" dirty="0"/>
              <a:t>15 vještina modernih pedagoga</a:t>
            </a:r>
            <a:endParaRPr lang="hr-HR" sz="1600" dirty="0"/>
          </a:p>
        </p:txBody>
      </p:sp>
      <p:sp>
        <p:nvSpPr>
          <p:cNvPr id="3" name="Content Placeholder 2"/>
          <p:cNvSpPr>
            <a:spLocks noGrp="1"/>
          </p:cNvSpPr>
          <p:nvPr>
            <p:ph idx="1"/>
          </p:nvPr>
        </p:nvSpPr>
        <p:spPr>
          <a:xfrm>
            <a:off x="2627713" y="1164656"/>
            <a:ext cx="8915400" cy="5601903"/>
          </a:xfrm>
        </p:spPr>
        <p:txBody>
          <a:bodyPr>
            <a:normAutofit lnSpcReduction="10000"/>
          </a:bodyPr>
          <a:lstStyle/>
          <a:p>
            <a:pPr marL="0" indent="0">
              <a:buNone/>
            </a:pPr>
            <a:r>
              <a:rPr lang="hr-HR" sz="2400" dirty="0"/>
              <a:t>12. Sposobnost </a:t>
            </a:r>
            <a:r>
              <a:rPr lang="hr-HR" sz="2400" dirty="0" smtClean="0"/>
              <a:t>angažiranja</a:t>
            </a:r>
          </a:p>
          <a:p>
            <a:pPr marL="0" indent="0">
              <a:buNone/>
            </a:pPr>
            <a:endParaRPr lang="hr-HR" dirty="0" smtClean="0"/>
          </a:p>
          <a:p>
            <a:pPr marL="0" indent="0">
              <a:buNone/>
            </a:pPr>
            <a:r>
              <a:rPr lang="hr-HR" sz="2000" dirty="0" smtClean="0"/>
              <a:t>Suvremeni pedagozi </a:t>
            </a:r>
            <a:r>
              <a:rPr lang="hr-HR" sz="2000" dirty="0"/>
              <a:t>znaju pronaći privlačne resurse. Danas je neophodno pronaći materijale i resurse za učenike koji će ih zainteresirati. To znači biti u toku s novim tehnologijama i aplikacijama za učenje te pregledavati web i povezivati ​​se s kolegama </a:t>
            </a:r>
            <a:r>
              <a:rPr lang="hr-HR" sz="2000" dirty="0" smtClean="0"/>
              <a:t>pedagozima. </a:t>
            </a:r>
            <a:r>
              <a:rPr lang="hr-HR" sz="2000" dirty="0"/>
              <a:t>U svakom slučaju </a:t>
            </a:r>
            <a:r>
              <a:rPr lang="hr-HR" sz="2000" dirty="0" smtClean="0"/>
              <a:t>moraju </a:t>
            </a:r>
            <a:r>
              <a:rPr lang="hr-HR" sz="2000" dirty="0"/>
              <a:t>angažirati </a:t>
            </a:r>
            <a:r>
              <a:rPr lang="hr-HR" sz="2000" dirty="0" smtClean="0"/>
              <a:t>učenike </a:t>
            </a:r>
            <a:r>
              <a:rPr lang="hr-HR" sz="2000" dirty="0"/>
              <a:t>i stvari učiniti zanimljivima</a:t>
            </a:r>
            <a:r>
              <a:rPr lang="hr-HR" sz="2000" dirty="0" smtClean="0"/>
              <a:t>.</a:t>
            </a:r>
          </a:p>
          <a:p>
            <a:pPr marL="0" indent="0">
              <a:buNone/>
            </a:pPr>
            <a:endParaRPr lang="hr-HR" sz="2000" dirty="0"/>
          </a:p>
          <a:p>
            <a:pPr marL="0" indent="0">
              <a:buNone/>
            </a:pPr>
            <a:r>
              <a:rPr lang="hr-HR" sz="2400" dirty="0"/>
              <a:t>13. Razumijevanje tehnologije</a:t>
            </a:r>
          </a:p>
          <a:p>
            <a:pPr marL="0" indent="0">
              <a:buNone/>
            </a:pPr>
            <a:endParaRPr lang="hr-HR" sz="2000" dirty="0"/>
          </a:p>
          <a:p>
            <a:pPr marL="0" indent="0">
              <a:buNone/>
            </a:pPr>
            <a:r>
              <a:rPr lang="hr-HR" sz="2000" dirty="0"/>
              <a:t>Tehnologija se razvija brzim tempom. Iako je ovaj razvoj događaja možda teško pratiti, to je nešto što svi moderni pedagozi moraju učiniti. Ne samo da moraju razumjeti najnovije tehnologije, već moraju znati i koji digitalni alati odgovaraju njihovim učenicima, ali i učiteljima. To je postupak koji će možda potrajati, ali će itekako utjecati na uspjeh učenika</a:t>
            </a:r>
            <a:r>
              <a:rPr lang="hr-HR" sz="2000" dirty="0" smtClean="0"/>
              <a:t>.</a:t>
            </a:r>
            <a:endParaRPr lang="hr-HR" sz="2000" dirty="0"/>
          </a:p>
        </p:txBody>
      </p:sp>
    </p:spTree>
    <p:extLst>
      <p:ext uri="{BB962C8B-B14F-4D97-AF65-F5344CB8AC3E}">
        <p14:creationId xmlns:p14="http://schemas.microsoft.com/office/powerpoint/2010/main" val="7279513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9671" y="277601"/>
            <a:ext cx="8911687" cy="1280890"/>
          </a:xfrm>
        </p:spPr>
        <p:txBody>
          <a:bodyPr>
            <a:normAutofit/>
          </a:bodyPr>
          <a:lstStyle/>
          <a:p>
            <a:pPr lvl="0"/>
            <a:r>
              <a:rPr lang="hr-HR" dirty="0"/>
              <a:t>15 vještina modernih pedagoga</a:t>
            </a:r>
            <a:endParaRPr lang="hr-HR" sz="1600" dirty="0"/>
          </a:p>
        </p:txBody>
      </p:sp>
      <p:sp>
        <p:nvSpPr>
          <p:cNvPr id="3" name="Content Placeholder 2"/>
          <p:cNvSpPr>
            <a:spLocks noGrp="1"/>
          </p:cNvSpPr>
          <p:nvPr>
            <p:ph idx="1"/>
          </p:nvPr>
        </p:nvSpPr>
        <p:spPr>
          <a:xfrm>
            <a:off x="2704715" y="1373203"/>
            <a:ext cx="8915400" cy="5306729"/>
          </a:xfrm>
        </p:spPr>
        <p:txBody>
          <a:bodyPr>
            <a:normAutofit fontScale="92500"/>
          </a:bodyPr>
          <a:lstStyle/>
          <a:p>
            <a:pPr marL="0" indent="0">
              <a:buNone/>
            </a:pPr>
            <a:r>
              <a:rPr lang="hr-HR" sz="2400" dirty="0"/>
              <a:t>14. </a:t>
            </a:r>
            <a:r>
              <a:rPr lang="hr-HR" sz="2400" dirty="0" smtClean="0"/>
              <a:t>Znati kada se trebaju isključiti</a:t>
            </a:r>
          </a:p>
          <a:p>
            <a:pPr marL="0" indent="0">
              <a:buNone/>
            </a:pPr>
            <a:endParaRPr lang="hr-HR" dirty="0" smtClean="0"/>
          </a:p>
          <a:p>
            <a:pPr marL="0" indent="0">
              <a:buNone/>
            </a:pPr>
            <a:r>
              <a:rPr lang="hr-HR" sz="2000" dirty="0" smtClean="0"/>
              <a:t>Suvremeni pedagozi </a:t>
            </a:r>
            <a:r>
              <a:rPr lang="hr-HR" sz="2000" dirty="0"/>
              <a:t>znaju kada je vrijeme da se isključe s društvenih mreža i jednostavno opuste. Također razumiju da je stopa izgaranja </a:t>
            </a:r>
            <a:r>
              <a:rPr lang="hr-HR" sz="2000" dirty="0" smtClean="0"/>
              <a:t>pedagoga </a:t>
            </a:r>
            <a:r>
              <a:rPr lang="hr-HR" sz="2000" dirty="0"/>
              <a:t>visoka, pa im je još važnije odvojiti vrijeme za usporavanje i brinuti se za sebe. Oni također znaju kada je vrijeme da svojim učenicima kažu da se isključe i </a:t>
            </a:r>
            <a:r>
              <a:rPr lang="hr-HR" sz="2000" dirty="0" smtClean="0"/>
              <a:t>uspore</a:t>
            </a:r>
            <a:r>
              <a:rPr lang="hr-HR" sz="2000" dirty="0" smtClean="0"/>
              <a:t>.</a:t>
            </a:r>
          </a:p>
          <a:p>
            <a:pPr marL="0" indent="0">
              <a:buNone/>
            </a:pPr>
            <a:endParaRPr lang="hr-HR" sz="2000" dirty="0"/>
          </a:p>
          <a:p>
            <a:pPr marL="0" indent="0">
              <a:buNone/>
            </a:pPr>
            <a:r>
              <a:rPr lang="hr-HR" sz="2400" dirty="0"/>
              <a:t>15. Sposobnost osnaživanja</a:t>
            </a:r>
          </a:p>
          <a:p>
            <a:pPr marL="0" indent="0">
              <a:buNone/>
            </a:pPr>
            <a:endParaRPr lang="hr-HR" sz="2000" dirty="0"/>
          </a:p>
          <a:p>
            <a:pPr marL="0" indent="0">
              <a:buNone/>
            </a:pPr>
            <a:r>
              <a:rPr lang="hr-HR" sz="2000" dirty="0"/>
              <a:t>Pedagozi nadahnjuju; to je samo jedna od osobina koja dolazi uz naslov. Moderni pedagozi imaju sposobnost osposobiti učenike da budu kritički mislioci, inovativni, kreativni, prilagodljivi, strastveni i fleksibilni. Osnažuju ih za rješavanje problema, samo-usmjeravanje, samo-odražavanje i vođenje. Daju im alate za uspjeh, ne samo u školi, već i u životu.</a:t>
            </a:r>
          </a:p>
          <a:p>
            <a:pPr marL="0" indent="0">
              <a:buNone/>
            </a:pPr>
            <a:endParaRPr lang="hr-HR" sz="2000" dirty="0"/>
          </a:p>
        </p:txBody>
      </p:sp>
    </p:spTree>
    <p:extLst>
      <p:ext uri="{BB962C8B-B14F-4D97-AF65-F5344CB8AC3E}">
        <p14:creationId xmlns:p14="http://schemas.microsoft.com/office/powerpoint/2010/main" val="23824014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Kako provoditi profesionalni </a:t>
            </a:r>
            <a:r>
              <a:rPr lang="hr-HR" dirty="0" smtClean="0"/>
              <a:t>razvoj?</a:t>
            </a:r>
            <a:endParaRPr lang="hr-HR" dirty="0"/>
          </a:p>
        </p:txBody>
      </p:sp>
      <p:sp>
        <p:nvSpPr>
          <p:cNvPr id="3" name="Content Placeholder 2"/>
          <p:cNvSpPr>
            <a:spLocks noGrp="1"/>
          </p:cNvSpPr>
          <p:nvPr>
            <p:ph idx="1"/>
          </p:nvPr>
        </p:nvSpPr>
        <p:spPr>
          <a:xfrm>
            <a:off x="1953928" y="2133600"/>
            <a:ext cx="9550684" cy="3777622"/>
          </a:xfrm>
        </p:spPr>
        <p:txBody>
          <a:bodyPr>
            <a:normAutofit lnSpcReduction="10000"/>
          </a:bodyPr>
          <a:lstStyle/>
          <a:p>
            <a:pPr marL="0" indent="0">
              <a:buNone/>
            </a:pPr>
            <a:r>
              <a:rPr lang="hr-HR" sz="2000" dirty="0" smtClean="0"/>
              <a:t>Kroz profesionalni razvoj se stječu znanja, razvijaju vještine i stavovi</a:t>
            </a:r>
          </a:p>
          <a:p>
            <a:pPr marL="0" indent="0">
              <a:buNone/>
            </a:pPr>
            <a:endParaRPr lang="hr-HR" sz="2000" dirty="0" smtClean="0"/>
          </a:p>
          <a:p>
            <a:r>
              <a:rPr lang="hr-HR" sz="2000" dirty="0" err="1" smtClean="0"/>
              <a:t>Mentoriranje</a:t>
            </a:r>
            <a:endParaRPr lang="hr-HR" sz="2000" dirty="0" smtClean="0"/>
          </a:p>
          <a:p>
            <a:r>
              <a:rPr lang="hr-HR" sz="2000" dirty="0" smtClean="0"/>
              <a:t>Konzultacije</a:t>
            </a:r>
          </a:p>
          <a:p>
            <a:r>
              <a:rPr lang="hr-HR" sz="2000" i="1" dirty="0" err="1" smtClean="0"/>
              <a:t>Coaching</a:t>
            </a:r>
            <a:endParaRPr lang="hr-HR" sz="2000" i="1" dirty="0" smtClean="0"/>
          </a:p>
          <a:p>
            <a:r>
              <a:rPr lang="hr-HR" sz="2000" dirty="0" smtClean="0"/>
              <a:t>Zajednice prakse (</a:t>
            </a:r>
            <a:r>
              <a:rPr lang="hr-HR" sz="2000" i="1" dirty="0" err="1" smtClean="0"/>
              <a:t>communities</a:t>
            </a:r>
            <a:r>
              <a:rPr lang="hr-HR" sz="2000" i="1" dirty="0" smtClean="0"/>
              <a:t> of </a:t>
            </a:r>
            <a:r>
              <a:rPr lang="hr-HR" sz="2000" i="1" dirty="0" err="1" smtClean="0"/>
              <a:t>practice</a:t>
            </a:r>
            <a:r>
              <a:rPr lang="hr-HR" sz="2000" dirty="0" smtClean="0"/>
              <a:t>)</a:t>
            </a:r>
          </a:p>
          <a:p>
            <a:r>
              <a:rPr lang="hr-HR" sz="2000" dirty="0" smtClean="0"/>
              <a:t>Reflektivna supervizija (</a:t>
            </a:r>
            <a:r>
              <a:rPr lang="hr-HR" sz="2000" i="1" dirty="0" err="1" smtClean="0"/>
              <a:t>reflective</a:t>
            </a:r>
            <a:r>
              <a:rPr lang="hr-HR" sz="2000" i="1" dirty="0" smtClean="0"/>
              <a:t> </a:t>
            </a:r>
            <a:r>
              <a:rPr lang="hr-HR" sz="2000" i="1" dirty="0" err="1" smtClean="0"/>
              <a:t>suprervision</a:t>
            </a:r>
            <a:r>
              <a:rPr lang="hr-HR" sz="2000" dirty="0" smtClean="0"/>
              <a:t>)</a:t>
            </a:r>
          </a:p>
          <a:p>
            <a:r>
              <a:rPr lang="hr-HR" sz="2000" dirty="0" smtClean="0"/>
              <a:t>Lekcije (</a:t>
            </a:r>
            <a:r>
              <a:rPr lang="hr-HR" sz="2000" i="1" dirty="0" err="1" smtClean="0"/>
              <a:t>lesson</a:t>
            </a:r>
            <a:r>
              <a:rPr lang="hr-HR" sz="2000" i="1" dirty="0" smtClean="0"/>
              <a:t> </a:t>
            </a:r>
            <a:r>
              <a:rPr lang="hr-HR" sz="2000" i="1" dirty="0" err="1" smtClean="0"/>
              <a:t>study</a:t>
            </a:r>
            <a:r>
              <a:rPr lang="hr-HR" sz="2000" dirty="0" smtClean="0"/>
              <a:t>)</a:t>
            </a:r>
          </a:p>
          <a:p>
            <a:r>
              <a:rPr lang="hr-HR" sz="2000" dirty="0" smtClean="0"/>
              <a:t>Tehnička podrška</a:t>
            </a:r>
          </a:p>
          <a:p>
            <a:endParaRPr lang="hr-HR" dirty="0"/>
          </a:p>
        </p:txBody>
      </p:sp>
      <p:pic>
        <p:nvPicPr>
          <p:cNvPr id="5" name="Picture 4" descr="Professional Development Mind Map Business Concept Royalty Free Cliparts,  Vectors, And Stock Illustration. Image 47196208."/>
          <p:cNvPicPr/>
          <p:nvPr/>
        </p:nvPicPr>
        <p:blipFill>
          <a:blip r:embed="rId2">
            <a:extLst>
              <a:ext uri="{28A0092B-C50C-407E-A947-70E740481C1C}">
                <a14:useLocalDpi xmlns:a14="http://schemas.microsoft.com/office/drawing/2010/main" val="0"/>
              </a:ext>
            </a:extLst>
          </a:blip>
          <a:srcRect/>
          <a:stretch>
            <a:fillRect/>
          </a:stretch>
        </p:blipFill>
        <p:spPr bwMode="auto">
          <a:xfrm>
            <a:off x="8142972" y="3147461"/>
            <a:ext cx="3891681" cy="3342272"/>
          </a:xfrm>
          <a:prstGeom prst="rect">
            <a:avLst/>
          </a:prstGeom>
          <a:noFill/>
          <a:ln>
            <a:noFill/>
          </a:ln>
        </p:spPr>
      </p:pic>
    </p:spTree>
    <p:extLst>
      <p:ext uri="{BB962C8B-B14F-4D97-AF65-F5344CB8AC3E}">
        <p14:creationId xmlns:p14="http://schemas.microsoft.com/office/powerpoint/2010/main" val="1554134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412354"/>
            <a:ext cx="8911687" cy="1280890"/>
          </a:xfrm>
        </p:spPr>
        <p:txBody>
          <a:bodyPr>
            <a:normAutofit/>
          </a:bodyPr>
          <a:lstStyle/>
          <a:p>
            <a:r>
              <a:rPr lang="hr-HR" dirty="0"/>
              <a:t>Kako izbjeći besmisleni profesionalni razvoj</a:t>
            </a:r>
            <a:r>
              <a:rPr lang="hr-HR" dirty="0" smtClean="0"/>
              <a:t>?</a:t>
            </a:r>
            <a:endParaRPr lang="hr-HR" sz="2700" dirty="0"/>
          </a:p>
        </p:txBody>
      </p:sp>
      <p:sp>
        <p:nvSpPr>
          <p:cNvPr id="3" name="Content Placeholder 2"/>
          <p:cNvSpPr>
            <a:spLocks noGrp="1"/>
          </p:cNvSpPr>
          <p:nvPr>
            <p:ph idx="1"/>
          </p:nvPr>
        </p:nvSpPr>
        <p:spPr>
          <a:xfrm>
            <a:off x="2589212" y="1848051"/>
            <a:ext cx="8915400" cy="4063171"/>
          </a:xfrm>
        </p:spPr>
        <p:txBody>
          <a:bodyPr>
            <a:normAutofit/>
          </a:bodyPr>
          <a:lstStyle/>
          <a:p>
            <a:pPr marL="0" indent="0">
              <a:buNone/>
            </a:pPr>
            <a:endParaRPr lang="hr-HR" dirty="0" smtClean="0"/>
          </a:p>
          <a:p>
            <a:pPr marL="0" indent="0">
              <a:buNone/>
            </a:pPr>
            <a:endParaRPr lang="hr-HR" dirty="0"/>
          </a:p>
          <a:p>
            <a:pPr marL="0" indent="0" algn="ctr">
              <a:buNone/>
            </a:pPr>
            <a:r>
              <a:rPr lang="hr-HR" sz="3600" dirty="0" smtClean="0"/>
              <a:t>„</a:t>
            </a:r>
            <a:r>
              <a:rPr lang="hr-HR" sz="3600" dirty="0"/>
              <a:t>Koliko će ovo trajati i što ću morati </a:t>
            </a:r>
            <a:r>
              <a:rPr lang="hr-HR" sz="3600" dirty="0" smtClean="0"/>
              <a:t>predati…</a:t>
            </a:r>
          </a:p>
          <a:p>
            <a:pPr marL="0" indent="0" algn="ctr">
              <a:buNone/>
            </a:pPr>
            <a:r>
              <a:rPr lang="hr-HR" sz="3600" dirty="0" smtClean="0"/>
              <a:t>i, </a:t>
            </a:r>
            <a:r>
              <a:rPr lang="hr-HR" sz="3600" dirty="0"/>
              <a:t>kada je ručak</a:t>
            </a:r>
            <a:r>
              <a:rPr lang="hr-HR" sz="3600" dirty="0" smtClean="0"/>
              <a:t>?“</a:t>
            </a:r>
          </a:p>
        </p:txBody>
      </p:sp>
    </p:spTree>
    <p:extLst>
      <p:ext uri="{BB962C8B-B14F-4D97-AF65-F5344CB8AC3E}">
        <p14:creationId xmlns:p14="http://schemas.microsoft.com/office/powerpoint/2010/main" val="34988356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412354"/>
            <a:ext cx="8911687" cy="1280890"/>
          </a:xfrm>
        </p:spPr>
        <p:txBody>
          <a:bodyPr>
            <a:normAutofit/>
          </a:bodyPr>
          <a:lstStyle/>
          <a:p>
            <a:r>
              <a:rPr lang="hr-HR" dirty="0"/>
              <a:t>Kako izbjeći besmisleni profesionalni razvoj</a:t>
            </a:r>
            <a:r>
              <a:rPr lang="hr-HR" dirty="0" smtClean="0"/>
              <a:t>?</a:t>
            </a:r>
            <a:endParaRPr lang="hr-HR" sz="2700" dirty="0"/>
          </a:p>
        </p:txBody>
      </p:sp>
      <p:sp>
        <p:nvSpPr>
          <p:cNvPr id="3" name="Content Placeholder 2"/>
          <p:cNvSpPr>
            <a:spLocks noGrp="1"/>
          </p:cNvSpPr>
          <p:nvPr>
            <p:ph idx="1"/>
          </p:nvPr>
        </p:nvSpPr>
        <p:spPr>
          <a:xfrm>
            <a:off x="2589211" y="1848051"/>
            <a:ext cx="9201735" cy="4629751"/>
          </a:xfrm>
        </p:spPr>
        <p:txBody>
          <a:bodyPr>
            <a:normAutofit lnSpcReduction="10000"/>
          </a:bodyPr>
          <a:lstStyle/>
          <a:p>
            <a:pPr marL="0" indent="0">
              <a:buNone/>
            </a:pPr>
            <a:r>
              <a:rPr lang="hr-HR" b="1" dirty="0" smtClean="0"/>
              <a:t>Sedam </a:t>
            </a:r>
            <a:r>
              <a:rPr lang="hr-HR" b="1" dirty="0"/>
              <a:t>karakteristika dobrog profesionalnog razvoja</a:t>
            </a:r>
          </a:p>
          <a:p>
            <a:pPr marL="0" indent="0">
              <a:buNone/>
            </a:pPr>
            <a:r>
              <a:rPr lang="hr-HR" dirty="0"/>
              <a:t>(</a:t>
            </a:r>
            <a:r>
              <a:rPr lang="hr-HR" dirty="0" err="1"/>
              <a:t>Drew</a:t>
            </a:r>
            <a:r>
              <a:rPr lang="hr-HR" dirty="0"/>
              <a:t> </a:t>
            </a:r>
            <a:r>
              <a:rPr lang="hr-HR" dirty="0" err="1"/>
              <a:t>Perkins</a:t>
            </a:r>
            <a:r>
              <a:rPr lang="hr-HR" dirty="0"/>
              <a:t>, </a:t>
            </a:r>
            <a:r>
              <a:rPr lang="hr-HR" u="sng" dirty="0">
                <a:hlinkClick r:id="rId2"/>
              </a:rPr>
              <a:t>https://</a:t>
            </a:r>
            <a:r>
              <a:rPr lang="hr-HR" u="sng" dirty="0" smtClean="0">
                <a:hlinkClick r:id="rId2"/>
              </a:rPr>
              <a:t>www.teachthought.com/education/8-things-professional-development/</a:t>
            </a:r>
            <a:r>
              <a:rPr lang="hr-HR" dirty="0" smtClean="0"/>
              <a:t>)</a:t>
            </a:r>
          </a:p>
          <a:p>
            <a:pPr marL="0" indent="0">
              <a:buNone/>
            </a:pPr>
            <a:endParaRPr lang="hr-HR" dirty="0" smtClean="0"/>
          </a:p>
          <a:p>
            <a:pPr marL="0" indent="0">
              <a:buNone/>
            </a:pPr>
            <a:r>
              <a:rPr lang="hr-HR" dirty="0" smtClean="0"/>
              <a:t>P</a:t>
            </a:r>
            <a:r>
              <a:rPr lang="hr-HR" sz="2000" dirty="0" smtClean="0"/>
              <a:t>edagozi vole </a:t>
            </a:r>
            <a:r>
              <a:rPr lang="hr-HR" sz="2000" dirty="0"/>
              <a:t>profesionalni razvoj koji je:</a:t>
            </a:r>
          </a:p>
          <a:p>
            <a:pPr lvl="0"/>
            <a:r>
              <a:rPr lang="hr-HR" sz="2000" dirty="0"/>
              <a:t>Relevantan za njihov kontekst</a:t>
            </a:r>
          </a:p>
          <a:p>
            <a:pPr lvl="0"/>
            <a:r>
              <a:rPr lang="hr-HR" sz="2000" dirty="0"/>
              <a:t>Pomaže im planirati i poboljšati </a:t>
            </a:r>
            <a:r>
              <a:rPr lang="hr-HR" sz="2000" dirty="0" smtClean="0"/>
              <a:t>njihov rad</a:t>
            </a:r>
            <a:endParaRPr lang="hr-HR" sz="2000" dirty="0"/>
          </a:p>
          <a:p>
            <a:pPr lvl="0"/>
            <a:r>
              <a:rPr lang="hr-HR" sz="2000" dirty="0"/>
              <a:t>Vođen </a:t>
            </a:r>
            <a:r>
              <a:rPr lang="hr-HR" sz="2000" dirty="0" smtClean="0"/>
              <a:t>njima</a:t>
            </a:r>
            <a:endParaRPr lang="hr-HR" sz="2000" dirty="0"/>
          </a:p>
          <a:p>
            <a:pPr lvl="0"/>
            <a:r>
              <a:rPr lang="hr-HR" sz="2000" dirty="0"/>
              <a:t>Uključuje praktične strategije primjenjive u njihovim </a:t>
            </a:r>
            <a:r>
              <a:rPr lang="hr-HR" sz="2000" dirty="0" smtClean="0"/>
              <a:t>školama</a:t>
            </a:r>
            <a:endParaRPr lang="hr-HR" sz="2000" dirty="0"/>
          </a:p>
          <a:p>
            <a:pPr lvl="0"/>
            <a:r>
              <a:rPr lang="hr-HR" sz="2000" dirty="0"/>
              <a:t>Visoko interaktivan</a:t>
            </a:r>
          </a:p>
          <a:p>
            <a:pPr lvl="0"/>
            <a:r>
              <a:rPr lang="hr-HR" sz="2000" dirty="0"/>
              <a:t>Održiv tijekom vremena</a:t>
            </a:r>
          </a:p>
          <a:p>
            <a:pPr lvl="0"/>
            <a:r>
              <a:rPr lang="hr-HR" sz="2000" dirty="0"/>
              <a:t>Prepoznaje da su profesionalci s vrijednim uvidima</a:t>
            </a:r>
          </a:p>
          <a:p>
            <a:pPr marL="0" indent="0">
              <a:buNone/>
            </a:pPr>
            <a:endParaRPr lang="hr-HR" sz="2400" dirty="0"/>
          </a:p>
        </p:txBody>
      </p:sp>
    </p:spTree>
    <p:extLst>
      <p:ext uri="{BB962C8B-B14F-4D97-AF65-F5344CB8AC3E}">
        <p14:creationId xmlns:p14="http://schemas.microsoft.com/office/powerpoint/2010/main" val="26406623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1. Relevantan za njihov kontekst</a:t>
            </a:r>
            <a:endParaRPr lang="hr-HR" dirty="0"/>
          </a:p>
        </p:txBody>
      </p:sp>
      <p:sp>
        <p:nvSpPr>
          <p:cNvPr id="3" name="Content Placeholder 2"/>
          <p:cNvSpPr>
            <a:spLocks noGrp="1"/>
          </p:cNvSpPr>
          <p:nvPr>
            <p:ph idx="1"/>
          </p:nvPr>
        </p:nvSpPr>
        <p:spPr/>
        <p:txBody>
          <a:bodyPr>
            <a:normAutofit/>
          </a:bodyPr>
          <a:lstStyle/>
          <a:p>
            <a:pPr marL="0" indent="0">
              <a:buNone/>
            </a:pPr>
            <a:r>
              <a:rPr lang="hr-HR" sz="2000" dirty="0"/>
              <a:t>Pitajte ih što žele i što trebaju, ali smjestite to u kontekst misije i vizije škole i njihove osobne svrhe i </a:t>
            </a:r>
            <a:r>
              <a:rPr lang="hr-HR" sz="2000" dirty="0" smtClean="0"/>
              <a:t>rasta.</a:t>
            </a:r>
          </a:p>
          <a:p>
            <a:pPr marL="0" indent="0">
              <a:buNone/>
            </a:pPr>
            <a:r>
              <a:rPr lang="hr-HR" sz="2000" dirty="0" smtClean="0"/>
              <a:t>Jesu </a:t>
            </a:r>
            <a:r>
              <a:rPr lang="hr-HR" sz="2000" dirty="0"/>
              <a:t>li </a:t>
            </a:r>
            <a:r>
              <a:rPr lang="hr-HR" sz="2000" dirty="0" smtClean="0"/>
              <a:t>usklađeni?</a:t>
            </a:r>
          </a:p>
          <a:p>
            <a:pPr marL="0" indent="0">
              <a:buNone/>
            </a:pPr>
            <a:r>
              <a:rPr lang="hr-HR" sz="2000" dirty="0" smtClean="0"/>
              <a:t>Jesu </a:t>
            </a:r>
            <a:r>
              <a:rPr lang="hr-HR" sz="2000" dirty="0"/>
              <a:t>li usklađeni njihovi kratkoročni i dugoročni ciljevi na kojima </a:t>
            </a:r>
            <a:r>
              <a:rPr lang="hr-HR" sz="2000" dirty="0" smtClean="0"/>
              <a:t>rade?</a:t>
            </a:r>
          </a:p>
          <a:p>
            <a:pPr marL="0" indent="0">
              <a:buNone/>
            </a:pPr>
            <a:r>
              <a:rPr lang="hr-HR" sz="2000" dirty="0" smtClean="0"/>
              <a:t>Jesu </a:t>
            </a:r>
            <a:r>
              <a:rPr lang="hr-HR" sz="2000" dirty="0"/>
              <a:t>li </a:t>
            </a:r>
            <a:r>
              <a:rPr lang="hr-HR" sz="2000" dirty="0" smtClean="0"/>
              <a:t>početnici </a:t>
            </a:r>
            <a:r>
              <a:rPr lang="hr-HR" sz="2000" dirty="0"/>
              <a:t>ili iskusni </a:t>
            </a:r>
            <a:r>
              <a:rPr lang="hr-HR" sz="2000" dirty="0" smtClean="0"/>
              <a:t>pedagozi?</a:t>
            </a:r>
          </a:p>
          <a:p>
            <a:pPr marL="0" indent="0">
              <a:buNone/>
            </a:pPr>
            <a:r>
              <a:rPr lang="hr-HR" sz="2000" dirty="0" smtClean="0"/>
              <a:t>Kako </a:t>
            </a:r>
            <a:r>
              <a:rPr lang="hr-HR" sz="2000" dirty="0"/>
              <a:t>se vide u ekosustavu škole i lokalne zajednice?</a:t>
            </a:r>
          </a:p>
          <a:p>
            <a:pPr marL="0" indent="0">
              <a:buNone/>
            </a:pPr>
            <a:r>
              <a:rPr lang="hr-HR" sz="2000" dirty="0"/>
              <a:t> </a:t>
            </a:r>
          </a:p>
          <a:p>
            <a:pPr marL="0" indent="0">
              <a:buNone/>
            </a:pPr>
            <a:r>
              <a:rPr lang="hr-HR" sz="2000" dirty="0"/>
              <a:t>Što trebaju znati i moći učiniti bolje kako bi postigli svoje idealno ja?</a:t>
            </a:r>
          </a:p>
        </p:txBody>
      </p:sp>
    </p:spTree>
    <p:extLst>
      <p:ext uri="{BB962C8B-B14F-4D97-AF65-F5344CB8AC3E}">
        <p14:creationId xmlns:p14="http://schemas.microsoft.com/office/powerpoint/2010/main" val="21679332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hr-HR" dirty="0" smtClean="0"/>
              <a:t>2. </a:t>
            </a:r>
            <a:r>
              <a:rPr lang="hr-HR" dirty="0"/>
              <a:t>Pomaže im planirati i poboljšati </a:t>
            </a:r>
            <a:r>
              <a:rPr lang="hr-HR" dirty="0" smtClean="0"/>
              <a:t>njihov rad</a:t>
            </a:r>
            <a:endParaRPr lang="hr-HR" dirty="0"/>
          </a:p>
        </p:txBody>
      </p:sp>
      <p:sp>
        <p:nvSpPr>
          <p:cNvPr id="3" name="Content Placeholder 2"/>
          <p:cNvSpPr>
            <a:spLocks noGrp="1"/>
          </p:cNvSpPr>
          <p:nvPr>
            <p:ph idx="1"/>
          </p:nvPr>
        </p:nvSpPr>
        <p:spPr>
          <a:xfrm>
            <a:off x="2592925" y="2470485"/>
            <a:ext cx="8915400" cy="3777622"/>
          </a:xfrm>
        </p:spPr>
        <p:txBody>
          <a:bodyPr>
            <a:normAutofit/>
          </a:bodyPr>
          <a:lstStyle/>
          <a:p>
            <a:pPr marL="0" indent="0">
              <a:buNone/>
            </a:pPr>
            <a:r>
              <a:rPr lang="hr-HR" sz="2000" dirty="0" smtClean="0"/>
              <a:t>To ne moraju uvijek biti edukacije o izradi nastavnih planova, ishodima učenja…</a:t>
            </a:r>
          </a:p>
          <a:p>
            <a:pPr marL="0" indent="0">
              <a:buNone/>
            </a:pPr>
            <a:endParaRPr lang="hr-HR" sz="2000" dirty="0"/>
          </a:p>
          <a:p>
            <a:pPr marL="0" indent="0">
              <a:buNone/>
            </a:pPr>
            <a:r>
              <a:rPr lang="hr-HR" sz="2000" dirty="0"/>
              <a:t>Ponekad to znači raspravljati o novim pristupima </a:t>
            </a:r>
            <a:r>
              <a:rPr lang="hr-HR" sz="2000" dirty="0" smtClean="0"/>
              <a:t>nastavi i poučavanju s </a:t>
            </a:r>
            <a:r>
              <a:rPr lang="hr-HR" sz="2000" dirty="0"/>
              <a:t>kolegama (iz i izvan škole) i davanje/primanje suradničkih osvrta </a:t>
            </a:r>
            <a:r>
              <a:rPr lang="hr-HR" sz="2000" dirty="0" smtClean="0"/>
              <a:t>na cjelokupni rad.</a:t>
            </a:r>
            <a:endParaRPr lang="hr-HR" sz="2000" dirty="0"/>
          </a:p>
        </p:txBody>
      </p:sp>
    </p:spTree>
    <p:extLst>
      <p:ext uri="{BB962C8B-B14F-4D97-AF65-F5344CB8AC3E}">
        <p14:creationId xmlns:p14="http://schemas.microsoft.com/office/powerpoint/2010/main" val="495362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3. Vođen „njima”</a:t>
            </a:r>
            <a:endParaRPr lang="hr-HR" dirty="0"/>
          </a:p>
        </p:txBody>
      </p:sp>
      <p:sp>
        <p:nvSpPr>
          <p:cNvPr id="3" name="Content Placeholder 2"/>
          <p:cNvSpPr>
            <a:spLocks noGrp="1"/>
          </p:cNvSpPr>
          <p:nvPr>
            <p:ph idx="1"/>
          </p:nvPr>
        </p:nvSpPr>
        <p:spPr>
          <a:xfrm>
            <a:off x="2589211" y="2133599"/>
            <a:ext cx="9076607" cy="4180573"/>
          </a:xfrm>
        </p:spPr>
        <p:txBody>
          <a:bodyPr>
            <a:normAutofit/>
          </a:bodyPr>
          <a:lstStyle/>
          <a:p>
            <a:pPr marL="0" indent="0">
              <a:buNone/>
            </a:pPr>
            <a:r>
              <a:rPr lang="hr-HR" sz="2000" dirty="0"/>
              <a:t>„</a:t>
            </a:r>
            <a:r>
              <a:rPr lang="hr-HR" sz="2000" dirty="0" smtClean="0"/>
              <a:t>Vođeno njima“ </a:t>
            </a:r>
            <a:r>
              <a:rPr lang="hr-HR" sz="2000" dirty="0"/>
              <a:t>ne mora nužno značiti da su </a:t>
            </a:r>
            <a:r>
              <a:rPr lang="hr-HR" sz="2000" dirty="0" smtClean="0"/>
              <a:t>pedagozi ti </a:t>
            </a:r>
            <a:r>
              <a:rPr lang="hr-HR" sz="2000" dirty="0"/>
              <a:t>koji 'vode' profesionalni </a:t>
            </a:r>
            <a:r>
              <a:rPr lang="hr-HR" sz="2000" dirty="0" smtClean="0"/>
              <a:t>razvoj.</a:t>
            </a:r>
          </a:p>
          <a:p>
            <a:pPr marL="0" indent="0">
              <a:buNone/>
            </a:pPr>
            <a:r>
              <a:rPr lang="hr-HR" sz="2000" dirty="0" smtClean="0"/>
              <a:t>To mogu biti </a:t>
            </a:r>
            <a:r>
              <a:rPr lang="hr-HR" sz="2000" dirty="0"/>
              <a:t>vrste „</a:t>
            </a:r>
            <a:r>
              <a:rPr lang="hr-HR" sz="2000" dirty="0" err="1"/>
              <a:t>nekonferencijskog</a:t>
            </a:r>
            <a:r>
              <a:rPr lang="hr-HR" sz="2000" dirty="0"/>
              <a:t>“ profesionalnog razvoja na kojima su </a:t>
            </a:r>
            <a:r>
              <a:rPr lang="hr-HR" sz="2000" dirty="0" smtClean="0"/>
              <a:t>pedagozi ujedno </a:t>
            </a:r>
            <a:r>
              <a:rPr lang="hr-HR" sz="2000" dirty="0"/>
              <a:t>i </a:t>
            </a:r>
            <a:r>
              <a:rPr lang="hr-HR" sz="2000" dirty="0" smtClean="0"/>
              <a:t>izlagači, ali i pristupi u kojima vanjski </a:t>
            </a:r>
            <a:r>
              <a:rPr lang="hr-HR" sz="2000" dirty="0"/>
              <a:t>partner </a:t>
            </a:r>
            <a:r>
              <a:rPr lang="hr-HR" sz="2000" dirty="0" smtClean="0"/>
              <a:t>profesionalno </a:t>
            </a:r>
            <a:r>
              <a:rPr lang="hr-HR" sz="2000" dirty="0"/>
              <a:t>učenje razvija na pitanjima </a:t>
            </a:r>
            <a:r>
              <a:rPr lang="hr-HR" sz="2000" dirty="0" smtClean="0"/>
              <a:t>pedagoga može </a:t>
            </a:r>
            <a:r>
              <a:rPr lang="hr-HR" sz="2000" dirty="0"/>
              <a:t>biti </a:t>
            </a:r>
            <a:r>
              <a:rPr lang="hr-HR" sz="2000" dirty="0" smtClean="0"/>
              <a:t>vrlo učinkovito.</a:t>
            </a:r>
          </a:p>
          <a:p>
            <a:pPr marL="0" indent="0">
              <a:buNone/>
            </a:pPr>
            <a:endParaRPr lang="hr-HR" sz="2000" dirty="0"/>
          </a:p>
          <a:p>
            <a:pPr marL="0" indent="0">
              <a:buNone/>
            </a:pPr>
            <a:r>
              <a:rPr lang="hr-HR" sz="2000" dirty="0"/>
              <a:t>To </a:t>
            </a:r>
            <a:r>
              <a:rPr lang="hr-HR" sz="2000" dirty="0" smtClean="0"/>
              <a:t>je vezano uz točku </a:t>
            </a:r>
            <a:r>
              <a:rPr lang="hr-HR" sz="2000" dirty="0"/>
              <a:t># 1 i pitanje konteksta te u pristupu utemeljenom na istraživanju gdje </a:t>
            </a:r>
            <a:r>
              <a:rPr lang="hr-HR" sz="2000" dirty="0" smtClean="0"/>
              <a:t>pedagozi utvrđuju </a:t>
            </a:r>
            <a:r>
              <a:rPr lang="hr-HR" sz="2000" dirty="0"/>
              <a:t>ono što trebaju znati i razumjeti da bi postigli svoje ciljeve.</a:t>
            </a:r>
          </a:p>
        </p:txBody>
      </p:sp>
    </p:spTree>
    <p:extLst>
      <p:ext uri="{BB962C8B-B14F-4D97-AF65-F5344CB8AC3E}">
        <p14:creationId xmlns:p14="http://schemas.microsoft.com/office/powerpoint/2010/main" val="721477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Profesionalni razvoj</a:t>
            </a:r>
            <a:endParaRPr lang="hr-HR" dirty="0"/>
          </a:p>
        </p:txBody>
      </p:sp>
      <p:sp>
        <p:nvSpPr>
          <p:cNvPr id="3" name="Content Placeholder 2"/>
          <p:cNvSpPr>
            <a:spLocks noGrp="1"/>
          </p:cNvSpPr>
          <p:nvPr>
            <p:ph idx="1"/>
          </p:nvPr>
        </p:nvSpPr>
        <p:spPr/>
        <p:txBody>
          <a:bodyPr>
            <a:normAutofit/>
          </a:bodyPr>
          <a:lstStyle/>
          <a:p>
            <a:pPr marL="0" indent="0">
              <a:buNone/>
            </a:pPr>
            <a:r>
              <a:rPr lang="hr-HR" sz="2400" dirty="0"/>
              <a:t>Profesionalni razvoj se može opisati kao skup alata i resursa koji mogu pomoći osobi da poboljša kvalitetu i učinkovitost svog rada, da upravlja svojim učenjem i napredovanjem kroz </a:t>
            </a:r>
            <a:r>
              <a:rPr lang="hr-HR" sz="2400" dirty="0" smtClean="0"/>
              <a:t>karijeru</a:t>
            </a:r>
            <a:r>
              <a:rPr lang="hr-HR" sz="2400" dirty="0" smtClean="0"/>
              <a:t>.</a:t>
            </a:r>
            <a:endParaRPr lang="hr-HR" sz="2400" dirty="0" smtClean="0"/>
          </a:p>
        </p:txBody>
      </p:sp>
    </p:spTree>
    <p:extLst>
      <p:ext uri="{BB962C8B-B14F-4D97-AF65-F5344CB8AC3E}">
        <p14:creationId xmlns:p14="http://schemas.microsoft.com/office/powerpoint/2010/main" val="9981758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hr-HR" dirty="0" smtClean="0"/>
              <a:t>4. </a:t>
            </a:r>
            <a:r>
              <a:rPr lang="hr-HR" dirty="0"/>
              <a:t>Uključuje praktične strategije primjenjive u njihovim </a:t>
            </a:r>
            <a:r>
              <a:rPr lang="hr-HR" dirty="0" smtClean="0"/>
              <a:t>školama</a:t>
            </a:r>
            <a:endParaRPr lang="hr-HR" dirty="0"/>
          </a:p>
        </p:txBody>
      </p:sp>
      <p:sp>
        <p:nvSpPr>
          <p:cNvPr id="3" name="Content Placeholder 2"/>
          <p:cNvSpPr>
            <a:spLocks noGrp="1"/>
          </p:cNvSpPr>
          <p:nvPr>
            <p:ph idx="1"/>
          </p:nvPr>
        </p:nvSpPr>
        <p:spPr>
          <a:xfrm>
            <a:off x="2589212" y="2133599"/>
            <a:ext cx="8915400" cy="4151697"/>
          </a:xfrm>
        </p:spPr>
        <p:txBody>
          <a:bodyPr>
            <a:normAutofit/>
          </a:bodyPr>
          <a:lstStyle/>
          <a:p>
            <a:pPr marL="0" indent="0">
              <a:buNone/>
            </a:pPr>
            <a:r>
              <a:rPr lang="hr-HR" sz="2000" dirty="0"/>
              <a:t>Ako je vaš profesionalni razvoj zapeo na dnu </a:t>
            </a:r>
            <a:r>
              <a:rPr lang="hr-HR" sz="2000" dirty="0" err="1"/>
              <a:t>Bloomove</a:t>
            </a:r>
            <a:r>
              <a:rPr lang="hr-HR" sz="2000" dirty="0"/>
              <a:t> taksonomije i donosi samo osnovne činjenice, ideje i koncepte za potrošnju, vjerojatno </a:t>
            </a:r>
            <a:r>
              <a:rPr lang="hr-HR" sz="2000" dirty="0" smtClean="0"/>
              <a:t>to neće biti dobro. </a:t>
            </a:r>
            <a:r>
              <a:rPr lang="hr-HR" sz="2000" dirty="0"/>
              <a:t>Bolje </a:t>
            </a:r>
            <a:r>
              <a:rPr lang="hr-HR" sz="2000" dirty="0" smtClean="0"/>
              <a:t>je krenuti </a:t>
            </a:r>
            <a:r>
              <a:rPr lang="hr-HR" sz="2000" dirty="0"/>
              <a:t>prema gore prema </a:t>
            </a:r>
            <a:r>
              <a:rPr lang="hr-HR" sz="2000" dirty="0" err="1"/>
              <a:t>Bloomu</a:t>
            </a:r>
            <a:r>
              <a:rPr lang="hr-HR" sz="2000" dirty="0"/>
              <a:t> primjenjujući </a:t>
            </a:r>
            <a:r>
              <a:rPr lang="hr-HR" sz="2000" dirty="0" smtClean="0"/>
              <a:t>naučeno </a:t>
            </a:r>
            <a:r>
              <a:rPr lang="hr-HR" sz="2000" dirty="0"/>
              <a:t>na svoj rad što </a:t>
            </a:r>
            <a:r>
              <a:rPr lang="hr-HR" sz="2000" dirty="0" smtClean="0"/>
              <a:t>može </a:t>
            </a:r>
            <a:r>
              <a:rPr lang="hr-HR" sz="2000" dirty="0"/>
              <a:t>pomoći da </a:t>
            </a:r>
            <a:r>
              <a:rPr lang="hr-HR" sz="2000" dirty="0" smtClean="0"/>
              <a:t>se stvori nova vrijednost.</a:t>
            </a:r>
          </a:p>
          <a:p>
            <a:pPr marL="0" indent="0">
              <a:buNone/>
            </a:pPr>
            <a:endParaRPr lang="hr-HR" sz="2000" dirty="0"/>
          </a:p>
          <a:p>
            <a:pPr marL="0" indent="0">
              <a:buNone/>
            </a:pPr>
            <a:r>
              <a:rPr lang="hr-HR" sz="2000" dirty="0" smtClean="0"/>
              <a:t>Da </a:t>
            </a:r>
            <a:r>
              <a:rPr lang="hr-HR" sz="2000" dirty="0"/>
              <a:t>li </a:t>
            </a:r>
            <a:r>
              <a:rPr lang="hr-HR" sz="2000" dirty="0" smtClean="0"/>
              <a:t>profesionalni </a:t>
            </a:r>
            <a:r>
              <a:rPr lang="hr-HR" sz="2000" dirty="0"/>
              <a:t>razvoj uključuje </a:t>
            </a:r>
            <a:r>
              <a:rPr lang="hr-HR" sz="2000" dirty="0" smtClean="0"/>
              <a:t>to da ćete doći do rezultata </a:t>
            </a:r>
            <a:r>
              <a:rPr lang="hr-HR" sz="2000" dirty="0"/>
              <a:t>koji zahtijevaju duboko razmišljanje i </a:t>
            </a:r>
            <a:r>
              <a:rPr lang="hr-HR" sz="2000" dirty="0" smtClean="0"/>
              <a:t>suradnju?</a:t>
            </a:r>
          </a:p>
          <a:p>
            <a:pPr marL="0" indent="0">
              <a:buNone/>
            </a:pPr>
            <a:r>
              <a:rPr lang="hr-HR" sz="2000" dirty="0" smtClean="0"/>
              <a:t>Hoćete </a:t>
            </a:r>
            <a:r>
              <a:rPr lang="hr-HR" sz="2000" dirty="0"/>
              <a:t>li se vratiti s nečim što </a:t>
            </a:r>
            <a:r>
              <a:rPr lang="hr-HR" sz="2000" dirty="0" smtClean="0"/>
              <a:t>možete </a:t>
            </a:r>
            <a:r>
              <a:rPr lang="hr-HR" sz="2000" dirty="0"/>
              <a:t>upotrijebiti kratkoročno, ali i uklopiti u širi kontekst rasta?</a:t>
            </a:r>
          </a:p>
        </p:txBody>
      </p:sp>
    </p:spTree>
    <p:extLst>
      <p:ext uri="{BB962C8B-B14F-4D97-AF65-F5344CB8AC3E}">
        <p14:creationId xmlns:p14="http://schemas.microsoft.com/office/powerpoint/2010/main" val="37812013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5. Visoko interaktivan</a:t>
            </a:r>
            <a:endParaRPr lang="hr-HR" dirty="0"/>
          </a:p>
        </p:txBody>
      </p:sp>
      <p:sp>
        <p:nvSpPr>
          <p:cNvPr id="3" name="Content Placeholder 2"/>
          <p:cNvSpPr>
            <a:spLocks noGrp="1"/>
          </p:cNvSpPr>
          <p:nvPr>
            <p:ph idx="1"/>
          </p:nvPr>
        </p:nvSpPr>
        <p:spPr/>
        <p:txBody>
          <a:bodyPr>
            <a:normAutofit/>
          </a:bodyPr>
          <a:lstStyle/>
          <a:p>
            <a:pPr marL="0" indent="0">
              <a:buNone/>
            </a:pPr>
            <a:r>
              <a:rPr lang="hr-HR" sz="2000" dirty="0"/>
              <a:t>Angažiranje </a:t>
            </a:r>
            <a:r>
              <a:rPr lang="hr-HR" sz="2000" dirty="0" smtClean="0"/>
              <a:t>sudionika </a:t>
            </a:r>
            <a:r>
              <a:rPr lang="hr-HR" sz="2000" dirty="0"/>
              <a:t>u aktivnom razmišljanju, obradi i </a:t>
            </a:r>
            <a:r>
              <a:rPr lang="hr-HR" sz="2000" dirty="0" smtClean="0"/>
              <a:t>dijalogu kombinirano </a:t>
            </a:r>
            <a:r>
              <a:rPr lang="hr-HR" sz="2000" dirty="0" smtClean="0"/>
              <a:t>s aktivnostima kroz koje će </a:t>
            </a:r>
            <a:r>
              <a:rPr lang="hr-HR" sz="2000" dirty="0" smtClean="0"/>
              <a:t>vježbati </a:t>
            </a:r>
            <a:r>
              <a:rPr lang="hr-HR" sz="2000" dirty="0"/>
              <a:t>komunikaciju, suradnju, kreativnost i kritičko </a:t>
            </a:r>
            <a:r>
              <a:rPr lang="hr-HR" sz="2000" dirty="0" smtClean="0"/>
              <a:t>razmišljanje.</a:t>
            </a:r>
            <a:endParaRPr lang="hr-HR" sz="2000" dirty="0"/>
          </a:p>
        </p:txBody>
      </p:sp>
    </p:spTree>
    <p:extLst>
      <p:ext uri="{BB962C8B-B14F-4D97-AF65-F5344CB8AC3E}">
        <p14:creationId xmlns:p14="http://schemas.microsoft.com/office/powerpoint/2010/main" val="31523165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6. Održiv tijekom vremena</a:t>
            </a:r>
            <a:endParaRPr lang="hr-HR" dirty="0"/>
          </a:p>
        </p:txBody>
      </p:sp>
      <p:sp>
        <p:nvSpPr>
          <p:cNvPr id="3" name="Content Placeholder 2"/>
          <p:cNvSpPr>
            <a:spLocks noGrp="1"/>
          </p:cNvSpPr>
          <p:nvPr>
            <p:ph idx="1"/>
          </p:nvPr>
        </p:nvSpPr>
        <p:spPr>
          <a:xfrm>
            <a:off x="2589211" y="1530417"/>
            <a:ext cx="9288363" cy="5149516"/>
          </a:xfrm>
        </p:spPr>
        <p:txBody>
          <a:bodyPr>
            <a:noAutofit/>
          </a:bodyPr>
          <a:lstStyle/>
          <a:p>
            <a:pPr marL="0" indent="0">
              <a:buNone/>
            </a:pPr>
            <a:r>
              <a:rPr lang="hr-HR" sz="2000" dirty="0"/>
              <a:t>Obrazovanje je poput većine drugih industrija u tome što </a:t>
            </a:r>
            <a:r>
              <a:rPr lang="hr-HR" sz="2000" dirty="0" smtClean="0"/>
              <a:t>ima </a:t>
            </a:r>
            <a:r>
              <a:rPr lang="hr-HR" sz="2000" dirty="0"/>
              <a:t>svoje modne trendove i cikluse. Današnja modna riječ može biti sutrašnja uspomena, a zamor koji se vremenom nakuplja može učiniti da i sama pomisao za nadolazeći </a:t>
            </a:r>
            <a:r>
              <a:rPr lang="hr-HR" sz="2000" dirty="0" smtClean="0"/>
              <a:t>profesionalni </a:t>
            </a:r>
            <a:r>
              <a:rPr lang="hr-HR" sz="2000" dirty="0"/>
              <a:t>razvoj izaziva </a:t>
            </a:r>
            <a:r>
              <a:rPr lang="hr-HR" sz="2000" dirty="0" smtClean="0"/>
              <a:t>osjećaj nelagode. </a:t>
            </a:r>
            <a:r>
              <a:rPr lang="hr-HR" sz="2000" dirty="0"/>
              <a:t>Usklađivanje vašeg profesionalnog razvoja s vašom cjelokupnom misijom i vizijom prvi je korak u prekidanju </a:t>
            </a:r>
            <a:r>
              <a:rPr lang="hr-HR" sz="2000" dirty="0" smtClean="0"/>
              <a:t>motivacije potaknute s </a:t>
            </a:r>
            <a:r>
              <a:rPr lang="hr-HR" sz="2000" dirty="0"/>
              <a:t>"najnovije, najveće stvari!" jer zahtijeva namjernu analizu dugoročnih ciljeva</a:t>
            </a:r>
            <a:r>
              <a:rPr lang="hr-HR" sz="2000" dirty="0" smtClean="0"/>
              <a:t>.</a:t>
            </a:r>
          </a:p>
          <a:p>
            <a:pPr marL="0" indent="0">
              <a:buNone/>
            </a:pPr>
            <a:endParaRPr lang="hr-HR" sz="2000" dirty="0"/>
          </a:p>
          <a:p>
            <a:pPr marL="0" indent="0">
              <a:buNone/>
            </a:pPr>
            <a:r>
              <a:rPr lang="hr-HR" sz="2000" dirty="0"/>
              <a:t>Također je važno prepoznati da značajni pomaci u praksi oduzimaju puno vremena i rada. Dakle, iako sudjelovanje </a:t>
            </a:r>
            <a:r>
              <a:rPr lang="hr-HR" sz="2000" dirty="0" smtClean="0"/>
              <a:t>u </a:t>
            </a:r>
            <a:r>
              <a:rPr lang="hr-HR" sz="2000" dirty="0"/>
              <a:t>nečemu poput radionice projektnog učenja može biti sjajan početak, vjerojatno neće ostvariti učinak koji tražite bez kontinuiranog praćenja</a:t>
            </a:r>
            <a:r>
              <a:rPr lang="hr-HR" sz="2000" dirty="0" smtClean="0"/>
              <a:t>.</a:t>
            </a:r>
          </a:p>
          <a:p>
            <a:pPr marL="0" indent="0">
              <a:buNone/>
            </a:pPr>
            <a:endParaRPr lang="hr-HR" sz="2000" dirty="0"/>
          </a:p>
          <a:p>
            <a:pPr marL="0" indent="0">
              <a:buNone/>
            </a:pPr>
            <a:r>
              <a:rPr lang="hr-HR" sz="2000" dirty="0" smtClean="0"/>
              <a:t>Trebate </a:t>
            </a:r>
            <a:r>
              <a:rPr lang="hr-HR" sz="2000" dirty="0"/>
              <a:t>znati da će </a:t>
            </a:r>
            <a:r>
              <a:rPr lang="hr-HR" sz="2000" dirty="0" smtClean="0"/>
              <a:t>ono što stječete kroz bilo koji profesionalni razvoj biti relevantno.</a:t>
            </a:r>
            <a:endParaRPr lang="hr-HR" sz="2000" dirty="0"/>
          </a:p>
        </p:txBody>
      </p:sp>
    </p:spTree>
    <p:extLst>
      <p:ext uri="{BB962C8B-B14F-4D97-AF65-F5344CB8AC3E}">
        <p14:creationId xmlns:p14="http://schemas.microsoft.com/office/powerpoint/2010/main" val="24117533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hr-HR" dirty="0" smtClean="0"/>
              <a:t>7. </a:t>
            </a:r>
            <a:r>
              <a:rPr lang="hr-HR" dirty="0"/>
              <a:t>Prepoznaje da su profesionalci s vrijednim </a:t>
            </a:r>
            <a:r>
              <a:rPr lang="hr-HR" dirty="0" smtClean="0"/>
              <a:t>uvidima</a:t>
            </a:r>
            <a:endParaRPr lang="hr-HR" dirty="0"/>
          </a:p>
        </p:txBody>
      </p:sp>
      <p:sp>
        <p:nvSpPr>
          <p:cNvPr id="3" name="Content Placeholder 2"/>
          <p:cNvSpPr>
            <a:spLocks noGrp="1"/>
          </p:cNvSpPr>
          <p:nvPr>
            <p:ph idx="1"/>
          </p:nvPr>
        </p:nvSpPr>
        <p:spPr>
          <a:xfrm>
            <a:off x="2589212" y="2133600"/>
            <a:ext cx="9602788" cy="4450080"/>
          </a:xfrm>
        </p:spPr>
        <p:txBody>
          <a:bodyPr>
            <a:normAutofit/>
          </a:bodyPr>
          <a:lstStyle/>
          <a:p>
            <a:pPr marL="0" indent="0">
              <a:buNone/>
            </a:pPr>
            <a:r>
              <a:rPr lang="hr-HR" dirty="0" smtClean="0"/>
              <a:t>Iako administratori pokušavaju </a:t>
            </a:r>
            <a:r>
              <a:rPr lang="hr-HR" dirty="0"/>
              <a:t>prepoznati glas </a:t>
            </a:r>
            <a:r>
              <a:rPr lang="hr-HR" dirty="0" smtClean="0"/>
              <a:t>učitelja / stručnih suradnika govoreći </a:t>
            </a:r>
            <a:r>
              <a:rPr lang="hr-HR" dirty="0"/>
              <a:t>stvari poput "odgovori su u ovoj </a:t>
            </a:r>
            <a:r>
              <a:rPr lang="hr-HR" dirty="0" smtClean="0"/>
              <a:t>sobi„, nerijetko misle na </a:t>
            </a:r>
            <a:r>
              <a:rPr lang="hr-HR" dirty="0"/>
              <a:t>to da će </a:t>
            </a:r>
            <a:r>
              <a:rPr lang="hr-HR" dirty="0" smtClean="0"/>
              <a:t>ih pustiti da </a:t>
            </a:r>
            <a:r>
              <a:rPr lang="hr-HR" dirty="0"/>
              <a:t>govore dok ne kažu ono što uprava želi čuti</a:t>
            </a:r>
            <a:r>
              <a:rPr lang="hr-HR" dirty="0" smtClean="0"/>
              <a:t>.</a:t>
            </a:r>
          </a:p>
          <a:p>
            <a:pPr marL="0" indent="0">
              <a:buNone/>
            </a:pPr>
            <a:endParaRPr lang="hr-HR" sz="2400" dirty="0"/>
          </a:p>
          <a:p>
            <a:pPr marL="0" indent="0">
              <a:buNone/>
            </a:pPr>
            <a:r>
              <a:rPr lang="hr-HR" dirty="0" smtClean="0"/>
              <a:t>„U </a:t>
            </a:r>
            <a:r>
              <a:rPr lang="hr-HR" dirty="0"/>
              <a:t>svom iskustvu vođenja profesionalnog razvoja naišla sam na vrlo malo učitelja koji nisu bili strastveni prema svom poslu i ushićeni kad im se pružila prilika za profesionalni </a:t>
            </a:r>
            <a:r>
              <a:rPr lang="hr-HR" dirty="0" smtClean="0"/>
              <a:t>dijalog. Kada </a:t>
            </a:r>
            <a:r>
              <a:rPr lang="hr-HR" dirty="0"/>
              <a:t>učitelje angažiramo u suradničkoj kritici njihovih nastavnih jedinica i predavanjima </a:t>
            </a:r>
            <a:r>
              <a:rPr lang="hr-HR" dirty="0" smtClean="0"/>
              <a:t>na </a:t>
            </a:r>
            <a:r>
              <a:rPr lang="hr-HR" dirty="0"/>
              <a:t>našim radionicama, oni zasvijetle radošću </a:t>
            </a:r>
            <a:r>
              <a:rPr lang="hr-HR" dirty="0" smtClean="0"/>
              <a:t>suradnje. </a:t>
            </a:r>
            <a:r>
              <a:rPr lang="hr-HR" dirty="0"/>
              <a:t>Uprava se ne mora odreći kontrole da bi to </a:t>
            </a:r>
            <a:r>
              <a:rPr lang="hr-HR" dirty="0" smtClean="0"/>
              <a:t>učinila. Zapravo</a:t>
            </a:r>
            <a:r>
              <a:rPr lang="hr-HR" dirty="0"/>
              <a:t>, baš kao i u učionici, ta je kontrola iluzorna, a pravo zlato je u poravnavanju hijerarhije i sudjelovanju zajedno s učiteljima koji postavljaju lijepa pitanja koja pomažu u usmjeravanju rada prema vašoj kolektivnoj viziji</a:t>
            </a:r>
            <a:r>
              <a:rPr lang="hr-HR" dirty="0" smtClean="0"/>
              <a:t>.” (</a:t>
            </a:r>
            <a:r>
              <a:rPr lang="hr-HR" dirty="0" err="1" smtClean="0"/>
              <a:t>Drew</a:t>
            </a:r>
            <a:r>
              <a:rPr lang="hr-HR" dirty="0" smtClean="0"/>
              <a:t> </a:t>
            </a:r>
            <a:r>
              <a:rPr lang="hr-HR" dirty="0" err="1" smtClean="0"/>
              <a:t>Perkins</a:t>
            </a:r>
            <a:r>
              <a:rPr lang="hr-HR" dirty="0" smtClean="0"/>
              <a:t>)</a:t>
            </a:r>
            <a:endParaRPr lang="hr-HR" sz="2400" dirty="0"/>
          </a:p>
        </p:txBody>
      </p:sp>
    </p:spTree>
    <p:extLst>
      <p:ext uri="{BB962C8B-B14F-4D97-AF65-F5344CB8AC3E}">
        <p14:creationId xmlns:p14="http://schemas.microsoft.com/office/powerpoint/2010/main" val="28799514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229474"/>
            <a:ext cx="8911687" cy="1280890"/>
          </a:xfrm>
        </p:spPr>
        <p:txBody>
          <a:bodyPr>
            <a:normAutofit fontScale="90000"/>
          </a:bodyPr>
          <a:lstStyle/>
          <a:p>
            <a:r>
              <a:rPr lang="hr-HR" dirty="0" smtClean="0"/>
              <a:t>Kod planiranja i provedbe profesionalnog razvoja trebalo bi voditi računa o…</a:t>
            </a:r>
            <a:endParaRPr lang="hr-HR" dirty="0"/>
          </a:p>
        </p:txBody>
      </p:sp>
      <p:sp>
        <p:nvSpPr>
          <p:cNvPr id="3" name="Content Placeholder 2"/>
          <p:cNvSpPr>
            <a:spLocks noGrp="1"/>
          </p:cNvSpPr>
          <p:nvPr>
            <p:ph idx="1"/>
          </p:nvPr>
        </p:nvSpPr>
        <p:spPr>
          <a:xfrm>
            <a:off x="2592925" y="1790299"/>
            <a:ext cx="9211361" cy="5197641"/>
          </a:xfrm>
        </p:spPr>
        <p:txBody>
          <a:bodyPr>
            <a:normAutofit/>
          </a:bodyPr>
          <a:lstStyle/>
          <a:p>
            <a:pPr marL="0" indent="0">
              <a:buNone/>
            </a:pPr>
            <a:r>
              <a:rPr lang="hr-HR" sz="2400" dirty="0" err="1" smtClean="0"/>
              <a:t>Donald</a:t>
            </a:r>
            <a:r>
              <a:rPr lang="hr-HR" sz="2400" dirty="0" smtClean="0"/>
              <a:t> Super – Duga </a:t>
            </a:r>
            <a:r>
              <a:rPr lang="hr-HR" sz="2400" dirty="0" smtClean="0"/>
              <a:t>životne karijere</a:t>
            </a:r>
            <a:endParaRPr lang="hr-HR" sz="2400" dirty="0" smtClean="0"/>
          </a:p>
          <a:p>
            <a:pPr marL="0" indent="0">
              <a:buNone/>
            </a:pPr>
            <a:r>
              <a:rPr lang="hr-HR" sz="2000" dirty="0"/>
              <a:t>P</a:t>
            </a:r>
            <a:r>
              <a:rPr lang="hr-HR" sz="2000" dirty="0" smtClean="0"/>
              <a:t>ojedinci </a:t>
            </a:r>
            <a:r>
              <a:rPr lang="hr-HR" sz="2000" dirty="0"/>
              <a:t>u različitim životnim razdobljima i situacijama različito pozicioniraju radnu ulogu u odnosu na druge društvene uloge i njezinu funkciju u postizanju životnih vrijednosti kojima teže</a:t>
            </a:r>
            <a:r>
              <a:rPr lang="hr-HR" sz="2000" dirty="0" smtClean="0"/>
              <a:t>.</a:t>
            </a:r>
          </a:p>
          <a:p>
            <a:pPr marL="0" indent="0">
              <a:buNone/>
            </a:pPr>
            <a:endParaRPr lang="hr-HR" sz="2400" dirty="0"/>
          </a:p>
          <a:p>
            <a:pPr marL="0" indent="0">
              <a:buNone/>
            </a:pPr>
            <a:r>
              <a:rPr lang="hr-HR" sz="2400" dirty="0" smtClean="0"/>
              <a:t>Vještine razvijanja karijere</a:t>
            </a:r>
          </a:p>
          <a:p>
            <a:pPr marL="0" indent="0">
              <a:buNone/>
            </a:pPr>
            <a:r>
              <a:rPr lang="hr-HR" sz="2000" dirty="0"/>
              <a:t>Upravljanje </a:t>
            </a:r>
            <a:r>
              <a:rPr lang="hr-HR" sz="2000" dirty="0" smtClean="0"/>
              <a:t>karijerom (</a:t>
            </a:r>
            <a:r>
              <a:rPr lang="hr-HR" sz="2000" dirty="0" err="1" smtClean="0"/>
              <a:t>Kidd</a:t>
            </a:r>
            <a:r>
              <a:rPr lang="hr-HR" sz="2000" dirty="0" smtClean="0"/>
              <a:t>, 2006</a:t>
            </a:r>
            <a:r>
              <a:rPr lang="hr-HR" sz="2000" dirty="0"/>
              <a:t>), podrazumijeva pojašnjavanja i procjenjivanja vrijednosti </a:t>
            </a:r>
            <a:r>
              <a:rPr lang="hr-HR" sz="2000" dirty="0" smtClean="0"/>
              <a:t>i </a:t>
            </a:r>
            <a:r>
              <a:rPr lang="hr-HR" sz="2000" dirty="0"/>
              <a:t>ciljeva osobe na trajnoj osnovi, praćenje promjena u društvenom kontekstu, te korištenje pregovaračkih vještina iz okvira mogućnosti. Karijerna izdržljivost uključuje sposobnost nošenja s usponima i padovima </a:t>
            </a:r>
            <a:r>
              <a:rPr lang="hr-HR" sz="2000" dirty="0" smtClean="0"/>
              <a:t>tijekom radnog </a:t>
            </a:r>
            <a:r>
              <a:rPr lang="hr-HR" sz="2000" dirty="0"/>
              <a:t>vijeka. Vjerojatno je da će se održavati kroz osjećaje samopouzdanja i efikasnosti, nade, fleksibilnosti, samopoštovanja i samopouzdanja.</a:t>
            </a:r>
          </a:p>
        </p:txBody>
      </p:sp>
    </p:spTree>
    <p:extLst>
      <p:ext uri="{BB962C8B-B14F-4D97-AF65-F5344CB8AC3E}">
        <p14:creationId xmlns:p14="http://schemas.microsoft.com/office/powerpoint/2010/main" val="34450616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182151"/>
            <a:ext cx="8911687" cy="1280890"/>
          </a:xfrm>
        </p:spPr>
        <p:txBody>
          <a:bodyPr>
            <a:normAutofit fontScale="90000"/>
          </a:bodyPr>
          <a:lstStyle/>
          <a:p>
            <a:r>
              <a:rPr lang="hr-HR" dirty="0"/>
              <a:t>Kod planiranja i provedbe profesionalnog razvoja trebalo bi voditi računa o…</a:t>
            </a:r>
            <a:endParaRPr lang="hr-HR" dirty="0"/>
          </a:p>
        </p:txBody>
      </p:sp>
      <p:sp>
        <p:nvSpPr>
          <p:cNvPr id="3" name="Content Placeholder 2"/>
          <p:cNvSpPr>
            <a:spLocks noGrp="1"/>
          </p:cNvSpPr>
          <p:nvPr>
            <p:ph idx="1"/>
          </p:nvPr>
        </p:nvSpPr>
        <p:spPr>
          <a:xfrm>
            <a:off x="2477875" y="1463041"/>
            <a:ext cx="9365365" cy="5265019"/>
          </a:xfrm>
        </p:spPr>
        <p:txBody>
          <a:bodyPr>
            <a:normAutofit lnSpcReduction="10000"/>
          </a:bodyPr>
          <a:lstStyle/>
          <a:p>
            <a:pPr marL="0" indent="0">
              <a:buNone/>
            </a:pPr>
            <a:r>
              <a:rPr lang="hr-HR" sz="2400" dirty="0" smtClean="0"/>
              <a:t>Procjena vještina</a:t>
            </a:r>
          </a:p>
          <a:p>
            <a:pPr marL="0" indent="0">
              <a:buNone/>
            </a:pPr>
            <a:r>
              <a:rPr lang="hr-HR" dirty="0"/>
              <a:t>U kontekstu razvoja </a:t>
            </a:r>
            <a:r>
              <a:rPr lang="hr-HR" dirty="0" smtClean="0"/>
              <a:t>karijere ključna je procjena </a:t>
            </a:r>
            <a:r>
              <a:rPr lang="hr-HR" dirty="0"/>
              <a:t>vještina te </a:t>
            </a:r>
            <a:r>
              <a:rPr lang="hr-HR" dirty="0" smtClean="0"/>
              <a:t>je </a:t>
            </a:r>
            <a:r>
              <a:rPr lang="hr-HR" dirty="0"/>
              <a:t>cilj savjetovanja pružiti klijentima priliku da povećaju svoju razinu znanja i svijesti o optimalnom korištenju vlastitih resursa, uključujući potencijale koje do sada nisu uspjeli </a:t>
            </a:r>
            <a:r>
              <a:rPr lang="hr-HR" dirty="0" smtClean="0"/>
              <a:t>izraziti (</a:t>
            </a:r>
            <a:r>
              <a:rPr lang="hr-HR" dirty="0" err="1" smtClean="0"/>
              <a:t>Di</a:t>
            </a:r>
            <a:r>
              <a:rPr lang="hr-HR" dirty="0" smtClean="0"/>
              <a:t> </a:t>
            </a:r>
            <a:r>
              <a:rPr lang="hr-HR" dirty="0" err="1" smtClean="0"/>
              <a:t>Fabio</a:t>
            </a:r>
            <a:r>
              <a:rPr lang="hr-HR" dirty="0" smtClean="0"/>
              <a:t>, 1999). </a:t>
            </a:r>
            <a:r>
              <a:rPr lang="hr-HR" dirty="0"/>
              <a:t>Procjena vještina </a:t>
            </a:r>
            <a:r>
              <a:rPr lang="hr-HR" dirty="0" smtClean="0"/>
              <a:t>je usmjerena </a:t>
            </a:r>
            <a:r>
              <a:rPr lang="hr-HR" dirty="0"/>
              <a:t>na pojedinca u kojem se nastoji potaknuti mobilizacija resursa i energije kroz proces čiji je cilj osvijestiti ga za samostalno upravljanje i odgovorno donošenje odluka usko vezanih uz vlastiti profesionalni </a:t>
            </a:r>
            <a:r>
              <a:rPr lang="hr-HR" dirty="0" smtClean="0"/>
              <a:t>razvoj.</a:t>
            </a:r>
            <a:endParaRPr lang="hr-HR" dirty="0"/>
          </a:p>
          <a:p>
            <a:pPr marL="0" indent="0">
              <a:buNone/>
            </a:pPr>
            <a:r>
              <a:rPr lang="hr-HR" dirty="0"/>
              <a:t> </a:t>
            </a:r>
          </a:p>
          <a:p>
            <a:pPr marL="0" indent="0">
              <a:buNone/>
            </a:pPr>
            <a:r>
              <a:rPr lang="hr-HR" dirty="0" smtClean="0"/>
              <a:t>Osnovne </a:t>
            </a:r>
            <a:r>
              <a:rPr lang="hr-HR" dirty="0"/>
              <a:t>pretpostavke na kojima se temelji procjena vještina </a:t>
            </a:r>
            <a:r>
              <a:rPr lang="hr-HR" dirty="0" smtClean="0"/>
              <a:t>(</a:t>
            </a:r>
            <a:r>
              <a:rPr lang="hr-HR" dirty="0" err="1" smtClean="0"/>
              <a:t>Castelli</a:t>
            </a:r>
            <a:r>
              <a:rPr lang="hr-HR" dirty="0" smtClean="0"/>
              <a:t> i </a:t>
            </a:r>
            <a:r>
              <a:rPr lang="hr-HR" dirty="0" err="1" smtClean="0"/>
              <a:t>Ancona</a:t>
            </a:r>
            <a:r>
              <a:rPr lang="hr-HR" dirty="0" smtClean="0"/>
              <a:t>, 1998: 34)</a:t>
            </a:r>
            <a:r>
              <a:rPr lang="hr-HR" dirty="0" smtClean="0"/>
              <a:t>:</a:t>
            </a:r>
            <a:endParaRPr lang="hr-HR" dirty="0"/>
          </a:p>
          <a:p>
            <a:pPr lvl="0"/>
            <a:r>
              <a:rPr lang="hr-HR" dirty="0"/>
              <a:t>svaki pojedinac posjeduje osobne resurse koji se mogu koristiti unutar profesionalnog ili osobnog razvoja;</a:t>
            </a:r>
          </a:p>
          <a:p>
            <a:pPr lvl="0"/>
            <a:r>
              <a:rPr lang="hr-HR" dirty="0"/>
              <a:t>osvješćivanje pojedinca o vlastitim potencijalnim resursima označava temelj za korištenje istih u budućnosti;</a:t>
            </a:r>
          </a:p>
          <a:p>
            <a:pPr lvl="0"/>
            <a:r>
              <a:rPr lang="hr-HR" dirty="0"/>
              <a:t>prikupljanje podataka o postojanju potencijalnih resursa pojedinca kako bi se isti mogli aktivirati i koristiti u realizaciji planova.</a:t>
            </a:r>
          </a:p>
        </p:txBody>
      </p:sp>
    </p:spTree>
    <p:extLst>
      <p:ext uri="{BB962C8B-B14F-4D97-AF65-F5344CB8AC3E}">
        <p14:creationId xmlns:p14="http://schemas.microsoft.com/office/powerpoint/2010/main" val="37073470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325727"/>
            <a:ext cx="8911687" cy="1280890"/>
          </a:xfrm>
        </p:spPr>
        <p:txBody>
          <a:bodyPr>
            <a:normAutofit fontScale="90000"/>
          </a:bodyPr>
          <a:lstStyle/>
          <a:p>
            <a:r>
              <a:rPr lang="hr-HR" dirty="0"/>
              <a:t>Kod planiranja i provedbe profesionalnog razvoja trebalo bi voditi računa o…</a:t>
            </a:r>
            <a:endParaRPr lang="hr-HR" dirty="0"/>
          </a:p>
        </p:txBody>
      </p:sp>
      <p:sp>
        <p:nvSpPr>
          <p:cNvPr id="3" name="Content Placeholder 2"/>
          <p:cNvSpPr>
            <a:spLocks noGrp="1"/>
          </p:cNvSpPr>
          <p:nvPr>
            <p:ph idx="1"/>
          </p:nvPr>
        </p:nvSpPr>
        <p:spPr>
          <a:xfrm>
            <a:off x="2589212" y="1857676"/>
            <a:ext cx="8915400" cy="4380805"/>
          </a:xfrm>
        </p:spPr>
        <p:txBody>
          <a:bodyPr>
            <a:normAutofit/>
          </a:bodyPr>
          <a:lstStyle/>
          <a:p>
            <a:pPr marL="0" indent="0">
              <a:buNone/>
            </a:pPr>
            <a:r>
              <a:rPr lang="hr-HR" sz="2000" dirty="0"/>
              <a:t>Jedan od glavnih ciljeva razvojne teorije je pomoći svakoj osobi da razvije točnu sliku o sebi u više životnih </a:t>
            </a:r>
            <a:r>
              <a:rPr lang="hr-HR" sz="2000" dirty="0" smtClean="0"/>
              <a:t>uloga (</a:t>
            </a:r>
            <a:r>
              <a:rPr lang="hr-HR" sz="2000" dirty="0" err="1" smtClean="0"/>
              <a:t>Di</a:t>
            </a:r>
            <a:r>
              <a:rPr lang="hr-HR" sz="2000" dirty="0" smtClean="0"/>
              <a:t> </a:t>
            </a:r>
            <a:r>
              <a:rPr lang="hr-HR" sz="2000" dirty="0" err="1" smtClean="0"/>
              <a:t>Fabio</a:t>
            </a:r>
            <a:r>
              <a:rPr lang="hr-HR" sz="2000" dirty="0" smtClean="0"/>
              <a:t>, 1999)</a:t>
            </a:r>
            <a:r>
              <a:rPr lang="hr-HR" sz="2000" dirty="0" smtClean="0"/>
              <a:t>.</a:t>
            </a:r>
            <a:endParaRPr lang="hr-HR" sz="2000" dirty="0" smtClean="0"/>
          </a:p>
          <a:p>
            <a:pPr marL="0" indent="0">
              <a:buNone/>
            </a:pPr>
            <a:r>
              <a:rPr lang="hr-HR" sz="2000" dirty="0" smtClean="0"/>
              <a:t>Pretpostavka </a:t>
            </a:r>
            <a:r>
              <a:rPr lang="hr-HR" sz="2000" dirty="0"/>
              <a:t>da su ljudi uključeni u nekoliko životnih uloga istovremeno te da uspjeh u jednoj životnoj ulozi olakšava uspjeh u drugoj, naglašava važnu perspektivu razvoja kroz životni </a:t>
            </a:r>
            <a:r>
              <a:rPr lang="hr-HR" sz="2000" dirty="0" smtClean="0"/>
              <a:t>vijek.</a:t>
            </a:r>
          </a:p>
          <a:p>
            <a:pPr marL="0" indent="0">
              <a:buNone/>
            </a:pPr>
            <a:r>
              <a:rPr lang="hr-HR" sz="2000" dirty="0" smtClean="0"/>
              <a:t>Jedinstven </a:t>
            </a:r>
            <a:r>
              <a:rPr lang="hr-HR" sz="2000" dirty="0"/>
              <a:t>razvoj svakog pojedinca treba biti u središtu početnog razgovora, a razvojne teorije ističu da je razvoj svakog pojedinca jedinstven, višeslojan i višedimenzionalan te da savjetnici moraju prepoznati da zabrinutost može nastati iz unutarnjih i vanjskih faktora ili njihovom kombinacijom (</a:t>
            </a:r>
            <a:r>
              <a:rPr lang="hr-HR" sz="2000" dirty="0" err="1"/>
              <a:t>Di</a:t>
            </a:r>
            <a:r>
              <a:rPr lang="hr-HR" sz="2000" dirty="0"/>
              <a:t> </a:t>
            </a:r>
            <a:r>
              <a:rPr lang="hr-HR" sz="2000" dirty="0" err="1"/>
              <a:t>Fabio</a:t>
            </a:r>
            <a:r>
              <a:rPr lang="hr-HR" sz="2000" dirty="0"/>
              <a:t>, 1999).</a:t>
            </a:r>
          </a:p>
        </p:txBody>
      </p:sp>
    </p:spTree>
    <p:extLst>
      <p:ext uri="{BB962C8B-B14F-4D97-AF65-F5344CB8AC3E}">
        <p14:creationId xmlns:p14="http://schemas.microsoft.com/office/powerpoint/2010/main" val="9644315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Mudrost</a:t>
            </a:r>
            <a:endParaRPr lang="hr-HR" dirty="0"/>
          </a:p>
        </p:txBody>
      </p:sp>
      <p:sp>
        <p:nvSpPr>
          <p:cNvPr id="3" name="Content Placeholder 2"/>
          <p:cNvSpPr>
            <a:spLocks noGrp="1"/>
          </p:cNvSpPr>
          <p:nvPr>
            <p:ph idx="1"/>
          </p:nvPr>
        </p:nvSpPr>
        <p:spPr/>
        <p:txBody>
          <a:bodyPr/>
          <a:lstStyle/>
          <a:p>
            <a:pPr marL="0" indent="0">
              <a:buNone/>
            </a:pPr>
            <a:r>
              <a:rPr lang="hr-HR" sz="2000" dirty="0"/>
              <a:t>Robert J. </a:t>
            </a:r>
            <a:r>
              <a:rPr lang="hr-HR" sz="2000" dirty="0" err="1" smtClean="0"/>
              <a:t>Sternberg</a:t>
            </a:r>
            <a:r>
              <a:rPr lang="hr-HR" sz="2000" dirty="0" smtClean="0"/>
              <a:t>, </a:t>
            </a:r>
            <a:r>
              <a:rPr lang="hr-HR" sz="2000" dirty="0" err="1"/>
              <a:t>Alina</a:t>
            </a:r>
            <a:r>
              <a:rPr lang="hr-HR" sz="2000" dirty="0"/>
              <a:t> </a:t>
            </a:r>
            <a:r>
              <a:rPr lang="hr-HR" sz="2000" dirty="0" err="1" smtClean="0"/>
              <a:t>Reznitskayab</a:t>
            </a:r>
            <a:r>
              <a:rPr lang="hr-HR" sz="2000" dirty="0" smtClean="0"/>
              <a:t>, </a:t>
            </a:r>
            <a:r>
              <a:rPr lang="hr-HR" sz="2000" dirty="0"/>
              <a:t>Linda </a:t>
            </a:r>
            <a:r>
              <a:rPr lang="hr-HR" sz="2000" dirty="0" err="1"/>
              <a:t>Jarvina</a:t>
            </a:r>
            <a:r>
              <a:rPr lang="hr-HR" sz="2000" dirty="0"/>
              <a:t> </a:t>
            </a:r>
            <a:r>
              <a:rPr lang="hr-HR" sz="2000" dirty="0" smtClean="0"/>
              <a:t>(</a:t>
            </a:r>
            <a:r>
              <a:rPr lang="hr-HR" sz="2000" dirty="0"/>
              <a:t>2007</a:t>
            </a:r>
            <a:r>
              <a:rPr lang="hr-HR" sz="2000" dirty="0" smtClean="0"/>
              <a:t>)</a:t>
            </a:r>
          </a:p>
          <a:p>
            <a:pPr marL="0" indent="0">
              <a:buNone/>
            </a:pPr>
            <a:endParaRPr lang="hr-HR" dirty="0"/>
          </a:p>
          <a:p>
            <a:pPr marL="0" indent="0" algn="ctr">
              <a:buNone/>
            </a:pPr>
            <a:r>
              <a:rPr lang="hr-HR" sz="2400" dirty="0" err="1"/>
              <a:t>Teaching</a:t>
            </a:r>
            <a:r>
              <a:rPr lang="hr-HR" sz="2400" dirty="0"/>
              <a:t> for </a:t>
            </a:r>
            <a:r>
              <a:rPr lang="hr-HR" sz="2400" dirty="0" err="1"/>
              <a:t>wisdom</a:t>
            </a:r>
            <a:r>
              <a:rPr lang="hr-HR" sz="2400" dirty="0"/>
              <a:t>: </a:t>
            </a:r>
            <a:r>
              <a:rPr lang="hr-HR" sz="2400" dirty="0" err="1"/>
              <a:t>what</a:t>
            </a:r>
            <a:r>
              <a:rPr lang="hr-HR" sz="2400" dirty="0"/>
              <a:t> </a:t>
            </a:r>
            <a:r>
              <a:rPr lang="hr-HR" sz="2400" dirty="0" err="1"/>
              <a:t>matters</a:t>
            </a:r>
            <a:r>
              <a:rPr lang="hr-HR" sz="2400" dirty="0"/>
              <a:t> </a:t>
            </a:r>
            <a:r>
              <a:rPr lang="hr-HR" sz="2400" dirty="0" err="1"/>
              <a:t>is</a:t>
            </a:r>
            <a:r>
              <a:rPr lang="hr-HR" sz="2400" dirty="0"/>
              <a:t> </a:t>
            </a:r>
            <a:r>
              <a:rPr lang="hr-HR" sz="2400" dirty="0" err="1"/>
              <a:t>not</a:t>
            </a:r>
            <a:r>
              <a:rPr lang="hr-HR" sz="2400" dirty="0"/>
              <a:t> </a:t>
            </a:r>
            <a:r>
              <a:rPr lang="hr-HR" sz="2400" dirty="0" err="1"/>
              <a:t>just</a:t>
            </a:r>
            <a:r>
              <a:rPr lang="hr-HR" sz="2400" dirty="0"/>
              <a:t> </a:t>
            </a:r>
            <a:r>
              <a:rPr lang="hr-HR" sz="2400" dirty="0" err="1"/>
              <a:t>what</a:t>
            </a:r>
            <a:r>
              <a:rPr lang="hr-HR" sz="2400" dirty="0"/>
              <a:t> </a:t>
            </a:r>
            <a:r>
              <a:rPr lang="hr-HR" sz="2400" dirty="0" err="1"/>
              <a:t>students</a:t>
            </a:r>
            <a:r>
              <a:rPr lang="hr-HR" sz="2400" dirty="0"/>
              <a:t> </a:t>
            </a:r>
            <a:r>
              <a:rPr lang="hr-HR" sz="2400" dirty="0" err="1"/>
              <a:t>know</a:t>
            </a:r>
            <a:r>
              <a:rPr lang="hr-HR" sz="2400" dirty="0"/>
              <a:t>, </a:t>
            </a:r>
            <a:r>
              <a:rPr lang="hr-HR" sz="2400" dirty="0" smtClean="0"/>
              <a:t>but </a:t>
            </a:r>
            <a:r>
              <a:rPr lang="hr-HR" sz="2400" dirty="0"/>
              <a:t>how </a:t>
            </a:r>
            <a:r>
              <a:rPr lang="hr-HR" sz="2400" dirty="0" err="1"/>
              <a:t>they</a:t>
            </a:r>
            <a:r>
              <a:rPr lang="hr-HR" sz="2400" dirty="0"/>
              <a:t> use </a:t>
            </a:r>
            <a:r>
              <a:rPr lang="hr-HR" sz="2400" dirty="0" err="1" smtClean="0"/>
              <a:t>it</a:t>
            </a:r>
            <a:endParaRPr lang="hr-HR" sz="2400" dirty="0" smtClean="0"/>
          </a:p>
          <a:p>
            <a:pPr marL="0" indent="0" algn="ctr">
              <a:buNone/>
            </a:pPr>
            <a:endParaRPr lang="hr-HR" sz="2400" dirty="0"/>
          </a:p>
          <a:p>
            <a:pPr marL="0" indent="0" algn="ctr">
              <a:buNone/>
            </a:pPr>
            <a:r>
              <a:rPr lang="hr-HR" sz="2400" dirty="0" smtClean="0"/>
              <a:t>Poučavanje za mudrost: bitno je ne samo ono što učenici znaju, nego kako to koriste</a:t>
            </a:r>
            <a:endParaRPr lang="hr-HR" sz="2400" dirty="0"/>
          </a:p>
        </p:txBody>
      </p:sp>
    </p:spTree>
    <p:extLst>
      <p:ext uri="{BB962C8B-B14F-4D97-AF65-F5344CB8AC3E}">
        <p14:creationId xmlns:p14="http://schemas.microsoft.com/office/powerpoint/2010/main" val="34773777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Mudrost</a:t>
            </a:r>
            <a:endParaRPr lang="hr-HR" dirty="0"/>
          </a:p>
        </p:txBody>
      </p:sp>
      <p:sp>
        <p:nvSpPr>
          <p:cNvPr id="3" name="Content Placeholder 2"/>
          <p:cNvSpPr>
            <a:spLocks noGrp="1"/>
          </p:cNvSpPr>
          <p:nvPr>
            <p:ph idx="1"/>
          </p:nvPr>
        </p:nvSpPr>
        <p:spPr/>
        <p:txBody>
          <a:bodyPr>
            <a:normAutofit/>
          </a:bodyPr>
          <a:lstStyle/>
          <a:p>
            <a:pPr marL="0" indent="0">
              <a:buNone/>
            </a:pPr>
            <a:r>
              <a:rPr lang="hr-HR" sz="2000" dirty="0" smtClean="0"/>
              <a:t>Mudrost </a:t>
            </a:r>
            <a:r>
              <a:rPr lang="hr-HR" sz="2000" dirty="0"/>
              <a:t>se ovdje definira kao primjena inteligencije, kreativnosti i znanja </a:t>
            </a:r>
            <a:r>
              <a:rPr lang="hr-HR" sz="2000" dirty="0" smtClean="0"/>
              <a:t>posredovanih </a:t>
            </a:r>
            <a:r>
              <a:rPr lang="hr-HR" sz="2000" dirty="0"/>
              <a:t>vrijednostima prema postizanju općeg dobra kroz ravnotežu između (a) </a:t>
            </a:r>
            <a:r>
              <a:rPr lang="hr-HR" sz="2000" dirty="0" err="1" smtClean="0"/>
              <a:t>intrapersonalnih</a:t>
            </a:r>
            <a:r>
              <a:rPr lang="hr-HR" sz="2000" dirty="0" smtClean="0"/>
              <a:t>, </a:t>
            </a:r>
            <a:r>
              <a:rPr lang="hr-HR" sz="2000" dirty="0"/>
              <a:t>(b) </a:t>
            </a:r>
            <a:r>
              <a:rPr lang="hr-HR" sz="2000" dirty="0" err="1" smtClean="0"/>
              <a:t>interpersonalnih</a:t>
            </a:r>
            <a:r>
              <a:rPr lang="hr-HR" sz="2000" dirty="0" smtClean="0"/>
              <a:t> </a:t>
            </a:r>
            <a:r>
              <a:rPr lang="hr-HR" sz="2000" dirty="0"/>
              <a:t>i (c) </a:t>
            </a:r>
            <a:r>
              <a:rPr lang="hr-HR" sz="2000" dirty="0" err="1" smtClean="0"/>
              <a:t>ekstrapersonalnih</a:t>
            </a:r>
            <a:r>
              <a:rPr lang="hr-HR" sz="2000" dirty="0" smtClean="0"/>
              <a:t> interesa, (</a:t>
            </a:r>
            <a:r>
              <a:rPr lang="hr-HR" sz="2000" dirty="0"/>
              <a:t>a</a:t>
            </a:r>
            <a:r>
              <a:rPr lang="hr-HR" sz="2000" dirty="0" smtClean="0"/>
              <a:t>) kratkoročno i (b</a:t>
            </a:r>
            <a:r>
              <a:rPr lang="hr-HR" sz="2000" dirty="0"/>
              <a:t>) </a:t>
            </a:r>
            <a:r>
              <a:rPr lang="hr-HR" sz="2000" dirty="0" smtClean="0"/>
              <a:t>dugoročno, </a:t>
            </a:r>
            <a:r>
              <a:rPr lang="hr-HR" sz="2000" dirty="0"/>
              <a:t>kako bi se postigla ravnoteža između (a) prilagodbe postojećem okruženju, (b) oblikovanja postojećih </a:t>
            </a:r>
            <a:r>
              <a:rPr lang="hr-HR" sz="2000" dirty="0" smtClean="0"/>
              <a:t>okruženja </a:t>
            </a:r>
            <a:r>
              <a:rPr lang="hr-HR" sz="2000" dirty="0"/>
              <a:t>i (c) odabira novih okruženja (</a:t>
            </a:r>
            <a:r>
              <a:rPr lang="hr-HR" sz="2000" dirty="0" err="1"/>
              <a:t>Sternberg</a:t>
            </a:r>
            <a:r>
              <a:rPr lang="hr-HR" sz="2000" dirty="0"/>
              <a:t>, 1998a, 2001</a:t>
            </a:r>
            <a:r>
              <a:rPr lang="hr-HR" sz="2000" dirty="0" smtClean="0"/>
              <a:t>).</a:t>
            </a:r>
            <a:endParaRPr lang="hr-HR" sz="2000" dirty="0"/>
          </a:p>
          <a:p>
            <a:endParaRPr lang="hr-HR" dirty="0" smtClean="0"/>
          </a:p>
          <a:p>
            <a:endParaRPr lang="hr-HR" dirty="0"/>
          </a:p>
          <a:p>
            <a:endParaRPr lang="hr-HR" dirty="0" smtClean="0"/>
          </a:p>
          <a:p>
            <a:endParaRPr lang="hr-HR" dirty="0"/>
          </a:p>
        </p:txBody>
      </p:sp>
    </p:spTree>
    <p:extLst>
      <p:ext uri="{BB962C8B-B14F-4D97-AF65-F5344CB8AC3E}">
        <p14:creationId xmlns:p14="http://schemas.microsoft.com/office/powerpoint/2010/main" val="34191883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Mudrost</a:t>
            </a:r>
            <a:endParaRPr lang="hr-HR" dirty="0"/>
          </a:p>
        </p:txBody>
      </p:sp>
      <p:sp>
        <p:nvSpPr>
          <p:cNvPr id="3" name="Content Placeholder 2"/>
          <p:cNvSpPr>
            <a:spLocks noGrp="1"/>
          </p:cNvSpPr>
          <p:nvPr>
            <p:ph idx="1"/>
          </p:nvPr>
        </p:nvSpPr>
        <p:spPr/>
        <p:txBody>
          <a:bodyPr>
            <a:normAutofit lnSpcReduction="10000"/>
          </a:bodyPr>
          <a:lstStyle/>
          <a:p>
            <a:pPr marL="0" indent="0">
              <a:buNone/>
            </a:pPr>
            <a:r>
              <a:rPr lang="hr-HR" sz="2000" dirty="0" smtClean="0"/>
              <a:t>Mudrost </a:t>
            </a:r>
            <a:r>
              <a:rPr lang="hr-HR" sz="2000" dirty="0"/>
              <a:t>nije samo maksimiziranje vlastitog ili tuđeg vlastitog interesa, već </a:t>
            </a:r>
            <a:r>
              <a:rPr lang="hr-HR" sz="2000" dirty="0" smtClean="0"/>
              <a:t>također balansiranje </a:t>
            </a:r>
            <a:r>
              <a:rPr lang="hr-HR" sz="2000" dirty="0"/>
              <a:t>različitih vlastitih interesa (</a:t>
            </a:r>
            <a:r>
              <a:rPr lang="hr-HR" sz="2000" dirty="0" err="1"/>
              <a:t>intrapersonalnih</a:t>
            </a:r>
            <a:r>
              <a:rPr lang="hr-HR" sz="2000" dirty="0"/>
              <a:t>) s interesima drugih </a:t>
            </a:r>
            <a:r>
              <a:rPr lang="hr-HR" sz="2000" dirty="0" smtClean="0"/>
              <a:t>(</a:t>
            </a:r>
            <a:r>
              <a:rPr lang="hr-HR" sz="2000" dirty="0" err="1" smtClean="0"/>
              <a:t>interpersonalni</a:t>
            </a:r>
            <a:r>
              <a:rPr lang="hr-HR" sz="2000" dirty="0" smtClean="0"/>
              <a:t>) </a:t>
            </a:r>
            <a:r>
              <a:rPr lang="hr-HR" sz="2000" dirty="0"/>
              <a:t>i drugih aspekata konteksta u kojem se živi </a:t>
            </a:r>
            <a:r>
              <a:rPr lang="hr-HR" sz="2000" dirty="0" smtClean="0"/>
              <a:t>(</a:t>
            </a:r>
            <a:r>
              <a:rPr lang="hr-HR" sz="2000" dirty="0" err="1" smtClean="0"/>
              <a:t>ekstrapersonalni</a:t>
            </a:r>
            <a:r>
              <a:rPr lang="hr-HR" sz="2000" dirty="0" smtClean="0"/>
              <a:t>), kao što su grad, država, okruženje </a:t>
            </a:r>
            <a:r>
              <a:rPr lang="hr-HR" sz="2000" dirty="0"/>
              <a:t>ili religija</a:t>
            </a:r>
            <a:r>
              <a:rPr lang="hr-HR" sz="2000" dirty="0" smtClean="0"/>
              <a:t>.</a:t>
            </a:r>
          </a:p>
          <a:p>
            <a:pPr marL="0" indent="0">
              <a:buNone/>
            </a:pPr>
            <a:endParaRPr lang="hr-HR" sz="2000" dirty="0"/>
          </a:p>
          <a:p>
            <a:pPr marL="0" indent="0">
              <a:buNone/>
            </a:pPr>
            <a:r>
              <a:rPr lang="hr-HR" sz="2000" dirty="0"/>
              <a:t>Implikacija ovog gledišta je da kada netko primijeni inteligenciju, kreativnost i znanje, može namjerno tražiti ishode koji su dobri za sebe, a loši za druge. U mudrosti, međutim, sigurno netko može tražiti dobre ciljeve za sebe, ali traži i dobre ishode za druge. Ako su nečiji motivi maksimiziranje interesa određenih ljudi i minimizirajte interesa drugih, mudrost nije uključena. U mudrosti se traži opće dobro, shvaćajući da ovo zajedničko dobro može biti bolje za neke nego za druge.</a:t>
            </a:r>
          </a:p>
          <a:p>
            <a:pPr marL="0" indent="0">
              <a:buNone/>
            </a:pPr>
            <a:endParaRPr lang="hr-HR" sz="2000" dirty="0"/>
          </a:p>
        </p:txBody>
      </p:sp>
    </p:spTree>
    <p:extLst>
      <p:ext uri="{BB962C8B-B14F-4D97-AF65-F5344CB8AC3E}">
        <p14:creationId xmlns:p14="http://schemas.microsoft.com/office/powerpoint/2010/main" val="38140776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4767" y="261086"/>
            <a:ext cx="3703627" cy="330026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2101" y="866140"/>
            <a:ext cx="4346341" cy="256434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5987" y="3699989"/>
            <a:ext cx="3399352" cy="2989907"/>
          </a:xfrm>
          <a:prstGeom prst="rect">
            <a:avLst/>
          </a:prstGeom>
        </p:spPr>
      </p:pic>
      <p:sp>
        <p:nvSpPr>
          <p:cNvPr id="6" name="Title 1"/>
          <p:cNvSpPr txBox="1">
            <a:spLocks/>
          </p:cNvSpPr>
          <p:nvPr/>
        </p:nvSpPr>
        <p:spPr>
          <a:xfrm>
            <a:off x="5871411" y="90941"/>
            <a:ext cx="6237170" cy="1280890"/>
          </a:xfrm>
          <a:prstGeom prst="rect">
            <a:avLst/>
          </a:prstGeom>
        </p:spPr>
        <p:txBody>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hr-HR" sz="2800" dirty="0" smtClean="0"/>
              <a:t>Profesionalni razvoj – motivacija</a:t>
            </a:r>
            <a:endParaRPr lang="hr-HR" sz="2800" dirty="0"/>
          </a:p>
        </p:txBody>
      </p:sp>
    </p:spTree>
    <p:extLst>
      <p:ext uri="{BB962C8B-B14F-4D97-AF65-F5344CB8AC3E}">
        <p14:creationId xmlns:p14="http://schemas.microsoft.com/office/powerpoint/2010/main" val="4937477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Mudrost</a:t>
            </a:r>
            <a:endParaRPr lang="hr-HR" dirty="0"/>
          </a:p>
        </p:txBody>
      </p:sp>
      <p:sp>
        <p:nvSpPr>
          <p:cNvPr id="3" name="Content Placeholder 2"/>
          <p:cNvSpPr>
            <a:spLocks noGrp="1"/>
          </p:cNvSpPr>
          <p:nvPr>
            <p:ph idx="1"/>
          </p:nvPr>
        </p:nvSpPr>
        <p:spPr/>
        <p:txBody>
          <a:bodyPr>
            <a:normAutofit/>
          </a:bodyPr>
          <a:lstStyle/>
          <a:p>
            <a:pPr marL="0" indent="0">
              <a:buNone/>
            </a:pPr>
            <a:r>
              <a:rPr lang="hr-HR" sz="2000" dirty="0" smtClean="0"/>
              <a:t>Raznoliki </a:t>
            </a:r>
            <a:r>
              <a:rPr lang="hr-HR" sz="2000" dirty="0"/>
              <a:t>interesi obuhvaćaju više stajališta, a time je i upotreba izraza "interesi" </a:t>
            </a:r>
            <a:r>
              <a:rPr lang="hr-HR" sz="2000" dirty="0" smtClean="0"/>
              <a:t>namijenjena </a:t>
            </a:r>
            <a:r>
              <a:rPr lang="hr-HR" sz="2000" dirty="0"/>
              <a:t>uključivanju </a:t>
            </a:r>
            <a:r>
              <a:rPr lang="hr-HR" sz="2000" dirty="0" smtClean="0"/>
              <a:t>„gledišta". </a:t>
            </a:r>
            <a:r>
              <a:rPr lang="hr-HR" sz="2000" dirty="0"/>
              <a:t>Ponekad razlike u gledištima </a:t>
            </a:r>
            <a:r>
              <a:rPr lang="hr-HR" sz="2000" dirty="0" smtClean="0"/>
              <a:t>ne proizlaze toliko iz </a:t>
            </a:r>
            <a:r>
              <a:rPr lang="hr-HR" sz="2000" dirty="0"/>
              <a:t>razlika u spoznajama, </a:t>
            </a:r>
            <a:r>
              <a:rPr lang="hr-HR" sz="2000" dirty="0" smtClean="0"/>
              <a:t>koliko iz razlika </a:t>
            </a:r>
            <a:r>
              <a:rPr lang="hr-HR" sz="2000" dirty="0"/>
              <a:t>u motivacijama, kao kad </a:t>
            </a:r>
            <a:r>
              <a:rPr lang="hr-HR" sz="2000" dirty="0" smtClean="0"/>
              <a:t>učitelji </a:t>
            </a:r>
            <a:r>
              <a:rPr lang="hr-HR" sz="2000" dirty="0"/>
              <a:t>i odbori za obrazovanje imaju različite ideje o tome kako bi </a:t>
            </a:r>
            <a:r>
              <a:rPr lang="hr-HR" sz="2000" dirty="0" smtClean="0"/>
              <a:t>se oskudni </a:t>
            </a:r>
            <a:r>
              <a:rPr lang="hr-HR" sz="2000" dirty="0"/>
              <a:t>proračunski </a:t>
            </a:r>
            <a:r>
              <a:rPr lang="hr-HR" sz="2000" dirty="0" smtClean="0"/>
              <a:t>novci </a:t>
            </a:r>
            <a:r>
              <a:rPr lang="hr-HR" sz="2000" dirty="0"/>
              <a:t>trebali </a:t>
            </a:r>
            <a:r>
              <a:rPr lang="hr-HR" sz="2000" dirty="0" smtClean="0"/>
              <a:t>potrošiti.</a:t>
            </a:r>
            <a:endParaRPr lang="hr-HR" sz="2000" dirty="0"/>
          </a:p>
        </p:txBody>
      </p:sp>
    </p:spTree>
    <p:extLst>
      <p:ext uri="{BB962C8B-B14F-4D97-AF65-F5344CB8AC3E}">
        <p14:creationId xmlns:p14="http://schemas.microsoft.com/office/powerpoint/2010/main" val="34230371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Mudrost</a:t>
            </a:r>
            <a:endParaRPr lang="hr-HR" dirty="0"/>
          </a:p>
        </p:txBody>
      </p:sp>
      <p:sp>
        <p:nvSpPr>
          <p:cNvPr id="3" name="Content Placeholder 2"/>
          <p:cNvSpPr>
            <a:spLocks noGrp="1"/>
          </p:cNvSpPr>
          <p:nvPr>
            <p:ph idx="1"/>
          </p:nvPr>
        </p:nvSpPr>
        <p:spPr>
          <a:xfrm>
            <a:off x="2589212" y="2133599"/>
            <a:ext cx="8915400" cy="4228699"/>
          </a:xfrm>
        </p:spPr>
        <p:txBody>
          <a:bodyPr>
            <a:noAutofit/>
          </a:bodyPr>
          <a:lstStyle/>
          <a:p>
            <a:pPr marL="0" indent="0">
              <a:buNone/>
            </a:pPr>
            <a:r>
              <a:rPr lang="hr-HR" sz="2000" dirty="0"/>
              <a:t>Problemi koji zahtijevaju mudrost uvijek uključuju barem neke elemente svakog od </a:t>
            </a:r>
            <a:r>
              <a:rPr lang="hr-HR" sz="2000" dirty="0" err="1"/>
              <a:t>intrapersonalnih</a:t>
            </a:r>
            <a:r>
              <a:rPr lang="hr-HR" sz="2000" dirty="0"/>
              <a:t>, </a:t>
            </a:r>
            <a:r>
              <a:rPr lang="hr-HR" sz="2000" dirty="0" err="1" smtClean="0"/>
              <a:t>interpersonalnih</a:t>
            </a:r>
            <a:r>
              <a:rPr lang="hr-HR" sz="2000" dirty="0" smtClean="0"/>
              <a:t> </a:t>
            </a:r>
            <a:r>
              <a:rPr lang="hr-HR" sz="2000" dirty="0"/>
              <a:t>i </a:t>
            </a:r>
            <a:r>
              <a:rPr lang="hr-HR" sz="2000" dirty="0" err="1" smtClean="0"/>
              <a:t>ekstrapersonalnih</a:t>
            </a:r>
            <a:r>
              <a:rPr lang="hr-HR" sz="2000" dirty="0" smtClean="0"/>
              <a:t> </a:t>
            </a:r>
            <a:r>
              <a:rPr lang="hr-HR" sz="2000" dirty="0"/>
              <a:t>interesa. Na primjer, netko bi mogao odlučiti da </a:t>
            </a:r>
            <a:r>
              <a:rPr lang="hr-HR" sz="2000" dirty="0" smtClean="0"/>
              <a:t>je </a:t>
            </a:r>
            <a:r>
              <a:rPr lang="hr-HR" sz="2000" dirty="0"/>
              <a:t>mudro zauzeti određenu nastavničku </a:t>
            </a:r>
            <a:r>
              <a:rPr lang="hr-HR" sz="2000" dirty="0" smtClean="0"/>
              <a:t>poziciju (ili otići na neko stručno usavršavanje), </a:t>
            </a:r>
            <a:r>
              <a:rPr lang="hr-HR" sz="2000" dirty="0"/>
              <a:t>odluku koja naizgled uključuje samo jednu </a:t>
            </a:r>
            <a:r>
              <a:rPr lang="hr-HR" sz="2000" dirty="0" smtClean="0"/>
              <a:t>osobu. </a:t>
            </a:r>
            <a:r>
              <a:rPr lang="hr-HR" sz="2000" dirty="0"/>
              <a:t>Ali na mnoge ljude tipično utječe odluka pojedinca da se zaposli </a:t>
            </a:r>
            <a:r>
              <a:rPr lang="hr-HR" sz="2000" dirty="0" smtClean="0"/>
              <a:t>(ili mijenja) – značajni </a:t>
            </a:r>
            <a:r>
              <a:rPr lang="hr-HR" sz="2000" dirty="0"/>
              <a:t>drugi, djeca, možda roditelji i prijatelji</a:t>
            </a:r>
            <a:r>
              <a:rPr lang="hr-HR" sz="2000" dirty="0" smtClean="0"/>
              <a:t>. (…)</a:t>
            </a:r>
          </a:p>
          <a:p>
            <a:pPr marL="0" indent="0">
              <a:buNone/>
            </a:pPr>
            <a:endParaRPr lang="hr-HR" sz="2000" dirty="0"/>
          </a:p>
          <a:p>
            <a:pPr marL="0" indent="0">
              <a:buNone/>
            </a:pPr>
            <a:r>
              <a:rPr lang="hr-HR" sz="2000" dirty="0"/>
              <a:t>Mudrost ne uključuje samo uravnoteženje tri vrste interesa, već i tri moguća tijeka akcija kao odgovor na ovo uravnoteženje: prilagodba sebe ili drugih postojećem okruženju; oblikovanje okoliša kako bi ih učinili kompatibilnijima sa sobom ili drugima; i odabir novih sredina (</a:t>
            </a:r>
            <a:r>
              <a:rPr lang="hr-HR" sz="2000" dirty="0" err="1"/>
              <a:t>Sternberg</a:t>
            </a:r>
            <a:r>
              <a:rPr lang="hr-HR" sz="2000" dirty="0"/>
              <a:t>, </a:t>
            </a:r>
            <a:r>
              <a:rPr lang="hr-HR" sz="2000" dirty="0" smtClean="0"/>
              <a:t>1985, 1997).</a:t>
            </a:r>
            <a:endParaRPr lang="hr-HR" sz="2000" dirty="0"/>
          </a:p>
        </p:txBody>
      </p:sp>
    </p:spTree>
    <p:extLst>
      <p:ext uri="{BB962C8B-B14F-4D97-AF65-F5344CB8AC3E}">
        <p14:creationId xmlns:p14="http://schemas.microsoft.com/office/powerpoint/2010/main" val="25914563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Mudrost</a:t>
            </a:r>
            <a:endParaRPr lang="hr-HR" dirty="0"/>
          </a:p>
        </p:txBody>
      </p:sp>
      <p:sp>
        <p:nvSpPr>
          <p:cNvPr id="3" name="Content Placeholder 2"/>
          <p:cNvSpPr>
            <a:spLocks noGrp="1"/>
          </p:cNvSpPr>
          <p:nvPr>
            <p:ph idx="1"/>
          </p:nvPr>
        </p:nvSpPr>
        <p:spPr/>
        <p:txBody>
          <a:bodyPr>
            <a:normAutofit/>
          </a:bodyPr>
          <a:lstStyle/>
          <a:p>
            <a:pPr marL="0" indent="0">
              <a:buNone/>
            </a:pPr>
            <a:r>
              <a:rPr lang="hr-HR" sz="2000" dirty="0"/>
              <a:t>U prilagodbi, pojedinac pokušava pronaći načine da se prilagodi postojećem okruženju koje oblikuje njegov kontekst. Ponekad je prilagodba najbolji način djelovanja u danom skupu okolnosti. Ali obično se traži ravnoteža između prilagodbe i oblikovanja, shvaćanja da uklapanje u okolinu zahtijeva ne samo promjenu samoga sebe, već i mijenjanje okoline. Kada pojedinac smatra nemogućim ili barem nevjerojatnim postići takvo uklapanje, može odlučiti odabrati novo </a:t>
            </a:r>
            <a:r>
              <a:rPr lang="hr-HR" sz="2000" dirty="0" smtClean="0"/>
              <a:t>okruženje.</a:t>
            </a:r>
            <a:endParaRPr lang="hr-HR" sz="2000" dirty="0"/>
          </a:p>
        </p:txBody>
      </p:sp>
    </p:spTree>
    <p:extLst>
      <p:ext uri="{BB962C8B-B14F-4D97-AF65-F5344CB8AC3E}">
        <p14:creationId xmlns:p14="http://schemas.microsoft.com/office/powerpoint/2010/main" val="31983888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2903" y="2327782"/>
            <a:ext cx="8911687" cy="1280890"/>
          </a:xfrm>
        </p:spPr>
        <p:txBody>
          <a:bodyPr>
            <a:normAutofit/>
          </a:bodyPr>
          <a:lstStyle/>
          <a:p>
            <a:pPr algn="ctr"/>
            <a:r>
              <a:rPr lang="hr-HR" sz="4800" dirty="0" smtClean="0"/>
              <a:t>Hvala!</a:t>
            </a:r>
            <a:endParaRPr lang="hr-HR" sz="4800" dirty="0"/>
          </a:p>
        </p:txBody>
      </p:sp>
    </p:spTree>
    <p:extLst>
      <p:ext uri="{BB962C8B-B14F-4D97-AF65-F5344CB8AC3E}">
        <p14:creationId xmlns:p14="http://schemas.microsoft.com/office/powerpoint/2010/main" val="3923754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Profesionalni </a:t>
            </a:r>
            <a:r>
              <a:rPr lang="hr-HR" dirty="0" smtClean="0"/>
              <a:t>razvoj pedagoga</a:t>
            </a:r>
            <a:endParaRPr lang="hr-HR" dirty="0"/>
          </a:p>
        </p:txBody>
      </p:sp>
      <p:sp>
        <p:nvSpPr>
          <p:cNvPr id="3" name="Content Placeholder 2"/>
          <p:cNvSpPr>
            <a:spLocks noGrp="1"/>
          </p:cNvSpPr>
          <p:nvPr>
            <p:ph idx="1"/>
          </p:nvPr>
        </p:nvSpPr>
        <p:spPr>
          <a:xfrm>
            <a:off x="2290829" y="4135654"/>
            <a:ext cx="8915400" cy="2191240"/>
          </a:xfrm>
        </p:spPr>
        <p:txBody>
          <a:bodyPr>
            <a:normAutofit/>
          </a:bodyPr>
          <a:lstStyle/>
          <a:p>
            <a:pPr marL="0" indent="0">
              <a:buNone/>
            </a:pPr>
            <a:r>
              <a:rPr lang="hr-HR" sz="2400" dirty="0" smtClean="0"/>
              <a:t>Razvoj stručnih kompetencija</a:t>
            </a:r>
          </a:p>
          <a:p>
            <a:pPr marL="0" indent="0">
              <a:buNone/>
            </a:pPr>
            <a:endParaRPr lang="hr-HR" sz="2400" dirty="0"/>
          </a:p>
          <a:p>
            <a:pPr marL="0" indent="0">
              <a:buNone/>
            </a:pPr>
            <a:r>
              <a:rPr lang="hr-HR" sz="2400" dirty="0" smtClean="0"/>
              <a:t>Razvoj socijalnih i emocionalnih kompetencija</a:t>
            </a:r>
            <a:endParaRPr lang="hr-HR" sz="24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4601" y="1574332"/>
            <a:ext cx="4400885" cy="2079418"/>
          </a:xfrm>
          <a:prstGeom prst="rect">
            <a:avLst/>
          </a:prstGeom>
        </p:spPr>
      </p:pic>
    </p:spTree>
    <p:extLst>
      <p:ext uri="{BB962C8B-B14F-4D97-AF65-F5344CB8AC3E}">
        <p14:creationId xmlns:p14="http://schemas.microsoft.com/office/powerpoint/2010/main" val="8960327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9671" y="277601"/>
            <a:ext cx="8911687" cy="1280890"/>
          </a:xfrm>
        </p:spPr>
        <p:txBody>
          <a:bodyPr>
            <a:normAutofit/>
          </a:bodyPr>
          <a:lstStyle/>
          <a:p>
            <a:pPr lvl="0"/>
            <a:r>
              <a:rPr lang="hr-HR" dirty="0"/>
              <a:t>15 vještina modernih pedagoga</a:t>
            </a:r>
            <a:endParaRPr lang="hr-HR" sz="1600" dirty="0"/>
          </a:p>
        </p:txBody>
      </p:sp>
      <p:sp>
        <p:nvSpPr>
          <p:cNvPr id="3" name="Content Placeholder 2"/>
          <p:cNvSpPr>
            <a:spLocks noGrp="1"/>
          </p:cNvSpPr>
          <p:nvPr>
            <p:ph idx="1"/>
          </p:nvPr>
        </p:nvSpPr>
        <p:spPr>
          <a:xfrm>
            <a:off x="2589212" y="2133600"/>
            <a:ext cx="8915400" cy="4507832"/>
          </a:xfrm>
        </p:spPr>
        <p:txBody>
          <a:bodyPr>
            <a:normAutofit/>
          </a:bodyPr>
          <a:lstStyle/>
          <a:p>
            <a:pPr marL="0" indent="0">
              <a:buNone/>
            </a:pPr>
            <a:endParaRPr lang="hr-HR" sz="2000" dirty="0"/>
          </a:p>
          <a:p>
            <a:pPr marL="0" indent="0">
              <a:buNone/>
            </a:pPr>
            <a:r>
              <a:rPr lang="hr-HR" sz="2000" dirty="0" smtClean="0"/>
              <a:t>Kako bi </a:t>
            </a:r>
            <a:r>
              <a:rPr lang="hr-HR" sz="2000" dirty="0"/>
              <a:t>bili </a:t>
            </a:r>
            <a:r>
              <a:rPr lang="hr-HR" sz="2000" dirty="0" smtClean="0"/>
              <a:t>učinkoviti, današnji pedagozi osim stručnih znanja trebaju i niz drugih vještina.</a:t>
            </a:r>
          </a:p>
          <a:p>
            <a:pPr marL="0" indent="0">
              <a:buNone/>
            </a:pPr>
            <a:endParaRPr lang="hr-HR" sz="2000" dirty="0" smtClean="0"/>
          </a:p>
          <a:p>
            <a:pPr marL="0" indent="0">
              <a:buNone/>
            </a:pPr>
            <a:r>
              <a:rPr lang="hr-HR" sz="2000" dirty="0" err="1" smtClean="0"/>
              <a:t>Janelle</a:t>
            </a:r>
            <a:r>
              <a:rPr lang="hr-HR" sz="2000" dirty="0" smtClean="0"/>
              <a:t> Cox predlaže 15 „modernih vještina” za učitelje – za potrebe ove prezentacije </a:t>
            </a:r>
            <a:r>
              <a:rPr lang="hr-HR" sz="2000" dirty="0" smtClean="0"/>
              <a:t>prilagođenih </a:t>
            </a:r>
            <a:r>
              <a:rPr lang="hr-HR" sz="2000" dirty="0" smtClean="0"/>
              <a:t>za pedagoge </a:t>
            </a:r>
            <a:endParaRPr lang="hr-HR" sz="2000" dirty="0" smtClean="0"/>
          </a:p>
          <a:p>
            <a:pPr marL="0" indent="0">
              <a:buNone/>
            </a:pPr>
            <a:r>
              <a:rPr lang="hr-HR" sz="1400" dirty="0" smtClean="0"/>
              <a:t>(</a:t>
            </a:r>
            <a:r>
              <a:rPr lang="hr-HR" sz="1400" u="sng" dirty="0" smtClean="0">
                <a:hlinkClick r:id="rId2"/>
              </a:rPr>
              <a:t>https</a:t>
            </a:r>
            <a:r>
              <a:rPr lang="hr-HR" sz="1400" u="sng" dirty="0">
                <a:hlinkClick r:id="rId2"/>
              </a:rPr>
              <a:t>://www.teachhub.com/professional-development/2019/11/15-professional-development-skills-for-modern-teachers/</a:t>
            </a:r>
            <a:r>
              <a:rPr lang="hr-HR" sz="1400" dirty="0"/>
              <a:t>)</a:t>
            </a:r>
          </a:p>
        </p:txBody>
      </p:sp>
    </p:spTree>
    <p:extLst>
      <p:ext uri="{BB962C8B-B14F-4D97-AF65-F5344CB8AC3E}">
        <p14:creationId xmlns:p14="http://schemas.microsoft.com/office/powerpoint/2010/main" val="37077603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9671" y="277601"/>
            <a:ext cx="8911687" cy="1280890"/>
          </a:xfrm>
        </p:spPr>
        <p:txBody>
          <a:bodyPr>
            <a:normAutofit/>
          </a:bodyPr>
          <a:lstStyle/>
          <a:p>
            <a:pPr lvl="0"/>
            <a:r>
              <a:rPr lang="hr-HR" dirty="0"/>
              <a:t>15 vještina modernih pedagoga</a:t>
            </a:r>
            <a:endParaRPr lang="hr-HR" sz="1600" dirty="0"/>
          </a:p>
        </p:txBody>
      </p:sp>
      <p:sp>
        <p:nvSpPr>
          <p:cNvPr id="3" name="Content Placeholder 2"/>
          <p:cNvSpPr>
            <a:spLocks noGrp="1"/>
          </p:cNvSpPr>
          <p:nvPr>
            <p:ph idx="1"/>
          </p:nvPr>
        </p:nvSpPr>
        <p:spPr>
          <a:xfrm>
            <a:off x="2502585" y="1349141"/>
            <a:ext cx="8915400" cy="5508859"/>
          </a:xfrm>
        </p:spPr>
        <p:txBody>
          <a:bodyPr>
            <a:normAutofit lnSpcReduction="10000"/>
          </a:bodyPr>
          <a:lstStyle/>
          <a:p>
            <a:pPr marL="0" indent="0">
              <a:buNone/>
            </a:pPr>
            <a:r>
              <a:rPr lang="hr-HR" sz="2400" dirty="0"/>
              <a:t>1. Prilagodljivost</a:t>
            </a:r>
          </a:p>
          <a:p>
            <a:pPr marL="0" indent="0">
              <a:buNone/>
            </a:pPr>
            <a:endParaRPr lang="hr-HR" dirty="0" smtClean="0"/>
          </a:p>
          <a:p>
            <a:pPr marL="0" indent="0">
              <a:buNone/>
            </a:pPr>
            <a:r>
              <a:rPr lang="hr-HR" sz="2000" dirty="0" smtClean="0"/>
              <a:t>U </a:t>
            </a:r>
            <a:r>
              <a:rPr lang="hr-HR" sz="2000" dirty="0"/>
              <a:t>ovo moderno, digitalno doba, </a:t>
            </a:r>
            <a:r>
              <a:rPr lang="hr-HR" sz="2000" dirty="0" smtClean="0"/>
              <a:t>pedagozi </a:t>
            </a:r>
            <a:r>
              <a:rPr lang="hr-HR" sz="2000" dirty="0"/>
              <a:t>moraju biti fleksibilni i sposobni prilagoditi se onome što im se </a:t>
            </a:r>
            <a:r>
              <a:rPr lang="hr-HR" sz="2000" dirty="0" smtClean="0"/>
              <a:t>nađe na putu. </a:t>
            </a:r>
            <a:r>
              <a:rPr lang="hr-HR" sz="2000" dirty="0"/>
              <a:t>Isto tako, administratori mijenjaju i ažuriraju očekivanja i </a:t>
            </a:r>
            <a:r>
              <a:rPr lang="hr-HR" sz="2000" dirty="0" smtClean="0"/>
              <a:t>standarde.</a:t>
            </a:r>
          </a:p>
          <a:p>
            <a:pPr marL="0" indent="0">
              <a:buNone/>
            </a:pPr>
            <a:r>
              <a:rPr lang="hr-HR" sz="2000" dirty="0" smtClean="0"/>
              <a:t>Bilo </a:t>
            </a:r>
            <a:r>
              <a:rPr lang="hr-HR" sz="2000" dirty="0"/>
              <a:t>da se radi o načinu na koji učenici uče, ponašanju koje imaju u učionici ili planovima predavanja, sposobnost prilagođavanja vještina je koju mora imati svaki moderni </a:t>
            </a:r>
            <a:r>
              <a:rPr lang="hr-HR" sz="2000" dirty="0" smtClean="0"/>
              <a:t>pedagog</a:t>
            </a:r>
            <a:r>
              <a:rPr lang="hr-HR" sz="2000" dirty="0" smtClean="0"/>
              <a:t>.</a:t>
            </a:r>
          </a:p>
          <a:p>
            <a:pPr marL="0" indent="0">
              <a:buNone/>
            </a:pPr>
            <a:endParaRPr lang="hr-HR" sz="2000" dirty="0"/>
          </a:p>
          <a:p>
            <a:pPr marL="0" indent="0">
              <a:buNone/>
            </a:pPr>
            <a:r>
              <a:rPr lang="hr-HR" sz="2400" dirty="0"/>
              <a:t>2. Povjerenje</a:t>
            </a:r>
          </a:p>
          <a:p>
            <a:pPr marL="0" indent="0">
              <a:buNone/>
            </a:pPr>
            <a:endParaRPr lang="hr-HR" sz="2000" dirty="0"/>
          </a:p>
          <a:p>
            <a:pPr marL="0" indent="0">
              <a:buNone/>
            </a:pPr>
            <a:r>
              <a:rPr lang="hr-HR" sz="2000" dirty="0"/>
              <a:t>Svaki pedagog mora imati povjerenja, ne samo u sebe, već i u svoje učenike i svoje kolege. Samopouzdana osoba nadahnjuje druge da budu samopouzdani, a samopouzdanje pedagoga može utjecati na druge da budu bolje osobe</a:t>
            </a:r>
            <a:r>
              <a:rPr lang="hr-HR" sz="2000" dirty="0" smtClean="0"/>
              <a:t>.</a:t>
            </a:r>
            <a:endParaRPr lang="hr-HR" sz="2000" dirty="0"/>
          </a:p>
        </p:txBody>
      </p:sp>
    </p:spTree>
    <p:extLst>
      <p:ext uri="{BB962C8B-B14F-4D97-AF65-F5344CB8AC3E}">
        <p14:creationId xmlns:p14="http://schemas.microsoft.com/office/powerpoint/2010/main" val="4209703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9671" y="277601"/>
            <a:ext cx="8911687" cy="1280890"/>
          </a:xfrm>
        </p:spPr>
        <p:txBody>
          <a:bodyPr>
            <a:normAutofit/>
          </a:bodyPr>
          <a:lstStyle/>
          <a:p>
            <a:pPr lvl="0"/>
            <a:r>
              <a:rPr lang="hr-HR" dirty="0"/>
              <a:t>15 vještina modernih pedagoga</a:t>
            </a:r>
            <a:endParaRPr lang="hr-HR" sz="1600" dirty="0"/>
          </a:p>
        </p:txBody>
      </p:sp>
      <p:sp>
        <p:nvSpPr>
          <p:cNvPr id="3" name="Content Placeholder 2"/>
          <p:cNvSpPr>
            <a:spLocks noGrp="1"/>
          </p:cNvSpPr>
          <p:nvPr>
            <p:ph idx="1"/>
          </p:nvPr>
        </p:nvSpPr>
        <p:spPr>
          <a:xfrm>
            <a:off x="2521835" y="1353954"/>
            <a:ext cx="8915400" cy="5277852"/>
          </a:xfrm>
        </p:spPr>
        <p:txBody>
          <a:bodyPr>
            <a:normAutofit lnSpcReduction="10000"/>
          </a:bodyPr>
          <a:lstStyle/>
          <a:p>
            <a:pPr marL="0" indent="0">
              <a:buNone/>
            </a:pPr>
            <a:r>
              <a:rPr lang="hr-HR" sz="2400" dirty="0" smtClean="0"/>
              <a:t>3. Komunikacija</a:t>
            </a:r>
            <a:endParaRPr lang="hr-HR" sz="2400" dirty="0"/>
          </a:p>
          <a:p>
            <a:pPr marL="0" indent="0">
              <a:buNone/>
            </a:pPr>
            <a:endParaRPr lang="hr-HR" dirty="0" smtClean="0"/>
          </a:p>
          <a:p>
            <a:pPr marL="0" indent="0">
              <a:buNone/>
            </a:pPr>
            <a:r>
              <a:rPr lang="hr-HR" sz="2000" dirty="0" smtClean="0"/>
              <a:t>Znati </a:t>
            </a:r>
            <a:r>
              <a:rPr lang="hr-HR" sz="2000" dirty="0"/>
              <a:t>komunicirati ne samo sa svojim učenicima, već i s roditeljima i </a:t>
            </a:r>
            <a:r>
              <a:rPr lang="hr-HR" sz="2000" dirty="0" smtClean="0"/>
              <a:t>kolegama, </a:t>
            </a:r>
            <a:r>
              <a:rPr lang="hr-HR" sz="2000" dirty="0"/>
              <a:t>bitna je vještina. Razmislite o tome: gotovo čitav dan </a:t>
            </a:r>
            <a:r>
              <a:rPr lang="hr-HR" sz="2000" dirty="0" smtClean="0"/>
              <a:t>pedagog </a:t>
            </a:r>
            <a:r>
              <a:rPr lang="hr-HR" sz="2000" dirty="0"/>
              <a:t>provodi </a:t>
            </a:r>
            <a:r>
              <a:rPr lang="hr-HR" sz="2000" dirty="0" smtClean="0"/>
              <a:t>u </a:t>
            </a:r>
            <a:r>
              <a:rPr lang="hr-HR" sz="2000" dirty="0"/>
              <a:t>komunikaciji s učenicima i kolegama, stoga je presudno biti u mogućnosti razgovarati jasno i sažeto kako biste prenijeli svoju </a:t>
            </a:r>
            <a:r>
              <a:rPr lang="hr-HR" sz="2000" dirty="0" smtClean="0"/>
              <a:t>misao</a:t>
            </a:r>
            <a:r>
              <a:rPr lang="hr-HR" sz="2000" dirty="0" smtClean="0"/>
              <a:t>.</a:t>
            </a:r>
          </a:p>
          <a:p>
            <a:pPr marL="0" indent="0">
              <a:buNone/>
            </a:pPr>
            <a:endParaRPr lang="hr-HR" sz="2000" dirty="0"/>
          </a:p>
          <a:p>
            <a:pPr marL="0" indent="0">
              <a:buNone/>
            </a:pPr>
            <a:r>
              <a:rPr lang="hr-HR" sz="2400" dirty="0"/>
              <a:t>4. Timski igrač</a:t>
            </a:r>
          </a:p>
          <a:p>
            <a:pPr marL="0" indent="0">
              <a:buNone/>
            </a:pPr>
            <a:endParaRPr lang="hr-HR" sz="2000" dirty="0"/>
          </a:p>
          <a:p>
            <a:pPr marL="0" indent="0">
              <a:buNone/>
            </a:pPr>
            <a:r>
              <a:rPr lang="hr-HR" sz="2000" dirty="0"/>
              <a:t>Dio posla pedagoga je i sposobnost zajedničkog rada kao dijela tima ili grupe. Kada zajedno radite kao tim, učenicima pružate veće šanse za učenje i zabavu. Umrežavanje s drugim pedagozima (čak i virtualno) i zajedničko rješavanje problema samo će dovesti do uspjeha. Time se potiče osjećaj zajedništva, ne samo u cijeloj školi</a:t>
            </a:r>
            <a:r>
              <a:rPr lang="hr-HR" sz="2000" dirty="0" smtClean="0"/>
              <a:t>.</a:t>
            </a:r>
            <a:endParaRPr lang="hr-HR" sz="2000" dirty="0"/>
          </a:p>
        </p:txBody>
      </p:sp>
    </p:spTree>
    <p:extLst>
      <p:ext uri="{BB962C8B-B14F-4D97-AF65-F5344CB8AC3E}">
        <p14:creationId xmlns:p14="http://schemas.microsoft.com/office/powerpoint/2010/main" val="1559149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9671" y="277601"/>
            <a:ext cx="8911687" cy="1280890"/>
          </a:xfrm>
        </p:spPr>
        <p:txBody>
          <a:bodyPr>
            <a:normAutofit/>
          </a:bodyPr>
          <a:lstStyle/>
          <a:p>
            <a:pPr lvl="0"/>
            <a:r>
              <a:rPr lang="hr-HR" dirty="0"/>
              <a:t>15 vještina modernih pedagoga</a:t>
            </a:r>
            <a:endParaRPr lang="hr-HR" sz="1600" dirty="0"/>
          </a:p>
        </p:txBody>
      </p:sp>
      <p:sp>
        <p:nvSpPr>
          <p:cNvPr id="3" name="Content Placeholder 2"/>
          <p:cNvSpPr>
            <a:spLocks noGrp="1"/>
          </p:cNvSpPr>
          <p:nvPr>
            <p:ph idx="1"/>
          </p:nvPr>
        </p:nvSpPr>
        <p:spPr>
          <a:xfrm>
            <a:off x="2656588" y="1558491"/>
            <a:ext cx="8915400" cy="4507832"/>
          </a:xfrm>
        </p:spPr>
        <p:txBody>
          <a:bodyPr>
            <a:normAutofit/>
          </a:bodyPr>
          <a:lstStyle/>
          <a:p>
            <a:pPr marL="0" indent="0">
              <a:buNone/>
            </a:pPr>
            <a:r>
              <a:rPr lang="hr-HR" sz="2400" dirty="0"/>
              <a:t>5. Kontinuirano </a:t>
            </a:r>
            <a:r>
              <a:rPr lang="hr-HR" sz="2400" dirty="0" smtClean="0"/>
              <a:t>učenje</a:t>
            </a:r>
          </a:p>
          <a:p>
            <a:pPr marL="0" indent="0">
              <a:buNone/>
            </a:pPr>
            <a:endParaRPr lang="hr-HR" dirty="0" smtClean="0"/>
          </a:p>
          <a:p>
            <a:pPr marL="0" indent="0">
              <a:buNone/>
            </a:pPr>
            <a:r>
              <a:rPr lang="hr-HR" sz="2000" dirty="0" smtClean="0"/>
              <a:t>Svijet </a:t>
            </a:r>
            <a:r>
              <a:rPr lang="hr-HR" sz="2000" dirty="0"/>
              <a:t>se uvijek mijenja, zajedno s kurikulumom i obrazovnom </a:t>
            </a:r>
            <a:r>
              <a:rPr lang="hr-HR" sz="2000" dirty="0" smtClean="0"/>
              <a:t>tehnologijom. Pedagog </a:t>
            </a:r>
            <a:r>
              <a:rPr lang="hr-HR" sz="2000" dirty="0"/>
              <a:t>koji je uvijek spreman prijeći taj </a:t>
            </a:r>
            <a:r>
              <a:rPr lang="hr-HR" sz="2000" dirty="0" smtClean="0"/>
              <a:t>put </a:t>
            </a:r>
            <a:r>
              <a:rPr lang="hr-HR" sz="2000" dirty="0"/>
              <a:t>da bi naučio </a:t>
            </a:r>
            <a:r>
              <a:rPr lang="hr-HR" sz="2000" dirty="0" smtClean="0"/>
              <a:t>nešto novo uvijek </a:t>
            </a:r>
            <a:r>
              <a:rPr lang="hr-HR" sz="2000" dirty="0"/>
              <a:t>će biti učinkovit, uspješan </a:t>
            </a:r>
            <a:r>
              <a:rPr lang="hr-HR" sz="2000" dirty="0" smtClean="0"/>
              <a:t>pedagog</a:t>
            </a:r>
            <a:r>
              <a:rPr lang="hr-HR" sz="2000" dirty="0" smtClean="0"/>
              <a:t>.</a:t>
            </a:r>
          </a:p>
          <a:p>
            <a:pPr marL="0" indent="0">
              <a:buNone/>
            </a:pPr>
            <a:endParaRPr lang="hr-HR" sz="2000" dirty="0"/>
          </a:p>
          <a:p>
            <a:pPr marL="0" indent="0">
              <a:buNone/>
            </a:pPr>
            <a:r>
              <a:rPr lang="hr-HR" sz="2400" dirty="0"/>
              <a:t>6. Maštovitost</a:t>
            </a:r>
          </a:p>
          <a:p>
            <a:pPr marL="0" indent="0">
              <a:buNone/>
            </a:pPr>
            <a:endParaRPr lang="hr-HR" sz="2000" dirty="0"/>
          </a:p>
          <a:p>
            <a:pPr marL="0" indent="0">
              <a:buNone/>
            </a:pPr>
            <a:r>
              <a:rPr lang="hr-HR" sz="2000" dirty="0"/>
              <a:t>Najučinkovitiji alat koji pedagog može koristiti je njegova mašta. Pedagozi moraju biti kreativni i razmišljati o jedinstvenim načinima kako učenike angažirati u učenju, a učenje učiniti zabavnim.</a:t>
            </a:r>
          </a:p>
          <a:p>
            <a:pPr marL="0" indent="0">
              <a:buNone/>
            </a:pPr>
            <a:endParaRPr lang="hr-HR" sz="2000" dirty="0"/>
          </a:p>
        </p:txBody>
      </p:sp>
    </p:spTree>
    <p:extLst>
      <p:ext uri="{BB962C8B-B14F-4D97-AF65-F5344CB8AC3E}">
        <p14:creationId xmlns:p14="http://schemas.microsoft.com/office/powerpoint/2010/main" val="3215460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9671" y="277601"/>
            <a:ext cx="8911687" cy="1280890"/>
          </a:xfrm>
        </p:spPr>
        <p:txBody>
          <a:bodyPr>
            <a:normAutofit/>
          </a:bodyPr>
          <a:lstStyle/>
          <a:p>
            <a:pPr lvl="0"/>
            <a:r>
              <a:rPr lang="hr-HR" dirty="0"/>
              <a:t>15 vještina modernih pedagoga</a:t>
            </a:r>
            <a:endParaRPr lang="hr-HR" sz="1600" dirty="0"/>
          </a:p>
        </p:txBody>
      </p:sp>
      <p:sp>
        <p:nvSpPr>
          <p:cNvPr id="3" name="Content Placeholder 2"/>
          <p:cNvSpPr>
            <a:spLocks noGrp="1"/>
          </p:cNvSpPr>
          <p:nvPr>
            <p:ph idx="1"/>
          </p:nvPr>
        </p:nvSpPr>
        <p:spPr>
          <a:xfrm>
            <a:off x="2598838" y="1558491"/>
            <a:ext cx="8915400" cy="4507832"/>
          </a:xfrm>
        </p:spPr>
        <p:txBody>
          <a:bodyPr>
            <a:normAutofit/>
          </a:bodyPr>
          <a:lstStyle/>
          <a:p>
            <a:pPr marL="0" indent="0">
              <a:buNone/>
            </a:pPr>
            <a:r>
              <a:rPr lang="hr-HR" sz="2400" dirty="0"/>
              <a:t>7. </a:t>
            </a:r>
            <a:r>
              <a:rPr lang="hr-HR" sz="2400" dirty="0" smtClean="0"/>
              <a:t>Vodstvo</a:t>
            </a:r>
          </a:p>
          <a:p>
            <a:pPr marL="0" indent="0">
              <a:buNone/>
            </a:pPr>
            <a:endParaRPr lang="hr-HR" dirty="0" smtClean="0"/>
          </a:p>
          <a:p>
            <a:pPr marL="0" indent="0">
              <a:buNone/>
            </a:pPr>
            <a:r>
              <a:rPr lang="hr-HR" sz="2000" dirty="0" smtClean="0"/>
              <a:t>Učinkovit pedagog </a:t>
            </a:r>
            <a:r>
              <a:rPr lang="hr-HR" sz="2000" dirty="0"/>
              <a:t>je mentor i zna kako voditi svoje učenike </a:t>
            </a:r>
            <a:r>
              <a:rPr lang="hr-HR" sz="2000" dirty="0" smtClean="0"/>
              <a:t>i kolege u </a:t>
            </a:r>
            <a:r>
              <a:rPr lang="hr-HR" sz="2000" dirty="0"/>
              <a:t>pravom smjeru. </a:t>
            </a:r>
            <a:r>
              <a:rPr lang="hr-HR" sz="2000" dirty="0" smtClean="0"/>
              <a:t>Vodi </a:t>
            </a:r>
            <a:r>
              <a:rPr lang="hr-HR" sz="2000" dirty="0"/>
              <a:t>svojim primjerom i dobar </a:t>
            </a:r>
            <a:r>
              <a:rPr lang="hr-HR" sz="2000" dirty="0" smtClean="0"/>
              <a:t>je </a:t>
            </a:r>
            <a:r>
              <a:rPr lang="hr-HR" sz="2000" dirty="0"/>
              <a:t>uzor. </a:t>
            </a:r>
            <a:r>
              <a:rPr lang="hr-HR" sz="2000" dirty="0" smtClean="0"/>
              <a:t>On potiče </a:t>
            </a:r>
            <a:r>
              <a:rPr lang="hr-HR" sz="2000" dirty="0"/>
              <a:t>učenike i </a:t>
            </a:r>
            <a:r>
              <a:rPr lang="hr-HR" sz="2000" dirty="0" smtClean="0"/>
              <a:t>vodi </a:t>
            </a:r>
            <a:r>
              <a:rPr lang="hr-HR" sz="2000" dirty="0"/>
              <a:t>ih do mjesta uspjeha</a:t>
            </a:r>
            <a:r>
              <a:rPr lang="hr-HR" sz="2000" dirty="0" smtClean="0"/>
              <a:t>.</a:t>
            </a:r>
          </a:p>
          <a:p>
            <a:pPr marL="0" indent="0">
              <a:buNone/>
            </a:pPr>
            <a:endParaRPr lang="hr-HR" sz="2000" dirty="0"/>
          </a:p>
          <a:p>
            <a:pPr marL="0" indent="0">
              <a:buNone/>
            </a:pPr>
            <a:r>
              <a:rPr lang="hr-HR" sz="2400" dirty="0"/>
              <a:t>8. Organizacija</a:t>
            </a:r>
          </a:p>
          <a:p>
            <a:pPr marL="0" indent="0">
              <a:buNone/>
            </a:pPr>
            <a:endParaRPr lang="hr-HR" sz="2000" dirty="0"/>
          </a:p>
          <a:p>
            <a:pPr marL="0" indent="0">
              <a:buNone/>
            </a:pPr>
            <a:r>
              <a:rPr lang="hr-HR" sz="2000" dirty="0"/>
              <a:t>Suvremeni pedagozi imaju sposobnost organiziranja i pripreme za nepoznato. Uvijek su spremni na sve i imaju rješenje za sve</a:t>
            </a:r>
            <a:r>
              <a:rPr lang="hr-HR" sz="2000" dirty="0" smtClean="0"/>
              <a:t>.</a:t>
            </a:r>
            <a:endParaRPr lang="hr-HR" sz="2000" dirty="0"/>
          </a:p>
        </p:txBody>
      </p:sp>
    </p:spTree>
    <p:extLst>
      <p:ext uri="{BB962C8B-B14F-4D97-AF65-F5344CB8AC3E}">
        <p14:creationId xmlns:p14="http://schemas.microsoft.com/office/powerpoint/2010/main" val="3650297212"/>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317</TotalTime>
  <Words>2544</Words>
  <Application>Microsoft Office PowerPoint</Application>
  <PresentationFormat>Widescreen</PresentationFormat>
  <Paragraphs>183</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Century Gothic</vt:lpstr>
      <vt:lpstr>Wingdings 3</vt:lpstr>
      <vt:lpstr>Wisp</vt:lpstr>
      <vt:lpstr>Pedagog i profesionalni razvoj</vt:lpstr>
      <vt:lpstr>Profesionalni razvoj</vt:lpstr>
      <vt:lpstr>PowerPoint Presentation</vt:lpstr>
      <vt:lpstr>Profesionalni razvoj pedagoga</vt:lpstr>
      <vt:lpstr>15 vještina modernih pedagoga</vt:lpstr>
      <vt:lpstr>15 vještina modernih pedagoga</vt:lpstr>
      <vt:lpstr>15 vještina modernih pedagoga</vt:lpstr>
      <vt:lpstr>15 vještina modernih pedagoga</vt:lpstr>
      <vt:lpstr>15 vještina modernih pedagoga</vt:lpstr>
      <vt:lpstr>15 vještina modernih pedagoga</vt:lpstr>
      <vt:lpstr>15 vještina modernih pedagoga</vt:lpstr>
      <vt:lpstr>15 vještina modernih pedagoga</vt:lpstr>
      <vt:lpstr>15 vještina modernih pedagoga</vt:lpstr>
      <vt:lpstr>Kako provoditi profesionalni razvoj?</vt:lpstr>
      <vt:lpstr>Kako izbjeći besmisleni profesionalni razvoj?</vt:lpstr>
      <vt:lpstr>Kako izbjeći besmisleni profesionalni razvoj?</vt:lpstr>
      <vt:lpstr>1. Relevantan za njihov kontekst</vt:lpstr>
      <vt:lpstr>2. Pomaže im planirati i poboljšati njihov rad</vt:lpstr>
      <vt:lpstr>3. Vođen „njima”</vt:lpstr>
      <vt:lpstr>4. Uključuje praktične strategije primjenjive u njihovim školama</vt:lpstr>
      <vt:lpstr>5. Visoko interaktivan</vt:lpstr>
      <vt:lpstr>6. Održiv tijekom vremena</vt:lpstr>
      <vt:lpstr>7. Prepoznaje da su profesionalci s vrijednim uvidima</vt:lpstr>
      <vt:lpstr>Kod planiranja i provedbe profesionalnog razvoja trebalo bi voditi računa o…</vt:lpstr>
      <vt:lpstr>Kod planiranja i provedbe profesionalnog razvoja trebalo bi voditi računa o…</vt:lpstr>
      <vt:lpstr>Kod planiranja i provedbe profesionalnog razvoja trebalo bi voditi računa o…</vt:lpstr>
      <vt:lpstr>Mudrost</vt:lpstr>
      <vt:lpstr>Mudrost</vt:lpstr>
      <vt:lpstr>Mudrost</vt:lpstr>
      <vt:lpstr>Mudrost</vt:lpstr>
      <vt:lpstr>Mudrost</vt:lpstr>
      <vt:lpstr>Mudrost</vt:lpstr>
      <vt:lpstr>Hvala!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Državni skup za stručne suradnike pedagoge  „Stručno usavršavanje i profesionalna podrška</dc:title>
  <dc:creator>Kornelija</dc:creator>
  <cp:lastModifiedBy>Kornelija</cp:lastModifiedBy>
  <cp:revision>42</cp:revision>
  <dcterms:created xsi:type="dcterms:W3CDTF">2021-03-15T16:26:16Z</dcterms:created>
  <dcterms:modified xsi:type="dcterms:W3CDTF">2021-03-16T06:53:27Z</dcterms:modified>
</cp:coreProperties>
</file>