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8" r:id="rId3"/>
    <p:sldId id="262" r:id="rId4"/>
    <p:sldId id="259" r:id="rId5"/>
    <p:sldId id="271" r:id="rId6"/>
    <p:sldId id="267" r:id="rId7"/>
    <p:sldId id="257" r:id="rId8"/>
    <p:sldId id="261" r:id="rId9"/>
    <p:sldId id="266" r:id="rId10"/>
    <p:sldId id="265" r:id="rId11"/>
    <p:sldId id="269" r:id="rId12"/>
    <p:sldId id="263" r:id="rId13"/>
    <p:sldId id="264" r:id="rId14"/>
    <p:sldId id="270" r:id="rId15"/>
    <p:sldId id="272" r:id="rId16"/>
    <p:sldId id="273" r:id="rId17"/>
    <p:sldId id="275" r:id="rId18"/>
    <p:sldId id="276" r:id="rId19"/>
    <p:sldId id="260" r:id="rId20"/>
    <p:sldId id="268" r:id="rId21"/>
    <p:sldId id="274" r:id="rId2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45" d="100"/>
          <a:sy n="45" d="100"/>
        </p:scale>
        <p:origin x="76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2/28/2021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89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5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72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2/28/2021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2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2/28/2021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73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2/28/2021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0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2/28/2021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63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t>2/28/2021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51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2/28/2021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14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2/28/2021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57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2/28/2021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ABF38A-8A0D-492E-BD20-6CF4D46B5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2/28/2021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885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4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29F2144-48B7-4730-955E-365ECED3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65FF50-D2F9-4A4F-86ED-F101E172B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Naslov 1">
            <a:extLst>
              <a:ext uri="{FF2B5EF4-FFF2-40B4-BE49-F238E27FC236}">
                <a16:creationId xmlns:a16="http://schemas.microsoft.com/office/drawing/2014/main" id="{30F2EB15-0874-4C43-91F9-DEB087C383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" y="513189"/>
            <a:ext cx="6620256" cy="2667000"/>
          </a:xfrm>
        </p:spPr>
        <p:txBody>
          <a:bodyPr anchor="b">
            <a:normAutofit/>
          </a:bodyPr>
          <a:lstStyle/>
          <a:p>
            <a:r>
              <a:rPr lang="hr-HR" sz="3200" i="1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Državno stručno vijeće  nastavnika latinskog jezika u strukovnim programima </a:t>
            </a:r>
            <a:r>
              <a:rPr lang="hr-HR" sz="3200" i="1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srednjih škola</a:t>
            </a:r>
            <a:br>
              <a:rPr lang="hr-HR" sz="3200" i="1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hr-HR" sz="3200" i="1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23.veljače 2021.</a:t>
            </a:r>
            <a:br>
              <a:rPr lang="hr-HR" sz="3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hr-HR" sz="3200" dirty="0">
              <a:solidFill>
                <a:schemeClr val="tx2"/>
              </a:solidFill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BCDAAE6A-ECD9-4355-8693-E3BDD9B08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" y="3725456"/>
            <a:ext cx="7040880" cy="962044"/>
          </a:xfrm>
        </p:spPr>
        <p:txBody>
          <a:bodyPr anchor="t">
            <a:normAutofit/>
          </a:bodyPr>
          <a:lstStyle/>
          <a:p>
            <a:pPr algn="l"/>
            <a:r>
              <a:rPr lang="hr-HR" sz="2400" b="1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Vrednovanje ostvarenosti ishoda u nastavi latinskog jezika u strukovnim programima srednjih škola</a:t>
            </a:r>
            <a:endParaRPr lang="hr-HR" sz="2400" b="1" dirty="0">
              <a:solidFill>
                <a:schemeClr val="accent4">
                  <a:lumMod val="7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endParaRPr lang="hr-HR" sz="2200" dirty="0">
              <a:solidFill>
                <a:schemeClr val="tx2"/>
              </a:solidFill>
            </a:endParaRPr>
          </a:p>
        </p:txBody>
      </p:sp>
      <p:pic>
        <p:nvPicPr>
          <p:cNvPr id="4" name="Picture 3" descr="Connected wire-frame lines and dots">
            <a:extLst>
              <a:ext uri="{FF2B5EF4-FFF2-40B4-BE49-F238E27FC236}">
                <a16:creationId xmlns:a16="http://schemas.microsoft.com/office/drawing/2014/main" id="{60D7AE38-DE0E-44D3-BC92-3E7B9ED38B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48" r="19193"/>
          <a:stretch/>
        </p:blipFill>
        <p:spPr>
          <a:xfrm>
            <a:off x="7162800" y="10"/>
            <a:ext cx="5029200" cy="569380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4D834C7-8223-43DA-AA30-E15A1BC7B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3812"/>
            <a:ext cx="12192000" cy="116418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46" name="Rectangle 14">
            <a:extLst>
              <a:ext uri="{FF2B5EF4-FFF2-40B4-BE49-F238E27FC236}">
                <a16:creationId xmlns:a16="http://schemas.microsoft.com/office/drawing/2014/main" id="{B62DE6C5-8EB8-4E41-B0FF-93563AA4C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061" y="5693811"/>
            <a:ext cx="12191999" cy="1164188"/>
          </a:xfrm>
          <a:prstGeom prst="rect">
            <a:avLst/>
          </a:prstGeom>
          <a:blipFill dpi="0" rotWithShape="1">
            <a:blip r:embed="rId3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21F00A5-F835-4EB0-98DB-23D88958B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454" y="1582928"/>
            <a:ext cx="10515600" cy="876046"/>
          </a:xfrm>
        </p:spPr>
        <p:txBody>
          <a:bodyPr/>
          <a:lstStyle/>
          <a:p>
            <a:pPr marR="227965" algn="just">
              <a:lnSpc>
                <a:spcPct val="112000"/>
              </a:lnSpc>
              <a:spcAft>
                <a:spcPts val="635"/>
              </a:spcAft>
            </a:pPr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dopune znanja, vještina i kompetencija  </a:t>
            </a: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za zanimanja u zdravstvu </a:t>
            </a: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28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17410" name="Picture 2" descr="Slikovni rezultat za KOMUNIKACIJA GIF">
            <a:extLst>
              <a:ext uri="{FF2B5EF4-FFF2-40B4-BE49-F238E27FC236}">
                <a16:creationId xmlns:a16="http://schemas.microsoft.com/office/drawing/2014/main" id="{2391825E-F0A4-453A-96D7-99E0CFAAD5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84" y="2779014"/>
            <a:ext cx="3654552" cy="365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59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FF2FA1A-1FE5-4CD6-A0A8-C0AA0CA8E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29000"/>
            <a:ext cx="10515600" cy="802894"/>
          </a:xfrm>
        </p:spPr>
        <p:txBody>
          <a:bodyPr/>
          <a:lstStyle/>
          <a:p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samostalne primjene znanja</a:t>
            </a:r>
          </a:p>
          <a:p>
            <a:endParaRPr lang="hr-HR" dirty="0"/>
          </a:p>
        </p:txBody>
      </p:sp>
      <p:pic>
        <p:nvPicPr>
          <p:cNvPr id="9220" name="Picture 4" descr="Slikovni rezultat za KOMUNIKACIJA GIF">
            <a:extLst>
              <a:ext uri="{FF2B5EF4-FFF2-40B4-BE49-F238E27FC236}">
                <a16:creationId xmlns:a16="http://schemas.microsoft.com/office/drawing/2014/main" id="{C224B3C4-EE72-4B7C-9911-9C3DF78ED6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177" y="1820766"/>
            <a:ext cx="2794063" cy="431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3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E3B953F-66A7-477A-9ACC-6550C06828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464" y="1540002"/>
            <a:ext cx="11152632" cy="1340358"/>
          </a:xfrm>
        </p:spPr>
        <p:txBody>
          <a:bodyPr>
            <a:normAutofit/>
          </a:bodyPr>
          <a:lstStyle/>
          <a:p>
            <a:pPr marR="227965" algn="just">
              <a:lnSpc>
                <a:spcPct val="112000"/>
              </a:lnSpc>
              <a:spcAft>
                <a:spcPts val="635"/>
              </a:spcAft>
            </a:pP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primjene latinskog jezika u raznim situacijama </a:t>
            </a:r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 međudjelovanju sa sugovornicima u privatnoj i profesionalnoj komunikaciji</a:t>
            </a:r>
          </a:p>
          <a:p>
            <a:pPr marL="0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endParaRPr lang="hr-HR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2050" name="Picture 2" descr="Slikovni rezultat za KOMUNIKACIJA GIF">
            <a:extLst>
              <a:ext uri="{FF2B5EF4-FFF2-40B4-BE49-F238E27FC236}">
                <a16:creationId xmlns:a16="http://schemas.microsoft.com/office/drawing/2014/main" id="{4D320C1A-1A81-4BA8-9CAD-4E8C7F4D40A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928" y="3022853"/>
            <a:ext cx="3191064" cy="36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72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B52E6B9-9C95-4EA9-96BC-176E8B1F6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501395"/>
            <a:ext cx="10515600" cy="1616710"/>
          </a:xfrm>
        </p:spPr>
        <p:txBody>
          <a:bodyPr/>
          <a:lstStyle/>
          <a:p>
            <a:pPr marR="227965" algn="just">
              <a:lnSpc>
                <a:spcPct val="112000"/>
              </a:lnSpc>
              <a:spcAft>
                <a:spcPts val="635"/>
              </a:spcAft>
            </a:pP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uporabe latinskog jezika kao </a:t>
            </a:r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sredstva izražavanja unutar struke - razumijevanja profesionalne komunikacije </a:t>
            </a: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 struci</a:t>
            </a: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28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3074" name="Picture 2" descr="Slikovni rezultat za KOMUNIKACIJA GIF">
            <a:extLst>
              <a:ext uri="{FF2B5EF4-FFF2-40B4-BE49-F238E27FC236}">
                <a16:creationId xmlns:a16="http://schemas.microsoft.com/office/drawing/2014/main" id="{6F881683-A8C5-4E80-9DE3-9B207E80D0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814" y="3118105"/>
            <a:ext cx="47625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69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24CD48D-1F90-40AF-9191-E52747357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8512" y="2562099"/>
            <a:ext cx="10515600" cy="1296670"/>
          </a:xfrm>
        </p:spPr>
        <p:txBody>
          <a:bodyPr/>
          <a:lstStyle/>
          <a:p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cjeloživotnog učenja</a:t>
            </a:r>
            <a:endParaRPr lang="hr-HR" sz="2800" b="1" i="1" u="sng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Picture 8" descr="Slikovni rezultat za KOMUNIKACIJA GIF">
            <a:extLst>
              <a:ext uri="{FF2B5EF4-FFF2-40B4-BE49-F238E27FC236}">
                <a16:creationId xmlns:a16="http://schemas.microsoft.com/office/drawing/2014/main" id="{22DCE5FF-D8C4-423E-935D-CD7A9BA128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482" y="2368296"/>
            <a:ext cx="3642360" cy="364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3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74C17C-F21D-4DD8-AEAF-C246FBEEC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09334"/>
            <a:ext cx="10515600" cy="1325563"/>
          </a:xfrm>
        </p:spPr>
        <p:txBody>
          <a:bodyPr/>
          <a:lstStyle/>
          <a:p>
            <a:r>
              <a:rPr lang="hr-HR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Moja iskustva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EB3E03F-5786-417B-B8CB-BCCB7D93E9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976" y="1434897"/>
            <a:ext cx="4355592" cy="4195763"/>
          </a:xfrm>
        </p:spPr>
        <p:txBody>
          <a:bodyPr>
            <a:noAutofit/>
          </a:bodyPr>
          <a:lstStyle/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ANATOMIJA I FIZIOLOGIJA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PATOLOGIJA I PATOFIZIOLOGIJA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MIKROBIOLOGIJA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PSIHIJATRIJA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SOCIJALNA MEDICINA ZDRAVLJE I OKOLIŠ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DERMATOLOGIJA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PRVA POMOĆ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KLINIČKA MEDICINA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BOLESTI OSJETILA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INFEKTOLOGIJA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PEDIJATRIJA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NEUROLOGIJA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 MEDICINA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MENTALNO ZDRAVLJE……..</a:t>
            </a:r>
          </a:p>
        </p:txBody>
      </p:sp>
      <p:sp>
        <p:nvSpPr>
          <p:cNvPr id="4" name="Desna vitičasta zagrada 3">
            <a:extLst>
              <a:ext uri="{FF2B5EF4-FFF2-40B4-BE49-F238E27FC236}">
                <a16:creationId xmlns:a16="http://schemas.microsoft.com/office/drawing/2014/main" id="{4841DBC7-9E74-46CC-9856-87448205C210}"/>
              </a:ext>
            </a:extLst>
          </p:cNvPr>
          <p:cNvSpPr/>
          <p:nvPr/>
        </p:nvSpPr>
        <p:spPr>
          <a:xfrm>
            <a:off x="4224528" y="1434897"/>
            <a:ext cx="640080" cy="50383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329E92F8-A44F-4487-882A-0C8FE4625B67}"/>
              </a:ext>
            </a:extLst>
          </p:cNvPr>
          <p:cNvSpPr txBox="1"/>
          <p:nvPr/>
        </p:nvSpPr>
        <p:spPr>
          <a:xfrm>
            <a:off x="4968240" y="2177471"/>
            <a:ext cx="3508248" cy="3453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r-HR" sz="1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UKLJUČUJU STRUČNU TERMINOLOGIJU BAZIRANU NA LATINSKOM JEZIKU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hr-HR" sz="18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OBRADA  CJELINA – UPORABA STRUČNE TERMINOLOGIJE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hr-HR" b="1" dirty="0">
              <a:solidFill>
                <a:schemeClr val="accent5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hr-HR" sz="1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INZISTIRANJE NA UPORABI STRUČNE TERMINOLOGIJE PRI VREDNOVANJU ZNANJA</a:t>
            </a:r>
          </a:p>
        </p:txBody>
      </p:sp>
      <p:pic>
        <p:nvPicPr>
          <p:cNvPr id="12290" name="Picture 2" descr="Slikovni rezultat za KOMUNIKACIJA GIF">
            <a:extLst>
              <a:ext uri="{FF2B5EF4-FFF2-40B4-BE49-F238E27FC236}">
                <a16:creationId xmlns:a16="http://schemas.microsoft.com/office/drawing/2014/main" id="{E07DE626-7E3A-4996-AAF6-038624B2C2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120" y="2191080"/>
            <a:ext cx="3291078" cy="329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07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10E84B6-947B-4DD3-A650-D559622F6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2056" y="3213861"/>
            <a:ext cx="7162800" cy="1042417"/>
          </a:xfrm>
        </p:spPr>
        <p:txBody>
          <a:bodyPr>
            <a:normAutofit lnSpcReduction="10000"/>
          </a:bodyPr>
          <a:lstStyle/>
          <a:p>
            <a:r>
              <a:rPr lang="hr-HR" sz="20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POZNAVANJE STRUKOVNOG LATINSKOG JEZIKA OLAKŠAVA SAVLADAVANJE ANATOMIJE I FIZIOLOGIJE, TE STRUKOVNIH PREDMETA</a:t>
            </a:r>
          </a:p>
          <a:p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  <p:pic>
        <p:nvPicPr>
          <p:cNvPr id="15362" name="Picture 2" descr="Slikovni rezultat za KOMUNIKACIJA GIF">
            <a:extLst>
              <a:ext uri="{FF2B5EF4-FFF2-40B4-BE49-F238E27FC236}">
                <a16:creationId xmlns:a16="http://schemas.microsoft.com/office/drawing/2014/main" id="{B4324E11-7FAB-424C-A549-46520A4130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275" y="3653283"/>
            <a:ext cx="2755899" cy="275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Slikovni rezultat za KOMUNIKACIJA GIF">
            <a:extLst>
              <a:ext uri="{FF2B5EF4-FFF2-40B4-BE49-F238E27FC236}">
                <a16:creationId xmlns:a16="http://schemas.microsoft.com/office/drawing/2014/main" id="{0FFDB161-3424-49E8-9883-1A030F6124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38" y="303912"/>
            <a:ext cx="2614422" cy="261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96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188254E-A345-493A-9EEB-99BE849D8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424" y="312674"/>
            <a:ext cx="11349990" cy="55760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sz="41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VREDNOVANJE U ANATOMIJI I FIZIOLOGIJI</a:t>
            </a:r>
          </a:p>
          <a:p>
            <a:pPr marL="0" indent="0">
              <a:buNone/>
            </a:pPr>
            <a:endParaRPr lang="hr-HR" sz="41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endParaRPr lang="hr-HR" sz="41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TEORETSKO ZNANJE</a:t>
            </a:r>
          </a:p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TOPOGRAFIJA</a:t>
            </a:r>
          </a:p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TERMINOLOGIJA</a:t>
            </a:r>
          </a:p>
          <a:p>
            <a:endParaRPr lang="hr-HR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I u usmenoj i u pismenoj provjeri znanja</a:t>
            </a:r>
          </a:p>
          <a:p>
            <a:pPr lvl="1"/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Učenici na početku ŠG upoznati s načinom vrednovanja</a:t>
            </a:r>
          </a:p>
          <a:p>
            <a:pPr lvl="1"/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Vidljivo u bodovanju</a:t>
            </a:r>
          </a:p>
        </p:txBody>
      </p:sp>
      <p:pic>
        <p:nvPicPr>
          <p:cNvPr id="14338" name="Picture 2" descr="Slikovni rezultat za KOMUNIKACIJA GIF">
            <a:extLst>
              <a:ext uri="{FF2B5EF4-FFF2-40B4-BE49-F238E27FC236}">
                <a16:creationId xmlns:a16="http://schemas.microsoft.com/office/drawing/2014/main" id="{E12AC3F8-0436-4F9F-AEC2-FB7025107FA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914" y="1285494"/>
            <a:ext cx="2857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esna vitičasta zagrada 3">
            <a:extLst>
              <a:ext uri="{FF2B5EF4-FFF2-40B4-BE49-F238E27FC236}">
                <a16:creationId xmlns:a16="http://schemas.microsoft.com/office/drawing/2014/main" id="{CFBBEECE-A3B2-4FDE-B232-5EE19321DACB}"/>
              </a:ext>
            </a:extLst>
          </p:cNvPr>
          <p:cNvSpPr/>
          <p:nvPr/>
        </p:nvSpPr>
        <p:spPr>
          <a:xfrm>
            <a:off x="4517136" y="2496312"/>
            <a:ext cx="347472" cy="14447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3DFBF69B-049E-403E-94A0-7488E2CC38B2}"/>
              </a:ext>
            </a:extLst>
          </p:cNvPr>
          <p:cNvSpPr txBox="1"/>
          <p:nvPr/>
        </p:nvSpPr>
        <p:spPr>
          <a:xfrm>
            <a:off x="5010912" y="2895522"/>
            <a:ext cx="333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USVOJENOST SADRŽAJA</a:t>
            </a:r>
          </a:p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PRIMJENA SADRŽAJA</a:t>
            </a:r>
          </a:p>
        </p:txBody>
      </p:sp>
    </p:spTree>
    <p:extLst>
      <p:ext uri="{BB962C8B-B14F-4D97-AF65-F5344CB8AC3E}">
        <p14:creationId xmlns:p14="http://schemas.microsoft.com/office/powerpoint/2010/main" val="154496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873958A-37B9-4FE3-9279-D1BB2DA861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9081" y="2178050"/>
            <a:ext cx="6632448" cy="2915158"/>
          </a:xfrm>
        </p:spPr>
        <p:txBody>
          <a:bodyPr>
            <a:normAutofit fontScale="70000" lnSpcReduction="20000"/>
          </a:bodyPr>
          <a:lstStyle/>
          <a:p>
            <a:r>
              <a:rPr lang="hr-HR" sz="3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OBVEZA PISANJA RIJEČNIKA</a:t>
            </a:r>
          </a:p>
          <a:p>
            <a:endParaRPr lang="hr-HR" sz="3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sz="3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hr-HR" sz="3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KOD SAMOSTALNIH URADAKA UČENIKA (PREZENTACIJE, SEMINARI, PLAKATI…) PROVJERA  RAZUMIJEVANJA UPORABE STRUČNE TERMINOLOGIJE</a:t>
            </a:r>
          </a:p>
          <a:p>
            <a:endParaRPr lang="hr-HR" dirty="0"/>
          </a:p>
        </p:txBody>
      </p:sp>
      <p:pic>
        <p:nvPicPr>
          <p:cNvPr id="16388" name="Picture 4" descr="Slikovni rezultat za KOMUNIKACIJA GIF">
            <a:extLst>
              <a:ext uri="{FF2B5EF4-FFF2-40B4-BE49-F238E27FC236}">
                <a16:creationId xmlns:a16="http://schemas.microsoft.com/office/drawing/2014/main" id="{CD780B76-EC98-4426-A863-30217645A5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794" y="807975"/>
            <a:ext cx="35718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39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F2450D-3664-4A24-B10C-D02BDEEA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Ishodi:</a:t>
            </a:r>
            <a:br>
              <a:rPr lang="hr-HR" dirty="0">
                <a:solidFill>
                  <a:schemeClr val="accent5">
                    <a:lumMod val="40000"/>
                    <a:lumOff val="6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hr-HR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2717288-F7B9-4760-B0BA-885B8AC28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48" y="1490155"/>
            <a:ext cx="10515600" cy="5194109"/>
          </a:xfrm>
        </p:spPr>
        <p:txBody>
          <a:bodyPr>
            <a:normAutofit fontScale="47500" lnSpcReduction="20000"/>
          </a:bodyPr>
          <a:lstStyle/>
          <a:p>
            <a:pPr marL="342900" marR="227965" lvl="0" indent="-342900" algn="just">
              <a:lnSpc>
                <a:spcPct val="112000"/>
              </a:lnSpc>
              <a:spcAft>
                <a:spcPts val="15"/>
              </a:spcAft>
              <a:buFont typeface="+mj-lt"/>
              <a:buAutoNum type="arabicPeriod"/>
            </a:pPr>
            <a:r>
              <a:rPr lang="hr-HR" sz="51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planiranje osobne nastavne pripreme za rad u nastavi koja uključuje prethodno spomenute ciljeve</a:t>
            </a:r>
          </a:p>
          <a:p>
            <a:pPr marL="342900" marR="227965" lvl="0" indent="-342900" algn="just">
              <a:lnSpc>
                <a:spcPct val="112000"/>
              </a:lnSpc>
              <a:spcAft>
                <a:spcPts val="15"/>
              </a:spcAft>
              <a:buFont typeface="+mj-lt"/>
              <a:buAutoNum type="arabicPeriod"/>
            </a:pPr>
            <a:endParaRPr lang="hr-HR" sz="51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marR="227965" lvl="0" indent="-342900" algn="just">
              <a:lnSpc>
                <a:spcPct val="112000"/>
              </a:lnSpc>
              <a:spcAft>
                <a:spcPts val="15"/>
              </a:spcAft>
              <a:buFont typeface="+mj-lt"/>
              <a:buAutoNum type="arabicPeriod"/>
            </a:pPr>
            <a:r>
              <a:rPr lang="hr-HR" sz="51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uvrštavanje u plan i program latinskog jezika onih nastavnih cjelina i jedinica koje tematski obrađuju potrebe struke, te uključuju strukovni vokabular </a:t>
            </a:r>
          </a:p>
          <a:p>
            <a:pPr marL="342900" marR="227965" lvl="0" indent="-342900" algn="just">
              <a:lnSpc>
                <a:spcPct val="112000"/>
              </a:lnSpc>
              <a:spcAft>
                <a:spcPts val="15"/>
              </a:spcAft>
              <a:buFont typeface="+mj-lt"/>
              <a:buAutoNum type="arabicPeriod"/>
            </a:pPr>
            <a:endParaRPr lang="hr-HR" sz="51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marR="227965" lvl="0" indent="-342900" algn="just">
              <a:lnSpc>
                <a:spcPct val="112000"/>
              </a:lnSpc>
              <a:spcAft>
                <a:spcPts val="15"/>
              </a:spcAft>
              <a:buFont typeface="+mj-lt"/>
              <a:buAutoNum type="arabicPeriod"/>
            </a:pPr>
            <a:r>
              <a:rPr lang="hr-HR" sz="5100" b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koreliranje</a:t>
            </a:r>
            <a:r>
              <a:rPr lang="hr-HR" sz="51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latinskog jezika sa ostalim strukovnim predmetima u svrhu uporabe latinskog jezika kao podloge u svladavanju strukovnog znanja  </a:t>
            </a:r>
          </a:p>
          <a:p>
            <a:pPr marL="342900" marR="227965" lvl="0" indent="-342900" algn="just">
              <a:lnSpc>
                <a:spcPct val="112000"/>
              </a:lnSpc>
              <a:spcAft>
                <a:spcPts val="15"/>
              </a:spcAft>
              <a:buFont typeface="+mj-lt"/>
              <a:buAutoNum type="arabicPeriod"/>
            </a:pPr>
            <a:endParaRPr lang="hr-HR" sz="51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342900" marR="227965" lvl="0" indent="-342900" algn="just">
              <a:lnSpc>
                <a:spcPct val="112000"/>
              </a:lnSpc>
              <a:spcAft>
                <a:spcPts val="635"/>
              </a:spcAft>
              <a:buFont typeface="+mj-lt"/>
              <a:buAutoNum type="arabicPeriod"/>
            </a:pPr>
            <a:r>
              <a:rPr lang="hr-HR" sz="51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vrednovanje ostvarenosti ishoda učenja u nastavi latinskog jezika prema prethodno navedenim ciljevima </a:t>
            </a:r>
          </a:p>
        </p:txBody>
      </p:sp>
    </p:spTree>
    <p:extLst>
      <p:ext uri="{BB962C8B-B14F-4D97-AF65-F5344CB8AC3E}">
        <p14:creationId xmlns:p14="http://schemas.microsoft.com/office/powerpoint/2010/main" val="362055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F715BB-2D37-4CED-ACDF-013B4DAF1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232" y="1490472"/>
            <a:ext cx="10515600" cy="1645603"/>
          </a:xfrm>
        </p:spPr>
        <p:txBody>
          <a:bodyPr>
            <a:noAutofit/>
          </a:bodyPr>
          <a:lstStyle/>
          <a:p>
            <a:r>
              <a:rPr lang="hr-HR" sz="5400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Cilj učenja latinskog jezika u srednjim strukovnim školama </a:t>
            </a:r>
            <a:endParaRPr lang="hr-HR" sz="5400" i="1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5B525E5-3922-4B0B-8421-42618D9ACE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96" y="3721927"/>
            <a:ext cx="7086600" cy="2413698"/>
          </a:xfrm>
        </p:spPr>
        <p:txBody>
          <a:bodyPr>
            <a:normAutofit fontScale="70000" lnSpcReduction="20000"/>
          </a:bodyPr>
          <a:lstStyle/>
          <a:p>
            <a:pPr marL="133985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r>
              <a:rPr lang="hr-HR" sz="25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Suzana Đanić, </a:t>
            </a:r>
            <a:r>
              <a:rPr lang="hr-HR" sz="25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dr.med</a:t>
            </a:r>
            <a:r>
              <a:rPr lang="hr-HR" sz="25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. nastavnik mentor</a:t>
            </a:r>
          </a:p>
          <a:p>
            <a:pPr marL="133985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r>
              <a:rPr lang="hr-HR" sz="25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Voditelj MŽSV liječnika zaposlenih u srednjim strukovnim školama</a:t>
            </a:r>
          </a:p>
          <a:p>
            <a:pPr marL="133985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r>
              <a:rPr lang="hr-HR" sz="25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Voditelj aktiva liječnika</a:t>
            </a:r>
          </a:p>
          <a:p>
            <a:pPr marL="133985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r>
              <a:rPr lang="hr-HR" sz="25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Škola za medicinske sestre Mlinarska</a:t>
            </a:r>
            <a:endParaRPr lang="hr-HR" sz="2500" b="1" i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33985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r>
              <a:rPr lang="hr-HR" sz="2500" b="1" i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Mlinarska 34, Zagreb</a:t>
            </a:r>
            <a:endParaRPr lang="hr-HR" sz="2500" b="1" i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8213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likovni rezultat za KOMUNIKACIJA GIF">
            <a:extLst>
              <a:ext uri="{FF2B5EF4-FFF2-40B4-BE49-F238E27FC236}">
                <a16:creationId xmlns:a16="http://schemas.microsoft.com/office/drawing/2014/main" id="{EF485191-A91A-4AB3-917B-6B1C050103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" y="255459"/>
            <a:ext cx="2798255" cy="279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likovni rezultat za KOMUNIKACIJA GIF">
            <a:extLst>
              <a:ext uri="{FF2B5EF4-FFF2-40B4-BE49-F238E27FC236}">
                <a16:creationId xmlns:a16="http://schemas.microsoft.com/office/drawing/2014/main" id="{AD9CF660-31EC-4005-8063-647926FF77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106" y="255458"/>
            <a:ext cx="2798255" cy="279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Slikovni rezultat za KOMUNIKACIJA GIF">
            <a:extLst>
              <a:ext uri="{FF2B5EF4-FFF2-40B4-BE49-F238E27FC236}">
                <a16:creationId xmlns:a16="http://schemas.microsoft.com/office/drawing/2014/main" id="{30D15ECB-27E7-4C44-A9F2-632C25C2B8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78" y="264421"/>
            <a:ext cx="3691844" cy="280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likovni rezultat za KOMUNIKACIJA GIF">
            <a:extLst>
              <a:ext uri="{FF2B5EF4-FFF2-40B4-BE49-F238E27FC236}">
                <a16:creationId xmlns:a16="http://schemas.microsoft.com/office/drawing/2014/main" id="{9B7F9130-B0A4-4C5D-9EBC-00BB2697F8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72" y="3258957"/>
            <a:ext cx="3334622" cy="3334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55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265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7EB547A-F56B-4386-AABC-8929969E4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2382012"/>
            <a:ext cx="6096000" cy="3429000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CDAE010A-D9A5-4774-954C-DF7E03B8589E}"/>
              </a:ext>
            </a:extLst>
          </p:cNvPr>
          <p:cNvSpPr txBox="1"/>
          <p:nvPr/>
        </p:nvSpPr>
        <p:spPr>
          <a:xfrm>
            <a:off x="6940296" y="3986784"/>
            <a:ext cx="4965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KLINIKA ZA PSIHOLOŠKU MEDICINU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CE47DB4E-A724-4ED4-954C-E9D11BE74B7F}"/>
              </a:ext>
            </a:extLst>
          </p:cNvPr>
          <p:cNvSpPr txBox="1"/>
          <p:nvPr/>
        </p:nvSpPr>
        <p:spPr>
          <a:xfrm>
            <a:off x="484632" y="1135469"/>
            <a:ext cx="8385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b="1" i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RADNO ISKUSTVO</a:t>
            </a:r>
          </a:p>
        </p:txBody>
      </p:sp>
    </p:spTree>
    <p:extLst>
      <p:ext uri="{BB962C8B-B14F-4D97-AF65-F5344CB8AC3E}">
        <p14:creationId xmlns:p14="http://schemas.microsoft.com/office/powerpoint/2010/main" val="89896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BB85598E-FF5B-4055-A54F-E20D9BC84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906" y="120634"/>
            <a:ext cx="2452521" cy="163501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8CABC5E-180A-4952-AE31-40DD238B2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906" y="4523867"/>
            <a:ext cx="2378942" cy="1784207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4424943-952B-48EE-8BAE-3B76DC5EE9AB}"/>
              </a:ext>
            </a:extLst>
          </p:cNvPr>
          <p:cNvSpPr txBox="1"/>
          <p:nvPr/>
        </p:nvSpPr>
        <p:spPr>
          <a:xfrm>
            <a:off x="-49852" y="3244334"/>
            <a:ext cx="1870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 2001. godine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4A49241-BD52-432D-8994-CDFDFD26AA7B}"/>
              </a:ext>
            </a:extLst>
          </p:cNvPr>
          <p:cNvSpPr txBox="1"/>
          <p:nvPr/>
        </p:nvSpPr>
        <p:spPr>
          <a:xfrm>
            <a:off x="1320950" y="1744189"/>
            <a:ext cx="453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SREDNJA ŠKOLA BEDEKOVČINA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FBEA687-4F4B-4BA8-B612-912821164A30}"/>
              </a:ext>
            </a:extLst>
          </p:cNvPr>
          <p:cNvSpPr txBox="1"/>
          <p:nvPr/>
        </p:nvSpPr>
        <p:spPr>
          <a:xfrm>
            <a:off x="657922" y="6368034"/>
            <a:ext cx="5495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ŠKOLA ZA MEDICINSKE SESTRE MLINARSKA</a:t>
            </a:r>
          </a:p>
        </p:txBody>
      </p:sp>
      <p:pic>
        <p:nvPicPr>
          <p:cNvPr id="1030" name="Picture 6" descr="Slikovni rezultat za KOMUNIKACIJA GIF">
            <a:extLst>
              <a:ext uri="{FF2B5EF4-FFF2-40B4-BE49-F238E27FC236}">
                <a16:creationId xmlns:a16="http://schemas.microsoft.com/office/drawing/2014/main" id="{2AD33DFF-FB2A-4100-90B5-109624718B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866" y="743947"/>
            <a:ext cx="2500387" cy="250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likovni rezultat za KOMUNIKACIJA GIF">
            <a:extLst>
              <a:ext uri="{FF2B5EF4-FFF2-40B4-BE49-F238E27FC236}">
                <a16:creationId xmlns:a16="http://schemas.microsoft.com/office/drawing/2014/main" id="{A7160CDE-C448-49CE-BFF1-767E625B8B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986" y="768821"/>
            <a:ext cx="2450638" cy="245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D8609285-9053-4365-8681-AB1919671451}"/>
              </a:ext>
            </a:extLst>
          </p:cNvPr>
          <p:cNvSpPr txBox="1"/>
          <p:nvPr/>
        </p:nvSpPr>
        <p:spPr>
          <a:xfrm>
            <a:off x="9494818" y="4206158"/>
            <a:ext cx="26060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PUČKO UČILIŠTE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ZDRAVSTVENO UČILIŠTE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OBRTNIČKO UČILIŠTE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911091A-1AFE-484D-826C-8EF36E2A81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3519" y="2245621"/>
            <a:ext cx="2335329" cy="1746825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9404F72D-1F61-4B2A-A728-94DAFD2454BC}"/>
              </a:ext>
            </a:extLst>
          </p:cNvPr>
          <p:cNvSpPr txBox="1"/>
          <p:nvPr/>
        </p:nvSpPr>
        <p:spPr>
          <a:xfrm>
            <a:off x="1394150" y="4021492"/>
            <a:ext cx="4023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ŠKOLA ZA CESTOVNI PROMET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4EE1EE13-3CE7-474C-878E-5E4EFEB2B6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3632" y="3557338"/>
            <a:ext cx="2478109" cy="2478109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530FF0F-C080-4310-9C89-BFD7DCC35D67}"/>
              </a:ext>
            </a:extLst>
          </p:cNvPr>
          <p:cNvSpPr txBox="1"/>
          <p:nvPr/>
        </p:nvSpPr>
        <p:spPr>
          <a:xfrm>
            <a:off x="9519881" y="5865965"/>
            <a:ext cx="1856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RCK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E-MEDICA</a:t>
            </a:r>
          </a:p>
          <a:p>
            <a:r>
              <a:rPr lang="hr-HR" sz="1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NATJECANJA</a:t>
            </a:r>
          </a:p>
        </p:txBody>
      </p:sp>
    </p:spTree>
    <p:extLst>
      <p:ext uri="{BB962C8B-B14F-4D97-AF65-F5344CB8AC3E}">
        <p14:creationId xmlns:p14="http://schemas.microsoft.com/office/powerpoint/2010/main" val="226613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likovni rezultat za KOMUNIKACIJA GIF">
            <a:extLst>
              <a:ext uri="{FF2B5EF4-FFF2-40B4-BE49-F238E27FC236}">
                <a16:creationId xmlns:a16="http://schemas.microsoft.com/office/drawing/2014/main" id="{88434310-A7DA-40DA-916D-85A3AC82F3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060" y="384255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D042DB3-0D41-4099-BADF-539B68272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440" y="4466636"/>
            <a:ext cx="7994904" cy="2029968"/>
          </a:xfrm>
        </p:spPr>
        <p:txBody>
          <a:bodyPr>
            <a:normAutofit/>
          </a:bodyPr>
          <a:lstStyle/>
          <a:p>
            <a:r>
              <a:rPr lang="hr-HR" sz="19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RADI SE O </a:t>
            </a:r>
            <a:r>
              <a:rPr lang="hr-HR" sz="19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GIMNAZIJSKOM PROGRAMU I NEDOSTAJE UČENJE STRUKOVNOG LATINSKOG JEZIKA</a:t>
            </a:r>
          </a:p>
          <a:p>
            <a:r>
              <a:rPr lang="hr-HR" sz="19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 PRIMJERENIJI GIMNAZIJALCIMA</a:t>
            </a:r>
          </a:p>
          <a:p>
            <a:r>
              <a:rPr lang="hr-HR" sz="19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PROŠIRUJE OPĆU KULTURU I ZNANJE</a:t>
            </a:r>
          </a:p>
          <a:p>
            <a:endParaRPr lang="hr-HR" dirty="0"/>
          </a:p>
          <a:p>
            <a:endParaRPr lang="hr-HR" dirty="0"/>
          </a:p>
          <a:p>
            <a:endParaRPr lang="hr-HR" sz="18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sz="18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894EF85-5706-4A81-B3E0-090584CEF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344" y="184039"/>
            <a:ext cx="3218688" cy="399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60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66564AF-FBAD-4653-A4CF-B025CD1E6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752" y="1022096"/>
            <a:ext cx="10515600" cy="1799590"/>
          </a:xfrm>
        </p:spPr>
        <p:txBody>
          <a:bodyPr/>
          <a:lstStyle/>
          <a:p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G</a:t>
            </a: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ovorit ću o cilju učenja latinskog jezika te </a:t>
            </a: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pokušati </a:t>
            </a: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osvijestiti i obrazložiti važnost učenja latinskog jezika u srednjim strukovnim školama (medicinskim, veterinarskim, prirodoslovnim…) radi</a:t>
            </a:r>
          </a:p>
          <a:p>
            <a:endParaRPr lang="hr-HR" dirty="0"/>
          </a:p>
        </p:txBody>
      </p:sp>
      <p:pic>
        <p:nvPicPr>
          <p:cNvPr id="6146" name="Picture 2" descr="Slikovni rezultat za KOMUNIKACIJA GIF">
            <a:extLst>
              <a:ext uri="{FF2B5EF4-FFF2-40B4-BE49-F238E27FC236}">
                <a16:creationId xmlns:a16="http://schemas.microsoft.com/office/drawing/2014/main" id="{5C0E7D75-FA27-429A-A528-D58F1D60EB2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266" y="2920747"/>
            <a:ext cx="3510534" cy="351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79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D37CB56-635B-49E7-B773-DCEA168CA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70432"/>
            <a:ext cx="11268456" cy="5385816"/>
          </a:xfrm>
        </p:spPr>
        <p:txBody>
          <a:bodyPr>
            <a:normAutofit/>
          </a:bodyPr>
          <a:lstStyle/>
          <a:p>
            <a:pPr marR="227965" algn="just">
              <a:lnSpc>
                <a:spcPct val="112000"/>
              </a:lnSpc>
              <a:spcAft>
                <a:spcPts val="635"/>
              </a:spcAft>
            </a:pPr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L</a:t>
            </a:r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akšeg, bržeg i potpunijeg svladavanja </a:t>
            </a:r>
            <a:r>
              <a:rPr lang="hr-HR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programa predmeta struke</a:t>
            </a: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26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r>
              <a:rPr lang="hr-HR" sz="26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</a:t>
            </a:r>
            <a:r>
              <a:rPr lang="hr-HR" sz="26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ticanja potrebne razine: </a:t>
            </a:r>
          </a:p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Č</a:t>
            </a: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itanja </a:t>
            </a:r>
            <a:endParaRPr lang="hr-HR" sz="2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Pisanja</a:t>
            </a:r>
          </a:p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Vokabulara</a:t>
            </a:r>
          </a:p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Razumijevanja</a:t>
            </a:r>
          </a:p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</a:t>
            </a: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revođenja </a:t>
            </a:r>
            <a:endParaRPr lang="hr-HR" sz="22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hr-HR" sz="22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nterpretacije </a:t>
            </a: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26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227965" lvl="0" indent="0" algn="just">
              <a:lnSpc>
                <a:spcPct val="112000"/>
              </a:lnSpc>
              <a:spcAft>
                <a:spcPts val="635"/>
              </a:spcAft>
              <a:buNone/>
            </a:pPr>
            <a:endParaRPr lang="hr-HR" sz="26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esna vitičasta zagrada 3">
            <a:extLst>
              <a:ext uri="{FF2B5EF4-FFF2-40B4-BE49-F238E27FC236}">
                <a16:creationId xmlns:a16="http://schemas.microsoft.com/office/drawing/2014/main" id="{07436A5B-548F-4B15-90FB-1193F70D5427}"/>
              </a:ext>
            </a:extLst>
          </p:cNvPr>
          <p:cNvSpPr/>
          <p:nvPr/>
        </p:nvSpPr>
        <p:spPr>
          <a:xfrm>
            <a:off x="3647199" y="3241548"/>
            <a:ext cx="629867" cy="2894076"/>
          </a:xfrm>
          <a:prstGeom prst="rightBrace">
            <a:avLst>
              <a:gd name="adj1" fmla="val 0"/>
              <a:gd name="adj2" fmla="val 5108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433857D6-AD69-41CB-805F-C528499034DD}"/>
              </a:ext>
            </a:extLst>
          </p:cNvPr>
          <p:cNvSpPr txBox="1"/>
          <p:nvPr/>
        </p:nvSpPr>
        <p:spPr>
          <a:xfrm>
            <a:off x="3962132" y="4261104"/>
            <a:ext cx="3652576" cy="99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7965" lvl="1" algn="just">
              <a:lnSpc>
                <a:spcPct val="112000"/>
              </a:lnSpc>
              <a:spcAft>
                <a:spcPts val="635"/>
              </a:spcAft>
            </a:pPr>
            <a:r>
              <a:rPr lang="hr-HR" sz="1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stručnog nazivlja koji su ključni za učenje, rad i život (opće i strukovno nazivlje)</a:t>
            </a:r>
          </a:p>
        </p:txBody>
      </p:sp>
      <p:pic>
        <p:nvPicPr>
          <p:cNvPr id="4098" name="Picture 2" descr="Slikovni rezultat za KOMUNIKACIJA GIF">
            <a:extLst>
              <a:ext uri="{FF2B5EF4-FFF2-40B4-BE49-F238E27FC236}">
                <a16:creationId xmlns:a16="http://schemas.microsoft.com/office/drawing/2014/main" id="{C817087A-0C51-47BC-ACB4-AD5B159FF77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648" y="2322576"/>
            <a:ext cx="3730752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4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C5AA42D-7BFA-4896-8F12-CFD6907D6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24" y="5321808"/>
            <a:ext cx="11585448" cy="850392"/>
          </a:xfrm>
        </p:spPr>
        <p:txBody>
          <a:bodyPr>
            <a:normAutofit fontScale="92500"/>
          </a:bodyPr>
          <a:lstStyle/>
          <a:p>
            <a:pPr marR="227965" algn="just">
              <a:lnSpc>
                <a:spcPct val="112000"/>
              </a:lnSpc>
              <a:spcAft>
                <a:spcPts val="635"/>
              </a:spcAft>
            </a:pPr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Sticanja sposobnosti </a:t>
            </a:r>
            <a:r>
              <a:rPr lang="hr-HR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povezivanja</a:t>
            </a:r>
            <a:r>
              <a:rPr lang="hr-HR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nazivlja </a:t>
            </a:r>
            <a:r>
              <a:rPr lang="hr-HR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na latinskom i hrvatskom jeziku</a:t>
            </a:r>
          </a:p>
          <a:p>
            <a:pPr marL="0" marR="227965" indent="0" algn="just">
              <a:lnSpc>
                <a:spcPct val="112000"/>
              </a:lnSpc>
              <a:spcAft>
                <a:spcPts val="635"/>
              </a:spcAft>
              <a:buNone/>
            </a:pPr>
            <a:endParaRPr lang="hr-HR" sz="54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50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50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227965" algn="just">
              <a:lnSpc>
                <a:spcPct val="112000"/>
              </a:lnSpc>
              <a:spcAft>
                <a:spcPts val="635"/>
              </a:spcAft>
            </a:pPr>
            <a:endParaRPr lang="hr-HR" sz="5000" b="1" dirty="0">
              <a:solidFill>
                <a:schemeClr val="accent5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5122" name="Picture 2" descr="Slikovni rezultat za KOMUNIKACIJA GIF">
            <a:extLst>
              <a:ext uri="{FF2B5EF4-FFF2-40B4-BE49-F238E27FC236}">
                <a16:creationId xmlns:a16="http://schemas.microsoft.com/office/drawing/2014/main" id="{A1093475-E096-41A9-BA5D-834175355B0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299" y="918972"/>
            <a:ext cx="4897006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14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A5DAFE8-898B-450C-AE53-97C0953EA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407" y="1391667"/>
            <a:ext cx="11759184" cy="1351534"/>
          </a:xfrm>
        </p:spPr>
        <p:txBody>
          <a:bodyPr/>
          <a:lstStyle/>
          <a:p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uporabe latinskog jezika kao </a:t>
            </a:r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podloge</a:t>
            </a:r>
            <a:r>
              <a:rPr lang="hr-HR" sz="2800" b="1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u svladavanju znanja u svim ostalim područjima i predmetima tijekom </a:t>
            </a:r>
            <a:r>
              <a:rPr lang="hr-HR" sz="2800" b="1" i="1" u="sng" dirty="0">
                <a:solidFill>
                  <a:schemeClr val="accent5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kasnijeg strukovnog obrazovanja</a:t>
            </a:r>
          </a:p>
          <a:p>
            <a:endParaRPr lang="hr-HR" dirty="0"/>
          </a:p>
        </p:txBody>
      </p:sp>
      <p:pic>
        <p:nvPicPr>
          <p:cNvPr id="5" name="Picture 4" descr="Slikovni rezultat za KOMUNIKACIJA GIF">
            <a:extLst>
              <a:ext uri="{FF2B5EF4-FFF2-40B4-BE49-F238E27FC236}">
                <a16:creationId xmlns:a16="http://schemas.microsoft.com/office/drawing/2014/main" id="{FF2D1DC3-C547-4A10-9FEC-3D29126359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723" y="2606041"/>
            <a:ext cx="4028885" cy="402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68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BlockprintVTI">
  <a:themeElements>
    <a:clrScheme name="AnalogousFromDarkSeedLeftStep">
      <a:dk1>
        <a:srgbClr val="000000"/>
      </a:dk1>
      <a:lt1>
        <a:srgbClr val="FFFFFF"/>
      </a:lt1>
      <a:dk2>
        <a:srgbClr val="242C41"/>
      </a:dk2>
      <a:lt2>
        <a:srgbClr val="E2E8E2"/>
      </a:lt2>
      <a:accent1>
        <a:srgbClr val="C24DC3"/>
      </a:accent1>
      <a:accent2>
        <a:srgbClr val="7E3BB1"/>
      </a:accent2>
      <a:accent3>
        <a:srgbClr val="5F4DC3"/>
      </a:accent3>
      <a:accent4>
        <a:srgbClr val="3B5AB1"/>
      </a:accent4>
      <a:accent5>
        <a:srgbClr val="4D9DC3"/>
      </a:accent5>
      <a:accent6>
        <a:srgbClr val="3BB1A6"/>
      </a:accent6>
      <a:hlink>
        <a:srgbClr val="3F81BF"/>
      </a:hlink>
      <a:folHlink>
        <a:srgbClr val="7F7F7F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ockprintVTI" id="{AA8C8908-6BA4-477C-AEA4-CB6C32A1FE3B}" vid="{36392749-7C1D-4938-93BB-440CD2A1B0A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3890</TotalTime>
  <Words>435</Words>
  <Application>Microsoft Office PowerPoint</Application>
  <PresentationFormat>Widescreen</PresentationFormat>
  <Paragraphs>92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Avenir Next LT Pro</vt:lpstr>
      <vt:lpstr>AvenirNext LT Pro Medium</vt:lpstr>
      <vt:lpstr>Calibri</vt:lpstr>
      <vt:lpstr>Times New Roman</vt:lpstr>
      <vt:lpstr>Verdana</vt:lpstr>
      <vt:lpstr>BlockprintVTI</vt:lpstr>
      <vt:lpstr>Državno stručno vijeće  nastavnika latinskog jezika u strukovnim programima srednjih škola 23.veljače 2021. </vt:lpstr>
      <vt:lpstr>Cilj učenja latinskog jezika u srednjim strukovnim školama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Moja iskustva</vt:lpstr>
      <vt:lpstr>PowerPoint Presentation</vt:lpstr>
      <vt:lpstr>PowerPoint Presentation</vt:lpstr>
      <vt:lpstr>PowerPoint Presentation</vt:lpstr>
      <vt:lpstr>Ishodi: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Državno stručno vijeće  nastavnika latinskog jezika u strukovnim programima srednjih škola</dc:title>
  <dc:creator>Lenovo</dc:creator>
  <cp:lastModifiedBy>Kornelija Pavlic</cp:lastModifiedBy>
  <cp:revision>29</cp:revision>
  <dcterms:created xsi:type="dcterms:W3CDTF">2021-02-18T19:49:50Z</dcterms:created>
  <dcterms:modified xsi:type="dcterms:W3CDTF">2021-02-28T22:03:10Z</dcterms:modified>
</cp:coreProperties>
</file>