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2" r:id="rId1"/>
  </p:sldMasterIdLst>
  <p:notesMasterIdLst>
    <p:notesMasterId r:id="rId35"/>
  </p:notesMasterIdLst>
  <p:sldIdLst>
    <p:sldId id="256" r:id="rId2"/>
    <p:sldId id="321" r:id="rId3"/>
    <p:sldId id="297" r:id="rId4"/>
    <p:sldId id="257" r:id="rId5"/>
    <p:sldId id="273" r:id="rId6"/>
    <p:sldId id="274" r:id="rId7"/>
    <p:sldId id="296" r:id="rId8"/>
    <p:sldId id="268" r:id="rId9"/>
    <p:sldId id="269" r:id="rId10"/>
    <p:sldId id="272" r:id="rId11"/>
    <p:sldId id="299" r:id="rId12"/>
    <p:sldId id="300" r:id="rId13"/>
    <p:sldId id="302" r:id="rId14"/>
    <p:sldId id="303" r:id="rId15"/>
    <p:sldId id="304" r:id="rId16"/>
    <p:sldId id="309" r:id="rId17"/>
    <p:sldId id="305" r:id="rId18"/>
    <p:sldId id="306" r:id="rId19"/>
    <p:sldId id="307" r:id="rId20"/>
    <p:sldId id="298" r:id="rId21"/>
    <p:sldId id="308" r:id="rId22"/>
    <p:sldId id="310" r:id="rId23"/>
    <p:sldId id="312" r:id="rId24"/>
    <p:sldId id="311" r:id="rId25"/>
    <p:sldId id="313" r:id="rId26"/>
    <p:sldId id="314" r:id="rId27"/>
    <p:sldId id="315" r:id="rId28"/>
    <p:sldId id="316" r:id="rId29"/>
    <p:sldId id="317" r:id="rId30"/>
    <p:sldId id="318" r:id="rId31"/>
    <p:sldId id="320" r:id="rId32"/>
    <p:sldId id="319" r:id="rId33"/>
    <p:sldId id="271"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ra Beck" initials="IB" lastIdx="1" clrIdx="0">
    <p:extLst>
      <p:ext uri="{19B8F6BF-5375-455C-9EA6-DF929625EA0E}">
        <p15:presenceInfo xmlns:p15="http://schemas.microsoft.com/office/powerpoint/2012/main" userId="Ira Beck"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90" autoAdjust="0"/>
    <p:restoredTop sz="94660"/>
  </p:normalViewPr>
  <p:slideViewPr>
    <p:cSldViewPr>
      <p:cViewPr varScale="1">
        <p:scale>
          <a:sx n="41" d="100"/>
          <a:sy n="41" d="100"/>
        </p:scale>
        <p:origin x="1374" y="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97DBE32-8832-4FFB-9B93-4F0A88ACF807}"/>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cs typeface="Arial" charset="0"/>
              </a:defRPr>
            </a:lvl1pPr>
          </a:lstStyle>
          <a:p>
            <a:pPr>
              <a:defRPr/>
            </a:pPr>
            <a:endParaRPr lang="hr-HR"/>
          </a:p>
        </p:txBody>
      </p:sp>
      <p:sp>
        <p:nvSpPr>
          <p:cNvPr id="3" name="Date Placeholder 2">
            <a:extLst>
              <a:ext uri="{FF2B5EF4-FFF2-40B4-BE49-F238E27FC236}">
                <a16:creationId xmlns:a16="http://schemas.microsoft.com/office/drawing/2014/main" id="{A6889DC6-B51D-42BD-9FB5-C82A4E2B750E}"/>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cs typeface="Arial" charset="0"/>
              </a:defRPr>
            </a:lvl1pPr>
          </a:lstStyle>
          <a:p>
            <a:pPr>
              <a:defRPr/>
            </a:pPr>
            <a:fld id="{DBDCD664-5E3A-433A-8DFA-8917E1C32530}" type="datetimeFigureOut">
              <a:rPr lang="hr-HR"/>
              <a:pPr>
                <a:defRPr/>
              </a:pPr>
              <a:t>28.2.2021.</a:t>
            </a:fld>
            <a:endParaRPr lang="hr-HR"/>
          </a:p>
        </p:txBody>
      </p:sp>
      <p:sp>
        <p:nvSpPr>
          <p:cNvPr id="4" name="Slide Image Placeholder 3">
            <a:extLst>
              <a:ext uri="{FF2B5EF4-FFF2-40B4-BE49-F238E27FC236}">
                <a16:creationId xmlns:a16="http://schemas.microsoft.com/office/drawing/2014/main" id="{E82A14B9-C371-4E36-B559-CC42DEED1D2B}"/>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hr-HR" noProof="0"/>
          </a:p>
        </p:txBody>
      </p:sp>
      <p:sp>
        <p:nvSpPr>
          <p:cNvPr id="5" name="Notes Placeholder 4">
            <a:extLst>
              <a:ext uri="{FF2B5EF4-FFF2-40B4-BE49-F238E27FC236}">
                <a16:creationId xmlns:a16="http://schemas.microsoft.com/office/drawing/2014/main" id="{4E71ED3C-6D00-4F24-9E30-EEA057FA5A08}"/>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hr-HR" noProof="0"/>
          </a:p>
        </p:txBody>
      </p:sp>
      <p:sp>
        <p:nvSpPr>
          <p:cNvPr id="6" name="Footer Placeholder 5">
            <a:extLst>
              <a:ext uri="{FF2B5EF4-FFF2-40B4-BE49-F238E27FC236}">
                <a16:creationId xmlns:a16="http://schemas.microsoft.com/office/drawing/2014/main" id="{841ED5A2-2918-47E7-81F4-044B5341CB76}"/>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cs typeface="Arial" charset="0"/>
              </a:defRPr>
            </a:lvl1pPr>
          </a:lstStyle>
          <a:p>
            <a:pPr>
              <a:defRPr/>
            </a:pPr>
            <a:endParaRPr lang="hr-HR"/>
          </a:p>
        </p:txBody>
      </p:sp>
      <p:sp>
        <p:nvSpPr>
          <p:cNvPr id="7" name="Slide Number Placeholder 6">
            <a:extLst>
              <a:ext uri="{FF2B5EF4-FFF2-40B4-BE49-F238E27FC236}">
                <a16:creationId xmlns:a16="http://schemas.microsoft.com/office/drawing/2014/main" id="{0FC645A6-529C-4B92-B8B3-EAA57B81773F}"/>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FDFE0993-C556-4E50-8968-649B27040853}" type="slidenum">
              <a:rPr lang="hr-HR" altLang="sr-Latn-RS"/>
              <a:pPr>
                <a:defRPr/>
              </a:pPr>
              <a:t>‹#›</a:t>
            </a:fld>
            <a:endParaRPr lang="hr-HR" altLang="sr-Latn-RS"/>
          </a:p>
        </p:txBody>
      </p:sp>
    </p:spTree>
    <p:extLst>
      <p:ext uri="{BB962C8B-B14F-4D97-AF65-F5344CB8AC3E}">
        <p14:creationId xmlns:p14="http://schemas.microsoft.com/office/powerpoint/2010/main" val="24959480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Budući je ocjena već odavno postala mjerilo vrijednosti osobe, škole, grada, sustava obrazovanja u državi pojam vrednovanje nužno je postao </a:t>
            </a:r>
            <a:r>
              <a:rPr lang="hr-HR" dirty="0" err="1"/>
              <a:t>terminus</a:t>
            </a:r>
            <a:r>
              <a:rPr lang="hr-HR" dirty="0"/>
              <a:t> </a:t>
            </a:r>
            <a:r>
              <a:rPr lang="hr-HR" dirty="0" err="1"/>
              <a:t>tehnicus</a:t>
            </a:r>
            <a:r>
              <a:rPr lang="hr-HR" dirty="0"/>
              <a:t> kojim se služimo prilikom objašnjavanja mjerila koje koristimo. Prilikom vrednovanja moramo ipak imati na umu što je to uistinu. Naime ono što mi vrednujemo kao nastavnici nije učenik niti ono što se posredno vrednuje nisu nastavnici.</a:t>
            </a:r>
          </a:p>
        </p:txBody>
      </p:sp>
      <p:sp>
        <p:nvSpPr>
          <p:cNvPr id="4" name="Rezervirano mjesto broja slajda 3"/>
          <p:cNvSpPr>
            <a:spLocks noGrp="1"/>
          </p:cNvSpPr>
          <p:nvPr>
            <p:ph type="sldNum" sz="quarter" idx="5"/>
          </p:nvPr>
        </p:nvSpPr>
        <p:spPr/>
        <p:txBody>
          <a:bodyPr/>
          <a:lstStyle/>
          <a:p>
            <a:pPr>
              <a:defRPr/>
            </a:pPr>
            <a:fld id="{FDFE0993-C556-4E50-8968-649B27040853}" type="slidenum">
              <a:rPr lang="hr-HR" altLang="sr-Latn-RS" smtClean="0"/>
              <a:pPr>
                <a:defRPr/>
              </a:pPr>
              <a:t>3</a:t>
            </a:fld>
            <a:endParaRPr lang="hr-HR" altLang="sr-Latn-RS"/>
          </a:p>
        </p:txBody>
      </p:sp>
    </p:spTree>
    <p:extLst>
      <p:ext uri="{BB962C8B-B14F-4D97-AF65-F5344CB8AC3E}">
        <p14:creationId xmlns:p14="http://schemas.microsoft.com/office/powerpoint/2010/main" val="40952918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poznavanje opće i stručne terminologija u osnovnom i izvedenim oblicima/reproduciranje usvojenih zakonitosti/sadržaja uz pojedine jednostavne primjere/(prezentiranje novih sadržaja - vještine prepoznavanja ili tvorbe oblika, njihove uporabe i razumijevanje značenja u pojedinačnoj situaciji)</a:t>
            </a:r>
          </a:p>
          <a:p>
            <a:endParaRPr lang="hr-HR" dirty="0"/>
          </a:p>
          <a:p>
            <a:endParaRPr lang="hr-HR" dirty="0"/>
          </a:p>
          <a:p>
            <a:endParaRPr lang="hr-HR" dirty="0"/>
          </a:p>
        </p:txBody>
      </p:sp>
      <p:sp>
        <p:nvSpPr>
          <p:cNvPr id="4" name="Rezervirano mjesto broja slajda 3"/>
          <p:cNvSpPr>
            <a:spLocks noGrp="1"/>
          </p:cNvSpPr>
          <p:nvPr>
            <p:ph type="sldNum" sz="quarter" idx="5"/>
          </p:nvPr>
        </p:nvSpPr>
        <p:spPr/>
        <p:txBody>
          <a:bodyPr/>
          <a:lstStyle/>
          <a:p>
            <a:pPr>
              <a:defRPr/>
            </a:pPr>
            <a:fld id="{FDFE0993-C556-4E50-8968-649B27040853}" type="slidenum">
              <a:rPr lang="hr-HR" altLang="sr-Latn-RS" smtClean="0"/>
              <a:pPr>
                <a:defRPr/>
              </a:pPr>
              <a:t>4</a:t>
            </a:fld>
            <a:endParaRPr lang="hr-HR" altLang="sr-Latn-RS"/>
          </a:p>
        </p:txBody>
      </p:sp>
    </p:spTree>
    <p:extLst>
      <p:ext uri="{BB962C8B-B14F-4D97-AF65-F5344CB8AC3E}">
        <p14:creationId xmlns:p14="http://schemas.microsoft.com/office/powerpoint/2010/main" val="18325135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Ovo su kriteriji kojima se zapravo vodim prilikom izvođenja ukupne ocjene </a:t>
            </a:r>
          </a:p>
        </p:txBody>
      </p:sp>
      <p:sp>
        <p:nvSpPr>
          <p:cNvPr id="4" name="Rezervirano mjesto broja slajda 3"/>
          <p:cNvSpPr>
            <a:spLocks noGrp="1"/>
          </p:cNvSpPr>
          <p:nvPr>
            <p:ph type="sldNum" sz="quarter" idx="5"/>
          </p:nvPr>
        </p:nvSpPr>
        <p:spPr/>
        <p:txBody>
          <a:bodyPr/>
          <a:lstStyle/>
          <a:p>
            <a:pPr>
              <a:defRPr/>
            </a:pPr>
            <a:fld id="{FDFE0993-C556-4E50-8968-649B27040853}" type="slidenum">
              <a:rPr lang="hr-HR" altLang="sr-Latn-RS" smtClean="0"/>
              <a:pPr>
                <a:defRPr/>
              </a:pPr>
              <a:t>5</a:t>
            </a:fld>
            <a:endParaRPr lang="hr-HR" altLang="sr-Latn-RS"/>
          </a:p>
        </p:txBody>
      </p:sp>
    </p:spTree>
    <p:extLst>
      <p:ext uri="{BB962C8B-B14F-4D97-AF65-F5344CB8AC3E}">
        <p14:creationId xmlns:p14="http://schemas.microsoft.com/office/powerpoint/2010/main" val="19303958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Učenici sami odabiru temu tj. sadržaj o kojem žele nešto napraviti, savjetuju se sa mnom o osnovnim podacima o sadržaju, što i kada mogu prezentirati, na koji način to žele napraviti, donose svoj plan rada, pregled skupljenog materijala, provjeravaju vjerodostojnost izvora itd. u fazi pripreme. Šalju rad na pregled i postavljaju eventualno neka pitanja. Nakon završetka rad prezentiraju u razredu, ovisno o vrsti rada – plakat, referat, </a:t>
            </a:r>
            <a:r>
              <a:rPr lang="hr-HR" dirty="0" err="1"/>
              <a:t>ppt</a:t>
            </a:r>
            <a:r>
              <a:rPr lang="hr-HR" dirty="0"/>
              <a:t>, video uradak, pjesma….itd. Potom slijedi diskusija ili odgovaranja na pitanja. Nakon toga slijedi evaluacija prezentera od strane publike – vršnjačko vrednovanje, i </a:t>
            </a:r>
            <a:r>
              <a:rPr lang="hr-HR" dirty="0" err="1"/>
              <a:t>samovrednovanje</a:t>
            </a:r>
            <a:r>
              <a:rPr lang="hr-HR" dirty="0"/>
              <a:t>. Nakon nekoliko prezentacija vrši se provjera znanja, uspoređuju se rezultati vrednovanja, vršnjačkog vrednovanja i </a:t>
            </a:r>
            <a:r>
              <a:rPr lang="hr-HR" dirty="0" err="1"/>
              <a:t>samovrednovanja</a:t>
            </a:r>
            <a:r>
              <a:rPr lang="hr-HR" dirty="0"/>
              <a:t> prema područjima u provjeri.</a:t>
            </a:r>
          </a:p>
        </p:txBody>
      </p:sp>
      <p:sp>
        <p:nvSpPr>
          <p:cNvPr id="4" name="Rezervirano mjesto broja slajda 3"/>
          <p:cNvSpPr>
            <a:spLocks noGrp="1"/>
          </p:cNvSpPr>
          <p:nvPr>
            <p:ph type="sldNum" sz="quarter" idx="5"/>
          </p:nvPr>
        </p:nvSpPr>
        <p:spPr/>
        <p:txBody>
          <a:bodyPr/>
          <a:lstStyle/>
          <a:p>
            <a:pPr>
              <a:defRPr/>
            </a:pPr>
            <a:fld id="{FDFE0993-C556-4E50-8968-649B27040853}" type="slidenum">
              <a:rPr lang="hr-HR" altLang="sr-Latn-RS" smtClean="0"/>
              <a:pPr>
                <a:defRPr/>
              </a:pPr>
              <a:t>6</a:t>
            </a:fld>
            <a:endParaRPr lang="hr-HR" altLang="sr-Latn-RS"/>
          </a:p>
        </p:txBody>
      </p:sp>
    </p:spTree>
    <p:extLst>
      <p:ext uri="{BB962C8B-B14F-4D97-AF65-F5344CB8AC3E}">
        <p14:creationId xmlns:p14="http://schemas.microsoft.com/office/powerpoint/2010/main" val="3768374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AAF96B96-9506-4AB1-A5F0-B7C507BCFC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ED312887-5EB4-4131-83C2-D71466B4504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hr-HR" altLang="sr-Latn-RS"/>
          </a:p>
        </p:txBody>
      </p:sp>
      <p:sp>
        <p:nvSpPr>
          <p:cNvPr id="24580" name="Slide Number Placeholder 3">
            <a:extLst>
              <a:ext uri="{FF2B5EF4-FFF2-40B4-BE49-F238E27FC236}">
                <a16:creationId xmlns:a16="http://schemas.microsoft.com/office/drawing/2014/main" id="{00703849-0E9C-4488-8E20-1E867BF62F5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9781970-97B7-40F4-891A-9FF8C454A86B}" type="slidenum">
              <a:rPr lang="hr-HR" altLang="sr-Latn-RS">
                <a:latin typeface="Century Schoolbook" panose="02040604050505020304" pitchFamily="18" charset="0"/>
              </a:rPr>
              <a:pPr>
                <a:spcBef>
                  <a:spcPct val="0"/>
                </a:spcBef>
              </a:pPr>
              <a:t>9</a:t>
            </a:fld>
            <a:endParaRPr lang="hr-HR" altLang="sr-Latn-RS">
              <a:latin typeface="Century Schoolbook" panose="02040604050505020304"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Jedna prijašnja tablica s kriterijima i konkretnim aktivnostima za provjeru</a:t>
            </a:r>
          </a:p>
        </p:txBody>
      </p:sp>
      <p:sp>
        <p:nvSpPr>
          <p:cNvPr id="4" name="Rezervirano mjesto broja slajda 3"/>
          <p:cNvSpPr>
            <a:spLocks noGrp="1"/>
          </p:cNvSpPr>
          <p:nvPr>
            <p:ph type="sldNum" sz="quarter" idx="5"/>
          </p:nvPr>
        </p:nvSpPr>
        <p:spPr/>
        <p:txBody>
          <a:bodyPr/>
          <a:lstStyle/>
          <a:p>
            <a:pPr>
              <a:defRPr/>
            </a:pPr>
            <a:fld id="{FDFE0993-C556-4E50-8968-649B27040853}" type="slidenum">
              <a:rPr lang="hr-HR" altLang="sr-Latn-RS" smtClean="0"/>
              <a:pPr>
                <a:defRPr/>
              </a:pPr>
              <a:t>10</a:t>
            </a:fld>
            <a:endParaRPr lang="hr-HR" altLang="sr-Latn-RS"/>
          </a:p>
        </p:txBody>
      </p:sp>
    </p:spTree>
    <p:extLst>
      <p:ext uri="{BB962C8B-B14F-4D97-AF65-F5344CB8AC3E}">
        <p14:creationId xmlns:p14="http://schemas.microsoft.com/office/powerpoint/2010/main" val="9318238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Naslovni slajd">
    <p:spTree>
      <p:nvGrpSpPr>
        <p:cNvPr id="1" name=""/>
        <p:cNvGrpSpPr/>
        <p:nvPr/>
      </p:nvGrpSpPr>
      <p:grpSpPr>
        <a:xfrm>
          <a:off x="0" y="0"/>
          <a:ext cx="0" cy="0"/>
          <a:chOff x="0" y="0"/>
          <a:chExt cx="0" cy="0"/>
        </a:xfrm>
      </p:grpSpPr>
      <p:pic>
        <p:nvPicPr>
          <p:cNvPr id="62" name="Picture 2" descr="\\DROBO-FS\QuickDrops\JB\PPTX NG\Droplets\LightingOverlay.png"/>
          <p:cNvPicPr>
            <a:picLocks noChangeAspect="1" noChangeArrowheads="1"/>
          </p:cNvPicPr>
          <p:nvPr/>
        </p:nvPicPr>
        <p:blipFill>
          <a:blip r:embed="rId2">
            <a:alphaModFix amt="30000"/>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grpSp>
        <p:nvGrpSpPr>
          <p:cNvPr id="66" name="Group 65"/>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67"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68"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9"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70"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71"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72"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73"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74"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75"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76"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77"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78"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79"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80"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81"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82"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83"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84"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85"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86"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87"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88"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89"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90"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91"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92"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93"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94"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95"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96"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97"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98"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99"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00"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01"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02"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03"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04"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05"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06"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07"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108"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09"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10"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11"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12"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13"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14"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15"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16"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17"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18"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19"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20"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900238" y="1122363"/>
            <a:ext cx="6593681" cy="2387600"/>
          </a:xfrm>
        </p:spPr>
        <p:txBody>
          <a:bodyPr anchor="b">
            <a:normAutofit/>
          </a:bodyPr>
          <a:lstStyle>
            <a:lvl1pPr algn="l">
              <a:defRPr sz="4800"/>
            </a:lvl1pPr>
          </a:lstStyle>
          <a:p>
            <a:r>
              <a:rPr lang="hr-HR"/>
              <a:t>Kliknite da biste uredili stil naslova matrice</a:t>
            </a:r>
            <a:endParaRPr lang="en-US" dirty="0"/>
          </a:p>
        </p:txBody>
      </p:sp>
      <p:sp>
        <p:nvSpPr>
          <p:cNvPr id="3" name="Subtitle 2"/>
          <p:cNvSpPr>
            <a:spLocks noGrp="1"/>
          </p:cNvSpPr>
          <p:nvPr>
            <p:ph type="subTitle" idx="1"/>
          </p:nvPr>
        </p:nvSpPr>
        <p:spPr>
          <a:xfrm>
            <a:off x="1900238" y="3602038"/>
            <a:ext cx="6593681"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r-HR"/>
              <a:t>Kliknite da biste uredili stil podnaslova matrice</a:t>
            </a:r>
            <a:endParaRPr lang="en-US" dirty="0"/>
          </a:p>
        </p:txBody>
      </p:sp>
      <p:sp>
        <p:nvSpPr>
          <p:cNvPr id="4" name="Date Placeholder 3"/>
          <p:cNvSpPr>
            <a:spLocks noGrp="1"/>
          </p:cNvSpPr>
          <p:nvPr>
            <p:ph type="dt" sz="half" idx="10"/>
          </p:nvPr>
        </p:nvSpPr>
        <p:spPr>
          <a:xfrm>
            <a:off x="5801052" y="5410202"/>
            <a:ext cx="2057400" cy="365125"/>
          </a:xfrm>
        </p:spPr>
        <p:txBody>
          <a:bodyPr/>
          <a:lstStyle/>
          <a:p>
            <a:pPr>
              <a:defRPr/>
            </a:pPr>
            <a:fld id="{0AFDC67C-7B28-475A-95C5-253F6F705D7E}" type="datetimeFigureOut">
              <a:rPr lang="hr-HR" smtClean="0"/>
              <a:pPr>
                <a:defRPr/>
              </a:pPr>
              <a:t>28.2.2021.</a:t>
            </a:fld>
            <a:endParaRPr lang="hr-HR"/>
          </a:p>
        </p:txBody>
      </p:sp>
      <p:sp>
        <p:nvSpPr>
          <p:cNvPr id="5" name="Footer Placeholder 4"/>
          <p:cNvSpPr>
            <a:spLocks noGrp="1"/>
          </p:cNvSpPr>
          <p:nvPr>
            <p:ph type="ftr" sz="quarter" idx="11"/>
          </p:nvPr>
        </p:nvSpPr>
        <p:spPr>
          <a:xfrm>
            <a:off x="1900237" y="5410202"/>
            <a:ext cx="3843665" cy="365125"/>
          </a:xfrm>
        </p:spPr>
        <p:txBody>
          <a:bodyPr/>
          <a:lstStyle/>
          <a:p>
            <a:pPr>
              <a:defRPr/>
            </a:pPr>
            <a:endParaRPr lang="hr-HR"/>
          </a:p>
        </p:txBody>
      </p:sp>
      <p:sp>
        <p:nvSpPr>
          <p:cNvPr id="6" name="Slide Number Placeholder 5"/>
          <p:cNvSpPr>
            <a:spLocks noGrp="1"/>
          </p:cNvSpPr>
          <p:nvPr>
            <p:ph type="sldNum" sz="quarter" idx="12"/>
          </p:nvPr>
        </p:nvSpPr>
        <p:spPr>
          <a:xfrm>
            <a:off x="7915603" y="5410200"/>
            <a:ext cx="578317" cy="365125"/>
          </a:xfrm>
        </p:spPr>
        <p:txBody>
          <a:bodyPr/>
          <a:lstStyle/>
          <a:p>
            <a:pPr>
              <a:defRPr/>
            </a:pPr>
            <a:fld id="{CD311342-A84D-43C0-8AAB-4E435AEFDD79}" type="slidenum">
              <a:rPr lang="hr-HR" altLang="sr-Latn-RS" smtClean="0"/>
              <a:pPr>
                <a:defRPr/>
              </a:pPr>
              <a:t>‹#›</a:t>
            </a:fld>
            <a:endParaRPr lang="hr-HR" altLang="sr-Latn-RS"/>
          </a:p>
        </p:txBody>
      </p:sp>
    </p:spTree>
    <p:extLst>
      <p:ext uri="{BB962C8B-B14F-4D97-AF65-F5344CB8AC3E}">
        <p14:creationId xmlns:p14="http://schemas.microsoft.com/office/powerpoint/2010/main" val="2773633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ska slika s opisom">
    <p:spTree>
      <p:nvGrpSpPr>
        <p:cNvPr id="1" name=""/>
        <p:cNvGrpSpPr/>
        <p:nvPr/>
      </p:nvGrpSpPr>
      <p:grpSpPr>
        <a:xfrm>
          <a:off x="0" y="0"/>
          <a:ext cx="0" cy="0"/>
          <a:chOff x="0" y="0"/>
          <a:chExt cx="0" cy="0"/>
        </a:xfrm>
      </p:grpSpPr>
      <p:sp>
        <p:nvSpPr>
          <p:cNvPr id="2" name="Title 1"/>
          <p:cNvSpPr>
            <a:spLocks noGrp="1"/>
          </p:cNvSpPr>
          <p:nvPr>
            <p:ph type="title"/>
          </p:nvPr>
        </p:nvSpPr>
        <p:spPr>
          <a:xfrm>
            <a:off x="856058" y="4304665"/>
            <a:ext cx="7434266" cy="819355"/>
          </a:xfrm>
        </p:spPr>
        <p:txBody>
          <a:bodyPr anchor="b">
            <a:normAutofit/>
          </a:bodyPr>
          <a:lstStyle>
            <a:lvl1pPr>
              <a:defRPr sz="3200"/>
            </a:lvl1pPr>
          </a:lstStyle>
          <a:p>
            <a:r>
              <a:rPr lang="hr-HR"/>
              <a:t>Kliknite da biste uredili stil naslova matrice</a:t>
            </a:r>
            <a:endParaRPr lang="en-US" dirty="0"/>
          </a:p>
        </p:txBody>
      </p:sp>
      <p:sp>
        <p:nvSpPr>
          <p:cNvPr id="3" name="Picture Placeholder 2"/>
          <p:cNvSpPr>
            <a:spLocks noGrp="1" noChangeAspect="1"/>
          </p:cNvSpPr>
          <p:nvPr>
            <p:ph type="pic" idx="1"/>
          </p:nvPr>
        </p:nvSpPr>
        <p:spPr>
          <a:xfrm>
            <a:off x="856058" y="606426"/>
            <a:ext cx="7434266" cy="3299778"/>
          </a:xfrm>
          <a:prstGeom prst="round2DiagRect">
            <a:avLst>
              <a:gd name="adj1" fmla="val 5101"/>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hr-HR"/>
              <a:t>Kliknite ikonu da biste dodali  sliku</a:t>
            </a:r>
            <a:endParaRPr lang="en-US" dirty="0"/>
          </a:p>
        </p:txBody>
      </p:sp>
      <p:sp>
        <p:nvSpPr>
          <p:cNvPr id="4" name="Text Placeholder 3"/>
          <p:cNvSpPr>
            <a:spLocks noGrp="1"/>
          </p:cNvSpPr>
          <p:nvPr>
            <p:ph type="body" sz="half" idx="2"/>
          </p:nvPr>
        </p:nvSpPr>
        <p:spPr>
          <a:xfrm>
            <a:off x="856024" y="5124020"/>
            <a:ext cx="7433144"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r-HR"/>
              <a:t>Kliknite da biste uredili matrice</a:t>
            </a:r>
          </a:p>
        </p:txBody>
      </p:sp>
      <p:sp>
        <p:nvSpPr>
          <p:cNvPr id="5" name="Date Placeholder 4"/>
          <p:cNvSpPr>
            <a:spLocks noGrp="1"/>
          </p:cNvSpPr>
          <p:nvPr>
            <p:ph type="dt" sz="half" idx="10"/>
          </p:nvPr>
        </p:nvSpPr>
        <p:spPr/>
        <p:txBody>
          <a:bodyPr/>
          <a:lstStyle/>
          <a:p>
            <a:pPr>
              <a:defRPr/>
            </a:pPr>
            <a:fld id="{0AFDC67C-7B28-475A-95C5-253F6F705D7E}" type="datetimeFigureOut">
              <a:rPr lang="hr-HR" smtClean="0"/>
              <a:pPr>
                <a:defRPr/>
              </a:pPr>
              <a:t>28.2.2021.</a:t>
            </a:fld>
            <a:endParaRPr lang="hr-HR"/>
          </a:p>
        </p:txBody>
      </p:sp>
      <p:sp>
        <p:nvSpPr>
          <p:cNvPr id="6" name="Footer Placeholder 5"/>
          <p:cNvSpPr>
            <a:spLocks noGrp="1"/>
          </p:cNvSpPr>
          <p:nvPr>
            <p:ph type="ftr" sz="quarter" idx="11"/>
          </p:nvPr>
        </p:nvSpPr>
        <p:spPr/>
        <p:txBody>
          <a:bodyPr/>
          <a:lstStyle/>
          <a:p>
            <a:pPr>
              <a:defRPr/>
            </a:pPr>
            <a:endParaRPr lang="hr-HR"/>
          </a:p>
        </p:txBody>
      </p:sp>
      <p:sp>
        <p:nvSpPr>
          <p:cNvPr id="7" name="Slide Number Placeholder 6"/>
          <p:cNvSpPr>
            <a:spLocks noGrp="1"/>
          </p:cNvSpPr>
          <p:nvPr>
            <p:ph type="sldNum" sz="quarter" idx="12"/>
          </p:nvPr>
        </p:nvSpPr>
        <p:spPr/>
        <p:txBody>
          <a:bodyPr/>
          <a:lstStyle/>
          <a:p>
            <a:pPr>
              <a:defRPr/>
            </a:pPr>
            <a:fld id="{CD311342-A84D-43C0-8AAB-4E435AEFDD79}" type="slidenum">
              <a:rPr lang="hr-HR" altLang="sr-Latn-RS" smtClean="0"/>
              <a:pPr>
                <a:defRPr/>
              </a:pPr>
              <a:t>‹#›</a:t>
            </a:fld>
            <a:endParaRPr lang="hr-HR" altLang="sr-Latn-RS"/>
          </a:p>
        </p:txBody>
      </p:sp>
    </p:spTree>
    <p:extLst>
      <p:ext uri="{BB962C8B-B14F-4D97-AF65-F5344CB8AC3E}">
        <p14:creationId xmlns:p14="http://schemas.microsoft.com/office/powerpoint/2010/main" val="3578612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Naslov i opis">
    <p:spTree>
      <p:nvGrpSpPr>
        <p:cNvPr id="1" name=""/>
        <p:cNvGrpSpPr/>
        <p:nvPr/>
      </p:nvGrpSpPr>
      <p:grpSpPr>
        <a:xfrm>
          <a:off x="0" y="0"/>
          <a:ext cx="0" cy="0"/>
          <a:chOff x="0" y="0"/>
          <a:chExt cx="0" cy="0"/>
        </a:xfrm>
      </p:grpSpPr>
      <p:sp>
        <p:nvSpPr>
          <p:cNvPr id="2" name="Title 1"/>
          <p:cNvSpPr>
            <a:spLocks noGrp="1"/>
          </p:cNvSpPr>
          <p:nvPr>
            <p:ph type="title"/>
          </p:nvPr>
        </p:nvSpPr>
        <p:spPr>
          <a:xfrm>
            <a:off x="856093" y="609600"/>
            <a:ext cx="7429466" cy="3429000"/>
          </a:xfrm>
        </p:spPr>
        <p:txBody>
          <a:bodyPr anchor="ctr">
            <a:normAutofit/>
          </a:bodyPr>
          <a:lstStyle>
            <a:lvl1pPr>
              <a:defRPr sz="3600"/>
            </a:lvl1pPr>
          </a:lstStyle>
          <a:p>
            <a:r>
              <a:rPr lang="hr-HR"/>
              <a:t>Kliknite da biste uredili stil naslova matrice</a:t>
            </a:r>
            <a:endParaRPr lang="en-US" dirty="0"/>
          </a:p>
        </p:txBody>
      </p:sp>
      <p:sp>
        <p:nvSpPr>
          <p:cNvPr id="4" name="Text Placeholder 3"/>
          <p:cNvSpPr>
            <a:spLocks noGrp="1"/>
          </p:cNvSpPr>
          <p:nvPr>
            <p:ph type="body" sz="half" idx="2"/>
          </p:nvPr>
        </p:nvSpPr>
        <p:spPr>
          <a:xfrm>
            <a:off x="856058" y="4419600"/>
            <a:ext cx="7428344"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r-HR"/>
              <a:t>Kliknite da biste uredili matrice</a:t>
            </a:r>
          </a:p>
        </p:txBody>
      </p:sp>
      <p:sp>
        <p:nvSpPr>
          <p:cNvPr id="5" name="Date Placeholder 4"/>
          <p:cNvSpPr>
            <a:spLocks noGrp="1"/>
          </p:cNvSpPr>
          <p:nvPr>
            <p:ph type="dt" sz="half" idx="10"/>
          </p:nvPr>
        </p:nvSpPr>
        <p:spPr/>
        <p:txBody>
          <a:bodyPr/>
          <a:lstStyle/>
          <a:p>
            <a:pPr>
              <a:defRPr/>
            </a:pPr>
            <a:fld id="{0AFDC67C-7B28-475A-95C5-253F6F705D7E}" type="datetimeFigureOut">
              <a:rPr lang="hr-HR" smtClean="0"/>
              <a:pPr>
                <a:defRPr/>
              </a:pPr>
              <a:t>28.2.2021.</a:t>
            </a:fld>
            <a:endParaRPr lang="hr-HR"/>
          </a:p>
        </p:txBody>
      </p:sp>
      <p:sp>
        <p:nvSpPr>
          <p:cNvPr id="6" name="Footer Placeholder 5"/>
          <p:cNvSpPr>
            <a:spLocks noGrp="1"/>
          </p:cNvSpPr>
          <p:nvPr>
            <p:ph type="ftr" sz="quarter" idx="11"/>
          </p:nvPr>
        </p:nvSpPr>
        <p:spPr/>
        <p:txBody>
          <a:bodyPr/>
          <a:lstStyle/>
          <a:p>
            <a:pPr>
              <a:defRPr/>
            </a:pPr>
            <a:endParaRPr lang="hr-HR"/>
          </a:p>
        </p:txBody>
      </p:sp>
      <p:sp>
        <p:nvSpPr>
          <p:cNvPr id="7" name="Slide Number Placeholder 6"/>
          <p:cNvSpPr>
            <a:spLocks noGrp="1"/>
          </p:cNvSpPr>
          <p:nvPr>
            <p:ph type="sldNum" sz="quarter" idx="12"/>
          </p:nvPr>
        </p:nvSpPr>
        <p:spPr/>
        <p:txBody>
          <a:bodyPr/>
          <a:lstStyle/>
          <a:p>
            <a:pPr>
              <a:defRPr/>
            </a:pPr>
            <a:fld id="{CD311342-A84D-43C0-8AAB-4E435AEFDD79}" type="slidenum">
              <a:rPr lang="hr-HR" altLang="sr-Latn-RS" smtClean="0"/>
              <a:pPr>
                <a:defRPr/>
              </a:pPr>
              <a:t>‹#›</a:t>
            </a:fld>
            <a:endParaRPr lang="hr-HR" altLang="sr-Latn-RS"/>
          </a:p>
        </p:txBody>
      </p:sp>
    </p:spTree>
    <p:extLst>
      <p:ext uri="{BB962C8B-B14F-4D97-AF65-F5344CB8AC3E}">
        <p14:creationId xmlns:p14="http://schemas.microsoft.com/office/powerpoint/2010/main" val="1581354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 s opisom">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748429"/>
          </a:xfrm>
        </p:spPr>
        <p:txBody>
          <a:bodyPr anchor="ctr">
            <a:normAutofit/>
          </a:bodyPr>
          <a:lstStyle>
            <a:lvl1pPr>
              <a:defRPr sz="3600"/>
            </a:lvl1pPr>
          </a:lstStyle>
          <a:p>
            <a:r>
              <a:rPr lang="hr-HR"/>
              <a:t>Kliknite da biste uredili stil naslova matrice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r-HR"/>
              <a:t>Kliknite da biste uredili matrice</a:t>
            </a:r>
          </a:p>
        </p:txBody>
      </p:sp>
      <p:sp>
        <p:nvSpPr>
          <p:cNvPr id="4" name="Text Placeholder 3"/>
          <p:cNvSpPr>
            <a:spLocks noGrp="1"/>
          </p:cNvSpPr>
          <p:nvPr>
            <p:ph type="body" sz="half" idx="2"/>
          </p:nvPr>
        </p:nvSpPr>
        <p:spPr>
          <a:xfrm>
            <a:off x="856058" y="4309919"/>
            <a:ext cx="74295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r-HR"/>
              <a:t>Kliknite da biste uredili matrice</a:t>
            </a:r>
          </a:p>
        </p:txBody>
      </p:sp>
      <p:sp>
        <p:nvSpPr>
          <p:cNvPr id="5" name="Date Placeholder 4"/>
          <p:cNvSpPr>
            <a:spLocks noGrp="1"/>
          </p:cNvSpPr>
          <p:nvPr>
            <p:ph type="dt" sz="half" idx="10"/>
          </p:nvPr>
        </p:nvSpPr>
        <p:spPr/>
        <p:txBody>
          <a:bodyPr/>
          <a:lstStyle/>
          <a:p>
            <a:pPr>
              <a:defRPr/>
            </a:pPr>
            <a:fld id="{0AFDC67C-7B28-475A-95C5-253F6F705D7E}" type="datetimeFigureOut">
              <a:rPr lang="hr-HR" smtClean="0"/>
              <a:pPr>
                <a:defRPr/>
              </a:pPr>
              <a:t>28.2.2021.</a:t>
            </a:fld>
            <a:endParaRPr lang="hr-HR"/>
          </a:p>
        </p:txBody>
      </p:sp>
      <p:sp>
        <p:nvSpPr>
          <p:cNvPr id="6" name="Footer Placeholder 5"/>
          <p:cNvSpPr>
            <a:spLocks noGrp="1"/>
          </p:cNvSpPr>
          <p:nvPr>
            <p:ph type="ftr" sz="quarter" idx="11"/>
          </p:nvPr>
        </p:nvSpPr>
        <p:spPr/>
        <p:txBody>
          <a:bodyPr/>
          <a:lstStyle/>
          <a:p>
            <a:pPr>
              <a:defRPr/>
            </a:pPr>
            <a:endParaRPr lang="hr-HR"/>
          </a:p>
        </p:txBody>
      </p:sp>
      <p:sp>
        <p:nvSpPr>
          <p:cNvPr id="7" name="Slide Number Placeholder 6"/>
          <p:cNvSpPr>
            <a:spLocks noGrp="1"/>
          </p:cNvSpPr>
          <p:nvPr>
            <p:ph type="sldNum" sz="quarter" idx="12"/>
          </p:nvPr>
        </p:nvSpPr>
        <p:spPr/>
        <p:txBody>
          <a:bodyPr/>
          <a:lstStyle/>
          <a:p>
            <a:pPr>
              <a:defRPr/>
            </a:pPr>
            <a:fld id="{CD311342-A84D-43C0-8AAB-4E435AEFDD79}" type="slidenum">
              <a:rPr lang="hr-HR" altLang="sr-Latn-RS" smtClean="0"/>
              <a:pPr>
                <a:defRPr/>
              </a:pPr>
              <a:t>‹#›</a:t>
            </a:fld>
            <a:endParaRPr lang="hr-HR" altLang="sr-Latn-RS"/>
          </a:p>
        </p:txBody>
      </p:sp>
      <p:sp>
        <p:nvSpPr>
          <p:cNvPr id="52" name="TextBox 51"/>
          <p:cNvSpPr txBox="1"/>
          <p:nvPr/>
        </p:nvSpPr>
        <p:spPr>
          <a:xfrm>
            <a:off x="696579" y="718458"/>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53" name="TextBox 52"/>
          <p:cNvSpPr txBox="1"/>
          <p:nvPr/>
        </p:nvSpPr>
        <p:spPr>
          <a:xfrm>
            <a:off x="7817473" y="276497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Tree>
    <p:extLst>
      <p:ext uri="{BB962C8B-B14F-4D97-AF65-F5344CB8AC3E}">
        <p14:creationId xmlns:p14="http://schemas.microsoft.com/office/powerpoint/2010/main" val="29343824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artica s nazivom">
    <p:spTree>
      <p:nvGrpSpPr>
        <p:cNvPr id="1" name=""/>
        <p:cNvGrpSpPr/>
        <p:nvPr/>
      </p:nvGrpSpPr>
      <p:grpSpPr>
        <a:xfrm>
          <a:off x="0" y="0"/>
          <a:ext cx="0" cy="0"/>
          <a:chOff x="0" y="0"/>
          <a:chExt cx="0" cy="0"/>
        </a:xfrm>
      </p:grpSpPr>
      <p:sp>
        <p:nvSpPr>
          <p:cNvPr id="2" name="Title 1"/>
          <p:cNvSpPr>
            <a:spLocks noGrp="1"/>
          </p:cNvSpPr>
          <p:nvPr>
            <p:ph type="title"/>
          </p:nvPr>
        </p:nvSpPr>
        <p:spPr>
          <a:xfrm>
            <a:off x="856058" y="2134042"/>
            <a:ext cx="7429501" cy="2511835"/>
          </a:xfrm>
        </p:spPr>
        <p:txBody>
          <a:bodyPr anchor="b">
            <a:normAutofit/>
          </a:bodyPr>
          <a:lstStyle>
            <a:lvl1pPr>
              <a:defRPr sz="3600"/>
            </a:lvl1pPr>
          </a:lstStyle>
          <a:p>
            <a:r>
              <a:rPr lang="hr-HR"/>
              <a:t>Kliknite da biste uredili stil naslova matrice</a:t>
            </a:r>
            <a:endParaRPr lang="en-US" dirty="0"/>
          </a:p>
        </p:txBody>
      </p:sp>
      <p:sp>
        <p:nvSpPr>
          <p:cNvPr id="4" name="Text Placeholder 3"/>
          <p:cNvSpPr>
            <a:spLocks noGrp="1"/>
          </p:cNvSpPr>
          <p:nvPr>
            <p:ph type="body" sz="half" idx="2"/>
          </p:nvPr>
        </p:nvSpPr>
        <p:spPr>
          <a:xfrm>
            <a:off x="856023" y="4657655"/>
            <a:ext cx="7428379"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r-HR"/>
              <a:t>Kliknite da biste uredili matrice</a:t>
            </a:r>
          </a:p>
        </p:txBody>
      </p:sp>
      <p:sp>
        <p:nvSpPr>
          <p:cNvPr id="5" name="Date Placeholder 4"/>
          <p:cNvSpPr>
            <a:spLocks noGrp="1"/>
          </p:cNvSpPr>
          <p:nvPr>
            <p:ph type="dt" sz="half" idx="10"/>
          </p:nvPr>
        </p:nvSpPr>
        <p:spPr/>
        <p:txBody>
          <a:bodyPr/>
          <a:lstStyle/>
          <a:p>
            <a:pPr>
              <a:defRPr/>
            </a:pPr>
            <a:fld id="{0AFDC67C-7B28-475A-95C5-253F6F705D7E}" type="datetimeFigureOut">
              <a:rPr lang="hr-HR" smtClean="0"/>
              <a:pPr>
                <a:defRPr/>
              </a:pPr>
              <a:t>28.2.2021.</a:t>
            </a:fld>
            <a:endParaRPr lang="hr-HR"/>
          </a:p>
        </p:txBody>
      </p:sp>
      <p:sp>
        <p:nvSpPr>
          <p:cNvPr id="6" name="Footer Placeholder 5"/>
          <p:cNvSpPr>
            <a:spLocks noGrp="1"/>
          </p:cNvSpPr>
          <p:nvPr>
            <p:ph type="ftr" sz="quarter" idx="11"/>
          </p:nvPr>
        </p:nvSpPr>
        <p:spPr/>
        <p:txBody>
          <a:bodyPr/>
          <a:lstStyle/>
          <a:p>
            <a:pPr>
              <a:defRPr/>
            </a:pPr>
            <a:endParaRPr lang="hr-HR"/>
          </a:p>
        </p:txBody>
      </p:sp>
      <p:sp>
        <p:nvSpPr>
          <p:cNvPr id="7" name="Slide Number Placeholder 6"/>
          <p:cNvSpPr>
            <a:spLocks noGrp="1"/>
          </p:cNvSpPr>
          <p:nvPr>
            <p:ph type="sldNum" sz="quarter" idx="12"/>
          </p:nvPr>
        </p:nvSpPr>
        <p:spPr/>
        <p:txBody>
          <a:bodyPr/>
          <a:lstStyle/>
          <a:p>
            <a:pPr>
              <a:defRPr/>
            </a:pPr>
            <a:fld id="{CD311342-A84D-43C0-8AAB-4E435AEFDD79}" type="slidenum">
              <a:rPr lang="hr-HR" altLang="sr-Latn-RS" smtClean="0"/>
              <a:pPr>
                <a:defRPr/>
              </a:pPr>
              <a:t>‹#›</a:t>
            </a:fld>
            <a:endParaRPr lang="hr-HR" altLang="sr-Latn-RS"/>
          </a:p>
        </p:txBody>
      </p:sp>
    </p:spTree>
    <p:extLst>
      <p:ext uri="{BB962C8B-B14F-4D97-AF65-F5344CB8AC3E}">
        <p14:creationId xmlns:p14="http://schemas.microsoft.com/office/powerpoint/2010/main" val="42774987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tupca">
    <p:spTree>
      <p:nvGrpSpPr>
        <p:cNvPr id="1" name=""/>
        <p:cNvGrpSpPr/>
        <p:nvPr/>
      </p:nvGrpSpPr>
      <p:grpSpPr>
        <a:xfrm>
          <a:off x="0" y="0"/>
          <a:ext cx="0" cy="0"/>
          <a:chOff x="0" y="0"/>
          <a:chExt cx="0" cy="0"/>
        </a:xfrm>
      </p:grpSpPr>
      <p:sp>
        <p:nvSpPr>
          <p:cNvPr id="15" name="Title 1"/>
          <p:cNvSpPr>
            <a:spLocks noGrp="1"/>
          </p:cNvSpPr>
          <p:nvPr>
            <p:ph type="title"/>
          </p:nvPr>
        </p:nvSpPr>
        <p:spPr>
          <a:xfrm>
            <a:off x="856060" y="609600"/>
            <a:ext cx="7429499" cy="1905000"/>
          </a:xfrm>
        </p:spPr>
        <p:txBody>
          <a:bodyPr/>
          <a:lstStyle/>
          <a:p>
            <a:r>
              <a:rPr lang="hr-HR"/>
              <a:t>Kliknite da biste uredili stil naslova matrice</a:t>
            </a:r>
            <a:endParaRPr lang="en-US" dirty="0"/>
          </a:p>
        </p:txBody>
      </p:sp>
      <p:sp>
        <p:nvSpPr>
          <p:cNvPr id="7" name="Text Placeholder 2"/>
          <p:cNvSpPr>
            <a:spLocks noGrp="1"/>
          </p:cNvSpPr>
          <p:nvPr>
            <p:ph type="body" idx="1"/>
          </p:nvPr>
        </p:nvSpPr>
        <p:spPr>
          <a:xfrm>
            <a:off x="856058" y="2674463"/>
            <a:ext cx="2397674"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a:t>Kliknite da biste uredili matrice</a:t>
            </a:r>
          </a:p>
        </p:txBody>
      </p:sp>
      <p:sp>
        <p:nvSpPr>
          <p:cNvPr id="8" name="Text Placeholder 3"/>
          <p:cNvSpPr>
            <a:spLocks noGrp="1"/>
          </p:cNvSpPr>
          <p:nvPr>
            <p:ph type="body" sz="half" idx="15"/>
          </p:nvPr>
        </p:nvSpPr>
        <p:spPr>
          <a:xfrm>
            <a:off x="856059" y="3360263"/>
            <a:ext cx="2396432"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r-HR"/>
              <a:t>Kliknite da biste uredili matrice</a:t>
            </a:r>
          </a:p>
        </p:txBody>
      </p:sp>
      <p:sp>
        <p:nvSpPr>
          <p:cNvPr id="9" name="Text Placeholder 4"/>
          <p:cNvSpPr>
            <a:spLocks noGrp="1"/>
          </p:cNvSpPr>
          <p:nvPr>
            <p:ph type="body" sz="quarter" idx="3"/>
          </p:nvPr>
        </p:nvSpPr>
        <p:spPr>
          <a:xfrm>
            <a:off x="3386075" y="2677635"/>
            <a:ext cx="2388289"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a:t>Kliknite da biste uredili matrice</a:t>
            </a:r>
          </a:p>
        </p:txBody>
      </p:sp>
      <p:sp>
        <p:nvSpPr>
          <p:cNvPr id="10" name="Text Placeholder 3"/>
          <p:cNvSpPr>
            <a:spLocks noGrp="1"/>
          </p:cNvSpPr>
          <p:nvPr>
            <p:ph type="body" sz="half" idx="16"/>
          </p:nvPr>
        </p:nvSpPr>
        <p:spPr>
          <a:xfrm>
            <a:off x="3386075" y="3363435"/>
            <a:ext cx="238895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r-HR"/>
              <a:t>Kliknite da biste uredili matrice</a:t>
            </a:r>
          </a:p>
        </p:txBody>
      </p:sp>
      <p:sp>
        <p:nvSpPr>
          <p:cNvPr id="11" name="Text Placeholder 4"/>
          <p:cNvSpPr>
            <a:spLocks noGrp="1"/>
          </p:cNvSpPr>
          <p:nvPr>
            <p:ph type="body" sz="quarter" idx="13"/>
          </p:nvPr>
        </p:nvSpPr>
        <p:spPr>
          <a:xfrm>
            <a:off x="5889332" y="2674463"/>
            <a:ext cx="2396226"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a:t>Kliknite da biste uredili matrice</a:t>
            </a:r>
          </a:p>
        </p:txBody>
      </p:sp>
      <p:sp>
        <p:nvSpPr>
          <p:cNvPr id="12" name="Text Placeholder 3"/>
          <p:cNvSpPr>
            <a:spLocks noGrp="1"/>
          </p:cNvSpPr>
          <p:nvPr>
            <p:ph type="body" sz="half" idx="17"/>
          </p:nvPr>
        </p:nvSpPr>
        <p:spPr>
          <a:xfrm>
            <a:off x="5889332" y="3360263"/>
            <a:ext cx="2396226"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r-HR"/>
              <a:t>Kliknite da biste uredili matrice</a:t>
            </a:r>
          </a:p>
        </p:txBody>
      </p:sp>
      <p:sp>
        <p:nvSpPr>
          <p:cNvPr id="3" name="Date Placeholder 2"/>
          <p:cNvSpPr>
            <a:spLocks noGrp="1"/>
          </p:cNvSpPr>
          <p:nvPr>
            <p:ph type="dt" sz="half" idx="10"/>
          </p:nvPr>
        </p:nvSpPr>
        <p:spPr/>
        <p:txBody>
          <a:bodyPr/>
          <a:lstStyle/>
          <a:p>
            <a:pPr>
              <a:defRPr/>
            </a:pPr>
            <a:fld id="{0AFDC67C-7B28-475A-95C5-253F6F705D7E}" type="datetimeFigureOut">
              <a:rPr lang="hr-HR" smtClean="0"/>
              <a:pPr>
                <a:defRPr/>
              </a:pPr>
              <a:t>28.2.2021.</a:t>
            </a:fld>
            <a:endParaRPr lang="hr-HR"/>
          </a:p>
        </p:txBody>
      </p:sp>
      <p:sp>
        <p:nvSpPr>
          <p:cNvPr id="4" name="Footer Placeholder 3"/>
          <p:cNvSpPr>
            <a:spLocks noGrp="1"/>
          </p:cNvSpPr>
          <p:nvPr>
            <p:ph type="ftr" sz="quarter" idx="11"/>
          </p:nvPr>
        </p:nvSpPr>
        <p:spPr/>
        <p:txBody>
          <a:bodyPr/>
          <a:lstStyle/>
          <a:p>
            <a:pPr>
              <a:defRPr/>
            </a:pPr>
            <a:endParaRPr lang="hr-HR"/>
          </a:p>
        </p:txBody>
      </p:sp>
      <p:sp>
        <p:nvSpPr>
          <p:cNvPr id="5" name="Slide Number Placeholder 4"/>
          <p:cNvSpPr>
            <a:spLocks noGrp="1"/>
          </p:cNvSpPr>
          <p:nvPr>
            <p:ph type="sldNum" sz="quarter" idx="12"/>
          </p:nvPr>
        </p:nvSpPr>
        <p:spPr/>
        <p:txBody>
          <a:bodyPr/>
          <a:lstStyle/>
          <a:p>
            <a:pPr>
              <a:defRPr/>
            </a:pPr>
            <a:fld id="{CD311342-A84D-43C0-8AAB-4E435AEFDD79}" type="slidenum">
              <a:rPr lang="hr-HR" altLang="sr-Latn-RS" smtClean="0"/>
              <a:pPr>
                <a:defRPr/>
              </a:pPr>
              <a:t>‹#›</a:t>
            </a:fld>
            <a:endParaRPr lang="hr-HR" altLang="sr-Latn-RS"/>
          </a:p>
        </p:txBody>
      </p:sp>
    </p:spTree>
    <p:extLst>
      <p:ext uri="{BB962C8B-B14F-4D97-AF65-F5344CB8AC3E}">
        <p14:creationId xmlns:p14="http://schemas.microsoft.com/office/powerpoint/2010/main" val="23140395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stupca sa slikama">
    <p:spTree>
      <p:nvGrpSpPr>
        <p:cNvPr id="1" name=""/>
        <p:cNvGrpSpPr/>
        <p:nvPr/>
      </p:nvGrpSpPr>
      <p:grpSpPr>
        <a:xfrm>
          <a:off x="0" y="0"/>
          <a:ext cx="0" cy="0"/>
          <a:chOff x="0" y="0"/>
          <a:chExt cx="0" cy="0"/>
        </a:xfrm>
      </p:grpSpPr>
      <p:sp>
        <p:nvSpPr>
          <p:cNvPr id="30" name="Title 1"/>
          <p:cNvSpPr>
            <a:spLocks noGrp="1"/>
          </p:cNvSpPr>
          <p:nvPr>
            <p:ph type="title"/>
          </p:nvPr>
        </p:nvSpPr>
        <p:spPr>
          <a:xfrm>
            <a:off x="856059" y="609600"/>
            <a:ext cx="7429499" cy="1905000"/>
          </a:xfrm>
        </p:spPr>
        <p:txBody>
          <a:bodyPr/>
          <a:lstStyle/>
          <a:p>
            <a:r>
              <a:rPr lang="hr-HR"/>
              <a:t>Kliknite da biste uredili stil naslova matrice</a:t>
            </a:r>
            <a:endParaRPr lang="en-US" dirty="0"/>
          </a:p>
        </p:txBody>
      </p:sp>
      <p:sp>
        <p:nvSpPr>
          <p:cNvPr id="19" name="Text Placeholder 2"/>
          <p:cNvSpPr>
            <a:spLocks noGrp="1"/>
          </p:cNvSpPr>
          <p:nvPr>
            <p:ph type="body" idx="1"/>
          </p:nvPr>
        </p:nvSpPr>
        <p:spPr>
          <a:xfrm>
            <a:off x="856060" y="4404596"/>
            <a:ext cx="239643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a:t>Kliknite da biste uredili matrice</a:t>
            </a:r>
          </a:p>
        </p:txBody>
      </p:sp>
      <p:sp>
        <p:nvSpPr>
          <p:cNvPr id="20" name="Picture Placeholder 2"/>
          <p:cNvSpPr>
            <a:spLocks noGrp="1" noChangeAspect="1"/>
          </p:cNvSpPr>
          <p:nvPr>
            <p:ph type="pic" idx="15"/>
          </p:nvPr>
        </p:nvSpPr>
        <p:spPr>
          <a:xfrm>
            <a:off x="856060" y="2666998"/>
            <a:ext cx="239643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hr-HR"/>
              <a:t>Kliknite ikonu da biste dodali  sliku</a:t>
            </a:r>
            <a:endParaRPr lang="en-US" dirty="0"/>
          </a:p>
        </p:txBody>
      </p:sp>
      <p:sp>
        <p:nvSpPr>
          <p:cNvPr id="21" name="Text Placeholder 3"/>
          <p:cNvSpPr>
            <a:spLocks noGrp="1"/>
          </p:cNvSpPr>
          <p:nvPr>
            <p:ph type="body" sz="half" idx="18"/>
          </p:nvPr>
        </p:nvSpPr>
        <p:spPr>
          <a:xfrm>
            <a:off x="856060" y="4980859"/>
            <a:ext cx="239643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r-HR"/>
              <a:t>Kliknite da biste uredili matrice</a:t>
            </a:r>
          </a:p>
        </p:txBody>
      </p:sp>
      <p:sp>
        <p:nvSpPr>
          <p:cNvPr id="22" name="Text Placeholder 4"/>
          <p:cNvSpPr>
            <a:spLocks noGrp="1"/>
          </p:cNvSpPr>
          <p:nvPr>
            <p:ph type="body" sz="quarter" idx="3"/>
          </p:nvPr>
        </p:nvSpPr>
        <p:spPr>
          <a:xfrm>
            <a:off x="3366790" y="4404596"/>
            <a:ext cx="24003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a:t>Kliknite da biste uredili matrice</a:t>
            </a:r>
          </a:p>
        </p:txBody>
      </p:sp>
      <p:sp>
        <p:nvSpPr>
          <p:cNvPr id="23" name="Picture Placeholder 2"/>
          <p:cNvSpPr>
            <a:spLocks noGrp="1" noChangeAspect="1"/>
          </p:cNvSpPr>
          <p:nvPr>
            <p:ph type="pic" idx="21"/>
          </p:nvPr>
        </p:nvSpPr>
        <p:spPr>
          <a:xfrm>
            <a:off x="3366790" y="2666998"/>
            <a:ext cx="2399205"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hr-HR"/>
              <a:t>Kliknite ikonu da biste dodali  sliku</a:t>
            </a:r>
            <a:endParaRPr lang="en-US" dirty="0"/>
          </a:p>
        </p:txBody>
      </p:sp>
      <p:sp>
        <p:nvSpPr>
          <p:cNvPr id="24" name="Text Placeholder 3"/>
          <p:cNvSpPr>
            <a:spLocks noGrp="1"/>
          </p:cNvSpPr>
          <p:nvPr>
            <p:ph type="body" sz="half" idx="19"/>
          </p:nvPr>
        </p:nvSpPr>
        <p:spPr>
          <a:xfrm>
            <a:off x="3365695" y="4980857"/>
            <a:ext cx="24003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r-HR"/>
              <a:t>Kliknite da biste uredili matrice</a:t>
            </a:r>
          </a:p>
        </p:txBody>
      </p:sp>
      <p:sp>
        <p:nvSpPr>
          <p:cNvPr id="25" name="Text Placeholder 4"/>
          <p:cNvSpPr>
            <a:spLocks noGrp="1"/>
          </p:cNvSpPr>
          <p:nvPr>
            <p:ph type="body" sz="quarter" idx="13"/>
          </p:nvPr>
        </p:nvSpPr>
        <p:spPr>
          <a:xfrm>
            <a:off x="5889426" y="4404595"/>
            <a:ext cx="2393056"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a:t>Kliknite da biste uredili matrice</a:t>
            </a:r>
          </a:p>
        </p:txBody>
      </p:sp>
      <p:sp>
        <p:nvSpPr>
          <p:cNvPr id="26" name="Picture Placeholder 2"/>
          <p:cNvSpPr>
            <a:spLocks noGrp="1" noChangeAspect="1"/>
          </p:cNvSpPr>
          <p:nvPr>
            <p:ph type="pic" idx="22"/>
          </p:nvPr>
        </p:nvSpPr>
        <p:spPr>
          <a:xfrm>
            <a:off x="5889332" y="2666998"/>
            <a:ext cx="2396227"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hr-HR"/>
              <a:t>Kliknite ikonu da biste dodali  sliku</a:t>
            </a:r>
            <a:endParaRPr lang="en-US" dirty="0"/>
          </a:p>
        </p:txBody>
      </p:sp>
      <p:sp>
        <p:nvSpPr>
          <p:cNvPr id="27" name="Text Placeholder 3"/>
          <p:cNvSpPr>
            <a:spLocks noGrp="1"/>
          </p:cNvSpPr>
          <p:nvPr>
            <p:ph type="body" sz="half" idx="20"/>
          </p:nvPr>
        </p:nvSpPr>
        <p:spPr>
          <a:xfrm>
            <a:off x="5889332" y="4980855"/>
            <a:ext cx="2396226"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r-HR"/>
              <a:t>Kliknite da biste uredili matrice</a:t>
            </a:r>
          </a:p>
        </p:txBody>
      </p:sp>
      <p:sp>
        <p:nvSpPr>
          <p:cNvPr id="3" name="Date Placeholder 2"/>
          <p:cNvSpPr>
            <a:spLocks noGrp="1"/>
          </p:cNvSpPr>
          <p:nvPr>
            <p:ph type="dt" sz="half" idx="10"/>
          </p:nvPr>
        </p:nvSpPr>
        <p:spPr/>
        <p:txBody>
          <a:bodyPr/>
          <a:lstStyle/>
          <a:p>
            <a:pPr>
              <a:defRPr/>
            </a:pPr>
            <a:fld id="{0AFDC67C-7B28-475A-95C5-253F6F705D7E}" type="datetimeFigureOut">
              <a:rPr lang="hr-HR" smtClean="0"/>
              <a:pPr>
                <a:defRPr/>
              </a:pPr>
              <a:t>28.2.2021.</a:t>
            </a:fld>
            <a:endParaRPr lang="hr-HR"/>
          </a:p>
        </p:txBody>
      </p:sp>
      <p:sp>
        <p:nvSpPr>
          <p:cNvPr id="4" name="Footer Placeholder 3"/>
          <p:cNvSpPr>
            <a:spLocks noGrp="1"/>
          </p:cNvSpPr>
          <p:nvPr>
            <p:ph type="ftr" sz="quarter" idx="11"/>
          </p:nvPr>
        </p:nvSpPr>
        <p:spPr/>
        <p:txBody>
          <a:bodyPr/>
          <a:lstStyle>
            <a:lvl1pPr>
              <a:defRPr cap="all" baseline="0"/>
            </a:lvl1pPr>
          </a:lstStyle>
          <a:p>
            <a:pPr>
              <a:defRPr/>
            </a:pPr>
            <a:endParaRPr lang="hr-HR"/>
          </a:p>
        </p:txBody>
      </p:sp>
      <p:sp>
        <p:nvSpPr>
          <p:cNvPr id="5" name="Slide Number Placeholder 4"/>
          <p:cNvSpPr>
            <a:spLocks noGrp="1"/>
          </p:cNvSpPr>
          <p:nvPr>
            <p:ph type="sldNum" sz="quarter" idx="12"/>
          </p:nvPr>
        </p:nvSpPr>
        <p:spPr/>
        <p:txBody>
          <a:bodyPr/>
          <a:lstStyle/>
          <a:p>
            <a:pPr>
              <a:defRPr/>
            </a:pPr>
            <a:fld id="{CD311342-A84D-43C0-8AAB-4E435AEFDD79}" type="slidenum">
              <a:rPr lang="hr-HR" altLang="sr-Latn-RS" smtClean="0"/>
              <a:pPr>
                <a:defRPr/>
              </a:pPr>
              <a:t>‹#›</a:t>
            </a:fld>
            <a:endParaRPr lang="hr-HR" altLang="sr-Latn-RS"/>
          </a:p>
        </p:txBody>
      </p:sp>
    </p:spTree>
    <p:extLst>
      <p:ext uri="{BB962C8B-B14F-4D97-AF65-F5344CB8AC3E}">
        <p14:creationId xmlns:p14="http://schemas.microsoft.com/office/powerpoint/2010/main" val="38199631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a:t>Kliknite da biste uredili stil naslova matrice</a:t>
            </a:r>
            <a:endParaRPr lang="en-US" dirty="0"/>
          </a:p>
        </p:txBody>
      </p:sp>
      <p:sp>
        <p:nvSpPr>
          <p:cNvPr id="3" name="Vertical Text Placeholder 2"/>
          <p:cNvSpPr>
            <a:spLocks noGrp="1"/>
          </p:cNvSpPr>
          <p:nvPr>
            <p:ph type="body" orient="vert" idx="1"/>
          </p:nvPr>
        </p:nvSpPr>
        <p:spPr/>
        <p:txBody>
          <a:bodyPr vert="eaVert" anchor="t"/>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endParaRPr lang="en-US" dirty="0"/>
          </a:p>
        </p:txBody>
      </p:sp>
      <p:sp>
        <p:nvSpPr>
          <p:cNvPr id="4" name="Date Placeholder 3"/>
          <p:cNvSpPr>
            <a:spLocks noGrp="1"/>
          </p:cNvSpPr>
          <p:nvPr>
            <p:ph type="dt" sz="half" idx="10"/>
          </p:nvPr>
        </p:nvSpPr>
        <p:spPr/>
        <p:txBody>
          <a:bodyPr/>
          <a:lstStyle/>
          <a:p>
            <a:pPr>
              <a:defRPr/>
            </a:pPr>
            <a:fld id="{0AFDC67C-7B28-475A-95C5-253F6F705D7E}" type="datetimeFigureOut">
              <a:rPr lang="hr-HR" smtClean="0"/>
              <a:pPr>
                <a:defRPr/>
              </a:pPr>
              <a:t>28.2.2021.</a:t>
            </a:fld>
            <a:endParaRPr lang="hr-HR"/>
          </a:p>
        </p:txBody>
      </p:sp>
      <p:sp>
        <p:nvSpPr>
          <p:cNvPr id="5" name="Footer Placeholder 4"/>
          <p:cNvSpPr>
            <a:spLocks noGrp="1"/>
          </p:cNvSpPr>
          <p:nvPr>
            <p:ph type="ftr" sz="quarter" idx="11"/>
          </p:nvPr>
        </p:nvSpPr>
        <p:spPr/>
        <p:txBody>
          <a:bodyPr/>
          <a:lstStyle/>
          <a:p>
            <a:pPr>
              <a:defRPr/>
            </a:pPr>
            <a:endParaRPr lang="hr-HR"/>
          </a:p>
        </p:txBody>
      </p:sp>
      <p:sp>
        <p:nvSpPr>
          <p:cNvPr id="6" name="Slide Number Placeholder 5"/>
          <p:cNvSpPr>
            <a:spLocks noGrp="1"/>
          </p:cNvSpPr>
          <p:nvPr>
            <p:ph type="sldNum" sz="quarter" idx="12"/>
          </p:nvPr>
        </p:nvSpPr>
        <p:spPr/>
        <p:txBody>
          <a:bodyPr/>
          <a:lstStyle/>
          <a:p>
            <a:pPr>
              <a:defRPr/>
            </a:pPr>
            <a:fld id="{CD311342-A84D-43C0-8AAB-4E435AEFDD79}" type="slidenum">
              <a:rPr lang="hr-HR" altLang="sr-Latn-RS" smtClean="0"/>
              <a:pPr>
                <a:defRPr/>
              </a:pPr>
              <a:t>‹#›</a:t>
            </a:fld>
            <a:endParaRPr lang="hr-HR" altLang="sr-Latn-RS"/>
          </a:p>
        </p:txBody>
      </p:sp>
    </p:spTree>
    <p:extLst>
      <p:ext uri="{BB962C8B-B14F-4D97-AF65-F5344CB8AC3E}">
        <p14:creationId xmlns:p14="http://schemas.microsoft.com/office/powerpoint/2010/main" val="20923369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1" y="609600"/>
            <a:ext cx="1503758" cy="5181601"/>
          </a:xfrm>
        </p:spPr>
        <p:txBody>
          <a:bodyPr vert="eaVert"/>
          <a:lstStyle/>
          <a:p>
            <a:r>
              <a:rPr lang="hr-HR"/>
              <a:t>Kliknite da biste uredili stil naslova matrice</a:t>
            </a:r>
            <a:endParaRPr lang="en-US" dirty="0"/>
          </a:p>
        </p:txBody>
      </p:sp>
      <p:sp>
        <p:nvSpPr>
          <p:cNvPr id="3" name="Vertical Text Placeholder 2"/>
          <p:cNvSpPr>
            <a:spLocks noGrp="1"/>
          </p:cNvSpPr>
          <p:nvPr>
            <p:ph type="body" orient="vert" idx="1"/>
          </p:nvPr>
        </p:nvSpPr>
        <p:spPr>
          <a:xfrm>
            <a:off x="856057" y="609600"/>
            <a:ext cx="5811443" cy="5181601"/>
          </a:xfrm>
        </p:spPr>
        <p:txBody>
          <a:bodyPr vert="eaVert"/>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endParaRPr lang="en-US" dirty="0"/>
          </a:p>
        </p:txBody>
      </p:sp>
      <p:sp>
        <p:nvSpPr>
          <p:cNvPr id="4" name="Date Placeholder 3"/>
          <p:cNvSpPr>
            <a:spLocks noGrp="1"/>
          </p:cNvSpPr>
          <p:nvPr>
            <p:ph type="dt" sz="half" idx="10"/>
          </p:nvPr>
        </p:nvSpPr>
        <p:spPr/>
        <p:txBody>
          <a:bodyPr/>
          <a:lstStyle/>
          <a:p>
            <a:pPr>
              <a:defRPr/>
            </a:pPr>
            <a:fld id="{0AFDC67C-7B28-475A-95C5-253F6F705D7E}" type="datetimeFigureOut">
              <a:rPr lang="hr-HR" smtClean="0"/>
              <a:pPr>
                <a:defRPr/>
              </a:pPr>
              <a:t>28.2.2021.</a:t>
            </a:fld>
            <a:endParaRPr lang="hr-HR"/>
          </a:p>
        </p:txBody>
      </p:sp>
      <p:sp>
        <p:nvSpPr>
          <p:cNvPr id="5" name="Footer Placeholder 4"/>
          <p:cNvSpPr>
            <a:spLocks noGrp="1"/>
          </p:cNvSpPr>
          <p:nvPr>
            <p:ph type="ftr" sz="quarter" idx="11"/>
          </p:nvPr>
        </p:nvSpPr>
        <p:spPr/>
        <p:txBody>
          <a:bodyPr/>
          <a:lstStyle/>
          <a:p>
            <a:pPr>
              <a:defRPr/>
            </a:pPr>
            <a:endParaRPr lang="hr-HR"/>
          </a:p>
        </p:txBody>
      </p:sp>
      <p:sp>
        <p:nvSpPr>
          <p:cNvPr id="6" name="Slide Number Placeholder 5"/>
          <p:cNvSpPr>
            <a:spLocks noGrp="1"/>
          </p:cNvSpPr>
          <p:nvPr>
            <p:ph type="sldNum" sz="quarter" idx="12"/>
          </p:nvPr>
        </p:nvSpPr>
        <p:spPr/>
        <p:txBody>
          <a:bodyPr/>
          <a:lstStyle/>
          <a:p>
            <a:pPr>
              <a:defRPr/>
            </a:pPr>
            <a:fld id="{CD311342-A84D-43C0-8AAB-4E435AEFDD79}" type="slidenum">
              <a:rPr lang="hr-HR" altLang="sr-Latn-RS" smtClean="0"/>
              <a:pPr>
                <a:defRPr/>
              </a:pPr>
              <a:t>‹#›</a:t>
            </a:fld>
            <a:endParaRPr lang="hr-HR" altLang="sr-Latn-RS"/>
          </a:p>
        </p:txBody>
      </p:sp>
    </p:spTree>
    <p:extLst>
      <p:ext uri="{BB962C8B-B14F-4D97-AF65-F5344CB8AC3E}">
        <p14:creationId xmlns:p14="http://schemas.microsoft.com/office/powerpoint/2010/main" val="1833384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47" name="Title 1"/>
          <p:cNvSpPr>
            <a:spLocks noGrp="1"/>
          </p:cNvSpPr>
          <p:nvPr>
            <p:ph type="title"/>
          </p:nvPr>
        </p:nvSpPr>
        <p:spPr>
          <a:xfrm>
            <a:off x="856060" y="618518"/>
            <a:ext cx="7429499" cy="1478570"/>
          </a:xfrm>
        </p:spPr>
        <p:txBody>
          <a:bodyPr/>
          <a:lstStyle/>
          <a:p>
            <a:r>
              <a:rPr lang="hr-HR"/>
              <a:t>Kliknite da biste uredili stil naslova matrice</a:t>
            </a:r>
            <a:endParaRPr lang="en-US" dirty="0"/>
          </a:p>
        </p:txBody>
      </p:sp>
      <p:sp>
        <p:nvSpPr>
          <p:cNvPr id="48" name="Content Placeholder 2"/>
          <p:cNvSpPr>
            <a:spLocks noGrp="1"/>
          </p:cNvSpPr>
          <p:nvPr>
            <p:ph idx="1"/>
          </p:nvPr>
        </p:nvSpPr>
        <p:spPr>
          <a:xfrm>
            <a:off x="856060" y="2249487"/>
            <a:ext cx="7429499" cy="3541714"/>
          </a:xfrm>
        </p:spPr>
        <p:txBody>
          <a:body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endParaRPr lang="en-US" dirty="0"/>
          </a:p>
        </p:txBody>
      </p:sp>
      <p:sp>
        <p:nvSpPr>
          <p:cNvPr id="49" name="Date Placeholder 3"/>
          <p:cNvSpPr>
            <a:spLocks noGrp="1"/>
          </p:cNvSpPr>
          <p:nvPr>
            <p:ph type="dt" sz="half" idx="10"/>
          </p:nvPr>
        </p:nvSpPr>
        <p:spPr>
          <a:xfrm>
            <a:off x="5592691" y="5883277"/>
            <a:ext cx="2057400" cy="365125"/>
          </a:xfrm>
        </p:spPr>
        <p:txBody>
          <a:bodyPr/>
          <a:lstStyle/>
          <a:p>
            <a:pPr>
              <a:defRPr/>
            </a:pPr>
            <a:fld id="{0AFDC67C-7B28-475A-95C5-253F6F705D7E}" type="datetimeFigureOut">
              <a:rPr lang="hr-HR" smtClean="0"/>
              <a:pPr>
                <a:defRPr/>
              </a:pPr>
              <a:t>28.2.2021.</a:t>
            </a:fld>
            <a:endParaRPr lang="hr-HR"/>
          </a:p>
        </p:txBody>
      </p:sp>
      <p:sp>
        <p:nvSpPr>
          <p:cNvPr id="50" name="Footer Placeholder 4"/>
          <p:cNvSpPr>
            <a:spLocks noGrp="1"/>
          </p:cNvSpPr>
          <p:nvPr>
            <p:ph type="ftr" sz="quarter" idx="11"/>
          </p:nvPr>
        </p:nvSpPr>
        <p:spPr>
          <a:xfrm>
            <a:off x="856059" y="5883276"/>
            <a:ext cx="4679482" cy="365125"/>
          </a:xfrm>
        </p:spPr>
        <p:txBody>
          <a:bodyPr/>
          <a:lstStyle/>
          <a:p>
            <a:pPr>
              <a:defRPr/>
            </a:pPr>
            <a:endParaRPr lang="hr-HR"/>
          </a:p>
        </p:txBody>
      </p:sp>
      <p:sp>
        <p:nvSpPr>
          <p:cNvPr id="51" name="Slide Number Placeholder 5"/>
          <p:cNvSpPr>
            <a:spLocks noGrp="1"/>
          </p:cNvSpPr>
          <p:nvPr>
            <p:ph type="sldNum" sz="quarter" idx="12"/>
          </p:nvPr>
        </p:nvSpPr>
        <p:spPr>
          <a:xfrm>
            <a:off x="7707241" y="5883275"/>
            <a:ext cx="578317" cy="365125"/>
          </a:xfrm>
        </p:spPr>
        <p:txBody>
          <a:bodyPr/>
          <a:lstStyle/>
          <a:p>
            <a:pPr>
              <a:defRPr/>
            </a:pPr>
            <a:fld id="{CD311342-A84D-43C0-8AAB-4E435AEFDD79}" type="slidenum">
              <a:rPr lang="hr-HR" altLang="sr-Latn-RS" smtClean="0"/>
              <a:pPr>
                <a:defRPr/>
              </a:pPr>
              <a:t>‹#›</a:t>
            </a:fld>
            <a:endParaRPr lang="hr-HR" altLang="sr-Latn-RS"/>
          </a:p>
        </p:txBody>
      </p:sp>
    </p:spTree>
    <p:extLst>
      <p:ext uri="{BB962C8B-B14F-4D97-AF65-F5344CB8AC3E}">
        <p14:creationId xmlns:p14="http://schemas.microsoft.com/office/powerpoint/2010/main" val="340353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aglavlje sekcije">
    <p:spTree>
      <p:nvGrpSpPr>
        <p:cNvPr id="1" name=""/>
        <p:cNvGrpSpPr/>
        <p:nvPr/>
      </p:nvGrpSpPr>
      <p:grpSpPr>
        <a:xfrm>
          <a:off x="0" y="0"/>
          <a:ext cx="0" cy="0"/>
          <a:chOff x="0" y="0"/>
          <a:chExt cx="0" cy="0"/>
        </a:xfrm>
      </p:grpSpPr>
      <p:sp>
        <p:nvSpPr>
          <p:cNvPr id="2" name="Title 1"/>
          <p:cNvSpPr>
            <a:spLocks noGrp="1"/>
          </p:cNvSpPr>
          <p:nvPr>
            <p:ph type="title"/>
          </p:nvPr>
        </p:nvSpPr>
        <p:spPr>
          <a:xfrm>
            <a:off x="856058" y="1419227"/>
            <a:ext cx="7429500" cy="2852737"/>
          </a:xfrm>
        </p:spPr>
        <p:txBody>
          <a:bodyPr anchor="b">
            <a:normAutofit/>
          </a:bodyPr>
          <a:lstStyle>
            <a:lvl1pPr>
              <a:defRPr sz="3600"/>
            </a:lvl1pPr>
          </a:lstStyle>
          <a:p>
            <a:r>
              <a:rPr lang="hr-HR"/>
              <a:t>Kliknite da biste uredili stil naslova matrice</a:t>
            </a:r>
            <a:endParaRPr lang="en-US" dirty="0"/>
          </a:p>
        </p:txBody>
      </p:sp>
      <p:sp>
        <p:nvSpPr>
          <p:cNvPr id="3" name="Text Placeholder 2"/>
          <p:cNvSpPr>
            <a:spLocks noGrp="1"/>
          </p:cNvSpPr>
          <p:nvPr>
            <p:ph type="body" idx="1"/>
          </p:nvPr>
        </p:nvSpPr>
        <p:spPr>
          <a:xfrm>
            <a:off x="856058" y="4424362"/>
            <a:ext cx="74295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r-HR"/>
              <a:t>Kliknite da biste uredili matrice</a:t>
            </a:r>
          </a:p>
        </p:txBody>
      </p:sp>
      <p:sp>
        <p:nvSpPr>
          <p:cNvPr id="4" name="Date Placeholder 3"/>
          <p:cNvSpPr>
            <a:spLocks noGrp="1"/>
          </p:cNvSpPr>
          <p:nvPr>
            <p:ph type="dt" sz="half" idx="10"/>
          </p:nvPr>
        </p:nvSpPr>
        <p:spPr/>
        <p:txBody>
          <a:bodyPr/>
          <a:lstStyle/>
          <a:p>
            <a:pPr>
              <a:defRPr/>
            </a:pPr>
            <a:fld id="{0AFDC67C-7B28-475A-95C5-253F6F705D7E}" type="datetimeFigureOut">
              <a:rPr lang="hr-HR" smtClean="0"/>
              <a:pPr>
                <a:defRPr/>
              </a:pPr>
              <a:t>28.2.2021.</a:t>
            </a:fld>
            <a:endParaRPr lang="hr-HR"/>
          </a:p>
        </p:txBody>
      </p:sp>
      <p:sp>
        <p:nvSpPr>
          <p:cNvPr id="5" name="Footer Placeholder 4"/>
          <p:cNvSpPr>
            <a:spLocks noGrp="1"/>
          </p:cNvSpPr>
          <p:nvPr>
            <p:ph type="ftr" sz="quarter" idx="11"/>
          </p:nvPr>
        </p:nvSpPr>
        <p:spPr/>
        <p:txBody>
          <a:bodyPr/>
          <a:lstStyle/>
          <a:p>
            <a:pPr>
              <a:defRPr/>
            </a:pPr>
            <a:endParaRPr lang="hr-HR"/>
          </a:p>
        </p:txBody>
      </p:sp>
      <p:sp>
        <p:nvSpPr>
          <p:cNvPr id="6" name="Slide Number Placeholder 5"/>
          <p:cNvSpPr>
            <a:spLocks noGrp="1"/>
          </p:cNvSpPr>
          <p:nvPr>
            <p:ph type="sldNum" sz="quarter" idx="12"/>
          </p:nvPr>
        </p:nvSpPr>
        <p:spPr/>
        <p:txBody>
          <a:bodyPr/>
          <a:lstStyle/>
          <a:p>
            <a:pPr>
              <a:defRPr/>
            </a:pPr>
            <a:fld id="{CD311342-A84D-43C0-8AAB-4E435AEFDD79}" type="slidenum">
              <a:rPr lang="hr-HR" altLang="sr-Latn-RS" smtClean="0"/>
              <a:pPr>
                <a:defRPr/>
              </a:pPr>
              <a:t>‹#›</a:t>
            </a:fld>
            <a:endParaRPr lang="hr-HR" altLang="sr-Latn-RS"/>
          </a:p>
        </p:txBody>
      </p:sp>
    </p:spTree>
    <p:extLst>
      <p:ext uri="{BB962C8B-B14F-4D97-AF65-F5344CB8AC3E}">
        <p14:creationId xmlns:p14="http://schemas.microsoft.com/office/powerpoint/2010/main" val="4186100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a:t>Kliknite da biste uredili stil naslova matrice</a:t>
            </a:r>
            <a:endParaRPr lang="en-US" dirty="0"/>
          </a:p>
        </p:txBody>
      </p:sp>
      <p:sp>
        <p:nvSpPr>
          <p:cNvPr id="3" name="Content Placeholder 2"/>
          <p:cNvSpPr>
            <a:spLocks noGrp="1"/>
          </p:cNvSpPr>
          <p:nvPr>
            <p:ph sz="half" idx="1"/>
          </p:nvPr>
        </p:nvSpPr>
        <p:spPr>
          <a:xfrm>
            <a:off x="856058" y="2249486"/>
            <a:ext cx="3658792" cy="3541714"/>
          </a:xfrm>
        </p:spPr>
        <p:txBody>
          <a:body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endParaRPr lang="en-US" dirty="0"/>
          </a:p>
        </p:txBody>
      </p:sp>
      <p:sp>
        <p:nvSpPr>
          <p:cNvPr id="4" name="Content Placeholder 3"/>
          <p:cNvSpPr>
            <a:spLocks noGrp="1"/>
          </p:cNvSpPr>
          <p:nvPr>
            <p:ph sz="half" idx="2"/>
          </p:nvPr>
        </p:nvSpPr>
        <p:spPr>
          <a:xfrm>
            <a:off x="4629151" y="2249486"/>
            <a:ext cx="3656408" cy="3541714"/>
          </a:xfrm>
        </p:spPr>
        <p:txBody>
          <a:body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endParaRPr lang="en-US" dirty="0"/>
          </a:p>
        </p:txBody>
      </p:sp>
      <p:sp>
        <p:nvSpPr>
          <p:cNvPr id="5" name="Date Placeholder 4"/>
          <p:cNvSpPr>
            <a:spLocks noGrp="1"/>
          </p:cNvSpPr>
          <p:nvPr>
            <p:ph type="dt" sz="half" idx="10"/>
          </p:nvPr>
        </p:nvSpPr>
        <p:spPr/>
        <p:txBody>
          <a:bodyPr/>
          <a:lstStyle/>
          <a:p>
            <a:pPr>
              <a:defRPr/>
            </a:pPr>
            <a:fld id="{0AFDC67C-7B28-475A-95C5-253F6F705D7E}" type="datetimeFigureOut">
              <a:rPr lang="hr-HR" smtClean="0"/>
              <a:pPr>
                <a:defRPr/>
              </a:pPr>
              <a:t>28.2.2021.</a:t>
            </a:fld>
            <a:endParaRPr lang="hr-HR"/>
          </a:p>
        </p:txBody>
      </p:sp>
      <p:sp>
        <p:nvSpPr>
          <p:cNvPr id="6" name="Footer Placeholder 5"/>
          <p:cNvSpPr>
            <a:spLocks noGrp="1"/>
          </p:cNvSpPr>
          <p:nvPr>
            <p:ph type="ftr" sz="quarter" idx="11"/>
          </p:nvPr>
        </p:nvSpPr>
        <p:spPr/>
        <p:txBody>
          <a:bodyPr/>
          <a:lstStyle/>
          <a:p>
            <a:pPr>
              <a:defRPr/>
            </a:pPr>
            <a:endParaRPr lang="hr-HR"/>
          </a:p>
        </p:txBody>
      </p:sp>
      <p:sp>
        <p:nvSpPr>
          <p:cNvPr id="7" name="Slide Number Placeholder 6"/>
          <p:cNvSpPr>
            <a:spLocks noGrp="1"/>
          </p:cNvSpPr>
          <p:nvPr>
            <p:ph type="sldNum" sz="quarter" idx="12"/>
          </p:nvPr>
        </p:nvSpPr>
        <p:spPr/>
        <p:txBody>
          <a:bodyPr/>
          <a:lstStyle/>
          <a:p>
            <a:pPr>
              <a:defRPr/>
            </a:pPr>
            <a:fld id="{CD311342-A84D-43C0-8AAB-4E435AEFDD79}" type="slidenum">
              <a:rPr lang="hr-HR" altLang="sr-Latn-RS" smtClean="0"/>
              <a:pPr>
                <a:defRPr/>
              </a:pPr>
              <a:t>‹#›</a:t>
            </a:fld>
            <a:endParaRPr lang="hr-HR" altLang="sr-Latn-RS"/>
          </a:p>
        </p:txBody>
      </p:sp>
    </p:spTree>
    <p:extLst>
      <p:ext uri="{BB962C8B-B14F-4D97-AF65-F5344CB8AC3E}">
        <p14:creationId xmlns:p14="http://schemas.microsoft.com/office/powerpoint/2010/main" val="3514490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Title 1"/>
          <p:cNvSpPr>
            <a:spLocks noGrp="1"/>
          </p:cNvSpPr>
          <p:nvPr>
            <p:ph type="title"/>
          </p:nvPr>
        </p:nvSpPr>
        <p:spPr>
          <a:xfrm>
            <a:off x="856058" y="619127"/>
            <a:ext cx="7429500" cy="1477961"/>
          </a:xfrm>
        </p:spPr>
        <p:txBody>
          <a:bodyPr/>
          <a:lstStyle/>
          <a:p>
            <a:r>
              <a:rPr lang="hr-HR"/>
              <a:t>Kliknite da biste uredili stil naslova matrice</a:t>
            </a:r>
            <a:endParaRPr lang="en-US" dirty="0"/>
          </a:p>
        </p:txBody>
      </p:sp>
      <p:sp>
        <p:nvSpPr>
          <p:cNvPr id="3" name="Text Placeholder 2"/>
          <p:cNvSpPr>
            <a:spLocks noGrp="1"/>
          </p:cNvSpPr>
          <p:nvPr>
            <p:ph type="body" idx="1"/>
          </p:nvPr>
        </p:nvSpPr>
        <p:spPr>
          <a:xfrm>
            <a:off x="1078902" y="2249486"/>
            <a:ext cx="3435949"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a:t>Kliknite da biste uredili matrice</a:t>
            </a:r>
          </a:p>
        </p:txBody>
      </p:sp>
      <p:sp>
        <p:nvSpPr>
          <p:cNvPr id="4" name="Content Placeholder 3"/>
          <p:cNvSpPr>
            <a:spLocks noGrp="1"/>
          </p:cNvSpPr>
          <p:nvPr>
            <p:ph sz="half" idx="2"/>
          </p:nvPr>
        </p:nvSpPr>
        <p:spPr>
          <a:xfrm>
            <a:off x="856058" y="3073398"/>
            <a:ext cx="3658793" cy="2717801"/>
          </a:xfrm>
        </p:spPr>
        <p:txBody>
          <a:body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endParaRPr lang="en-US" dirty="0"/>
          </a:p>
        </p:txBody>
      </p:sp>
      <p:sp>
        <p:nvSpPr>
          <p:cNvPr id="5" name="Text Placeholder 4"/>
          <p:cNvSpPr>
            <a:spLocks noGrp="1"/>
          </p:cNvSpPr>
          <p:nvPr>
            <p:ph type="body" sz="quarter" idx="3"/>
          </p:nvPr>
        </p:nvSpPr>
        <p:spPr>
          <a:xfrm>
            <a:off x="4851992" y="2249485"/>
            <a:ext cx="3433565"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a:t>Kliknite da biste uredili matrice</a:t>
            </a:r>
          </a:p>
        </p:txBody>
      </p:sp>
      <p:sp>
        <p:nvSpPr>
          <p:cNvPr id="6" name="Content Placeholder 5"/>
          <p:cNvSpPr>
            <a:spLocks noGrp="1"/>
          </p:cNvSpPr>
          <p:nvPr>
            <p:ph sz="quarter" idx="4"/>
          </p:nvPr>
        </p:nvSpPr>
        <p:spPr>
          <a:xfrm>
            <a:off x="4629150" y="3073398"/>
            <a:ext cx="3656408" cy="2717801"/>
          </a:xfrm>
        </p:spPr>
        <p:txBody>
          <a:body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endParaRPr lang="en-US" dirty="0"/>
          </a:p>
        </p:txBody>
      </p:sp>
      <p:sp>
        <p:nvSpPr>
          <p:cNvPr id="7" name="Date Placeholder 6"/>
          <p:cNvSpPr>
            <a:spLocks noGrp="1"/>
          </p:cNvSpPr>
          <p:nvPr>
            <p:ph type="dt" sz="half" idx="10"/>
          </p:nvPr>
        </p:nvSpPr>
        <p:spPr/>
        <p:txBody>
          <a:bodyPr/>
          <a:lstStyle/>
          <a:p>
            <a:pPr>
              <a:defRPr/>
            </a:pPr>
            <a:fld id="{0AFDC67C-7B28-475A-95C5-253F6F705D7E}" type="datetimeFigureOut">
              <a:rPr lang="hr-HR" smtClean="0"/>
              <a:pPr>
                <a:defRPr/>
              </a:pPr>
              <a:t>28.2.2021.</a:t>
            </a:fld>
            <a:endParaRPr lang="hr-HR"/>
          </a:p>
        </p:txBody>
      </p:sp>
      <p:sp>
        <p:nvSpPr>
          <p:cNvPr id="8" name="Footer Placeholder 7"/>
          <p:cNvSpPr>
            <a:spLocks noGrp="1"/>
          </p:cNvSpPr>
          <p:nvPr>
            <p:ph type="ftr" sz="quarter" idx="11"/>
          </p:nvPr>
        </p:nvSpPr>
        <p:spPr/>
        <p:txBody>
          <a:bodyPr/>
          <a:lstStyle/>
          <a:p>
            <a:pPr>
              <a:defRPr/>
            </a:pPr>
            <a:endParaRPr lang="hr-HR"/>
          </a:p>
        </p:txBody>
      </p:sp>
      <p:sp>
        <p:nvSpPr>
          <p:cNvPr id="9" name="Slide Number Placeholder 8"/>
          <p:cNvSpPr>
            <a:spLocks noGrp="1"/>
          </p:cNvSpPr>
          <p:nvPr>
            <p:ph type="sldNum" sz="quarter" idx="12"/>
          </p:nvPr>
        </p:nvSpPr>
        <p:spPr/>
        <p:txBody>
          <a:bodyPr/>
          <a:lstStyle/>
          <a:p>
            <a:pPr>
              <a:defRPr/>
            </a:pPr>
            <a:fld id="{CD311342-A84D-43C0-8AAB-4E435AEFDD79}" type="slidenum">
              <a:rPr lang="hr-HR" altLang="sr-Latn-RS" smtClean="0"/>
              <a:pPr>
                <a:defRPr/>
              </a:pPr>
              <a:t>‹#›</a:t>
            </a:fld>
            <a:endParaRPr lang="hr-HR" altLang="sr-Latn-RS"/>
          </a:p>
        </p:txBody>
      </p:sp>
    </p:spTree>
    <p:extLst>
      <p:ext uri="{BB962C8B-B14F-4D97-AF65-F5344CB8AC3E}">
        <p14:creationId xmlns:p14="http://schemas.microsoft.com/office/powerpoint/2010/main" val="2529365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a:t>Kliknite da biste uredili stil naslova matrice</a:t>
            </a:r>
            <a:endParaRPr lang="en-US" dirty="0"/>
          </a:p>
        </p:txBody>
      </p:sp>
      <p:sp>
        <p:nvSpPr>
          <p:cNvPr id="3" name="Date Placeholder 2"/>
          <p:cNvSpPr>
            <a:spLocks noGrp="1"/>
          </p:cNvSpPr>
          <p:nvPr>
            <p:ph type="dt" sz="half" idx="10"/>
          </p:nvPr>
        </p:nvSpPr>
        <p:spPr/>
        <p:txBody>
          <a:bodyPr/>
          <a:lstStyle/>
          <a:p>
            <a:pPr>
              <a:defRPr/>
            </a:pPr>
            <a:fld id="{0AFDC67C-7B28-475A-95C5-253F6F705D7E}" type="datetimeFigureOut">
              <a:rPr lang="hr-HR" smtClean="0"/>
              <a:pPr>
                <a:defRPr/>
              </a:pPr>
              <a:t>28.2.2021.</a:t>
            </a:fld>
            <a:endParaRPr lang="hr-HR"/>
          </a:p>
        </p:txBody>
      </p:sp>
      <p:sp>
        <p:nvSpPr>
          <p:cNvPr id="4" name="Footer Placeholder 3"/>
          <p:cNvSpPr>
            <a:spLocks noGrp="1"/>
          </p:cNvSpPr>
          <p:nvPr>
            <p:ph type="ftr" sz="quarter" idx="11"/>
          </p:nvPr>
        </p:nvSpPr>
        <p:spPr/>
        <p:txBody>
          <a:bodyPr/>
          <a:lstStyle/>
          <a:p>
            <a:pPr>
              <a:defRPr/>
            </a:pPr>
            <a:endParaRPr lang="hr-HR"/>
          </a:p>
        </p:txBody>
      </p:sp>
      <p:sp>
        <p:nvSpPr>
          <p:cNvPr id="5" name="Slide Number Placeholder 4"/>
          <p:cNvSpPr>
            <a:spLocks noGrp="1"/>
          </p:cNvSpPr>
          <p:nvPr>
            <p:ph type="sldNum" sz="quarter" idx="12"/>
          </p:nvPr>
        </p:nvSpPr>
        <p:spPr/>
        <p:txBody>
          <a:bodyPr/>
          <a:lstStyle/>
          <a:p>
            <a:pPr>
              <a:defRPr/>
            </a:pPr>
            <a:fld id="{CD311342-A84D-43C0-8AAB-4E435AEFDD79}" type="slidenum">
              <a:rPr lang="hr-HR" altLang="sr-Latn-RS" smtClean="0"/>
              <a:pPr>
                <a:defRPr/>
              </a:pPr>
              <a:t>‹#›</a:t>
            </a:fld>
            <a:endParaRPr lang="hr-HR" altLang="sr-Latn-RS"/>
          </a:p>
        </p:txBody>
      </p:sp>
    </p:spTree>
    <p:extLst>
      <p:ext uri="{BB962C8B-B14F-4D97-AF65-F5344CB8AC3E}">
        <p14:creationId xmlns:p14="http://schemas.microsoft.com/office/powerpoint/2010/main" val="1847415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0AFDC67C-7B28-475A-95C5-253F6F705D7E}" type="datetimeFigureOut">
              <a:rPr lang="hr-HR" smtClean="0"/>
              <a:pPr>
                <a:defRPr/>
              </a:pPr>
              <a:t>28.2.2021.</a:t>
            </a:fld>
            <a:endParaRPr lang="hr-HR"/>
          </a:p>
        </p:txBody>
      </p:sp>
      <p:sp>
        <p:nvSpPr>
          <p:cNvPr id="3" name="Footer Placeholder 2"/>
          <p:cNvSpPr>
            <a:spLocks noGrp="1"/>
          </p:cNvSpPr>
          <p:nvPr>
            <p:ph type="ftr" sz="quarter" idx="11"/>
          </p:nvPr>
        </p:nvSpPr>
        <p:spPr/>
        <p:txBody>
          <a:bodyPr/>
          <a:lstStyle/>
          <a:p>
            <a:pPr>
              <a:defRPr/>
            </a:pPr>
            <a:endParaRPr lang="hr-HR"/>
          </a:p>
        </p:txBody>
      </p:sp>
      <p:sp>
        <p:nvSpPr>
          <p:cNvPr id="4" name="Slide Number Placeholder 3"/>
          <p:cNvSpPr>
            <a:spLocks noGrp="1"/>
          </p:cNvSpPr>
          <p:nvPr>
            <p:ph type="sldNum" sz="quarter" idx="12"/>
          </p:nvPr>
        </p:nvSpPr>
        <p:spPr/>
        <p:txBody>
          <a:bodyPr/>
          <a:lstStyle/>
          <a:p>
            <a:pPr>
              <a:defRPr/>
            </a:pPr>
            <a:fld id="{CD311342-A84D-43C0-8AAB-4E435AEFDD79}" type="slidenum">
              <a:rPr lang="hr-HR" altLang="sr-Latn-RS" smtClean="0"/>
              <a:pPr>
                <a:defRPr/>
              </a:pPr>
              <a:t>‹#›</a:t>
            </a:fld>
            <a:endParaRPr lang="hr-HR" altLang="sr-Latn-RS"/>
          </a:p>
        </p:txBody>
      </p:sp>
    </p:spTree>
    <p:extLst>
      <p:ext uri="{BB962C8B-B14F-4D97-AF65-F5344CB8AC3E}">
        <p14:creationId xmlns:p14="http://schemas.microsoft.com/office/powerpoint/2010/main" val="1309285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držaj s opisom">
    <p:spTree>
      <p:nvGrpSpPr>
        <p:cNvPr id="1" name=""/>
        <p:cNvGrpSpPr/>
        <p:nvPr/>
      </p:nvGrpSpPr>
      <p:grpSpPr>
        <a:xfrm>
          <a:off x="0" y="0"/>
          <a:ext cx="0" cy="0"/>
          <a:chOff x="0" y="0"/>
          <a:chExt cx="0" cy="0"/>
        </a:xfrm>
      </p:grpSpPr>
      <p:sp>
        <p:nvSpPr>
          <p:cNvPr id="2" name="Title 1"/>
          <p:cNvSpPr>
            <a:spLocks noGrp="1"/>
          </p:cNvSpPr>
          <p:nvPr>
            <p:ph type="title"/>
          </p:nvPr>
        </p:nvSpPr>
        <p:spPr>
          <a:xfrm>
            <a:off x="860029" y="609601"/>
            <a:ext cx="2892028" cy="1639884"/>
          </a:xfrm>
        </p:spPr>
        <p:txBody>
          <a:bodyPr anchor="b"/>
          <a:lstStyle>
            <a:lvl1pPr>
              <a:defRPr sz="3200"/>
            </a:lvl1pPr>
          </a:lstStyle>
          <a:p>
            <a:r>
              <a:rPr lang="hr-HR"/>
              <a:t>Kliknite da biste uredili stil naslova matrice</a:t>
            </a:r>
            <a:endParaRPr lang="en-US" dirty="0"/>
          </a:p>
        </p:txBody>
      </p:sp>
      <p:sp>
        <p:nvSpPr>
          <p:cNvPr id="3" name="Content Placeholder 2"/>
          <p:cNvSpPr>
            <a:spLocks noGrp="1"/>
          </p:cNvSpPr>
          <p:nvPr>
            <p:ph idx="1"/>
          </p:nvPr>
        </p:nvSpPr>
        <p:spPr>
          <a:xfrm>
            <a:off x="3867150" y="592666"/>
            <a:ext cx="4418407" cy="5198534"/>
          </a:xfrm>
        </p:spPr>
        <p:txBody>
          <a:bodyPr anchor="ct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endParaRPr lang="en-US" dirty="0"/>
          </a:p>
        </p:txBody>
      </p:sp>
      <p:sp>
        <p:nvSpPr>
          <p:cNvPr id="4" name="Text Placeholder 3"/>
          <p:cNvSpPr>
            <a:spLocks noGrp="1"/>
          </p:cNvSpPr>
          <p:nvPr>
            <p:ph type="body" sz="half" idx="2"/>
          </p:nvPr>
        </p:nvSpPr>
        <p:spPr>
          <a:xfrm>
            <a:off x="860029" y="2249486"/>
            <a:ext cx="2892028"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r-HR"/>
              <a:t>Kliknite da biste uredili matrice</a:t>
            </a:r>
          </a:p>
        </p:txBody>
      </p:sp>
      <p:sp>
        <p:nvSpPr>
          <p:cNvPr id="5" name="Date Placeholder 4"/>
          <p:cNvSpPr>
            <a:spLocks noGrp="1"/>
          </p:cNvSpPr>
          <p:nvPr>
            <p:ph type="dt" sz="half" idx="10"/>
          </p:nvPr>
        </p:nvSpPr>
        <p:spPr/>
        <p:txBody>
          <a:bodyPr/>
          <a:lstStyle/>
          <a:p>
            <a:pPr>
              <a:defRPr/>
            </a:pPr>
            <a:fld id="{0AFDC67C-7B28-475A-95C5-253F6F705D7E}" type="datetimeFigureOut">
              <a:rPr lang="hr-HR" smtClean="0"/>
              <a:pPr>
                <a:defRPr/>
              </a:pPr>
              <a:t>28.2.2021.</a:t>
            </a:fld>
            <a:endParaRPr lang="hr-HR"/>
          </a:p>
        </p:txBody>
      </p:sp>
      <p:sp>
        <p:nvSpPr>
          <p:cNvPr id="6" name="Footer Placeholder 5"/>
          <p:cNvSpPr>
            <a:spLocks noGrp="1"/>
          </p:cNvSpPr>
          <p:nvPr>
            <p:ph type="ftr" sz="quarter" idx="11"/>
          </p:nvPr>
        </p:nvSpPr>
        <p:spPr/>
        <p:txBody>
          <a:bodyPr/>
          <a:lstStyle/>
          <a:p>
            <a:pPr>
              <a:defRPr/>
            </a:pPr>
            <a:endParaRPr lang="hr-HR"/>
          </a:p>
        </p:txBody>
      </p:sp>
      <p:sp>
        <p:nvSpPr>
          <p:cNvPr id="7" name="Slide Number Placeholder 6"/>
          <p:cNvSpPr>
            <a:spLocks noGrp="1"/>
          </p:cNvSpPr>
          <p:nvPr>
            <p:ph type="sldNum" sz="quarter" idx="12"/>
          </p:nvPr>
        </p:nvSpPr>
        <p:spPr/>
        <p:txBody>
          <a:bodyPr/>
          <a:lstStyle/>
          <a:p>
            <a:pPr>
              <a:defRPr/>
            </a:pPr>
            <a:fld id="{CD311342-A84D-43C0-8AAB-4E435AEFDD79}" type="slidenum">
              <a:rPr lang="hr-HR" altLang="sr-Latn-RS" smtClean="0"/>
              <a:pPr>
                <a:defRPr/>
              </a:pPr>
              <a:t>‹#›</a:t>
            </a:fld>
            <a:endParaRPr lang="hr-HR" altLang="sr-Latn-RS"/>
          </a:p>
        </p:txBody>
      </p:sp>
    </p:spTree>
    <p:extLst>
      <p:ext uri="{BB962C8B-B14F-4D97-AF65-F5344CB8AC3E}">
        <p14:creationId xmlns:p14="http://schemas.microsoft.com/office/powerpoint/2010/main" val="12644958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ika s opisom">
    <p:spTree>
      <p:nvGrpSpPr>
        <p:cNvPr id="1" name=""/>
        <p:cNvGrpSpPr/>
        <p:nvPr/>
      </p:nvGrpSpPr>
      <p:grpSpPr>
        <a:xfrm>
          <a:off x="0" y="0"/>
          <a:ext cx="0" cy="0"/>
          <a:chOff x="0" y="0"/>
          <a:chExt cx="0" cy="0"/>
        </a:xfrm>
      </p:grpSpPr>
      <p:sp>
        <p:nvSpPr>
          <p:cNvPr id="2" name="Title 1"/>
          <p:cNvSpPr>
            <a:spLocks noGrp="1"/>
          </p:cNvSpPr>
          <p:nvPr>
            <p:ph type="title"/>
          </p:nvPr>
        </p:nvSpPr>
        <p:spPr>
          <a:xfrm>
            <a:off x="856061" y="609600"/>
            <a:ext cx="3753962" cy="1639886"/>
          </a:xfrm>
        </p:spPr>
        <p:txBody>
          <a:bodyPr anchor="b"/>
          <a:lstStyle>
            <a:lvl1pPr>
              <a:defRPr sz="3200"/>
            </a:lvl1pPr>
          </a:lstStyle>
          <a:p>
            <a:r>
              <a:rPr lang="hr-HR"/>
              <a:t>Kliknite da biste uredili stil naslova matrice</a:t>
            </a:r>
            <a:endParaRPr lang="en-US" dirty="0"/>
          </a:p>
        </p:txBody>
      </p:sp>
      <p:sp>
        <p:nvSpPr>
          <p:cNvPr id="3" name="Picture Placeholder 2"/>
          <p:cNvSpPr>
            <a:spLocks noGrp="1" noChangeAspect="1"/>
          </p:cNvSpPr>
          <p:nvPr>
            <p:ph type="pic" idx="1"/>
          </p:nvPr>
        </p:nvSpPr>
        <p:spPr>
          <a:xfrm>
            <a:off x="4832866" y="609600"/>
            <a:ext cx="3452693" cy="5181602"/>
          </a:xfrm>
          <a:prstGeom prst="round2DiagRect">
            <a:avLst>
              <a:gd name="adj1" fmla="val 6074"/>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defRPr lang="en-US" sz="3200"/>
            </a:lvl1pPr>
          </a:lstStyle>
          <a:p>
            <a:pPr marL="0" lvl="0" indent="0">
              <a:buNone/>
            </a:pPr>
            <a:r>
              <a:rPr lang="hr-HR"/>
              <a:t>Kliknite ikonu da biste dodali  sliku</a:t>
            </a:r>
            <a:endParaRPr lang="en-US" dirty="0"/>
          </a:p>
        </p:txBody>
      </p:sp>
      <p:sp>
        <p:nvSpPr>
          <p:cNvPr id="4" name="Text Placeholder 3"/>
          <p:cNvSpPr>
            <a:spLocks noGrp="1"/>
          </p:cNvSpPr>
          <p:nvPr>
            <p:ph type="body" sz="half" idx="2"/>
          </p:nvPr>
        </p:nvSpPr>
        <p:spPr>
          <a:xfrm>
            <a:off x="856059" y="2249486"/>
            <a:ext cx="3753964"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r-HR"/>
              <a:t>Kliknite da biste uredili matrice</a:t>
            </a:r>
          </a:p>
        </p:txBody>
      </p:sp>
      <p:sp>
        <p:nvSpPr>
          <p:cNvPr id="5" name="Date Placeholder 4"/>
          <p:cNvSpPr>
            <a:spLocks noGrp="1"/>
          </p:cNvSpPr>
          <p:nvPr>
            <p:ph type="dt" sz="half" idx="10"/>
          </p:nvPr>
        </p:nvSpPr>
        <p:spPr/>
        <p:txBody>
          <a:bodyPr/>
          <a:lstStyle/>
          <a:p>
            <a:pPr>
              <a:defRPr/>
            </a:pPr>
            <a:fld id="{0AFDC67C-7B28-475A-95C5-253F6F705D7E}" type="datetimeFigureOut">
              <a:rPr lang="hr-HR" smtClean="0"/>
              <a:pPr>
                <a:defRPr/>
              </a:pPr>
              <a:t>28.2.2021.</a:t>
            </a:fld>
            <a:endParaRPr lang="hr-HR"/>
          </a:p>
        </p:txBody>
      </p:sp>
      <p:sp>
        <p:nvSpPr>
          <p:cNvPr id="6" name="Footer Placeholder 5"/>
          <p:cNvSpPr>
            <a:spLocks noGrp="1"/>
          </p:cNvSpPr>
          <p:nvPr>
            <p:ph type="ftr" sz="quarter" idx="11"/>
          </p:nvPr>
        </p:nvSpPr>
        <p:spPr/>
        <p:txBody>
          <a:bodyPr/>
          <a:lstStyle/>
          <a:p>
            <a:pPr>
              <a:defRPr/>
            </a:pPr>
            <a:endParaRPr lang="hr-HR"/>
          </a:p>
        </p:txBody>
      </p:sp>
      <p:sp>
        <p:nvSpPr>
          <p:cNvPr id="7" name="Slide Number Placeholder 6"/>
          <p:cNvSpPr>
            <a:spLocks noGrp="1"/>
          </p:cNvSpPr>
          <p:nvPr>
            <p:ph type="sldNum" sz="quarter" idx="12"/>
          </p:nvPr>
        </p:nvSpPr>
        <p:spPr/>
        <p:txBody>
          <a:bodyPr/>
          <a:lstStyle/>
          <a:p>
            <a:pPr>
              <a:defRPr/>
            </a:pPr>
            <a:fld id="{CD311342-A84D-43C0-8AAB-4E435AEFDD79}" type="slidenum">
              <a:rPr lang="hr-HR" altLang="sr-Latn-RS" smtClean="0"/>
              <a:pPr>
                <a:defRPr/>
              </a:pPr>
              <a:t>‹#›</a:t>
            </a:fld>
            <a:endParaRPr lang="hr-HR" altLang="sr-Latn-RS"/>
          </a:p>
        </p:txBody>
      </p:sp>
    </p:spTree>
    <p:extLst>
      <p:ext uri="{BB962C8B-B14F-4D97-AF65-F5344CB8AC3E}">
        <p14:creationId xmlns:p14="http://schemas.microsoft.com/office/powerpoint/2010/main" val="3128811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14288" y="0"/>
            <a:ext cx="9041774" cy="6858001"/>
            <a:chOff x="-14288" y="0"/>
            <a:chExt cx="9041774"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grpSp>
        <p:grpSp>
          <p:nvGrpSpPr>
            <p:cNvPr id="10" name="Group 9"/>
            <p:cNvGrpSpPr/>
            <p:nvPr/>
          </p:nvGrpSpPr>
          <p:grpSpPr>
            <a:xfrm>
              <a:off x="8352798"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856060" y="618518"/>
            <a:ext cx="7429499"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856060" y="2249487"/>
            <a:ext cx="7429499" cy="3541714"/>
          </a:xfrm>
          <a:prstGeom prst="rect">
            <a:avLst/>
          </a:prstGeom>
        </p:spPr>
        <p:txBody>
          <a:bodyPr vert="horz" lIns="91440" tIns="45720" rIns="91440" bIns="45720" rtlCol="0">
            <a:normAutofit/>
          </a:body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endParaRPr lang="en-US" dirty="0"/>
          </a:p>
        </p:txBody>
      </p:sp>
      <p:sp>
        <p:nvSpPr>
          <p:cNvPr id="4" name="Date Placeholder 3"/>
          <p:cNvSpPr>
            <a:spLocks noGrp="1"/>
          </p:cNvSpPr>
          <p:nvPr>
            <p:ph type="dt" sz="half" idx="2"/>
          </p:nvPr>
        </p:nvSpPr>
        <p:spPr>
          <a:xfrm>
            <a:off x="5592691" y="5883277"/>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pPr>
              <a:defRPr/>
            </a:pPr>
            <a:fld id="{0AFDC67C-7B28-475A-95C5-253F6F705D7E}" type="datetimeFigureOut">
              <a:rPr lang="hr-HR" smtClean="0"/>
              <a:pPr>
                <a:defRPr/>
              </a:pPr>
              <a:t>28.2.2021.</a:t>
            </a:fld>
            <a:endParaRPr lang="hr-HR"/>
          </a:p>
        </p:txBody>
      </p:sp>
      <p:sp>
        <p:nvSpPr>
          <p:cNvPr id="5" name="Footer Placeholder 4"/>
          <p:cNvSpPr>
            <a:spLocks noGrp="1"/>
          </p:cNvSpPr>
          <p:nvPr>
            <p:ph type="ftr" sz="quarter" idx="3"/>
          </p:nvPr>
        </p:nvSpPr>
        <p:spPr>
          <a:xfrm>
            <a:off x="856059" y="5883276"/>
            <a:ext cx="4679482" cy="365125"/>
          </a:xfrm>
          <a:prstGeom prst="rect">
            <a:avLst/>
          </a:prstGeom>
        </p:spPr>
        <p:txBody>
          <a:bodyPr vert="horz" lIns="91440" tIns="45720" rIns="91440" bIns="45720" rtlCol="0" anchor="ctr"/>
          <a:lstStyle>
            <a:lvl1pPr algn="l">
              <a:defRPr sz="1050">
                <a:solidFill>
                  <a:schemeClr val="tx1">
                    <a:tint val="75000"/>
                  </a:schemeClr>
                </a:solidFill>
              </a:defRPr>
            </a:lvl1pPr>
          </a:lstStyle>
          <a:p>
            <a:pPr>
              <a:defRPr/>
            </a:pPr>
            <a:endParaRPr lang="hr-HR"/>
          </a:p>
        </p:txBody>
      </p:sp>
      <p:sp>
        <p:nvSpPr>
          <p:cNvPr id="6" name="Slide Number Placeholder 5"/>
          <p:cNvSpPr>
            <a:spLocks noGrp="1"/>
          </p:cNvSpPr>
          <p:nvPr>
            <p:ph type="sldNum" sz="quarter" idx="4"/>
          </p:nvPr>
        </p:nvSpPr>
        <p:spPr>
          <a:xfrm>
            <a:off x="7707241" y="5883275"/>
            <a:ext cx="578317" cy="365125"/>
          </a:xfrm>
          <a:prstGeom prst="rect">
            <a:avLst/>
          </a:prstGeom>
        </p:spPr>
        <p:txBody>
          <a:bodyPr vert="horz" lIns="91440" tIns="45720" rIns="91440" bIns="45720" rtlCol="0" anchor="ctr"/>
          <a:lstStyle>
            <a:lvl1pPr algn="r">
              <a:defRPr sz="1050">
                <a:solidFill>
                  <a:schemeClr val="tx1">
                    <a:tint val="75000"/>
                  </a:schemeClr>
                </a:solidFill>
              </a:defRPr>
            </a:lvl1pPr>
          </a:lstStyle>
          <a:p>
            <a:pPr>
              <a:defRPr/>
            </a:pPr>
            <a:fld id="{CD311342-A84D-43C0-8AAB-4E435AEFDD79}" type="slidenum">
              <a:rPr lang="hr-HR" altLang="sr-Latn-RS" smtClean="0"/>
              <a:pPr>
                <a:defRPr/>
              </a:pPr>
              <a:t>‹#›</a:t>
            </a:fld>
            <a:endParaRPr lang="hr-HR" altLang="sr-Latn-RS"/>
          </a:p>
        </p:txBody>
      </p:sp>
    </p:spTree>
    <p:extLst>
      <p:ext uri="{BB962C8B-B14F-4D97-AF65-F5344CB8AC3E}">
        <p14:creationId xmlns:p14="http://schemas.microsoft.com/office/powerpoint/2010/main" val="454045269"/>
      </p:ext>
    </p:extLst>
  </p:cSld>
  <p:clrMap bg1="dk1" tx1="lt1" bg2="dk2" tx2="lt2" accent1="accent1" accent2="accent2" accent3="accent3" accent4="accent4" accent5="accent5" accent6="accent6" hlink="hlink" folHlink="folHlink"/>
  <p:sldLayoutIdLst>
    <p:sldLayoutId id="2147483953" r:id="rId1"/>
    <p:sldLayoutId id="2147483954" r:id="rId2"/>
    <p:sldLayoutId id="2147483955" r:id="rId3"/>
    <p:sldLayoutId id="2147483956" r:id="rId4"/>
    <p:sldLayoutId id="2147483957" r:id="rId5"/>
    <p:sldLayoutId id="2147483958" r:id="rId6"/>
    <p:sldLayoutId id="2147483959" r:id="rId7"/>
    <p:sldLayoutId id="2147483960" r:id="rId8"/>
    <p:sldLayoutId id="2147483961" r:id="rId9"/>
    <p:sldLayoutId id="2147483962" r:id="rId10"/>
    <p:sldLayoutId id="2147483963" r:id="rId11"/>
    <p:sldLayoutId id="2147483964" r:id="rId12"/>
    <p:sldLayoutId id="2147483965" r:id="rId13"/>
    <p:sldLayoutId id="2147483966" r:id="rId14"/>
    <p:sldLayoutId id="2147483967" r:id="rId15"/>
    <p:sldLayoutId id="2147483968" r:id="rId16"/>
    <p:sldLayoutId id="214748396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F58D138-35FF-4A3E-9FCD-A6044FD3CB6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9144002" cy="6858001"/>
            <a:chOff x="0" y="-1"/>
            <a:chExt cx="12192003" cy="6858001"/>
          </a:xfrm>
        </p:grpSpPr>
        <p:sp useBgFill="1">
          <p:nvSpPr>
            <p:cNvPr id="10" name="Rectangle 9">
              <a:extLst>
                <a:ext uri="{FF2B5EF4-FFF2-40B4-BE49-F238E27FC236}">
                  <a16:creationId xmlns:a16="http://schemas.microsoft.com/office/drawing/2014/main" id="{F5BD0798-598F-4D8A-86B1-B5EFC74440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a:extLst>
                <a:ext uri="{FF2B5EF4-FFF2-40B4-BE49-F238E27FC236}">
                  <a16:creationId xmlns:a16="http://schemas.microsoft.com/office/drawing/2014/main" id="{AC94F2E1-5E1D-4DE4-876F-B863EF537693}"/>
                </a:ext>
                <a:ext uri="{C183D7F6-B498-43B3-948B-1728B52AA6E4}">
                  <adec:decorative xmlns:adec="http://schemas.microsoft.com/office/drawing/2017/decorative" val="1"/>
                </a:ext>
              </a:extLst>
            </p:cNvPr>
            <p:cNvPicPr>
              <a:picLocks noChangeAspect="1" noChangeArrowheads="1"/>
            </p:cNvPicPr>
            <p:nvPr>
              <p:extLst>
                <p:ext uri="{386F3935-93C4-4BCD-93E2-E3B085C9AB24}">
                  <p16:designElem xmlns:p16="http://schemas.microsoft.com/office/powerpoint/2015/main" val="1"/>
                </p:ext>
              </p:extLst>
            </p:nvPr>
          </p:nvPicPr>
          <p:blipFill>
            <a:blip r:embed="rId3">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6="http://schemas.microsoft.com/office/drawing/2014/main" xmlns:a14="http://schemas.microsoft.com/office/drawing/2010/main" xmlns:p14="http://schemas.microsoft.com/office/powerpoint/2010/main">
                  <a:solidFill>
                    <a:srgbClr val="FFFFFF"/>
                  </a:solidFill>
                </a14:hiddenFill>
              </a:ext>
            </a:extLst>
          </p:spPr>
        </p:pic>
      </p:grpSp>
      <p:sp>
        <p:nvSpPr>
          <p:cNvPr id="2" name="Title 1">
            <a:extLst>
              <a:ext uri="{FF2B5EF4-FFF2-40B4-BE49-F238E27FC236}">
                <a16:creationId xmlns:a16="http://schemas.microsoft.com/office/drawing/2014/main" id="{940EB7B7-E994-457D-8944-3C68E82F1085}"/>
              </a:ext>
            </a:extLst>
          </p:cNvPr>
          <p:cNvSpPr>
            <a:spLocks noGrp="1"/>
          </p:cNvSpPr>
          <p:nvPr>
            <p:ph type="ctrTitle"/>
          </p:nvPr>
        </p:nvSpPr>
        <p:spPr>
          <a:xfrm>
            <a:off x="857249" y="3906205"/>
            <a:ext cx="7662861" cy="1835784"/>
          </a:xfrm>
        </p:spPr>
        <p:txBody>
          <a:bodyPr>
            <a:noAutofit/>
          </a:bodyPr>
          <a:lstStyle/>
          <a:p>
            <a:pPr eaLnBrk="1" fontAlgn="auto" hangingPunct="1">
              <a:spcAft>
                <a:spcPts val="0"/>
              </a:spcAft>
              <a:defRPr/>
            </a:pPr>
            <a:r>
              <a:rPr lang="hr-HR" sz="2800" dirty="0">
                <a:latin typeface="Aharoni" panose="02010803020104030203" pitchFamily="2" charset="-79"/>
                <a:cs typeface="Aharoni" panose="02010803020104030203" pitchFamily="2" charset="-79"/>
              </a:rPr>
              <a:t>DSS </a:t>
            </a:r>
            <a:r>
              <a:rPr lang="hr-HR" sz="2800" i="1" dirty="0">
                <a:latin typeface="Aharoni" panose="02010803020104030203" pitchFamily="2" charset="-79"/>
                <a:cs typeface="Aharoni" panose="02010803020104030203" pitchFamily="2" charset="-79"/>
              </a:rPr>
              <a:t>Ostvarenost ishoda u predmetu latinski jezik u strukovnim programima</a:t>
            </a:r>
            <a:r>
              <a:rPr lang="hr-HR" sz="2800" dirty="0">
                <a:latin typeface="Aharoni" panose="02010803020104030203" pitchFamily="2" charset="-79"/>
                <a:cs typeface="Aharoni" panose="02010803020104030203" pitchFamily="2" charset="-79"/>
              </a:rPr>
              <a:t> – </a:t>
            </a:r>
            <a:r>
              <a:rPr lang="hr-HR" sz="2800" cap="none" dirty="0">
                <a:latin typeface="Aharoni" panose="02010803020104030203" pitchFamily="2" charset="-79"/>
                <a:cs typeface="Aharoni" panose="02010803020104030203" pitchFamily="2" charset="-79"/>
              </a:rPr>
              <a:t>online</a:t>
            </a:r>
            <a:r>
              <a:rPr lang="hr-HR" sz="2800" dirty="0">
                <a:latin typeface="Aharoni" panose="02010803020104030203" pitchFamily="2" charset="-79"/>
                <a:cs typeface="Aharoni" panose="02010803020104030203" pitchFamily="2" charset="-79"/>
              </a:rPr>
              <a:t> 23.02. 2021.</a:t>
            </a:r>
          </a:p>
        </p:txBody>
      </p:sp>
      <p:sp>
        <p:nvSpPr>
          <p:cNvPr id="3" name="Subtitle 2">
            <a:extLst>
              <a:ext uri="{FF2B5EF4-FFF2-40B4-BE49-F238E27FC236}">
                <a16:creationId xmlns:a16="http://schemas.microsoft.com/office/drawing/2014/main" id="{C081154C-D315-4D0D-8CB3-C5724D8EA09E}"/>
              </a:ext>
            </a:extLst>
          </p:cNvPr>
          <p:cNvSpPr>
            <a:spLocks noGrp="1"/>
          </p:cNvSpPr>
          <p:nvPr>
            <p:ph type="subTitle" idx="1"/>
          </p:nvPr>
        </p:nvSpPr>
        <p:spPr>
          <a:xfrm>
            <a:off x="857250" y="5244572"/>
            <a:ext cx="6623049" cy="690562"/>
          </a:xfrm>
        </p:spPr>
        <p:txBody>
          <a:bodyPr anchor="t">
            <a:normAutofit fontScale="25000" lnSpcReduction="20000"/>
          </a:bodyPr>
          <a:lstStyle/>
          <a:p>
            <a:pPr eaLnBrk="1" fontAlgn="auto" hangingPunct="1">
              <a:lnSpc>
                <a:spcPct val="110000"/>
              </a:lnSpc>
              <a:spcAft>
                <a:spcPts val="0"/>
              </a:spcAft>
              <a:buFont typeface="Wingdings"/>
              <a:buNone/>
              <a:defRPr/>
            </a:pPr>
            <a:r>
              <a:rPr lang="hr-HR" sz="500">
                <a:latin typeface="Aharoni" panose="02010803020104030203" pitchFamily="2" charset="-79"/>
                <a:cs typeface="Aharoni" panose="02010803020104030203" pitchFamily="2" charset="-79"/>
              </a:rPr>
              <a:t>Latinski jezik u okviru </a:t>
            </a:r>
          </a:p>
          <a:p>
            <a:pPr eaLnBrk="1" fontAlgn="auto" hangingPunct="1">
              <a:lnSpc>
                <a:spcPct val="110000"/>
              </a:lnSpc>
              <a:spcAft>
                <a:spcPts val="0"/>
              </a:spcAft>
              <a:buFont typeface="Wingdings"/>
              <a:buNone/>
              <a:defRPr/>
            </a:pPr>
            <a:r>
              <a:rPr lang="hr-HR" sz="500">
                <a:latin typeface="Aharoni" panose="02010803020104030203" pitchFamily="2" charset="-79"/>
                <a:cs typeface="Aharoni" panose="02010803020104030203" pitchFamily="2" charset="-79"/>
              </a:rPr>
              <a:t>općeobrazovnog modula</a:t>
            </a:r>
          </a:p>
          <a:p>
            <a:pPr eaLnBrk="1" fontAlgn="auto" hangingPunct="1">
              <a:lnSpc>
                <a:spcPct val="110000"/>
              </a:lnSpc>
              <a:spcAft>
                <a:spcPts val="0"/>
              </a:spcAft>
              <a:buFont typeface="Wingdings"/>
              <a:buNone/>
              <a:defRPr/>
            </a:pPr>
            <a:r>
              <a:rPr lang="hr-HR" sz="500">
                <a:latin typeface="Aharoni" panose="02010803020104030203" pitchFamily="2" charset="-79"/>
                <a:cs typeface="Aharoni" panose="02010803020104030203" pitchFamily="2" charset="-79"/>
              </a:rPr>
              <a:t> za </a:t>
            </a:r>
          </a:p>
          <a:p>
            <a:pPr eaLnBrk="1" fontAlgn="auto" hangingPunct="1">
              <a:lnSpc>
                <a:spcPct val="110000"/>
              </a:lnSpc>
              <a:spcAft>
                <a:spcPts val="0"/>
              </a:spcAft>
              <a:buFont typeface="Wingdings"/>
              <a:buNone/>
              <a:defRPr/>
            </a:pPr>
            <a:r>
              <a:rPr lang="hr-HR" sz="500">
                <a:latin typeface="Aharoni" panose="02010803020104030203" pitchFamily="2" charset="-79"/>
                <a:cs typeface="Aharoni" panose="02010803020104030203" pitchFamily="2" charset="-79"/>
              </a:rPr>
              <a:t>Dvogodišnji program </a:t>
            </a:r>
          </a:p>
          <a:p>
            <a:pPr eaLnBrk="1" fontAlgn="auto" hangingPunct="1">
              <a:lnSpc>
                <a:spcPct val="110000"/>
              </a:lnSpc>
              <a:spcAft>
                <a:spcPts val="0"/>
              </a:spcAft>
              <a:buFont typeface="Wingdings"/>
              <a:buNone/>
              <a:defRPr/>
            </a:pPr>
            <a:r>
              <a:rPr lang="hr-HR" sz="500">
                <a:latin typeface="Aharoni" panose="02010803020104030203" pitchFamily="2" charset="-79"/>
                <a:cs typeface="Aharoni" panose="02010803020104030203" pitchFamily="2" charset="-79"/>
              </a:rPr>
              <a:t>(dva sata tjedno, 70 sati godišnje)</a:t>
            </a:r>
          </a:p>
          <a:p>
            <a:pPr eaLnBrk="1" fontAlgn="auto" hangingPunct="1">
              <a:lnSpc>
                <a:spcPct val="110000"/>
              </a:lnSpc>
              <a:spcAft>
                <a:spcPts val="0"/>
              </a:spcAft>
              <a:buFont typeface="Wingdings"/>
              <a:buNone/>
              <a:defRPr/>
            </a:pPr>
            <a:r>
              <a:rPr lang="hr-HR" sz="500">
                <a:latin typeface="Aharoni" panose="02010803020104030203" pitchFamily="2" charset="-79"/>
                <a:cs typeface="Aharoni" panose="02010803020104030203" pitchFamily="2" charset="-79"/>
              </a:rPr>
              <a:t>prvi i drugi razredi</a:t>
            </a:r>
          </a:p>
          <a:p>
            <a:pPr eaLnBrk="1" fontAlgn="auto" hangingPunct="1">
              <a:lnSpc>
                <a:spcPct val="110000"/>
              </a:lnSpc>
              <a:spcAft>
                <a:spcPts val="0"/>
              </a:spcAft>
              <a:buFont typeface="Wingdings"/>
              <a:buNone/>
              <a:defRPr/>
            </a:pPr>
            <a:endParaRPr lang="hr-HR" sz="500"/>
          </a:p>
        </p:txBody>
      </p:sp>
      <p:grpSp>
        <p:nvGrpSpPr>
          <p:cNvPr id="13" name="Group 12">
            <a:extLst>
              <a:ext uri="{FF2B5EF4-FFF2-40B4-BE49-F238E27FC236}">
                <a16:creationId xmlns:a16="http://schemas.microsoft.com/office/drawing/2014/main" id="{B6B0FEEE-81F6-4CFD-9F19-7422C2BBB73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716" y="0"/>
            <a:ext cx="915604"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14" name="Rectangle 5">
              <a:extLst>
                <a:ext uri="{FF2B5EF4-FFF2-40B4-BE49-F238E27FC236}">
                  <a16:creationId xmlns:a16="http://schemas.microsoft.com/office/drawing/2014/main" id="{610875A9-E6B1-4A9E-8D06-56271808AF82}"/>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15" name="Freeform 6">
              <a:extLst>
                <a:ext uri="{FF2B5EF4-FFF2-40B4-BE49-F238E27FC236}">
                  <a16:creationId xmlns:a16="http://schemas.microsoft.com/office/drawing/2014/main" id="{3568C212-C192-4F35-9EDA-FFAFA2620E6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6" name="Freeform 7">
              <a:extLst>
                <a:ext uri="{FF2B5EF4-FFF2-40B4-BE49-F238E27FC236}">
                  <a16:creationId xmlns:a16="http://schemas.microsoft.com/office/drawing/2014/main" id="{3AB2D5B1-4EF5-411D-98F9-332CE875D0E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7" name="Freeform 8">
              <a:extLst>
                <a:ext uri="{FF2B5EF4-FFF2-40B4-BE49-F238E27FC236}">
                  <a16:creationId xmlns:a16="http://schemas.microsoft.com/office/drawing/2014/main" id="{901DF0D0-5B9C-4A92-A0C5-F70CC77B49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8" name="Freeform 9">
              <a:extLst>
                <a:ext uri="{FF2B5EF4-FFF2-40B4-BE49-F238E27FC236}">
                  <a16:creationId xmlns:a16="http://schemas.microsoft.com/office/drawing/2014/main" id="{0E44C639-7E08-4ED9-87D3-7E1DEBD17FA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9" name="Freeform 10">
              <a:extLst>
                <a:ext uri="{FF2B5EF4-FFF2-40B4-BE49-F238E27FC236}">
                  <a16:creationId xmlns:a16="http://schemas.microsoft.com/office/drawing/2014/main" id="{8D55EDFE-6B27-4CEF-A149-DE03F25854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 name="Freeform 11">
              <a:extLst>
                <a:ext uri="{FF2B5EF4-FFF2-40B4-BE49-F238E27FC236}">
                  <a16:creationId xmlns:a16="http://schemas.microsoft.com/office/drawing/2014/main" id="{899753F1-0A7C-4019-B0D4-98E8D65551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1" name="Freeform 12">
              <a:extLst>
                <a:ext uri="{FF2B5EF4-FFF2-40B4-BE49-F238E27FC236}">
                  <a16:creationId xmlns:a16="http://schemas.microsoft.com/office/drawing/2014/main" id="{2E46CC92-32DE-4118-9922-E40E32D0C83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2" name="Freeform 13">
              <a:extLst>
                <a:ext uri="{FF2B5EF4-FFF2-40B4-BE49-F238E27FC236}">
                  <a16:creationId xmlns:a16="http://schemas.microsoft.com/office/drawing/2014/main" id="{6E837780-3EEC-4D7C-AE0A-B85D4B4D7A1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3" name="Freeform 14">
              <a:extLst>
                <a:ext uri="{FF2B5EF4-FFF2-40B4-BE49-F238E27FC236}">
                  <a16:creationId xmlns:a16="http://schemas.microsoft.com/office/drawing/2014/main" id="{FF9C7BD2-1595-4FB5-84CC-08DBE10EF2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4" name="Freeform 15">
              <a:extLst>
                <a:ext uri="{FF2B5EF4-FFF2-40B4-BE49-F238E27FC236}">
                  <a16:creationId xmlns:a16="http://schemas.microsoft.com/office/drawing/2014/main" id="{223B4D7F-AAB4-4C07-8497-AC90FC7AC81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5" name="Line 16">
              <a:extLst>
                <a:ext uri="{FF2B5EF4-FFF2-40B4-BE49-F238E27FC236}">
                  <a16:creationId xmlns:a16="http://schemas.microsoft.com/office/drawing/2014/main" id="{BF0BC434-CADA-4A14-9CC4-514A8AC0AD81}"/>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sp>
        <p:sp>
          <p:nvSpPr>
            <p:cNvPr id="26" name="Freeform 17">
              <a:extLst>
                <a:ext uri="{FF2B5EF4-FFF2-40B4-BE49-F238E27FC236}">
                  <a16:creationId xmlns:a16="http://schemas.microsoft.com/office/drawing/2014/main" id="{64B93112-5E7A-4AD7-9F08-EC9DE3B7AB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7" name="Freeform 18">
              <a:extLst>
                <a:ext uri="{FF2B5EF4-FFF2-40B4-BE49-F238E27FC236}">
                  <a16:creationId xmlns:a16="http://schemas.microsoft.com/office/drawing/2014/main" id="{104C40EC-49BC-4BF4-9B0F-36413F92C1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8" name="Freeform 19">
              <a:extLst>
                <a:ext uri="{FF2B5EF4-FFF2-40B4-BE49-F238E27FC236}">
                  <a16:creationId xmlns:a16="http://schemas.microsoft.com/office/drawing/2014/main" id="{490CF2A3-97A8-4A5C-AA71-F66D5EFB6F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9" name="Freeform 20">
              <a:extLst>
                <a:ext uri="{FF2B5EF4-FFF2-40B4-BE49-F238E27FC236}">
                  <a16:creationId xmlns:a16="http://schemas.microsoft.com/office/drawing/2014/main" id="{AD278AAA-5D43-4120-94A8-8CABD2B2D4B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0" name="Rectangle 21">
              <a:extLst>
                <a:ext uri="{FF2B5EF4-FFF2-40B4-BE49-F238E27FC236}">
                  <a16:creationId xmlns:a16="http://schemas.microsoft.com/office/drawing/2014/main" id="{4063DBF1-AA0B-41AE-B075-3592DD039EBD}"/>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31" name="Freeform 22">
              <a:extLst>
                <a:ext uri="{FF2B5EF4-FFF2-40B4-BE49-F238E27FC236}">
                  <a16:creationId xmlns:a16="http://schemas.microsoft.com/office/drawing/2014/main" id="{084C0B7D-251C-4399-AF81-3D417E6CCA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2" name="Freeform 23">
              <a:extLst>
                <a:ext uri="{FF2B5EF4-FFF2-40B4-BE49-F238E27FC236}">
                  <a16:creationId xmlns:a16="http://schemas.microsoft.com/office/drawing/2014/main" id="{41CBB601-6248-4C6A-8CE0-EDE956CA678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3" name="Freeform 24">
              <a:extLst>
                <a:ext uri="{FF2B5EF4-FFF2-40B4-BE49-F238E27FC236}">
                  <a16:creationId xmlns:a16="http://schemas.microsoft.com/office/drawing/2014/main" id="{61217433-E7AF-4C9E-B859-8B51FDE44F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4" name="Freeform 25">
              <a:extLst>
                <a:ext uri="{FF2B5EF4-FFF2-40B4-BE49-F238E27FC236}">
                  <a16:creationId xmlns:a16="http://schemas.microsoft.com/office/drawing/2014/main" id="{83750ECC-2687-4D3D-AF82-9D55F4A9563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5" name="Freeform 26">
              <a:extLst>
                <a:ext uri="{FF2B5EF4-FFF2-40B4-BE49-F238E27FC236}">
                  <a16:creationId xmlns:a16="http://schemas.microsoft.com/office/drawing/2014/main" id="{481712CE-D3D3-48A9-9194-29514E8264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6" name="Freeform 27">
              <a:extLst>
                <a:ext uri="{FF2B5EF4-FFF2-40B4-BE49-F238E27FC236}">
                  <a16:creationId xmlns:a16="http://schemas.microsoft.com/office/drawing/2014/main" id="{AFDCA284-1452-42D7-8188-8DBBF55001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7" name="Freeform 28">
              <a:extLst>
                <a:ext uri="{FF2B5EF4-FFF2-40B4-BE49-F238E27FC236}">
                  <a16:creationId xmlns:a16="http://schemas.microsoft.com/office/drawing/2014/main" id="{84621BF2-B93B-49DE-A0E9-7DB87A12DF6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8" name="Freeform 29">
              <a:extLst>
                <a:ext uri="{FF2B5EF4-FFF2-40B4-BE49-F238E27FC236}">
                  <a16:creationId xmlns:a16="http://schemas.microsoft.com/office/drawing/2014/main" id="{23D257B1-AE83-4340-9A3D-9AF67475D5E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9" name="Freeform 30">
              <a:extLst>
                <a:ext uri="{FF2B5EF4-FFF2-40B4-BE49-F238E27FC236}">
                  <a16:creationId xmlns:a16="http://schemas.microsoft.com/office/drawing/2014/main" id="{48C080A8-F687-4FC3-85A0-06C260CA40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0" name="Freeform 31">
              <a:extLst>
                <a:ext uri="{FF2B5EF4-FFF2-40B4-BE49-F238E27FC236}">
                  <a16:creationId xmlns:a16="http://schemas.microsoft.com/office/drawing/2014/main" id="{A63FB1C6-D023-4C54-8D8E-319888E058C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grpSp>
      <p:pic>
        <p:nvPicPr>
          <p:cNvPr id="4" name="Slika 3">
            <a:extLst>
              <a:ext uri="{FF2B5EF4-FFF2-40B4-BE49-F238E27FC236}">
                <a16:creationId xmlns:a16="http://schemas.microsoft.com/office/drawing/2014/main" id="{79895EF6-82A7-4B4B-BB92-E100A8766273}"/>
              </a:ext>
            </a:extLst>
          </p:cNvPr>
          <p:cNvPicPr>
            <a:picLocks noChangeAspect="1"/>
          </p:cNvPicPr>
          <p:nvPr/>
        </p:nvPicPr>
        <p:blipFill rotWithShape="1">
          <a:blip r:embed="rId4"/>
          <a:srcRect r="2" b="1911"/>
          <a:stretch/>
        </p:blipFill>
        <p:spPr>
          <a:xfrm>
            <a:off x="856058" y="606426"/>
            <a:ext cx="7434265"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pic>
      <p:grpSp>
        <p:nvGrpSpPr>
          <p:cNvPr id="42" name="Group 41">
            <a:extLst>
              <a:ext uri="{FF2B5EF4-FFF2-40B4-BE49-F238E27FC236}">
                <a16:creationId xmlns:a16="http://schemas.microsoft.com/office/drawing/2014/main" id="{ED8042C1-215E-4C21-BB6B-38C5EE46944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523684" y="0"/>
            <a:ext cx="506016"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43" name="Freeform 32">
              <a:extLst>
                <a:ext uri="{FF2B5EF4-FFF2-40B4-BE49-F238E27FC236}">
                  <a16:creationId xmlns:a16="http://schemas.microsoft.com/office/drawing/2014/main" id="{134E4A6E-1602-4ED8-95F4-2649025B44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4" name="Freeform 33">
              <a:extLst>
                <a:ext uri="{FF2B5EF4-FFF2-40B4-BE49-F238E27FC236}">
                  <a16:creationId xmlns:a16="http://schemas.microsoft.com/office/drawing/2014/main" id="{E26FC114-5BB0-453D-9D96-4A82F7EB73D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5" name="Freeform 34">
              <a:extLst>
                <a:ext uri="{FF2B5EF4-FFF2-40B4-BE49-F238E27FC236}">
                  <a16:creationId xmlns:a16="http://schemas.microsoft.com/office/drawing/2014/main" id="{42DD29BE-7338-48CF-A8E4-AE63B9474AD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6" name="Freeform 35">
              <a:extLst>
                <a:ext uri="{FF2B5EF4-FFF2-40B4-BE49-F238E27FC236}">
                  <a16:creationId xmlns:a16="http://schemas.microsoft.com/office/drawing/2014/main" id="{38DA003C-8448-4B2C-AFEC-8354C0FCFD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7" name="Freeform 36">
              <a:extLst>
                <a:ext uri="{FF2B5EF4-FFF2-40B4-BE49-F238E27FC236}">
                  <a16:creationId xmlns:a16="http://schemas.microsoft.com/office/drawing/2014/main" id="{444007C8-E852-4C4C-B866-1F029E7D349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8" name="Freeform 37">
              <a:extLst>
                <a:ext uri="{FF2B5EF4-FFF2-40B4-BE49-F238E27FC236}">
                  <a16:creationId xmlns:a16="http://schemas.microsoft.com/office/drawing/2014/main" id="{93687523-D874-491A-A0CA-5C46712A92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9" name="Freeform 38">
              <a:extLst>
                <a:ext uri="{FF2B5EF4-FFF2-40B4-BE49-F238E27FC236}">
                  <a16:creationId xmlns:a16="http://schemas.microsoft.com/office/drawing/2014/main" id="{8B54C82F-6BF1-43CD-8E37-69E9A44A8D2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50" name="Freeform 39">
              <a:extLst>
                <a:ext uri="{FF2B5EF4-FFF2-40B4-BE49-F238E27FC236}">
                  <a16:creationId xmlns:a16="http://schemas.microsoft.com/office/drawing/2014/main" id="{7319E2D4-6B6C-40D8-BED9-458580829D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51" name="Freeform 40">
              <a:extLst>
                <a:ext uri="{FF2B5EF4-FFF2-40B4-BE49-F238E27FC236}">
                  <a16:creationId xmlns:a16="http://schemas.microsoft.com/office/drawing/2014/main" id="{12E07592-0C27-4DBF-9DCB-3629BB6DEE5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52" name="Rectangle 41">
              <a:extLst>
                <a:ext uri="{FF2B5EF4-FFF2-40B4-BE49-F238E27FC236}">
                  <a16:creationId xmlns:a16="http://schemas.microsoft.com/office/drawing/2014/main" id="{9EA2E577-F748-4C1C-BD16-8356C2F763F5}"/>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939587" y="6596063"/>
              <a:ext cx="23813" cy="252413"/>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21AA0-004E-41E8-A99F-F78829FFFEDD}"/>
              </a:ext>
            </a:extLst>
          </p:cNvPr>
          <p:cNvSpPr>
            <a:spLocks noGrp="1"/>
          </p:cNvSpPr>
          <p:nvPr>
            <p:ph type="title"/>
          </p:nvPr>
        </p:nvSpPr>
        <p:spPr>
          <a:xfrm>
            <a:off x="457200" y="274638"/>
            <a:ext cx="8002588" cy="777875"/>
          </a:xfrm>
        </p:spPr>
        <p:txBody>
          <a:bodyPr>
            <a:normAutofit fontScale="90000"/>
          </a:bodyPr>
          <a:lstStyle/>
          <a:p>
            <a:pPr>
              <a:defRPr/>
            </a:pPr>
            <a:r>
              <a:rPr lang="hr-HR" dirty="0">
                <a:latin typeface="Aharoni" panose="02010803020104030203" pitchFamily="2" charset="-79"/>
                <a:cs typeface="Aharoni" panose="02010803020104030203" pitchFamily="2" charset="-79"/>
              </a:rPr>
              <a:t>Primjeri provjeravanja ishoda- civilizacija</a:t>
            </a:r>
          </a:p>
        </p:txBody>
      </p:sp>
      <p:graphicFrame>
        <p:nvGraphicFramePr>
          <p:cNvPr id="4" name="Content Placeholder 3">
            <a:extLst>
              <a:ext uri="{FF2B5EF4-FFF2-40B4-BE49-F238E27FC236}">
                <a16:creationId xmlns:a16="http://schemas.microsoft.com/office/drawing/2014/main" id="{1854D0E0-6E7D-4C94-997A-CA8373B8216A}"/>
              </a:ext>
            </a:extLst>
          </p:cNvPr>
          <p:cNvGraphicFramePr>
            <a:graphicFrameLocks noGrp="1"/>
          </p:cNvGraphicFramePr>
          <p:nvPr>
            <p:ph idx="1"/>
            <p:extLst>
              <p:ext uri="{D42A27DB-BD31-4B8C-83A1-F6EECF244321}">
                <p14:modId xmlns:p14="http://schemas.microsoft.com/office/powerpoint/2010/main" val="3700259678"/>
              </p:ext>
            </p:extLst>
          </p:nvPr>
        </p:nvGraphicFramePr>
        <p:xfrm>
          <a:off x="323528" y="1122489"/>
          <a:ext cx="8352928" cy="5704679"/>
        </p:xfrm>
        <a:graphic>
          <a:graphicData uri="http://schemas.openxmlformats.org/drawingml/2006/table">
            <a:tbl>
              <a:tblPr firstRow="1" bandRow="1">
                <a:tableStyleId>{5C22544A-7EE6-4342-B048-85BDC9FD1C3A}</a:tableStyleId>
              </a:tblPr>
              <a:tblGrid>
                <a:gridCol w="3843667">
                  <a:extLst>
                    <a:ext uri="{9D8B030D-6E8A-4147-A177-3AD203B41FA5}">
                      <a16:colId xmlns:a16="http://schemas.microsoft.com/office/drawing/2014/main" val="20000"/>
                    </a:ext>
                  </a:extLst>
                </a:gridCol>
                <a:gridCol w="4509261">
                  <a:extLst>
                    <a:ext uri="{9D8B030D-6E8A-4147-A177-3AD203B41FA5}">
                      <a16:colId xmlns:a16="http://schemas.microsoft.com/office/drawing/2014/main" val="20001"/>
                    </a:ext>
                  </a:extLst>
                </a:gridCol>
              </a:tblGrid>
              <a:tr h="964691">
                <a:tc>
                  <a:txBody>
                    <a:bodyPr/>
                    <a:lstStyle/>
                    <a:p>
                      <a:r>
                        <a:rPr kumimoji="0" lang="hr-HR" sz="1400" b="1" kern="1200" dirty="0">
                          <a:solidFill>
                            <a:schemeClr val="tx1"/>
                          </a:solidFill>
                          <a:effectLst/>
                          <a:latin typeface="Aharoni" panose="02010803020104030203" pitchFamily="2" charset="-79"/>
                          <a:ea typeface="+mn-ea"/>
                          <a:cs typeface="Aharoni" panose="02010803020104030203" pitchFamily="2" charset="-79"/>
                        </a:rPr>
                        <a:t>objasniti pojam nacionalnog identiteta i njegov doprinos u stvaranju europskog kulturnog naslijeđa</a:t>
                      </a:r>
                      <a:endParaRPr lang="hr-HR" sz="1400" dirty="0">
                        <a:latin typeface="Aharoni" panose="02010803020104030203" pitchFamily="2" charset="-79"/>
                        <a:cs typeface="Aharoni" panose="02010803020104030203" pitchFamily="2" charset="-79"/>
                      </a:endParaRPr>
                    </a:p>
                  </a:txBody>
                  <a:tcPr marL="91433" marR="91433"/>
                </a:tc>
                <a:tc>
                  <a:txBody>
                    <a:bodyPr/>
                    <a:lstStyle/>
                    <a:p>
                      <a:r>
                        <a:rPr kumimoji="0" lang="hr-HR" sz="1400" b="0" kern="1200" dirty="0">
                          <a:solidFill>
                            <a:schemeClr val="tx1"/>
                          </a:solidFill>
                          <a:effectLst/>
                          <a:latin typeface="Aharoni" panose="02010803020104030203" pitchFamily="2" charset="-79"/>
                          <a:ea typeface="+mn-ea"/>
                          <a:cs typeface="Aharoni" panose="02010803020104030203" pitchFamily="2" charset="-79"/>
                        </a:rPr>
                        <a:t>K</a:t>
                      </a:r>
                      <a:r>
                        <a:rPr kumimoji="0" lang="en-US" sz="1400" b="0" kern="1200" dirty="0" err="1">
                          <a:solidFill>
                            <a:schemeClr val="tx1"/>
                          </a:solidFill>
                          <a:effectLst/>
                          <a:latin typeface="Aharoni" panose="02010803020104030203" pitchFamily="2" charset="-79"/>
                          <a:ea typeface="+mn-ea"/>
                          <a:cs typeface="Aharoni" panose="02010803020104030203" pitchFamily="2" charset="-79"/>
                        </a:rPr>
                        <a:t>oristeći</a:t>
                      </a:r>
                      <a:r>
                        <a:rPr kumimoji="0" lang="en-US" sz="1400" b="0" kern="1200" dirty="0">
                          <a:solidFill>
                            <a:schemeClr val="tx1"/>
                          </a:solidFill>
                          <a:effectLst/>
                          <a:latin typeface="Aharoni" panose="02010803020104030203" pitchFamily="2" charset="-79"/>
                          <a:ea typeface="+mn-ea"/>
                          <a:cs typeface="Aharoni" panose="02010803020104030203" pitchFamily="2" charset="-79"/>
                        </a:rPr>
                        <a:t> internet i </a:t>
                      </a:r>
                      <a:r>
                        <a:rPr kumimoji="0" lang="en-US" sz="1400" b="0" kern="1200" dirty="0" err="1">
                          <a:solidFill>
                            <a:schemeClr val="tx1"/>
                          </a:solidFill>
                          <a:effectLst/>
                          <a:latin typeface="Aharoni" panose="02010803020104030203" pitchFamily="2" charset="-79"/>
                          <a:ea typeface="+mn-ea"/>
                          <a:cs typeface="Aharoni" panose="02010803020104030203" pitchFamily="2" charset="-79"/>
                        </a:rPr>
                        <a:t>druge</a:t>
                      </a:r>
                      <a:r>
                        <a:rPr kumimoji="0" lang="en-US" sz="1400" b="0" kern="1200" dirty="0">
                          <a:solidFill>
                            <a:schemeClr val="tx1"/>
                          </a:solidFill>
                          <a:effectLst/>
                          <a:latin typeface="Aharoni" panose="02010803020104030203" pitchFamily="2" charset="-79"/>
                          <a:ea typeface="+mn-ea"/>
                          <a:cs typeface="Aharoni" panose="02010803020104030203" pitchFamily="2" charset="-79"/>
                        </a:rPr>
                        <a:t> </a:t>
                      </a:r>
                      <a:r>
                        <a:rPr kumimoji="0" lang="en-US" sz="1400" b="0" kern="1200" dirty="0" err="1">
                          <a:solidFill>
                            <a:schemeClr val="tx1"/>
                          </a:solidFill>
                          <a:effectLst/>
                          <a:latin typeface="Aharoni" panose="02010803020104030203" pitchFamily="2" charset="-79"/>
                          <a:ea typeface="+mn-ea"/>
                          <a:cs typeface="Aharoni" panose="02010803020104030203" pitchFamily="2" charset="-79"/>
                        </a:rPr>
                        <a:t>izvore</a:t>
                      </a:r>
                      <a:r>
                        <a:rPr kumimoji="0" lang="en-US" sz="1400" b="0" kern="1200" dirty="0">
                          <a:solidFill>
                            <a:schemeClr val="tx1"/>
                          </a:solidFill>
                          <a:effectLst/>
                          <a:latin typeface="Aharoni" panose="02010803020104030203" pitchFamily="2" charset="-79"/>
                          <a:ea typeface="+mn-ea"/>
                          <a:cs typeface="Aharoni" panose="02010803020104030203" pitchFamily="2" charset="-79"/>
                        </a:rPr>
                        <a:t> </a:t>
                      </a:r>
                      <a:r>
                        <a:rPr kumimoji="0" lang="en-US" sz="1400" b="0" kern="1200" dirty="0" err="1">
                          <a:solidFill>
                            <a:schemeClr val="tx1"/>
                          </a:solidFill>
                          <a:effectLst/>
                          <a:latin typeface="Aharoni" panose="02010803020104030203" pitchFamily="2" charset="-79"/>
                          <a:ea typeface="+mn-ea"/>
                          <a:cs typeface="Aharoni" panose="02010803020104030203" pitchFamily="2" charset="-79"/>
                        </a:rPr>
                        <a:t>sastav</a:t>
                      </a:r>
                      <a:r>
                        <a:rPr kumimoji="0" lang="hr-HR" sz="1400" b="0" kern="1200" dirty="0" err="1">
                          <a:solidFill>
                            <a:schemeClr val="tx1"/>
                          </a:solidFill>
                          <a:effectLst/>
                          <a:latin typeface="Aharoni" panose="02010803020104030203" pitchFamily="2" charset="-79"/>
                          <a:ea typeface="+mn-ea"/>
                          <a:cs typeface="Aharoni" panose="02010803020104030203" pitchFamily="2" charset="-79"/>
                        </a:rPr>
                        <a:t>lja</a:t>
                      </a:r>
                      <a:r>
                        <a:rPr kumimoji="0" lang="hr-HR" sz="1400" b="0" kern="1200" dirty="0">
                          <a:solidFill>
                            <a:schemeClr val="tx1"/>
                          </a:solidFill>
                          <a:effectLst/>
                          <a:latin typeface="Aharoni" panose="02010803020104030203" pitchFamily="2" charset="-79"/>
                          <a:ea typeface="+mn-ea"/>
                          <a:cs typeface="Aharoni" panose="02010803020104030203" pitchFamily="2" charset="-79"/>
                        </a:rPr>
                        <a:t> </a:t>
                      </a:r>
                      <a:r>
                        <a:rPr kumimoji="0" lang="en-US" sz="1400" b="0" kern="1200" dirty="0" err="1">
                          <a:solidFill>
                            <a:schemeClr val="tx1"/>
                          </a:solidFill>
                          <a:effectLst/>
                          <a:latin typeface="Aharoni" panose="02010803020104030203" pitchFamily="2" charset="-79"/>
                          <a:ea typeface="+mn-ea"/>
                          <a:cs typeface="Aharoni" panose="02010803020104030203" pitchFamily="2" charset="-79"/>
                        </a:rPr>
                        <a:t>popis</a:t>
                      </a:r>
                      <a:r>
                        <a:rPr kumimoji="0" lang="en-US" sz="1400" b="0" kern="1200" dirty="0">
                          <a:solidFill>
                            <a:schemeClr val="tx1"/>
                          </a:solidFill>
                          <a:effectLst/>
                          <a:latin typeface="Aharoni" panose="02010803020104030203" pitchFamily="2" charset="-79"/>
                          <a:ea typeface="+mn-ea"/>
                          <a:cs typeface="Aharoni" panose="02010803020104030203" pitchFamily="2" charset="-79"/>
                        </a:rPr>
                        <a:t> </a:t>
                      </a:r>
                      <a:r>
                        <a:rPr kumimoji="0" lang="en-US" sz="1400" b="0" kern="1200" dirty="0" err="1">
                          <a:solidFill>
                            <a:schemeClr val="tx1"/>
                          </a:solidFill>
                          <a:effectLst/>
                          <a:latin typeface="Aharoni" panose="02010803020104030203" pitchFamily="2" charset="-79"/>
                          <a:ea typeface="+mn-ea"/>
                          <a:cs typeface="Aharoni" panose="02010803020104030203" pitchFamily="2" charset="-79"/>
                        </a:rPr>
                        <a:t>antičkih</a:t>
                      </a:r>
                      <a:r>
                        <a:rPr kumimoji="0" lang="en-US" sz="1400" b="0" kern="1200" dirty="0">
                          <a:solidFill>
                            <a:schemeClr val="tx1"/>
                          </a:solidFill>
                          <a:effectLst/>
                          <a:latin typeface="Aharoni" panose="02010803020104030203" pitchFamily="2" charset="-79"/>
                          <a:ea typeface="+mn-ea"/>
                          <a:cs typeface="Aharoni" panose="02010803020104030203" pitchFamily="2" charset="-79"/>
                        </a:rPr>
                        <a:t> </a:t>
                      </a:r>
                      <a:r>
                        <a:rPr kumimoji="0" lang="en-US" sz="1400" b="0" kern="1200" dirty="0" err="1">
                          <a:solidFill>
                            <a:schemeClr val="tx1"/>
                          </a:solidFill>
                          <a:effectLst/>
                          <a:latin typeface="Aharoni" panose="02010803020104030203" pitchFamily="2" charset="-79"/>
                          <a:ea typeface="+mn-ea"/>
                          <a:cs typeface="Aharoni" panose="02010803020104030203" pitchFamily="2" charset="-79"/>
                        </a:rPr>
                        <a:t>lječilišta</a:t>
                      </a:r>
                      <a:r>
                        <a:rPr kumimoji="0" lang="en-US" sz="1400" b="0" kern="1200" dirty="0">
                          <a:solidFill>
                            <a:schemeClr val="tx1"/>
                          </a:solidFill>
                          <a:effectLst/>
                          <a:latin typeface="Aharoni" panose="02010803020104030203" pitchFamily="2" charset="-79"/>
                          <a:ea typeface="+mn-ea"/>
                          <a:cs typeface="Aharoni" panose="02010803020104030203" pitchFamily="2" charset="-79"/>
                        </a:rPr>
                        <a:t> </a:t>
                      </a:r>
                      <a:r>
                        <a:rPr kumimoji="0" lang="en-US" sz="1400" b="0" kern="1200" dirty="0" err="1">
                          <a:solidFill>
                            <a:schemeClr val="tx1"/>
                          </a:solidFill>
                          <a:effectLst/>
                          <a:latin typeface="Aharoni" panose="02010803020104030203" pitchFamily="2" charset="-79"/>
                          <a:ea typeface="+mn-ea"/>
                          <a:cs typeface="Aharoni" panose="02010803020104030203" pitchFamily="2" charset="-79"/>
                        </a:rPr>
                        <a:t>na</a:t>
                      </a:r>
                      <a:r>
                        <a:rPr kumimoji="0" lang="en-US" sz="1400" b="0" kern="1200" dirty="0">
                          <a:solidFill>
                            <a:schemeClr val="tx1"/>
                          </a:solidFill>
                          <a:effectLst/>
                          <a:latin typeface="Aharoni" panose="02010803020104030203" pitchFamily="2" charset="-79"/>
                          <a:ea typeface="+mn-ea"/>
                          <a:cs typeface="Aharoni" panose="02010803020104030203" pitchFamily="2" charset="-79"/>
                        </a:rPr>
                        <a:t> </a:t>
                      </a:r>
                      <a:r>
                        <a:rPr kumimoji="0" lang="en-US" sz="1400" b="0" kern="1200" dirty="0" err="1">
                          <a:solidFill>
                            <a:schemeClr val="tx1"/>
                          </a:solidFill>
                          <a:effectLst/>
                          <a:latin typeface="Aharoni" panose="02010803020104030203" pitchFamily="2" charset="-79"/>
                          <a:ea typeface="+mn-ea"/>
                          <a:cs typeface="Aharoni" panose="02010803020104030203" pitchFamily="2" charset="-79"/>
                        </a:rPr>
                        <a:t>teritoriju</a:t>
                      </a:r>
                      <a:r>
                        <a:rPr kumimoji="0" lang="en-US" sz="1400" b="0" kern="1200" dirty="0">
                          <a:solidFill>
                            <a:schemeClr val="tx1"/>
                          </a:solidFill>
                          <a:effectLst/>
                          <a:latin typeface="Aharoni" panose="02010803020104030203" pitchFamily="2" charset="-79"/>
                          <a:ea typeface="+mn-ea"/>
                          <a:cs typeface="Aharoni" panose="02010803020104030203" pitchFamily="2" charset="-79"/>
                        </a:rPr>
                        <a:t> RH</a:t>
                      </a:r>
                      <a:r>
                        <a:rPr kumimoji="0" lang="hr-HR" sz="1400" b="0" kern="1200" dirty="0">
                          <a:solidFill>
                            <a:schemeClr val="tx1"/>
                          </a:solidFill>
                          <a:effectLst/>
                          <a:latin typeface="Aharoni" panose="02010803020104030203" pitchFamily="2" charset="-79"/>
                          <a:ea typeface="+mn-ea"/>
                          <a:cs typeface="Aharoni" panose="02010803020104030203" pitchFamily="2" charset="-79"/>
                        </a:rPr>
                        <a:t>, objašnjava njihovu ulogu nekad i danas, uspoređuje sa sličnim u ostalim zemljama EU</a:t>
                      </a:r>
                    </a:p>
                    <a:p>
                      <a:r>
                        <a:rPr kumimoji="0" lang="hr-HR" sz="1400" b="0" kern="1200" dirty="0">
                          <a:solidFill>
                            <a:schemeClr val="tx1"/>
                          </a:solidFill>
                          <a:effectLst/>
                          <a:latin typeface="Aharoni" panose="02010803020104030203" pitchFamily="2" charset="-79"/>
                          <a:ea typeface="+mn-ea"/>
                          <a:cs typeface="Aharoni" panose="02010803020104030203" pitchFamily="2" charset="-79"/>
                        </a:rPr>
                        <a:t> </a:t>
                      </a:r>
                    </a:p>
                  </a:txBody>
                  <a:tcPr marL="91433" marR="91433"/>
                </a:tc>
                <a:extLst>
                  <a:ext uri="{0D108BD9-81ED-4DB2-BD59-A6C34878D82A}">
                    <a16:rowId xmlns:a16="http://schemas.microsoft.com/office/drawing/2014/main" val="10000"/>
                  </a:ext>
                </a:extLst>
              </a:tr>
              <a:tr h="100809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hr-HR" sz="1400" b="1" kern="1200" dirty="0">
                          <a:solidFill>
                            <a:schemeClr val="bg1"/>
                          </a:solidFill>
                          <a:effectLst/>
                          <a:latin typeface="Aharoni" panose="02010803020104030203" pitchFamily="2" charset="-79"/>
                          <a:ea typeface="+mn-ea"/>
                          <a:cs typeface="Aharoni" panose="02010803020104030203" pitchFamily="2" charset="-79"/>
                        </a:rPr>
                        <a:t>usporediti različite izvore informacija, njihovu korisnost za proučavanje određene teme, njihov kontekst i autorovu namjeru </a:t>
                      </a:r>
                    </a:p>
                  </a:txBody>
                  <a:tcPr marL="91433" marR="91433"/>
                </a:tc>
                <a:tc>
                  <a:txBody>
                    <a:bodyPr/>
                    <a:lstStyle/>
                    <a:p>
                      <a:r>
                        <a:rPr kumimoji="0" lang="hr-HR" sz="1400" b="1" kern="1200" dirty="0">
                          <a:solidFill>
                            <a:schemeClr val="bg1"/>
                          </a:solidFill>
                          <a:effectLst/>
                          <a:latin typeface="Aharoni" panose="02010803020104030203" pitchFamily="2" charset="-79"/>
                          <a:ea typeface="+mn-ea"/>
                          <a:cs typeface="Aharoni" panose="02010803020104030203" pitchFamily="2" charset="-79"/>
                        </a:rPr>
                        <a:t>U</a:t>
                      </a:r>
                      <a:r>
                        <a:rPr kumimoji="0" lang="en-US" sz="1400" b="1" kern="1200" dirty="0">
                          <a:solidFill>
                            <a:schemeClr val="bg1"/>
                          </a:solidFill>
                          <a:effectLst/>
                          <a:latin typeface="Aharoni" panose="02010803020104030203" pitchFamily="2" charset="-79"/>
                          <a:ea typeface="+mn-ea"/>
                          <a:cs typeface="Aharoni" panose="02010803020104030203" pitchFamily="2" charset="-79"/>
                        </a:rPr>
                        <a:t>spore</a:t>
                      </a:r>
                      <a:r>
                        <a:rPr kumimoji="0" lang="hr-HR" sz="1400" b="1" kern="1200" dirty="0" err="1">
                          <a:solidFill>
                            <a:schemeClr val="bg1"/>
                          </a:solidFill>
                          <a:effectLst/>
                          <a:latin typeface="Aharoni" panose="02010803020104030203" pitchFamily="2" charset="-79"/>
                          <a:ea typeface="+mn-ea"/>
                          <a:cs typeface="Aharoni" panose="02010803020104030203" pitchFamily="2" charset="-79"/>
                        </a:rPr>
                        <a:t>đuje</a:t>
                      </a:r>
                      <a:r>
                        <a:rPr kumimoji="0" lang="hr-HR" sz="1400" b="1" kern="1200" dirty="0">
                          <a:solidFill>
                            <a:schemeClr val="bg1"/>
                          </a:solidFill>
                          <a:effectLst/>
                          <a:latin typeface="Aharoni" panose="02010803020104030203" pitchFamily="2" charset="-79"/>
                          <a:ea typeface="+mn-ea"/>
                          <a:cs typeface="Aharoni" panose="02010803020104030203" pitchFamily="2" charset="-79"/>
                        </a:rPr>
                        <a:t> </a:t>
                      </a:r>
                      <a:r>
                        <a:rPr kumimoji="0" lang="en-US" sz="1400" b="1" kern="1200" dirty="0" err="1">
                          <a:solidFill>
                            <a:schemeClr val="bg1"/>
                          </a:solidFill>
                          <a:effectLst/>
                          <a:latin typeface="Aharoni" panose="02010803020104030203" pitchFamily="2" charset="-79"/>
                          <a:ea typeface="+mn-ea"/>
                          <a:cs typeface="Aharoni" panose="02010803020104030203" pitchFamily="2" charset="-79"/>
                        </a:rPr>
                        <a:t>način</a:t>
                      </a:r>
                      <a:r>
                        <a:rPr kumimoji="0" lang="en-US" sz="1400" b="1" kern="1200" dirty="0">
                          <a:solidFill>
                            <a:schemeClr val="bg1"/>
                          </a:solidFill>
                          <a:effectLst/>
                          <a:latin typeface="Aharoni" panose="02010803020104030203" pitchFamily="2" charset="-79"/>
                          <a:ea typeface="+mn-ea"/>
                          <a:cs typeface="Aharoni" panose="02010803020104030203" pitchFamily="2" charset="-79"/>
                        </a:rPr>
                        <a:t> </a:t>
                      </a:r>
                      <a:r>
                        <a:rPr kumimoji="0" lang="en-US" sz="1400" b="1" kern="1200" dirty="0" err="1">
                          <a:solidFill>
                            <a:schemeClr val="bg1"/>
                          </a:solidFill>
                          <a:effectLst/>
                          <a:latin typeface="Aharoni" panose="02010803020104030203" pitchFamily="2" charset="-79"/>
                          <a:ea typeface="+mn-ea"/>
                          <a:cs typeface="Aharoni" panose="02010803020104030203" pitchFamily="2" charset="-79"/>
                        </a:rPr>
                        <a:t>na</a:t>
                      </a:r>
                      <a:r>
                        <a:rPr kumimoji="0" lang="en-US" sz="1400" b="1" kern="1200" dirty="0">
                          <a:solidFill>
                            <a:schemeClr val="bg1"/>
                          </a:solidFill>
                          <a:effectLst/>
                          <a:latin typeface="Aharoni" panose="02010803020104030203" pitchFamily="2" charset="-79"/>
                          <a:ea typeface="+mn-ea"/>
                          <a:cs typeface="Aharoni" panose="02010803020104030203" pitchFamily="2" charset="-79"/>
                        </a:rPr>
                        <a:t> </a:t>
                      </a:r>
                      <a:r>
                        <a:rPr kumimoji="0" lang="en-US" sz="1400" b="1" kern="1200" dirty="0" err="1">
                          <a:solidFill>
                            <a:schemeClr val="bg1"/>
                          </a:solidFill>
                          <a:effectLst/>
                          <a:latin typeface="Aharoni" panose="02010803020104030203" pitchFamily="2" charset="-79"/>
                          <a:ea typeface="+mn-ea"/>
                          <a:cs typeface="Aharoni" panose="02010803020104030203" pitchFamily="2" charset="-79"/>
                        </a:rPr>
                        <a:t>koji</a:t>
                      </a:r>
                      <a:r>
                        <a:rPr kumimoji="0" lang="en-US" sz="1400" b="1" kern="1200" dirty="0">
                          <a:solidFill>
                            <a:schemeClr val="bg1"/>
                          </a:solidFill>
                          <a:effectLst/>
                          <a:latin typeface="Aharoni" panose="02010803020104030203" pitchFamily="2" charset="-79"/>
                          <a:ea typeface="+mn-ea"/>
                          <a:cs typeface="Aharoni" panose="02010803020104030203" pitchFamily="2" charset="-79"/>
                        </a:rPr>
                        <a:t> </a:t>
                      </a:r>
                      <a:r>
                        <a:rPr kumimoji="0" lang="en-US" sz="1400" b="1" kern="1200" dirty="0" err="1">
                          <a:solidFill>
                            <a:schemeClr val="bg1"/>
                          </a:solidFill>
                          <a:effectLst/>
                          <a:latin typeface="Aharoni" panose="02010803020104030203" pitchFamily="2" charset="-79"/>
                          <a:ea typeface="+mn-ea"/>
                          <a:cs typeface="Aharoni" panose="02010803020104030203" pitchFamily="2" charset="-79"/>
                        </a:rPr>
                        <a:t>različiti</a:t>
                      </a:r>
                      <a:r>
                        <a:rPr kumimoji="0" lang="en-US" sz="1400" b="1" kern="1200" dirty="0">
                          <a:solidFill>
                            <a:schemeClr val="bg1"/>
                          </a:solidFill>
                          <a:effectLst/>
                          <a:latin typeface="Aharoni" panose="02010803020104030203" pitchFamily="2" charset="-79"/>
                          <a:ea typeface="+mn-ea"/>
                          <a:cs typeface="Aharoni" panose="02010803020104030203" pitchFamily="2" charset="-79"/>
                        </a:rPr>
                        <a:t> </a:t>
                      </a:r>
                      <a:r>
                        <a:rPr kumimoji="0" lang="en-US" sz="1400" b="1" kern="1200" dirty="0" err="1">
                          <a:solidFill>
                            <a:schemeClr val="bg1"/>
                          </a:solidFill>
                          <a:effectLst/>
                          <a:latin typeface="Aharoni" panose="02010803020104030203" pitchFamily="2" charset="-79"/>
                          <a:ea typeface="+mn-ea"/>
                          <a:cs typeface="Aharoni" panose="02010803020104030203" pitchFamily="2" charset="-79"/>
                        </a:rPr>
                        <a:t>autori</a:t>
                      </a:r>
                      <a:r>
                        <a:rPr kumimoji="0" lang="en-US" sz="1400" b="1" kern="1200" dirty="0">
                          <a:solidFill>
                            <a:schemeClr val="bg1"/>
                          </a:solidFill>
                          <a:effectLst/>
                          <a:latin typeface="Aharoni" panose="02010803020104030203" pitchFamily="2" charset="-79"/>
                          <a:ea typeface="+mn-ea"/>
                          <a:cs typeface="Aharoni" panose="02010803020104030203" pitchFamily="2" charset="-79"/>
                        </a:rPr>
                        <a:t> </a:t>
                      </a:r>
                      <a:r>
                        <a:rPr kumimoji="0" lang="en-US" sz="1400" b="1" kern="1200" dirty="0" err="1">
                          <a:solidFill>
                            <a:schemeClr val="bg1"/>
                          </a:solidFill>
                          <a:effectLst/>
                          <a:latin typeface="Aharoni" panose="02010803020104030203" pitchFamily="2" charset="-79"/>
                          <a:ea typeface="+mn-ea"/>
                          <a:cs typeface="Aharoni" panose="02010803020104030203" pitchFamily="2" charset="-79"/>
                        </a:rPr>
                        <a:t>tretiraju</a:t>
                      </a:r>
                      <a:r>
                        <a:rPr kumimoji="0" lang="en-US" sz="1400" b="1" kern="1200" dirty="0">
                          <a:solidFill>
                            <a:schemeClr val="bg1"/>
                          </a:solidFill>
                          <a:effectLst/>
                          <a:latin typeface="Aharoni" panose="02010803020104030203" pitchFamily="2" charset="-79"/>
                          <a:ea typeface="+mn-ea"/>
                          <a:cs typeface="Aharoni" panose="02010803020104030203" pitchFamily="2" charset="-79"/>
                        </a:rPr>
                        <a:t> </a:t>
                      </a:r>
                      <a:r>
                        <a:rPr kumimoji="0" lang="en-US" sz="1400" b="1" kern="1200" dirty="0" err="1">
                          <a:solidFill>
                            <a:schemeClr val="bg1"/>
                          </a:solidFill>
                          <a:effectLst/>
                          <a:latin typeface="Aharoni" panose="02010803020104030203" pitchFamily="2" charset="-79"/>
                          <a:ea typeface="+mn-ea"/>
                          <a:cs typeface="Aharoni" panose="02010803020104030203" pitchFamily="2" charset="-79"/>
                        </a:rPr>
                        <a:t>iste</a:t>
                      </a:r>
                      <a:r>
                        <a:rPr kumimoji="0" lang="en-US" sz="1400" b="1" kern="1200" dirty="0">
                          <a:solidFill>
                            <a:schemeClr val="bg1"/>
                          </a:solidFill>
                          <a:effectLst/>
                          <a:latin typeface="Aharoni" panose="02010803020104030203" pitchFamily="2" charset="-79"/>
                          <a:ea typeface="+mn-ea"/>
                          <a:cs typeface="Aharoni" panose="02010803020104030203" pitchFamily="2" charset="-79"/>
                        </a:rPr>
                        <a:t> </a:t>
                      </a:r>
                      <a:r>
                        <a:rPr kumimoji="0" lang="en-US" sz="1400" b="1" kern="1200" dirty="0" err="1">
                          <a:solidFill>
                            <a:schemeClr val="bg1"/>
                          </a:solidFill>
                          <a:effectLst/>
                          <a:latin typeface="Aharoni" panose="02010803020104030203" pitchFamily="2" charset="-79"/>
                          <a:ea typeface="+mn-ea"/>
                          <a:cs typeface="Aharoni" panose="02010803020104030203" pitchFamily="2" charset="-79"/>
                        </a:rPr>
                        <a:t>informacije</a:t>
                      </a:r>
                      <a:r>
                        <a:rPr kumimoji="0" lang="hr-HR" sz="1400" b="1" kern="1200" dirty="0">
                          <a:solidFill>
                            <a:schemeClr val="bg1"/>
                          </a:solidFill>
                          <a:effectLst/>
                          <a:latin typeface="Aharoni" panose="02010803020104030203" pitchFamily="2" charset="-79"/>
                          <a:ea typeface="+mn-ea"/>
                          <a:cs typeface="Aharoni" panose="02010803020104030203" pitchFamily="2" charset="-79"/>
                        </a:rPr>
                        <a:t> (koriste li temu u </a:t>
                      </a:r>
                      <a:r>
                        <a:rPr kumimoji="0" lang="hr-HR" sz="1400" b="1" kern="1200" dirty="0" err="1">
                          <a:solidFill>
                            <a:schemeClr val="bg1"/>
                          </a:solidFill>
                          <a:effectLst/>
                          <a:latin typeface="Aharoni" panose="02010803020104030203" pitchFamily="2" charset="-79"/>
                          <a:ea typeface="+mn-ea"/>
                          <a:cs typeface="Aharoni" panose="02010803020104030203" pitchFamily="2" charset="-79"/>
                        </a:rPr>
                        <a:t>svhu</a:t>
                      </a:r>
                      <a:r>
                        <a:rPr kumimoji="0" lang="hr-HR" sz="1400" b="1" kern="1200" dirty="0">
                          <a:solidFill>
                            <a:schemeClr val="bg1"/>
                          </a:solidFill>
                          <a:effectLst/>
                          <a:latin typeface="Aharoni" panose="02010803020104030203" pitchFamily="2" charset="-79"/>
                          <a:ea typeface="+mn-ea"/>
                          <a:cs typeface="Aharoni" panose="02010803020104030203" pitchFamily="2" charset="-79"/>
                        </a:rPr>
                        <a:t> promocije nečeg drugog, koliko iscrpno obrađuju temu, znanstveno ili senzacionalistički…)</a:t>
                      </a:r>
                    </a:p>
                    <a:p>
                      <a:pPr algn="r" rtl="1"/>
                      <a:r>
                        <a:rPr kumimoji="0" lang="hr-HR" sz="1400" b="0" kern="1200" dirty="0">
                          <a:solidFill>
                            <a:schemeClr val="dk1"/>
                          </a:solidFill>
                          <a:effectLst/>
                          <a:latin typeface="+mn-lt"/>
                          <a:ea typeface="+mn-ea"/>
                          <a:cs typeface="+mn-cs"/>
                        </a:rPr>
                        <a:t> </a:t>
                      </a:r>
                    </a:p>
                  </a:txBody>
                  <a:tcPr marL="91433" marR="91433"/>
                </a:tc>
                <a:extLst>
                  <a:ext uri="{0D108BD9-81ED-4DB2-BD59-A6C34878D82A}">
                    <a16:rowId xmlns:a16="http://schemas.microsoft.com/office/drawing/2014/main" val="10001"/>
                  </a:ext>
                </a:extLst>
              </a:tr>
              <a:tr h="12241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hr-HR" sz="1400" b="1" i="0" u="none" strike="noStrike" kern="1200" cap="none" spc="0" normalizeH="0" baseline="0" noProof="0" dirty="0">
                          <a:ln>
                            <a:noFill/>
                          </a:ln>
                          <a:solidFill>
                            <a:prstClr val="black"/>
                          </a:solidFill>
                          <a:effectLst/>
                          <a:uLnTx/>
                          <a:uFillTx/>
                          <a:latin typeface="Aharoni" panose="02010803020104030203" pitchFamily="2" charset="-79"/>
                          <a:ea typeface="+mn-ea"/>
                          <a:cs typeface="Aharoni" panose="02010803020104030203" pitchFamily="2" charset="-79"/>
                        </a:rPr>
                        <a:t>prepoznati sustav humanističkih vrijednosti </a:t>
                      </a:r>
                    </a:p>
                    <a:p>
                      <a:endParaRPr lang="hr-HR" sz="1800" dirty="0"/>
                    </a:p>
                  </a:txBody>
                  <a:tcPr marL="91433" marR="91433"/>
                </a:tc>
                <a:tc>
                  <a:txBody>
                    <a:bodyPr/>
                    <a:lstStyle/>
                    <a:p>
                      <a:r>
                        <a:rPr lang="vi-VN" sz="1400" b="1" dirty="0">
                          <a:cs typeface="Aharoni" panose="02010803020104030203" pitchFamily="2" charset="-79"/>
                        </a:rPr>
                        <a:t>O</a:t>
                      </a:r>
                      <a:r>
                        <a:rPr lang="hr-HR" sz="1400" b="1" dirty="0" err="1">
                          <a:latin typeface="Aharoni" panose="02010803020104030203" pitchFamily="2" charset="-79"/>
                          <a:cs typeface="Aharoni" panose="02010803020104030203" pitchFamily="2" charset="-79"/>
                        </a:rPr>
                        <a:t>dređuje</a:t>
                      </a:r>
                      <a:r>
                        <a:rPr lang="hr-HR" sz="1400" b="1" dirty="0">
                          <a:latin typeface="Aharoni" panose="02010803020104030203" pitchFamily="2" charset="-79"/>
                          <a:cs typeface="Aharoni" panose="02010803020104030203" pitchFamily="2" charset="-79"/>
                        </a:rPr>
                        <a:t> </a:t>
                      </a:r>
                      <a:r>
                        <a:rPr lang="hr-HR" sz="1400" b="1" baseline="0" dirty="0">
                          <a:latin typeface="Aharoni" panose="02010803020104030203" pitchFamily="2" charset="-79"/>
                          <a:cs typeface="Aharoni" panose="02010803020104030203" pitchFamily="2" charset="-79"/>
                        </a:rPr>
                        <a:t>vrijednost pronađene informacije. (npr.</a:t>
                      </a:r>
                      <a:r>
                        <a:rPr lang="vi-VN" sz="1400" b="1" dirty="0">
                          <a:cs typeface="Aharoni" panose="02010803020104030203" pitchFamily="2" charset="-79"/>
                        </a:rPr>
                        <a:t> smatra li autor korištenje takvih prostora luksuzom, nepotrebnim pomodnim iskazom...ili preporučuje kao odliku  izgrađenog pozitivnog  stava prema zdravlju i osobnoj higijeni</a:t>
                      </a:r>
                      <a:r>
                        <a:rPr lang="hr-HR" sz="1400" b="1" dirty="0">
                          <a:latin typeface="Aharoni" panose="02010803020104030203" pitchFamily="2" charset="-79"/>
                          <a:cs typeface="Aharoni" panose="02010803020104030203" pitchFamily="2" charset="-79"/>
                        </a:rPr>
                        <a:t>)</a:t>
                      </a:r>
                      <a:endParaRPr lang="vi-VN" sz="1400" b="1" dirty="0">
                        <a:cs typeface="Aharoni" panose="02010803020104030203" pitchFamily="2" charset="-79"/>
                      </a:endParaRPr>
                    </a:p>
                  </a:txBody>
                  <a:tcPr marL="91433" marR="91433"/>
                </a:tc>
                <a:extLst>
                  <a:ext uri="{0D108BD9-81ED-4DB2-BD59-A6C34878D82A}">
                    <a16:rowId xmlns:a16="http://schemas.microsoft.com/office/drawing/2014/main" val="10002"/>
                  </a:ext>
                </a:extLst>
              </a:tr>
              <a:tr h="100583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hr-HR" sz="1400" b="1" kern="1200" dirty="0">
                          <a:solidFill>
                            <a:schemeClr val="bg1"/>
                          </a:solidFill>
                          <a:effectLst/>
                          <a:latin typeface="Aharoni" panose="02010803020104030203" pitchFamily="2" charset="-79"/>
                          <a:ea typeface="+mn-ea"/>
                          <a:cs typeface="Aharoni" panose="02010803020104030203" pitchFamily="2" charset="-79"/>
                        </a:rPr>
                        <a:t>prepoznati uporabu pojmova iz rimske kulture i civilizacije kao znanstvenu i civilizacijsku tekovinu</a:t>
                      </a:r>
                      <a:endParaRPr lang="hr-HR" sz="1400" b="1" dirty="0">
                        <a:solidFill>
                          <a:schemeClr val="bg1"/>
                        </a:solidFill>
                        <a:latin typeface="Aharoni" panose="02010803020104030203" pitchFamily="2" charset="-79"/>
                        <a:cs typeface="Aharoni" panose="02010803020104030203" pitchFamily="2" charset="-79"/>
                      </a:endParaRPr>
                    </a:p>
                    <a:p>
                      <a:endParaRPr lang="hr-HR" sz="1800" dirty="0"/>
                    </a:p>
                  </a:txBody>
                  <a:tcPr marL="91433" marR="91433"/>
                </a:tc>
                <a:tc>
                  <a:txBody>
                    <a:bodyPr/>
                    <a:lstStyle/>
                    <a:p>
                      <a:r>
                        <a:rPr kumimoji="0" lang="hr-HR" sz="1400" b="1" kern="1200" dirty="0">
                          <a:solidFill>
                            <a:schemeClr val="bg1"/>
                          </a:solidFill>
                          <a:effectLst/>
                          <a:latin typeface="Aharoni" panose="02010803020104030203" pitchFamily="2" charset="-79"/>
                          <a:ea typeface="+mn-ea"/>
                          <a:cs typeface="Aharoni" panose="02010803020104030203" pitchFamily="2" charset="-79"/>
                        </a:rPr>
                        <a:t>Prepoznaje kontekstualno značenje pojma,</a:t>
                      </a:r>
                      <a:r>
                        <a:rPr kumimoji="0" lang="hr-HR" sz="1400" b="1" kern="1200" baseline="0" dirty="0">
                          <a:solidFill>
                            <a:schemeClr val="bg1"/>
                          </a:solidFill>
                          <a:effectLst/>
                          <a:latin typeface="Aharoni" panose="02010803020104030203" pitchFamily="2" charset="-79"/>
                          <a:ea typeface="+mn-ea"/>
                          <a:cs typeface="Aharoni" panose="02010803020104030203" pitchFamily="2" charset="-79"/>
                        </a:rPr>
                        <a:t> (</a:t>
                      </a:r>
                      <a:r>
                        <a:rPr kumimoji="0" lang="en-US" sz="1400" b="1" kern="1200" dirty="0" err="1">
                          <a:solidFill>
                            <a:schemeClr val="bg1"/>
                          </a:solidFill>
                          <a:effectLst/>
                          <a:latin typeface="Aharoni" panose="02010803020104030203" pitchFamily="2" charset="-79"/>
                          <a:ea typeface="+mn-ea"/>
                          <a:cs typeface="Aharoni" panose="02010803020104030203" pitchFamily="2" charset="-79"/>
                        </a:rPr>
                        <a:t>npr</a:t>
                      </a:r>
                      <a:r>
                        <a:rPr kumimoji="0" lang="en-US" sz="1400" b="1" kern="1200" dirty="0">
                          <a:solidFill>
                            <a:schemeClr val="bg1"/>
                          </a:solidFill>
                          <a:effectLst/>
                          <a:latin typeface="Aharoni" panose="02010803020104030203" pitchFamily="2" charset="-79"/>
                          <a:ea typeface="+mn-ea"/>
                          <a:cs typeface="Aharoni" panose="02010803020104030203" pitchFamily="2" charset="-79"/>
                        </a:rPr>
                        <a:t>.  </a:t>
                      </a:r>
                      <a:r>
                        <a:rPr kumimoji="0" lang="hr-HR" sz="1400" b="1" kern="1200" dirty="0">
                          <a:solidFill>
                            <a:schemeClr val="bg1"/>
                          </a:solidFill>
                          <a:effectLst/>
                          <a:latin typeface="Aharoni" panose="02010803020104030203" pitchFamily="2" charset="-79"/>
                          <a:ea typeface="+mn-ea"/>
                          <a:cs typeface="Aharoni" panose="02010803020104030203" pitchFamily="2" charset="-79"/>
                        </a:rPr>
                        <a:t>i</a:t>
                      </a:r>
                      <a:r>
                        <a:rPr kumimoji="0" lang="en-US" sz="1400" b="1" kern="1200" dirty="0" err="1">
                          <a:solidFill>
                            <a:schemeClr val="bg1"/>
                          </a:solidFill>
                          <a:effectLst/>
                          <a:latin typeface="Aharoni" panose="02010803020104030203" pitchFamily="2" charset="-79"/>
                          <a:ea typeface="+mn-ea"/>
                          <a:cs typeface="Aharoni" panose="02010803020104030203" pitchFamily="2" charset="-79"/>
                        </a:rPr>
                        <a:t>maju</a:t>
                      </a:r>
                      <a:r>
                        <a:rPr kumimoji="0" lang="en-US" sz="1400" b="1" kern="1200" dirty="0">
                          <a:solidFill>
                            <a:schemeClr val="bg1"/>
                          </a:solidFill>
                          <a:effectLst/>
                          <a:latin typeface="Aharoni" panose="02010803020104030203" pitchFamily="2" charset="-79"/>
                          <a:ea typeface="+mn-ea"/>
                          <a:cs typeface="Aharoni" panose="02010803020104030203" pitchFamily="2" charset="-79"/>
                        </a:rPr>
                        <a:t> li </a:t>
                      </a:r>
                      <a:r>
                        <a:rPr kumimoji="0" lang="en-US" sz="1400" b="1" kern="1200" dirty="0" err="1">
                          <a:solidFill>
                            <a:schemeClr val="bg1"/>
                          </a:solidFill>
                          <a:effectLst/>
                          <a:latin typeface="Aharoni" panose="02010803020104030203" pitchFamily="2" charset="-79"/>
                          <a:ea typeface="+mn-ea"/>
                          <a:cs typeface="Aharoni" panose="02010803020104030203" pitchFamily="2" charset="-79"/>
                        </a:rPr>
                        <a:t>izrazi</a:t>
                      </a:r>
                      <a:r>
                        <a:rPr kumimoji="0" lang="en-US" sz="1400" b="1" kern="1200" dirty="0">
                          <a:solidFill>
                            <a:schemeClr val="bg1"/>
                          </a:solidFill>
                          <a:effectLst/>
                          <a:latin typeface="Aharoni" panose="02010803020104030203" pitchFamily="2" charset="-79"/>
                          <a:ea typeface="+mn-ea"/>
                          <a:cs typeface="Aharoni" panose="02010803020104030203" pitchFamily="2" charset="-79"/>
                        </a:rPr>
                        <a:t>  </a:t>
                      </a:r>
                      <a:r>
                        <a:rPr kumimoji="0" lang="en-US" sz="1400" b="1" kern="1200" dirty="0" err="1">
                          <a:solidFill>
                            <a:schemeClr val="bg1"/>
                          </a:solidFill>
                          <a:effectLst/>
                          <a:latin typeface="Aharoni" panose="02010803020104030203" pitchFamily="2" charset="-79"/>
                          <a:ea typeface="+mn-ea"/>
                          <a:cs typeface="Aharoni" panose="02010803020104030203" pitchFamily="2" charset="-79"/>
                        </a:rPr>
                        <a:t>terme</a:t>
                      </a:r>
                      <a:r>
                        <a:rPr kumimoji="0" lang="en-US" sz="1400" b="1" kern="1200" dirty="0">
                          <a:solidFill>
                            <a:schemeClr val="bg1"/>
                          </a:solidFill>
                          <a:effectLst/>
                          <a:latin typeface="Aharoni" panose="02010803020104030203" pitchFamily="2" charset="-79"/>
                          <a:ea typeface="+mn-ea"/>
                          <a:cs typeface="Aharoni" panose="02010803020104030203" pitchFamily="2" charset="-79"/>
                        </a:rPr>
                        <a:t>, frigidarium</a:t>
                      </a:r>
                      <a:r>
                        <a:rPr kumimoji="0" lang="hr-HR" sz="1400" b="1" kern="1200" dirty="0">
                          <a:solidFill>
                            <a:schemeClr val="bg1"/>
                          </a:solidFill>
                          <a:effectLst/>
                          <a:latin typeface="Aharoni" panose="02010803020104030203" pitchFamily="2" charset="-79"/>
                          <a:ea typeface="+mn-ea"/>
                          <a:cs typeface="Aharoni" panose="02010803020104030203" pitchFamily="2" charset="-79"/>
                        </a:rPr>
                        <a:t> </a:t>
                      </a:r>
                      <a:r>
                        <a:rPr kumimoji="0" lang="hr-HR" sz="1400" b="1" kern="1200" dirty="0" err="1">
                          <a:solidFill>
                            <a:schemeClr val="bg1"/>
                          </a:solidFill>
                          <a:effectLst/>
                          <a:latin typeface="Aharoni" panose="02010803020104030203" pitchFamily="2" charset="-79"/>
                          <a:ea typeface="+mn-ea"/>
                          <a:cs typeface="Aharoni" panose="02010803020104030203" pitchFamily="2" charset="-79"/>
                        </a:rPr>
                        <a:t>etc</a:t>
                      </a:r>
                      <a:r>
                        <a:rPr kumimoji="0" lang="hr-HR" sz="1400" b="1" kern="1200" dirty="0">
                          <a:solidFill>
                            <a:schemeClr val="bg1"/>
                          </a:solidFill>
                          <a:effectLst/>
                          <a:latin typeface="Aharoni" panose="02010803020104030203" pitchFamily="2" charset="-79"/>
                          <a:ea typeface="+mn-ea"/>
                          <a:cs typeface="Aharoni" panose="02010803020104030203" pitchFamily="2" charset="-79"/>
                        </a:rPr>
                        <a:t>.</a:t>
                      </a:r>
                      <a:r>
                        <a:rPr kumimoji="0" lang="en-US" sz="1400" b="1" kern="1200" dirty="0">
                          <a:solidFill>
                            <a:schemeClr val="bg1"/>
                          </a:solidFill>
                          <a:effectLst/>
                          <a:latin typeface="Aharoni" panose="02010803020104030203" pitchFamily="2" charset="-79"/>
                          <a:ea typeface="+mn-ea"/>
                          <a:cs typeface="Aharoni" panose="02010803020104030203" pitchFamily="2" charset="-79"/>
                        </a:rPr>
                        <a:t>  </a:t>
                      </a:r>
                      <a:r>
                        <a:rPr kumimoji="0" lang="en-US" sz="1400" b="1" kern="1200" dirty="0" err="1">
                          <a:solidFill>
                            <a:schemeClr val="bg1"/>
                          </a:solidFill>
                          <a:effectLst/>
                          <a:latin typeface="Aharoni" panose="02010803020104030203" pitchFamily="2" charset="-79"/>
                          <a:ea typeface="+mn-ea"/>
                          <a:cs typeface="Aharoni" panose="02010803020104030203" pitchFamily="2" charset="-79"/>
                        </a:rPr>
                        <a:t>latinski</a:t>
                      </a:r>
                      <a:r>
                        <a:rPr kumimoji="0" lang="en-US" sz="1400" b="1" kern="1200" dirty="0">
                          <a:solidFill>
                            <a:schemeClr val="bg1"/>
                          </a:solidFill>
                          <a:effectLst/>
                          <a:latin typeface="Aharoni" panose="02010803020104030203" pitchFamily="2" charset="-79"/>
                          <a:ea typeface="+mn-ea"/>
                          <a:cs typeface="Aharoni" panose="02010803020104030203" pitchFamily="2" charset="-79"/>
                        </a:rPr>
                        <a:t> </a:t>
                      </a:r>
                      <a:r>
                        <a:rPr kumimoji="0" lang="en-US" sz="1400" b="1" kern="1200" dirty="0" err="1">
                          <a:solidFill>
                            <a:schemeClr val="bg1"/>
                          </a:solidFill>
                          <a:effectLst/>
                          <a:latin typeface="Aharoni" panose="02010803020104030203" pitchFamily="2" charset="-79"/>
                          <a:ea typeface="+mn-ea"/>
                          <a:cs typeface="Aharoni" panose="02010803020104030203" pitchFamily="2" charset="-79"/>
                        </a:rPr>
                        <a:t>ili</a:t>
                      </a:r>
                      <a:r>
                        <a:rPr kumimoji="0" lang="hr-HR" sz="1400" b="1" kern="1200" dirty="0">
                          <a:solidFill>
                            <a:schemeClr val="bg1"/>
                          </a:solidFill>
                          <a:effectLst/>
                          <a:latin typeface="Aharoni" panose="02010803020104030203" pitchFamily="2" charset="-79"/>
                          <a:ea typeface="+mn-ea"/>
                          <a:cs typeface="Aharoni" panose="02010803020104030203" pitchFamily="2" charset="-79"/>
                        </a:rPr>
                        <a:t> neki</a:t>
                      </a:r>
                      <a:r>
                        <a:rPr kumimoji="0" lang="en-US" sz="1400" b="1" kern="1200" dirty="0">
                          <a:solidFill>
                            <a:schemeClr val="bg1"/>
                          </a:solidFill>
                          <a:effectLst/>
                          <a:latin typeface="Aharoni" panose="02010803020104030203" pitchFamily="2" charset="-79"/>
                          <a:ea typeface="+mn-ea"/>
                          <a:cs typeface="Aharoni" panose="02010803020104030203" pitchFamily="2" charset="-79"/>
                        </a:rPr>
                        <a:t> </a:t>
                      </a:r>
                      <a:r>
                        <a:rPr kumimoji="0" lang="en-US" sz="1400" b="1" kern="1200" dirty="0" err="1">
                          <a:solidFill>
                            <a:schemeClr val="bg1"/>
                          </a:solidFill>
                          <a:effectLst/>
                          <a:latin typeface="Aharoni" panose="02010803020104030203" pitchFamily="2" charset="-79"/>
                          <a:ea typeface="+mn-ea"/>
                          <a:cs typeface="Aharoni" panose="02010803020104030203" pitchFamily="2" charset="-79"/>
                        </a:rPr>
                        <a:t>suvremeni</a:t>
                      </a:r>
                      <a:r>
                        <a:rPr kumimoji="0" lang="en-US" sz="1400" b="1" kern="1200" dirty="0">
                          <a:solidFill>
                            <a:schemeClr val="bg1"/>
                          </a:solidFill>
                          <a:effectLst/>
                          <a:latin typeface="Aharoni" panose="02010803020104030203" pitchFamily="2" charset="-79"/>
                          <a:ea typeface="+mn-ea"/>
                          <a:cs typeface="Aharoni" panose="02010803020104030203" pitchFamily="2" charset="-79"/>
                        </a:rPr>
                        <a:t> </a:t>
                      </a:r>
                      <a:r>
                        <a:rPr kumimoji="0" lang="hr-HR" sz="1400" b="1" kern="1200" dirty="0">
                          <a:solidFill>
                            <a:schemeClr val="bg1"/>
                          </a:solidFill>
                          <a:effectLst/>
                          <a:latin typeface="Aharoni" panose="02010803020104030203" pitchFamily="2" charset="-79"/>
                          <a:ea typeface="+mn-ea"/>
                          <a:cs typeface="Aharoni" panose="02010803020104030203" pitchFamily="2" charset="-79"/>
                        </a:rPr>
                        <a:t>izveden </a:t>
                      </a:r>
                      <a:r>
                        <a:rPr kumimoji="0" lang="en-US" sz="1400" b="1" kern="1200" dirty="0" err="1">
                          <a:solidFill>
                            <a:schemeClr val="bg1"/>
                          </a:solidFill>
                          <a:effectLst/>
                          <a:latin typeface="Aharoni" panose="02010803020104030203" pitchFamily="2" charset="-79"/>
                          <a:ea typeface="+mn-ea"/>
                          <a:cs typeface="Aharoni" panose="02010803020104030203" pitchFamily="2" charset="-79"/>
                        </a:rPr>
                        <a:t>oblik</a:t>
                      </a:r>
                      <a:r>
                        <a:rPr kumimoji="0" lang="en-US" sz="1400" b="1" kern="1200" dirty="0">
                          <a:solidFill>
                            <a:schemeClr val="bg1"/>
                          </a:solidFill>
                          <a:effectLst/>
                          <a:latin typeface="Aharoni" panose="02010803020104030203" pitchFamily="2" charset="-79"/>
                          <a:ea typeface="+mn-ea"/>
                          <a:cs typeface="Aharoni" panose="02010803020104030203" pitchFamily="2" charset="-79"/>
                        </a:rPr>
                        <a:t> u  </a:t>
                      </a:r>
                      <a:r>
                        <a:rPr kumimoji="0" lang="en-US" sz="1400" b="1" kern="1200" dirty="0" err="1">
                          <a:solidFill>
                            <a:schemeClr val="bg1"/>
                          </a:solidFill>
                          <a:effectLst/>
                          <a:latin typeface="Aharoni" panose="02010803020104030203" pitchFamily="2" charset="-79"/>
                          <a:ea typeface="+mn-ea"/>
                          <a:cs typeface="Aharoni" panose="02010803020104030203" pitchFamily="2" charset="-79"/>
                        </a:rPr>
                        <a:t>kontekstu</a:t>
                      </a:r>
                      <a:r>
                        <a:rPr kumimoji="0" lang="en-US" sz="1400" b="1" kern="1200" dirty="0">
                          <a:solidFill>
                            <a:schemeClr val="bg1"/>
                          </a:solidFill>
                          <a:effectLst/>
                          <a:latin typeface="Aharoni" panose="02010803020104030203" pitchFamily="2" charset="-79"/>
                          <a:ea typeface="+mn-ea"/>
                          <a:cs typeface="Aharoni" panose="02010803020104030203" pitchFamily="2" charset="-79"/>
                        </a:rPr>
                        <a:t> u </a:t>
                      </a:r>
                      <a:r>
                        <a:rPr kumimoji="0" lang="en-US" sz="1400" b="1" kern="1200" dirty="0" err="1">
                          <a:solidFill>
                            <a:schemeClr val="bg1"/>
                          </a:solidFill>
                          <a:effectLst/>
                          <a:latin typeface="Aharoni" panose="02010803020104030203" pitchFamily="2" charset="-79"/>
                          <a:ea typeface="+mn-ea"/>
                          <a:cs typeface="Aharoni" panose="02010803020104030203" pitchFamily="2" charset="-79"/>
                        </a:rPr>
                        <a:t>kojem</a:t>
                      </a:r>
                      <a:r>
                        <a:rPr kumimoji="0" lang="en-US" sz="1400" b="1" kern="1200" dirty="0">
                          <a:solidFill>
                            <a:schemeClr val="bg1"/>
                          </a:solidFill>
                          <a:effectLst/>
                          <a:latin typeface="Aharoni" panose="02010803020104030203" pitchFamily="2" charset="-79"/>
                          <a:ea typeface="+mn-ea"/>
                          <a:cs typeface="Aharoni" panose="02010803020104030203" pitchFamily="2" charset="-79"/>
                        </a:rPr>
                        <a:t> se </a:t>
                      </a:r>
                      <a:r>
                        <a:rPr kumimoji="0" lang="en-US" sz="1400" b="1" kern="1200" dirty="0" err="1">
                          <a:solidFill>
                            <a:schemeClr val="bg1"/>
                          </a:solidFill>
                          <a:effectLst/>
                          <a:latin typeface="Aharoni" panose="02010803020104030203" pitchFamily="2" charset="-79"/>
                          <a:ea typeface="+mn-ea"/>
                          <a:cs typeface="Aharoni" panose="02010803020104030203" pitchFamily="2" charset="-79"/>
                        </a:rPr>
                        <a:t>spominju</a:t>
                      </a:r>
                      <a:r>
                        <a:rPr kumimoji="0" lang="en-US" sz="1400" b="1" kern="1200" dirty="0">
                          <a:solidFill>
                            <a:schemeClr val="bg1"/>
                          </a:solidFill>
                          <a:effectLst/>
                          <a:latin typeface="Aharoni" panose="02010803020104030203" pitchFamily="2" charset="-79"/>
                          <a:ea typeface="+mn-ea"/>
                          <a:cs typeface="Aharoni" panose="02010803020104030203" pitchFamily="2" charset="-79"/>
                        </a:rPr>
                        <a:t> </a:t>
                      </a:r>
                      <a:r>
                        <a:rPr kumimoji="0" lang="hr-HR" sz="1400" b="1" kern="1200" dirty="0">
                          <a:solidFill>
                            <a:schemeClr val="bg1"/>
                          </a:solidFill>
                          <a:effectLst/>
                          <a:latin typeface="Aharoni" panose="02010803020104030203" pitchFamily="2" charset="-79"/>
                          <a:ea typeface="+mn-ea"/>
                          <a:cs typeface="Aharoni" panose="02010803020104030203" pitchFamily="2" charset="-79"/>
                        </a:rPr>
                        <a:t>)</a:t>
                      </a:r>
                      <a:endParaRPr kumimoji="0" lang="hr-HR" sz="1800" b="1" kern="1200" dirty="0">
                        <a:solidFill>
                          <a:schemeClr val="bg1"/>
                        </a:solidFill>
                        <a:effectLst/>
                        <a:latin typeface="Aharoni" panose="02010803020104030203" pitchFamily="2" charset="-79"/>
                        <a:ea typeface="+mn-ea"/>
                        <a:cs typeface="Aharoni" panose="02010803020104030203" pitchFamily="2" charset="-79"/>
                      </a:endParaRPr>
                    </a:p>
                  </a:txBody>
                  <a:tcPr marL="91433" marR="91433"/>
                </a:tc>
                <a:extLst>
                  <a:ext uri="{0D108BD9-81ED-4DB2-BD59-A6C34878D82A}">
                    <a16:rowId xmlns:a16="http://schemas.microsoft.com/office/drawing/2014/main" val="10003"/>
                  </a:ext>
                </a:extLst>
              </a:tr>
              <a:tr h="11582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hr-HR" sz="1400" b="1" i="0" u="none" strike="noStrike" kern="1200" cap="none" spc="0" normalizeH="0" baseline="0" noProof="0" dirty="0">
                          <a:ln>
                            <a:noFill/>
                          </a:ln>
                          <a:solidFill>
                            <a:prstClr val="black"/>
                          </a:solidFill>
                          <a:effectLst/>
                          <a:uLnTx/>
                          <a:uFillTx/>
                          <a:latin typeface="Aharoni" panose="02010803020104030203" pitchFamily="2" charset="-79"/>
                          <a:ea typeface="+mn-ea"/>
                          <a:cs typeface="Aharoni" panose="02010803020104030203" pitchFamily="2" charset="-79"/>
                        </a:rPr>
                        <a:t>odabrati poruke stavljajući ih u širi kontekst </a:t>
                      </a:r>
                    </a:p>
                    <a:p>
                      <a:endParaRPr lang="hr-HR" sz="1800" dirty="0"/>
                    </a:p>
                  </a:txBody>
                  <a:tcPr marL="91433" marR="91433"/>
                </a:tc>
                <a:tc>
                  <a:txBody>
                    <a:bodyPr/>
                    <a:lstStyle/>
                    <a:p>
                      <a:r>
                        <a:rPr kumimoji="0" lang="hr-HR" sz="1400" b="0" kern="1200" dirty="0">
                          <a:solidFill>
                            <a:schemeClr val="dk1"/>
                          </a:solidFill>
                          <a:effectLst/>
                          <a:latin typeface="Aharoni" panose="02010803020104030203" pitchFamily="2" charset="-79"/>
                          <a:ea typeface="+mn-ea"/>
                          <a:cs typeface="Aharoni" panose="02010803020104030203" pitchFamily="2" charset="-79"/>
                        </a:rPr>
                        <a:t>Odabire ispravno značenje izreke </a:t>
                      </a:r>
                      <a:r>
                        <a:rPr kumimoji="0" lang="hr-HR" sz="1400" b="1" kern="1200" dirty="0" err="1">
                          <a:solidFill>
                            <a:srgbClr val="002060"/>
                          </a:solidFill>
                          <a:effectLst/>
                          <a:latin typeface="Aharoni" panose="02010803020104030203" pitchFamily="2" charset="-79"/>
                          <a:ea typeface="+mn-ea"/>
                          <a:cs typeface="Aharoni" panose="02010803020104030203" pitchFamily="2" charset="-79"/>
                        </a:rPr>
                        <a:t>Sero</a:t>
                      </a:r>
                      <a:r>
                        <a:rPr kumimoji="0" lang="hr-HR" sz="1400" b="1" kern="1200" dirty="0">
                          <a:solidFill>
                            <a:srgbClr val="002060"/>
                          </a:solidFill>
                          <a:effectLst/>
                          <a:latin typeface="Aharoni" panose="02010803020104030203" pitchFamily="2" charset="-79"/>
                          <a:ea typeface="+mn-ea"/>
                          <a:cs typeface="Aharoni" panose="02010803020104030203" pitchFamily="2" charset="-79"/>
                        </a:rPr>
                        <a:t> </a:t>
                      </a:r>
                      <a:r>
                        <a:rPr kumimoji="0" lang="hr-HR" sz="1400" b="1" kern="1200" dirty="0" err="1">
                          <a:solidFill>
                            <a:srgbClr val="002060"/>
                          </a:solidFill>
                          <a:effectLst/>
                          <a:latin typeface="Aharoni" panose="02010803020104030203" pitchFamily="2" charset="-79"/>
                          <a:ea typeface="+mn-ea"/>
                          <a:cs typeface="Aharoni" panose="02010803020104030203" pitchFamily="2" charset="-79"/>
                        </a:rPr>
                        <a:t>venientibus</a:t>
                      </a:r>
                      <a:r>
                        <a:rPr kumimoji="0" lang="hr-HR" sz="1400" b="1" kern="1200" dirty="0">
                          <a:solidFill>
                            <a:srgbClr val="002060"/>
                          </a:solidFill>
                          <a:effectLst/>
                          <a:latin typeface="Aharoni" panose="02010803020104030203" pitchFamily="2" charset="-79"/>
                          <a:ea typeface="+mn-ea"/>
                          <a:cs typeface="Aharoni" panose="02010803020104030203" pitchFamily="2" charset="-79"/>
                        </a:rPr>
                        <a:t> </a:t>
                      </a:r>
                      <a:r>
                        <a:rPr kumimoji="0" lang="hr-HR" sz="1400" b="1" kern="1200" dirty="0" err="1">
                          <a:solidFill>
                            <a:srgbClr val="002060"/>
                          </a:solidFill>
                          <a:effectLst/>
                          <a:latin typeface="Aharoni" panose="02010803020104030203" pitchFamily="2" charset="-79"/>
                          <a:ea typeface="+mn-ea"/>
                          <a:cs typeface="Aharoni" panose="02010803020104030203" pitchFamily="2" charset="-79"/>
                        </a:rPr>
                        <a:t>ossa</a:t>
                      </a:r>
                      <a:r>
                        <a:rPr kumimoji="0" lang="hr-HR" sz="1400" b="1" kern="1200" dirty="0">
                          <a:solidFill>
                            <a:srgbClr val="002060"/>
                          </a:solidFill>
                          <a:effectLst/>
                          <a:latin typeface="Aharoni" panose="02010803020104030203" pitchFamily="2" charset="-79"/>
                          <a:ea typeface="+mn-ea"/>
                          <a:cs typeface="Aharoni" panose="02010803020104030203" pitchFamily="2" charset="-79"/>
                        </a:rPr>
                        <a:t>.</a:t>
                      </a:r>
                      <a:endParaRPr kumimoji="0" lang="hr-HR" sz="1400" kern="1200" dirty="0">
                        <a:solidFill>
                          <a:srgbClr val="002060"/>
                        </a:solidFill>
                        <a:effectLst/>
                        <a:latin typeface="Aharoni" panose="02010803020104030203" pitchFamily="2" charset="-79"/>
                        <a:ea typeface="+mn-ea"/>
                        <a:cs typeface="Aharoni" panose="02010803020104030203" pitchFamily="2" charset="-79"/>
                      </a:endParaRPr>
                    </a:p>
                    <a:p>
                      <a:pPr marL="342900" indent="-342900">
                        <a:buAutoNum type="alphaLcParenR"/>
                      </a:pPr>
                      <a:r>
                        <a:rPr kumimoji="0" lang="hr-HR" sz="1400" b="0" kern="1200" dirty="0">
                          <a:solidFill>
                            <a:schemeClr val="dk1"/>
                          </a:solidFill>
                          <a:effectLst/>
                          <a:latin typeface="Aharoni" panose="02010803020104030203" pitchFamily="2" charset="-79"/>
                          <a:ea typeface="+mn-ea"/>
                          <a:cs typeface="Aharoni" panose="02010803020104030203" pitchFamily="2" charset="-79"/>
                        </a:rPr>
                        <a:t>okoristiti se   b) zalutati   c)</a:t>
                      </a:r>
                      <a:r>
                        <a:rPr kumimoji="0" lang="hr-HR" sz="1400" b="0" kern="1200" baseline="0" dirty="0">
                          <a:solidFill>
                            <a:schemeClr val="dk1"/>
                          </a:solidFill>
                          <a:effectLst/>
                          <a:latin typeface="Aharoni" panose="02010803020104030203" pitchFamily="2" charset="-79"/>
                          <a:ea typeface="+mn-ea"/>
                          <a:cs typeface="Aharoni" panose="02010803020104030203" pitchFamily="2" charset="-79"/>
                        </a:rPr>
                        <a:t> zakasniti</a:t>
                      </a:r>
                      <a:endParaRPr kumimoji="0" lang="hr-HR" sz="1400" b="0" kern="1200" dirty="0">
                        <a:solidFill>
                          <a:schemeClr val="dk1"/>
                        </a:solidFill>
                        <a:effectLst/>
                        <a:latin typeface="Aharoni" panose="02010803020104030203" pitchFamily="2" charset="-79"/>
                        <a:ea typeface="+mn-ea"/>
                        <a:cs typeface="Aharoni" panose="02010803020104030203" pitchFamily="2" charset="-79"/>
                      </a:endParaRPr>
                    </a:p>
                    <a:p>
                      <a:pPr marL="0" indent="0">
                        <a:buNone/>
                      </a:pPr>
                      <a:r>
                        <a:rPr kumimoji="0" lang="hr-HR" sz="1400" b="0" kern="1200" dirty="0">
                          <a:solidFill>
                            <a:schemeClr val="dk1"/>
                          </a:solidFill>
                          <a:effectLst/>
                          <a:latin typeface="Aharoni" panose="02010803020104030203" pitchFamily="2" charset="-79"/>
                          <a:ea typeface="+mn-ea"/>
                          <a:cs typeface="Aharoni" panose="02010803020104030203" pitchFamily="2" charset="-79"/>
                        </a:rPr>
                        <a:t>d) ogladnjeti   e) doći u pravi trenutak</a:t>
                      </a:r>
                    </a:p>
                    <a:p>
                      <a:endParaRPr lang="hr-HR" sz="1400" dirty="0"/>
                    </a:p>
                  </a:txBody>
                  <a:tcPr marL="91433" marR="91433"/>
                </a:tc>
                <a:extLst>
                  <a:ext uri="{0D108BD9-81ED-4DB2-BD59-A6C34878D82A}">
                    <a16:rowId xmlns:a16="http://schemas.microsoft.com/office/drawing/2014/main" val="10004"/>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6794A403-80AE-4EF4-BF21-CFDA78B2ADA6}"/>
              </a:ext>
            </a:extLst>
          </p:cNvPr>
          <p:cNvSpPr>
            <a:spLocks noGrp="1"/>
          </p:cNvSpPr>
          <p:nvPr>
            <p:ph type="title"/>
          </p:nvPr>
        </p:nvSpPr>
        <p:spPr>
          <a:xfrm>
            <a:off x="856060" y="188641"/>
            <a:ext cx="7429499" cy="1728191"/>
          </a:xfrm>
        </p:spPr>
        <p:txBody>
          <a:bodyPr>
            <a:normAutofit/>
          </a:bodyPr>
          <a:lstStyle/>
          <a:p>
            <a:r>
              <a:rPr lang="hr-HR" dirty="0"/>
              <a:t>Tema: Aulo Kornelije </a:t>
            </a:r>
            <a:r>
              <a:rPr lang="hr-HR" dirty="0" err="1"/>
              <a:t>Celzo</a:t>
            </a:r>
            <a:r>
              <a:rPr lang="hr-HR" dirty="0"/>
              <a:t> – njegov život i djelo te utjecaj na razvoj medicinske znanosti </a:t>
            </a:r>
          </a:p>
        </p:txBody>
      </p:sp>
      <p:sp>
        <p:nvSpPr>
          <p:cNvPr id="3" name="Rezervirano mjesto sadržaja 2">
            <a:extLst>
              <a:ext uri="{FF2B5EF4-FFF2-40B4-BE49-F238E27FC236}">
                <a16:creationId xmlns:a16="http://schemas.microsoft.com/office/drawing/2014/main" id="{F5DA002D-4FA8-4FFF-9827-9EFFEB400E71}"/>
              </a:ext>
            </a:extLst>
          </p:cNvPr>
          <p:cNvSpPr>
            <a:spLocks noGrp="1"/>
          </p:cNvSpPr>
          <p:nvPr>
            <p:ph idx="1"/>
          </p:nvPr>
        </p:nvSpPr>
        <p:spPr>
          <a:xfrm>
            <a:off x="856060" y="1767740"/>
            <a:ext cx="7429499" cy="4419873"/>
          </a:xfrm>
        </p:spPr>
        <p:txBody>
          <a:bodyPr>
            <a:normAutofit fontScale="92500" lnSpcReduction="20000"/>
          </a:bodyPr>
          <a:lstStyle/>
          <a:p>
            <a:r>
              <a:rPr lang="hr-HR" dirty="0">
                <a:latin typeface="Aharoni" panose="02010803020104030203" pitchFamily="2" charset="-79"/>
                <a:cs typeface="Aharoni" panose="02010803020104030203" pitchFamily="2" charset="-79"/>
              </a:rPr>
              <a:t>Upute: </a:t>
            </a:r>
            <a:br>
              <a:rPr lang="hr-HR" dirty="0">
                <a:latin typeface="Aharoni" panose="02010803020104030203" pitchFamily="2" charset="-79"/>
                <a:cs typeface="Aharoni" panose="02010803020104030203" pitchFamily="2" charset="-79"/>
              </a:rPr>
            </a:br>
            <a:r>
              <a:rPr lang="hr-HR" dirty="0">
                <a:latin typeface="Aharoni" panose="02010803020104030203" pitchFamily="2" charset="-79"/>
                <a:cs typeface="Aharoni" panose="02010803020104030203" pitchFamily="2" charset="-79"/>
              </a:rPr>
              <a:t>- prezentacija treba biti rezultat istraživanja </a:t>
            </a:r>
            <a:r>
              <a:rPr lang="hr-HR" dirty="0">
                <a:solidFill>
                  <a:srgbClr val="FF0000"/>
                </a:solidFill>
                <a:latin typeface="Aharoni" panose="02010803020104030203" pitchFamily="2" charset="-79"/>
                <a:cs typeface="Aharoni" panose="02010803020104030203" pitchFamily="2" charset="-79"/>
              </a:rPr>
              <a:t>više različitih izvora</a:t>
            </a:r>
            <a:br>
              <a:rPr lang="hr-HR" dirty="0">
                <a:latin typeface="Aharoni" panose="02010803020104030203" pitchFamily="2" charset="-79"/>
                <a:cs typeface="Aharoni" panose="02010803020104030203" pitchFamily="2" charset="-79"/>
              </a:rPr>
            </a:br>
            <a:r>
              <a:rPr lang="hr-HR" dirty="0">
                <a:latin typeface="Aharoni" panose="02010803020104030203" pitchFamily="2" charset="-79"/>
                <a:cs typeface="Aharoni" panose="02010803020104030203" pitchFamily="2" charset="-79"/>
              </a:rPr>
              <a:t>- sadržavati </a:t>
            </a:r>
            <a:r>
              <a:rPr lang="hr-HR" dirty="0">
                <a:solidFill>
                  <a:srgbClr val="FF0000"/>
                </a:solidFill>
                <a:latin typeface="Aharoni" panose="02010803020104030203" pitchFamily="2" charset="-79"/>
                <a:cs typeface="Aharoni" panose="02010803020104030203" pitchFamily="2" charset="-79"/>
              </a:rPr>
              <a:t>odgovarajuće audio/vizualne ili grafičke </a:t>
            </a:r>
            <a:r>
              <a:rPr lang="hr-HR" dirty="0">
                <a:latin typeface="Aharoni" panose="02010803020104030203" pitchFamily="2" charset="-79"/>
                <a:cs typeface="Aharoni" panose="02010803020104030203" pitchFamily="2" charset="-79"/>
              </a:rPr>
              <a:t>elemente</a:t>
            </a:r>
            <a:br>
              <a:rPr lang="hr-HR" dirty="0">
                <a:latin typeface="Aharoni" panose="02010803020104030203" pitchFamily="2" charset="-79"/>
                <a:cs typeface="Aharoni" panose="02010803020104030203" pitchFamily="2" charset="-79"/>
              </a:rPr>
            </a:br>
            <a:r>
              <a:rPr lang="hr-HR" dirty="0">
                <a:latin typeface="Aharoni" panose="02010803020104030203" pitchFamily="2" charset="-79"/>
                <a:cs typeface="Aharoni" panose="02010803020104030203" pitchFamily="2" charset="-79"/>
              </a:rPr>
              <a:t>- trajati </a:t>
            </a:r>
            <a:r>
              <a:rPr lang="hr-HR" dirty="0">
                <a:solidFill>
                  <a:srgbClr val="FF0000"/>
                </a:solidFill>
                <a:latin typeface="Aharoni" panose="02010803020104030203" pitchFamily="2" charset="-79"/>
                <a:cs typeface="Aharoni" panose="02010803020104030203" pitchFamily="2" charset="-79"/>
              </a:rPr>
              <a:t>do 15 minuta</a:t>
            </a:r>
            <a:r>
              <a:rPr lang="hr-HR" dirty="0">
                <a:latin typeface="Aharoni" panose="02010803020104030203" pitchFamily="2" charset="-79"/>
                <a:cs typeface="Aharoni" panose="02010803020104030203" pitchFamily="2" charset="-79"/>
              </a:rPr>
              <a:t>, uračunavši i odgovaranje na pitanja kolega</a:t>
            </a:r>
          </a:p>
          <a:p>
            <a:r>
              <a:rPr lang="hr-HR" dirty="0">
                <a:latin typeface="Aharoni" panose="02010803020104030203" pitchFamily="2" charset="-79"/>
                <a:cs typeface="Aharoni" panose="02010803020104030203" pitchFamily="2" charset="-79"/>
              </a:rPr>
              <a:t>Zadatak će biti  vrednovan </a:t>
            </a:r>
            <a:r>
              <a:rPr lang="hr-HR" dirty="0">
                <a:solidFill>
                  <a:srgbClr val="FF0000"/>
                </a:solidFill>
                <a:latin typeface="Aharoni" panose="02010803020104030203" pitchFamily="2" charset="-79"/>
                <a:cs typeface="Aharoni" panose="02010803020104030203" pitchFamily="2" charset="-79"/>
              </a:rPr>
              <a:t>kao </a:t>
            </a:r>
            <a:r>
              <a:rPr lang="hr-HR" dirty="0" err="1">
                <a:solidFill>
                  <a:srgbClr val="FF0000"/>
                </a:solidFill>
                <a:latin typeface="Aharoni" panose="02010803020104030203" pitchFamily="2" charset="-79"/>
                <a:cs typeface="Aharoni" panose="02010803020104030203" pitchFamily="2" charset="-79"/>
              </a:rPr>
              <a:t>VzU</a:t>
            </a:r>
            <a:r>
              <a:rPr lang="hr-HR" dirty="0">
                <a:solidFill>
                  <a:srgbClr val="FF0000"/>
                </a:solidFill>
                <a:latin typeface="Aharoni" panose="02010803020104030203" pitchFamily="2" charset="-79"/>
                <a:cs typeface="Aharoni" panose="02010803020104030203" pitchFamily="2" charset="-79"/>
              </a:rPr>
              <a:t> </a:t>
            </a:r>
            <a:r>
              <a:rPr lang="hr-HR" dirty="0">
                <a:latin typeface="Aharoni" panose="02010803020104030203" pitchFamily="2" charset="-79"/>
                <a:cs typeface="Aharoni" panose="02010803020104030203" pitchFamily="2" charset="-79"/>
              </a:rPr>
              <a:t>iz predmeta latinski te nekih MP tema (IT, građanski odgoj, zdravstveni odgoj, osobni i socijalni razvoj, učiti kako učiti)</a:t>
            </a:r>
            <a:br>
              <a:rPr lang="hr-HR" dirty="0">
                <a:latin typeface="Aharoni" panose="02010803020104030203" pitchFamily="2" charset="-79"/>
                <a:cs typeface="Aharoni" panose="02010803020104030203" pitchFamily="2" charset="-79"/>
              </a:rPr>
            </a:br>
            <a:endParaRPr lang="hr-HR"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40268058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C0EFF721-5ABE-47BF-8EEC-ABAF3762BE2F}"/>
              </a:ext>
            </a:extLst>
          </p:cNvPr>
          <p:cNvSpPr>
            <a:spLocks noGrp="1"/>
          </p:cNvSpPr>
          <p:nvPr>
            <p:ph type="title"/>
          </p:nvPr>
        </p:nvSpPr>
        <p:spPr>
          <a:xfrm>
            <a:off x="251520" y="260648"/>
            <a:ext cx="8640960" cy="936104"/>
          </a:xfrm>
        </p:spPr>
        <p:txBody>
          <a:bodyPr>
            <a:normAutofit fontScale="90000"/>
          </a:bodyPr>
          <a:lstStyle/>
          <a:p>
            <a:r>
              <a:rPr lang="hr-HR" dirty="0">
                <a:latin typeface="Aharoni" panose="02010803020104030203" pitchFamily="2" charset="-79"/>
                <a:cs typeface="Aharoni" panose="02010803020104030203" pitchFamily="2" charset="-79"/>
              </a:rPr>
              <a:t>Prezentiranje kriterija vrednovanja</a:t>
            </a:r>
          </a:p>
        </p:txBody>
      </p:sp>
      <p:sp>
        <p:nvSpPr>
          <p:cNvPr id="3" name="Rezervirano mjesto sadržaja 2">
            <a:extLst>
              <a:ext uri="{FF2B5EF4-FFF2-40B4-BE49-F238E27FC236}">
                <a16:creationId xmlns:a16="http://schemas.microsoft.com/office/drawing/2014/main" id="{A779068F-B50F-416B-B2A9-B6B68DCAE300}"/>
              </a:ext>
            </a:extLst>
          </p:cNvPr>
          <p:cNvSpPr>
            <a:spLocks noGrp="1"/>
          </p:cNvSpPr>
          <p:nvPr>
            <p:ph idx="1"/>
          </p:nvPr>
        </p:nvSpPr>
        <p:spPr>
          <a:xfrm>
            <a:off x="467544" y="1196752"/>
            <a:ext cx="8208912" cy="5661248"/>
          </a:xfrm>
        </p:spPr>
        <p:txBody>
          <a:bodyPr/>
          <a:lstStyle/>
          <a:p>
            <a:r>
              <a:rPr lang="hr-HR" dirty="0">
                <a:latin typeface="Aharoni" panose="02010803020104030203" pitchFamily="2" charset="-79"/>
                <a:cs typeface="Aharoni" panose="02010803020104030203" pitchFamily="2" charset="-79"/>
              </a:rPr>
              <a:t>Predstavljanje </a:t>
            </a:r>
            <a:r>
              <a:rPr lang="hr-HR" dirty="0" err="1">
                <a:latin typeface="Aharoni" panose="02010803020104030203" pitchFamily="2" charset="-79"/>
                <a:cs typeface="Aharoni" panose="02010803020104030203" pitchFamily="2" charset="-79"/>
              </a:rPr>
              <a:t>opisnica</a:t>
            </a:r>
            <a:r>
              <a:rPr lang="hr-HR" dirty="0">
                <a:latin typeface="Aharoni" panose="02010803020104030203" pitchFamily="2" charset="-79"/>
                <a:cs typeface="Aharoni" panose="02010803020104030203" pitchFamily="2" charset="-79"/>
              </a:rPr>
              <a:t> i kriterija nivoa ostvarenosti ishoda</a:t>
            </a:r>
          </a:p>
          <a:p>
            <a:r>
              <a:rPr lang="hr-HR" dirty="0">
                <a:latin typeface="Aharoni" panose="02010803020104030203" pitchFamily="2" charset="-79"/>
                <a:cs typeface="Aharoni" panose="02010803020104030203" pitchFamily="2" charset="-79"/>
              </a:rPr>
              <a:t>Pojašnjenja u razgovoru, određivanje rokova</a:t>
            </a:r>
          </a:p>
          <a:p>
            <a:r>
              <a:rPr lang="hr-HR" dirty="0">
                <a:latin typeface="Aharoni" panose="02010803020104030203" pitchFamily="2" charset="-79"/>
                <a:cs typeface="Aharoni" panose="02010803020104030203" pitchFamily="2" charset="-79"/>
              </a:rPr>
              <a:t>Dogovor o načinu komunikacije s nastavnikom</a:t>
            </a:r>
          </a:p>
        </p:txBody>
      </p:sp>
      <p:pic>
        <p:nvPicPr>
          <p:cNvPr id="4" name="Slika 3">
            <a:extLst>
              <a:ext uri="{FF2B5EF4-FFF2-40B4-BE49-F238E27FC236}">
                <a16:creationId xmlns:a16="http://schemas.microsoft.com/office/drawing/2014/main" id="{9DB7282F-D045-429C-BC56-8E9AF339FA03}"/>
              </a:ext>
            </a:extLst>
          </p:cNvPr>
          <p:cNvPicPr>
            <a:picLocks noChangeAspect="1"/>
          </p:cNvPicPr>
          <p:nvPr/>
        </p:nvPicPr>
        <p:blipFill>
          <a:blip r:embed="rId2"/>
          <a:stretch>
            <a:fillRect/>
          </a:stretch>
        </p:blipFill>
        <p:spPr>
          <a:xfrm>
            <a:off x="2555776" y="3454718"/>
            <a:ext cx="3711327" cy="2969062"/>
          </a:xfrm>
          <a:prstGeom prst="rect">
            <a:avLst/>
          </a:prstGeom>
        </p:spPr>
      </p:pic>
    </p:spTree>
    <p:extLst>
      <p:ext uri="{BB962C8B-B14F-4D97-AF65-F5344CB8AC3E}">
        <p14:creationId xmlns:p14="http://schemas.microsoft.com/office/powerpoint/2010/main" val="16426217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A63EF33D-8652-4ECF-AD4C-DDEB58F70535}"/>
              </a:ext>
            </a:extLst>
          </p:cNvPr>
          <p:cNvSpPr>
            <a:spLocks noGrp="1"/>
          </p:cNvSpPr>
          <p:nvPr>
            <p:ph type="title"/>
          </p:nvPr>
        </p:nvSpPr>
        <p:spPr>
          <a:xfrm>
            <a:off x="755576" y="260648"/>
            <a:ext cx="7316340" cy="864096"/>
          </a:xfrm>
        </p:spPr>
        <p:txBody>
          <a:bodyPr>
            <a:normAutofit fontScale="90000"/>
          </a:bodyPr>
          <a:lstStyle/>
          <a:p>
            <a:r>
              <a:rPr lang="hr-HR" dirty="0"/>
              <a:t>Tablica s </a:t>
            </a:r>
            <a:r>
              <a:rPr lang="hr-HR" dirty="0" err="1"/>
              <a:t>opisnicama</a:t>
            </a:r>
            <a:r>
              <a:rPr lang="hr-HR" dirty="0"/>
              <a:t> vrednovanja prezentacija</a:t>
            </a:r>
          </a:p>
        </p:txBody>
      </p:sp>
      <p:graphicFrame>
        <p:nvGraphicFramePr>
          <p:cNvPr id="4" name="Tablica 4">
            <a:extLst>
              <a:ext uri="{FF2B5EF4-FFF2-40B4-BE49-F238E27FC236}">
                <a16:creationId xmlns:a16="http://schemas.microsoft.com/office/drawing/2014/main" id="{7AC3EC96-60BB-495E-B12B-692C61964F70}"/>
              </a:ext>
            </a:extLst>
          </p:cNvPr>
          <p:cNvGraphicFramePr>
            <a:graphicFrameLocks noGrp="1"/>
          </p:cNvGraphicFramePr>
          <p:nvPr>
            <p:ph idx="1"/>
            <p:extLst>
              <p:ext uri="{D42A27DB-BD31-4B8C-83A1-F6EECF244321}">
                <p14:modId xmlns:p14="http://schemas.microsoft.com/office/powerpoint/2010/main" val="1570740314"/>
              </p:ext>
            </p:extLst>
          </p:nvPr>
        </p:nvGraphicFramePr>
        <p:xfrm>
          <a:off x="251520" y="1599246"/>
          <a:ext cx="8640961" cy="4806652"/>
        </p:xfrm>
        <a:graphic>
          <a:graphicData uri="http://schemas.openxmlformats.org/drawingml/2006/table">
            <a:tbl>
              <a:tblPr firstRow="1" bandRow="1">
                <a:tableStyleId>{5C22544A-7EE6-4342-B048-85BDC9FD1C3A}</a:tableStyleId>
              </a:tblPr>
              <a:tblGrid>
                <a:gridCol w="1893585">
                  <a:extLst>
                    <a:ext uri="{9D8B030D-6E8A-4147-A177-3AD203B41FA5}">
                      <a16:colId xmlns:a16="http://schemas.microsoft.com/office/drawing/2014/main" val="2804275854"/>
                    </a:ext>
                  </a:extLst>
                </a:gridCol>
                <a:gridCol w="2426894">
                  <a:extLst>
                    <a:ext uri="{9D8B030D-6E8A-4147-A177-3AD203B41FA5}">
                      <a16:colId xmlns:a16="http://schemas.microsoft.com/office/drawing/2014/main" val="2202197988"/>
                    </a:ext>
                  </a:extLst>
                </a:gridCol>
                <a:gridCol w="2160241">
                  <a:extLst>
                    <a:ext uri="{9D8B030D-6E8A-4147-A177-3AD203B41FA5}">
                      <a16:colId xmlns:a16="http://schemas.microsoft.com/office/drawing/2014/main" val="2863887916"/>
                    </a:ext>
                  </a:extLst>
                </a:gridCol>
                <a:gridCol w="2160241">
                  <a:extLst>
                    <a:ext uri="{9D8B030D-6E8A-4147-A177-3AD203B41FA5}">
                      <a16:colId xmlns:a16="http://schemas.microsoft.com/office/drawing/2014/main" val="1223138950"/>
                    </a:ext>
                  </a:extLst>
                </a:gridCol>
              </a:tblGrid>
              <a:tr h="1423372">
                <a:tc>
                  <a:txBody>
                    <a:bodyPr/>
                    <a:lstStyle/>
                    <a:p>
                      <a:endParaRPr lang="hr-HR" sz="2400" dirty="0">
                        <a:latin typeface="Aharoni" panose="02010803020104030203" pitchFamily="2" charset="-79"/>
                        <a:cs typeface="Aharoni" panose="02010803020104030203" pitchFamily="2" charset="-79"/>
                      </a:endParaRPr>
                    </a:p>
                    <a:p>
                      <a:r>
                        <a:rPr lang="hr-HR" sz="2400" dirty="0">
                          <a:solidFill>
                            <a:srgbClr val="FF0000"/>
                          </a:solidFill>
                          <a:latin typeface="Aharoni" panose="02010803020104030203" pitchFamily="2" charset="-79"/>
                          <a:cs typeface="Aharoni" panose="02010803020104030203" pitchFamily="2" charset="-79"/>
                        </a:rPr>
                        <a:t>OPISNICA</a:t>
                      </a:r>
                    </a:p>
                  </a:txBody>
                  <a:tcPr/>
                </a:tc>
                <a:tc>
                  <a:txBody>
                    <a:bodyPr/>
                    <a:lstStyle/>
                    <a:p>
                      <a:r>
                        <a:rPr lang="hr-HR" sz="2400" dirty="0">
                          <a:latin typeface="Aharoni" panose="02010803020104030203" pitchFamily="2" charset="-79"/>
                          <a:cs typeface="Aharoni" panose="02010803020104030203" pitchFamily="2" charset="-79"/>
                        </a:rPr>
                        <a:t>Potpuno ostvareni kriteriji</a:t>
                      </a:r>
                    </a:p>
                  </a:txBody>
                  <a:tcPr/>
                </a:tc>
                <a:tc>
                  <a:txBody>
                    <a:bodyPr/>
                    <a:lstStyle/>
                    <a:p>
                      <a:r>
                        <a:rPr lang="hr-HR" sz="2400" dirty="0">
                          <a:latin typeface="Aharoni" panose="02010803020104030203" pitchFamily="2" charset="-79"/>
                          <a:cs typeface="Aharoni" panose="02010803020104030203" pitchFamily="2" charset="-79"/>
                        </a:rPr>
                        <a:t>Djelomično ostvareni kriteriji</a:t>
                      </a:r>
                    </a:p>
                  </a:txBody>
                  <a:tcPr/>
                </a:tc>
                <a:tc>
                  <a:txBody>
                    <a:bodyPr/>
                    <a:lstStyle/>
                    <a:p>
                      <a:r>
                        <a:rPr lang="hr-HR" sz="2400" dirty="0">
                          <a:latin typeface="Aharoni" panose="02010803020104030203" pitchFamily="2" charset="-79"/>
                          <a:cs typeface="Aharoni" panose="02010803020104030203" pitchFamily="2" charset="-79"/>
                        </a:rPr>
                        <a:t>Minimalno ostvareni kriteriji</a:t>
                      </a:r>
                    </a:p>
                  </a:txBody>
                  <a:tcPr/>
                </a:tc>
                <a:extLst>
                  <a:ext uri="{0D108BD9-81ED-4DB2-BD59-A6C34878D82A}">
                    <a16:rowId xmlns:a16="http://schemas.microsoft.com/office/drawing/2014/main" val="2793681885"/>
                  </a:ext>
                </a:extLst>
              </a:tr>
              <a:tr h="2566622">
                <a:tc>
                  <a:txBody>
                    <a:bodyPr/>
                    <a:lstStyle/>
                    <a:p>
                      <a:endParaRPr lang="hr-HR" sz="2400" dirty="0">
                        <a:latin typeface="Aharoni" panose="02010803020104030203" pitchFamily="2" charset="-79"/>
                        <a:cs typeface="Aharoni" panose="02010803020104030203" pitchFamily="2" charset="-79"/>
                      </a:endParaRPr>
                    </a:p>
                    <a:p>
                      <a:r>
                        <a:rPr lang="hr-HR" sz="2400" dirty="0">
                          <a:latin typeface="Aharoni" panose="02010803020104030203" pitchFamily="2" charset="-79"/>
                          <a:cs typeface="Aharoni" panose="02010803020104030203" pitchFamily="2" charset="-79"/>
                        </a:rPr>
                        <a:t>SADRŽAJ</a:t>
                      </a:r>
                    </a:p>
                    <a:p>
                      <a:endParaRPr lang="hr-HR" sz="2400" dirty="0">
                        <a:latin typeface="Aharoni" panose="02010803020104030203" pitchFamily="2" charset="-79"/>
                        <a:cs typeface="Aharoni" panose="02010803020104030203" pitchFamily="2" charset="-79"/>
                      </a:endParaRPr>
                    </a:p>
                  </a:txBody>
                  <a:tcPr/>
                </a:tc>
                <a:tc>
                  <a:txBody>
                    <a:bodyPr/>
                    <a:lstStyle/>
                    <a:p>
                      <a:r>
                        <a:rPr lang="hr-HR" sz="2400" dirty="0">
                          <a:latin typeface="Aharoni" panose="02010803020104030203" pitchFamily="2" charset="-79"/>
                          <a:cs typeface="Aharoni" panose="02010803020104030203" pitchFamily="2" charset="-79"/>
                        </a:rPr>
                        <a:t>potpuno obuhvaćen sadržaj, dodatno </a:t>
                      </a:r>
                      <a:r>
                        <a:rPr lang="hr-HR" sz="2400" dirty="0" err="1">
                          <a:latin typeface="Aharoni" panose="02010803020104030203" pitchFamily="2" charset="-79"/>
                          <a:cs typeface="Aharoni" panose="02010803020104030203" pitchFamily="2" charset="-79"/>
                        </a:rPr>
                        <a:t>konstekstualno</a:t>
                      </a:r>
                      <a:r>
                        <a:rPr lang="hr-HR" sz="2400" dirty="0">
                          <a:latin typeface="Aharoni" panose="02010803020104030203" pitchFamily="2" charset="-79"/>
                          <a:cs typeface="Aharoni" panose="02010803020104030203" pitchFamily="2" charset="-79"/>
                        </a:rPr>
                        <a:t> proširen, zaključci pravilno izvedeni</a:t>
                      </a:r>
                    </a:p>
                  </a:txBody>
                  <a:tcPr/>
                </a:tc>
                <a:tc>
                  <a:txBody>
                    <a:bodyPr/>
                    <a:lstStyle/>
                    <a:p>
                      <a:r>
                        <a:rPr lang="hr-HR" sz="2400" dirty="0">
                          <a:latin typeface="Aharoni" panose="02010803020104030203" pitchFamily="2" charset="-79"/>
                          <a:cs typeface="Aharoni" panose="02010803020104030203" pitchFamily="2" charset="-79"/>
                        </a:rPr>
                        <a:t>skoro potpuno obuhvaćen sadržaj, zaključci uglavnom pravilno izvedeni</a:t>
                      </a:r>
                    </a:p>
                  </a:txBody>
                  <a:tcPr/>
                </a:tc>
                <a:tc>
                  <a:txBody>
                    <a:bodyPr/>
                    <a:lstStyle/>
                    <a:p>
                      <a:r>
                        <a:rPr lang="hr-HR" sz="2400" dirty="0">
                          <a:latin typeface="Aharoni" panose="02010803020104030203" pitchFamily="2" charset="-79"/>
                          <a:cs typeface="Aharoni" panose="02010803020104030203" pitchFamily="2" charset="-79"/>
                        </a:rPr>
                        <a:t>oskudno obuhvaćen sadržaj, manji broj zaključaka </a:t>
                      </a:r>
                      <a:r>
                        <a:rPr lang="hr-HR" sz="2400" dirty="0" err="1">
                          <a:latin typeface="Aharoni" panose="02010803020104030203" pitchFamily="2" charset="-79"/>
                          <a:cs typeface="Aharoni" panose="02010803020104030203" pitchFamily="2" charset="-79"/>
                        </a:rPr>
                        <a:t>uglavno</a:t>
                      </a:r>
                      <a:r>
                        <a:rPr lang="hr-HR" sz="2400" dirty="0">
                          <a:latin typeface="Aharoni" panose="02010803020104030203" pitchFamily="2" charset="-79"/>
                          <a:cs typeface="Aharoni" panose="02010803020104030203" pitchFamily="2" charset="-79"/>
                        </a:rPr>
                        <a:t> pravilno izvedenih</a:t>
                      </a:r>
                    </a:p>
                  </a:txBody>
                  <a:tcPr/>
                </a:tc>
                <a:extLst>
                  <a:ext uri="{0D108BD9-81ED-4DB2-BD59-A6C34878D82A}">
                    <a16:rowId xmlns:a16="http://schemas.microsoft.com/office/drawing/2014/main" val="1823363058"/>
                  </a:ext>
                </a:extLst>
              </a:tr>
            </a:tbl>
          </a:graphicData>
        </a:graphic>
      </p:graphicFrame>
    </p:spTree>
    <p:extLst>
      <p:ext uri="{BB962C8B-B14F-4D97-AF65-F5344CB8AC3E}">
        <p14:creationId xmlns:p14="http://schemas.microsoft.com/office/powerpoint/2010/main" val="14240614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A63EF33D-8652-4ECF-AD4C-DDEB58F70535}"/>
              </a:ext>
            </a:extLst>
          </p:cNvPr>
          <p:cNvSpPr>
            <a:spLocks noGrp="1"/>
          </p:cNvSpPr>
          <p:nvPr>
            <p:ph type="title"/>
          </p:nvPr>
        </p:nvSpPr>
        <p:spPr>
          <a:xfrm>
            <a:off x="856060" y="618518"/>
            <a:ext cx="7429499" cy="650242"/>
          </a:xfrm>
        </p:spPr>
        <p:txBody>
          <a:bodyPr/>
          <a:lstStyle/>
          <a:p>
            <a:r>
              <a:rPr lang="hr-HR" dirty="0"/>
              <a:t>Tablica s </a:t>
            </a:r>
            <a:r>
              <a:rPr lang="hr-HR" dirty="0" err="1"/>
              <a:t>opisnicama</a:t>
            </a:r>
            <a:endParaRPr lang="hr-HR" dirty="0"/>
          </a:p>
        </p:txBody>
      </p:sp>
      <p:graphicFrame>
        <p:nvGraphicFramePr>
          <p:cNvPr id="4" name="Tablica 4">
            <a:extLst>
              <a:ext uri="{FF2B5EF4-FFF2-40B4-BE49-F238E27FC236}">
                <a16:creationId xmlns:a16="http://schemas.microsoft.com/office/drawing/2014/main" id="{7AC3EC96-60BB-495E-B12B-692C61964F70}"/>
              </a:ext>
            </a:extLst>
          </p:cNvPr>
          <p:cNvGraphicFramePr>
            <a:graphicFrameLocks noGrp="1"/>
          </p:cNvGraphicFramePr>
          <p:nvPr>
            <p:ph idx="1"/>
            <p:extLst>
              <p:ext uri="{D42A27DB-BD31-4B8C-83A1-F6EECF244321}">
                <p14:modId xmlns:p14="http://schemas.microsoft.com/office/powerpoint/2010/main" val="3894155986"/>
              </p:ext>
            </p:extLst>
          </p:nvPr>
        </p:nvGraphicFramePr>
        <p:xfrm>
          <a:off x="251520" y="1599246"/>
          <a:ext cx="8640961" cy="3989994"/>
        </p:xfrm>
        <a:graphic>
          <a:graphicData uri="http://schemas.openxmlformats.org/drawingml/2006/table">
            <a:tbl>
              <a:tblPr firstRow="1" bandRow="1">
                <a:tableStyleId>{5C22544A-7EE6-4342-B048-85BDC9FD1C3A}</a:tableStyleId>
              </a:tblPr>
              <a:tblGrid>
                <a:gridCol w="1893585">
                  <a:extLst>
                    <a:ext uri="{9D8B030D-6E8A-4147-A177-3AD203B41FA5}">
                      <a16:colId xmlns:a16="http://schemas.microsoft.com/office/drawing/2014/main" val="2804275854"/>
                    </a:ext>
                  </a:extLst>
                </a:gridCol>
                <a:gridCol w="2426894">
                  <a:extLst>
                    <a:ext uri="{9D8B030D-6E8A-4147-A177-3AD203B41FA5}">
                      <a16:colId xmlns:a16="http://schemas.microsoft.com/office/drawing/2014/main" val="2202197988"/>
                    </a:ext>
                  </a:extLst>
                </a:gridCol>
                <a:gridCol w="2160241">
                  <a:extLst>
                    <a:ext uri="{9D8B030D-6E8A-4147-A177-3AD203B41FA5}">
                      <a16:colId xmlns:a16="http://schemas.microsoft.com/office/drawing/2014/main" val="2863887916"/>
                    </a:ext>
                  </a:extLst>
                </a:gridCol>
                <a:gridCol w="2160241">
                  <a:extLst>
                    <a:ext uri="{9D8B030D-6E8A-4147-A177-3AD203B41FA5}">
                      <a16:colId xmlns:a16="http://schemas.microsoft.com/office/drawing/2014/main" val="1223138950"/>
                    </a:ext>
                  </a:extLst>
                </a:gridCol>
              </a:tblGrid>
              <a:tr h="1423372">
                <a:tc>
                  <a:txBody>
                    <a:bodyPr/>
                    <a:lstStyle/>
                    <a:p>
                      <a:endParaRPr lang="hr-HR" sz="2400" dirty="0">
                        <a:latin typeface="Aharoni" panose="02010803020104030203" pitchFamily="2" charset="-79"/>
                        <a:cs typeface="Aharoni" panose="02010803020104030203" pitchFamily="2" charset="-79"/>
                      </a:endParaRPr>
                    </a:p>
                    <a:p>
                      <a:r>
                        <a:rPr lang="hr-HR" sz="2400" dirty="0">
                          <a:solidFill>
                            <a:srgbClr val="FF0000"/>
                          </a:solidFill>
                          <a:latin typeface="Aharoni" panose="02010803020104030203" pitchFamily="2" charset="-79"/>
                          <a:cs typeface="Aharoni" panose="02010803020104030203" pitchFamily="2" charset="-79"/>
                        </a:rPr>
                        <a:t>OPISNICA</a:t>
                      </a:r>
                    </a:p>
                  </a:txBody>
                  <a:tcPr/>
                </a:tc>
                <a:tc>
                  <a:txBody>
                    <a:bodyPr/>
                    <a:lstStyle/>
                    <a:p>
                      <a:r>
                        <a:rPr lang="hr-HR" sz="2400" dirty="0">
                          <a:latin typeface="Aharoni" panose="02010803020104030203" pitchFamily="2" charset="-79"/>
                          <a:cs typeface="Aharoni" panose="02010803020104030203" pitchFamily="2" charset="-79"/>
                        </a:rPr>
                        <a:t>Potpuno ostvareni kriteriji</a:t>
                      </a:r>
                    </a:p>
                  </a:txBody>
                  <a:tcPr/>
                </a:tc>
                <a:tc>
                  <a:txBody>
                    <a:bodyPr/>
                    <a:lstStyle/>
                    <a:p>
                      <a:r>
                        <a:rPr lang="hr-HR" sz="2400" dirty="0">
                          <a:latin typeface="Aharoni" panose="02010803020104030203" pitchFamily="2" charset="-79"/>
                          <a:cs typeface="Aharoni" panose="02010803020104030203" pitchFamily="2" charset="-79"/>
                        </a:rPr>
                        <a:t>Djelomično ostvareni kriteriji</a:t>
                      </a:r>
                    </a:p>
                  </a:txBody>
                  <a:tcPr/>
                </a:tc>
                <a:tc>
                  <a:txBody>
                    <a:bodyPr/>
                    <a:lstStyle/>
                    <a:p>
                      <a:r>
                        <a:rPr lang="hr-HR" sz="2400" dirty="0">
                          <a:latin typeface="Aharoni" panose="02010803020104030203" pitchFamily="2" charset="-79"/>
                          <a:cs typeface="Aharoni" panose="02010803020104030203" pitchFamily="2" charset="-79"/>
                        </a:rPr>
                        <a:t>Minimalno ostvareni kriteriji</a:t>
                      </a:r>
                    </a:p>
                  </a:txBody>
                  <a:tcPr/>
                </a:tc>
                <a:extLst>
                  <a:ext uri="{0D108BD9-81ED-4DB2-BD59-A6C34878D82A}">
                    <a16:rowId xmlns:a16="http://schemas.microsoft.com/office/drawing/2014/main" val="2793681885"/>
                  </a:ext>
                </a:extLst>
              </a:tr>
              <a:tr h="2566622">
                <a:tc>
                  <a:txBody>
                    <a:bodyPr/>
                    <a:lstStyle/>
                    <a:p>
                      <a:endParaRPr lang="hr-HR" sz="2400" dirty="0">
                        <a:latin typeface="Aharoni" panose="02010803020104030203" pitchFamily="2" charset="-79"/>
                        <a:cs typeface="Aharoni" panose="02010803020104030203" pitchFamily="2" charset="-79"/>
                      </a:endParaRPr>
                    </a:p>
                    <a:p>
                      <a:r>
                        <a:rPr lang="hr-HR" sz="2400" dirty="0">
                          <a:latin typeface="Aharoni" panose="02010803020104030203" pitchFamily="2" charset="-79"/>
                          <a:cs typeface="Aharoni" panose="02010803020104030203" pitchFamily="2" charset="-79"/>
                        </a:rPr>
                        <a:t>IZVORI</a:t>
                      </a:r>
                    </a:p>
                    <a:p>
                      <a:endParaRPr lang="hr-HR" sz="2400" dirty="0">
                        <a:latin typeface="Aharoni" panose="02010803020104030203" pitchFamily="2" charset="-79"/>
                        <a:cs typeface="Aharoni" panose="02010803020104030203" pitchFamily="2" charset="-79"/>
                      </a:endParaRPr>
                    </a:p>
                  </a:txBody>
                  <a:tcPr/>
                </a:tc>
                <a:tc>
                  <a:txBody>
                    <a:bodyPr/>
                    <a:lstStyle/>
                    <a:p>
                      <a:r>
                        <a:rPr lang="hr-HR" sz="2400" dirty="0">
                          <a:latin typeface="Aharoni" panose="02010803020104030203" pitchFamily="2" charset="-79"/>
                          <a:cs typeface="Aharoni" panose="02010803020104030203" pitchFamily="2" charset="-79"/>
                        </a:rPr>
                        <a:t>Više raznovrsnih izvora, pravilno navedeni</a:t>
                      </a:r>
                    </a:p>
                  </a:txBody>
                  <a:tcPr/>
                </a:tc>
                <a:tc>
                  <a:txBody>
                    <a:bodyPr/>
                    <a:lstStyle/>
                    <a:p>
                      <a:r>
                        <a:rPr lang="hr-HR" sz="2400" dirty="0">
                          <a:latin typeface="Aharoni" panose="02010803020104030203" pitchFamily="2" charset="-79"/>
                          <a:cs typeface="Aharoni" panose="02010803020104030203" pitchFamily="2" charset="-79"/>
                        </a:rPr>
                        <a:t>Barem 2 izvora, pravilno navedeni</a:t>
                      </a:r>
                    </a:p>
                  </a:txBody>
                  <a:tcPr/>
                </a:tc>
                <a:tc>
                  <a:txBody>
                    <a:bodyPr/>
                    <a:lstStyle/>
                    <a:p>
                      <a:r>
                        <a:rPr lang="pl-PL" sz="2400" dirty="0">
                          <a:latin typeface="Aharoni" panose="02010803020104030203" pitchFamily="2" charset="-79"/>
                          <a:cs typeface="Aharoni" panose="02010803020104030203" pitchFamily="2" charset="-79"/>
                        </a:rPr>
                        <a:t>Samo 1 izvor, pravilno naveden</a:t>
                      </a:r>
                      <a:endParaRPr lang="hr-HR" sz="2400" dirty="0">
                        <a:latin typeface="Aharoni" panose="02010803020104030203" pitchFamily="2" charset="-79"/>
                        <a:cs typeface="Aharoni" panose="02010803020104030203" pitchFamily="2" charset="-79"/>
                      </a:endParaRPr>
                    </a:p>
                  </a:txBody>
                  <a:tcPr/>
                </a:tc>
                <a:extLst>
                  <a:ext uri="{0D108BD9-81ED-4DB2-BD59-A6C34878D82A}">
                    <a16:rowId xmlns:a16="http://schemas.microsoft.com/office/drawing/2014/main" val="1823363058"/>
                  </a:ext>
                </a:extLst>
              </a:tr>
            </a:tbl>
          </a:graphicData>
        </a:graphic>
      </p:graphicFrame>
    </p:spTree>
    <p:extLst>
      <p:ext uri="{BB962C8B-B14F-4D97-AF65-F5344CB8AC3E}">
        <p14:creationId xmlns:p14="http://schemas.microsoft.com/office/powerpoint/2010/main" val="2788457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A63EF33D-8652-4ECF-AD4C-DDEB58F70535}"/>
              </a:ext>
            </a:extLst>
          </p:cNvPr>
          <p:cNvSpPr>
            <a:spLocks noGrp="1"/>
          </p:cNvSpPr>
          <p:nvPr>
            <p:ph type="title"/>
          </p:nvPr>
        </p:nvSpPr>
        <p:spPr>
          <a:xfrm>
            <a:off x="856060" y="618518"/>
            <a:ext cx="7429499" cy="650242"/>
          </a:xfrm>
        </p:spPr>
        <p:txBody>
          <a:bodyPr/>
          <a:lstStyle/>
          <a:p>
            <a:r>
              <a:rPr lang="hr-HR" dirty="0"/>
              <a:t>Tablica s </a:t>
            </a:r>
            <a:r>
              <a:rPr lang="hr-HR" dirty="0" err="1"/>
              <a:t>opisnicama</a:t>
            </a:r>
            <a:endParaRPr lang="hr-HR" dirty="0"/>
          </a:p>
        </p:txBody>
      </p:sp>
      <p:graphicFrame>
        <p:nvGraphicFramePr>
          <p:cNvPr id="4" name="Tablica 4">
            <a:extLst>
              <a:ext uri="{FF2B5EF4-FFF2-40B4-BE49-F238E27FC236}">
                <a16:creationId xmlns:a16="http://schemas.microsoft.com/office/drawing/2014/main" id="{7AC3EC96-60BB-495E-B12B-692C61964F70}"/>
              </a:ext>
            </a:extLst>
          </p:cNvPr>
          <p:cNvGraphicFramePr>
            <a:graphicFrameLocks noGrp="1"/>
          </p:cNvGraphicFramePr>
          <p:nvPr>
            <p:ph idx="1"/>
            <p:extLst>
              <p:ext uri="{D42A27DB-BD31-4B8C-83A1-F6EECF244321}">
                <p14:modId xmlns:p14="http://schemas.microsoft.com/office/powerpoint/2010/main" val="3123476753"/>
              </p:ext>
            </p:extLst>
          </p:nvPr>
        </p:nvGraphicFramePr>
        <p:xfrm>
          <a:off x="251520" y="1268760"/>
          <a:ext cx="8784976" cy="5392331"/>
        </p:xfrm>
        <a:graphic>
          <a:graphicData uri="http://schemas.openxmlformats.org/drawingml/2006/table">
            <a:tbl>
              <a:tblPr firstRow="1" bandRow="1">
                <a:tableStyleId>{5C22544A-7EE6-4342-B048-85BDC9FD1C3A}</a:tableStyleId>
              </a:tblPr>
              <a:tblGrid>
                <a:gridCol w="1903411">
                  <a:extLst>
                    <a:ext uri="{9D8B030D-6E8A-4147-A177-3AD203B41FA5}">
                      <a16:colId xmlns:a16="http://schemas.microsoft.com/office/drawing/2014/main" val="2804275854"/>
                    </a:ext>
                  </a:extLst>
                </a:gridCol>
                <a:gridCol w="2489077">
                  <a:extLst>
                    <a:ext uri="{9D8B030D-6E8A-4147-A177-3AD203B41FA5}">
                      <a16:colId xmlns:a16="http://schemas.microsoft.com/office/drawing/2014/main" val="2202197988"/>
                    </a:ext>
                  </a:extLst>
                </a:gridCol>
                <a:gridCol w="2196243">
                  <a:extLst>
                    <a:ext uri="{9D8B030D-6E8A-4147-A177-3AD203B41FA5}">
                      <a16:colId xmlns:a16="http://schemas.microsoft.com/office/drawing/2014/main" val="2863887916"/>
                    </a:ext>
                  </a:extLst>
                </a:gridCol>
                <a:gridCol w="2196245">
                  <a:extLst>
                    <a:ext uri="{9D8B030D-6E8A-4147-A177-3AD203B41FA5}">
                      <a16:colId xmlns:a16="http://schemas.microsoft.com/office/drawing/2014/main" val="1223138950"/>
                    </a:ext>
                  </a:extLst>
                </a:gridCol>
              </a:tblGrid>
              <a:tr h="1277531">
                <a:tc>
                  <a:txBody>
                    <a:bodyPr/>
                    <a:lstStyle/>
                    <a:p>
                      <a:endParaRPr lang="hr-HR" sz="2400" dirty="0">
                        <a:latin typeface="Aharoni" panose="02010803020104030203" pitchFamily="2" charset="-79"/>
                        <a:cs typeface="Aharoni" panose="02010803020104030203" pitchFamily="2" charset="-79"/>
                      </a:endParaRPr>
                    </a:p>
                    <a:p>
                      <a:r>
                        <a:rPr lang="hr-HR" sz="2400" dirty="0">
                          <a:solidFill>
                            <a:srgbClr val="FF0000"/>
                          </a:solidFill>
                          <a:latin typeface="Aharoni" panose="02010803020104030203" pitchFamily="2" charset="-79"/>
                          <a:cs typeface="Aharoni" panose="02010803020104030203" pitchFamily="2" charset="-79"/>
                        </a:rPr>
                        <a:t>OPISNICE</a:t>
                      </a:r>
                    </a:p>
                  </a:txBody>
                  <a:tcPr/>
                </a:tc>
                <a:tc>
                  <a:txBody>
                    <a:bodyPr/>
                    <a:lstStyle/>
                    <a:p>
                      <a:r>
                        <a:rPr lang="hr-HR" sz="2400" dirty="0">
                          <a:latin typeface="Aharoni" panose="02010803020104030203" pitchFamily="2" charset="-79"/>
                          <a:cs typeface="Aharoni" panose="02010803020104030203" pitchFamily="2" charset="-79"/>
                        </a:rPr>
                        <a:t>Potpuno ostvareni kriteriji</a:t>
                      </a:r>
                    </a:p>
                  </a:txBody>
                  <a:tcPr/>
                </a:tc>
                <a:tc>
                  <a:txBody>
                    <a:bodyPr/>
                    <a:lstStyle/>
                    <a:p>
                      <a:r>
                        <a:rPr lang="hr-HR" sz="2400" dirty="0">
                          <a:latin typeface="Aharoni" panose="02010803020104030203" pitchFamily="2" charset="-79"/>
                          <a:cs typeface="Aharoni" panose="02010803020104030203" pitchFamily="2" charset="-79"/>
                        </a:rPr>
                        <a:t>Djelomično ostvareni kriteriji</a:t>
                      </a:r>
                    </a:p>
                  </a:txBody>
                  <a:tcPr/>
                </a:tc>
                <a:tc>
                  <a:txBody>
                    <a:bodyPr/>
                    <a:lstStyle/>
                    <a:p>
                      <a:r>
                        <a:rPr lang="hr-HR" sz="2400" dirty="0">
                          <a:latin typeface="Aharoni" panose="02010803020104030203" pitchFamily="2" charset="-79"/>
                          <a:cs typeface="Aharoni" panose="02010803020104030203" pitchFamily="2" charset="-79"/>
                        </a:rPr>
                        <a:t>Minimalno ostvareni kriteriji</a:t>
                      </a:r>
                    </a:p>
                  </a:txBody>
                  <a:tcPr/>
                </a:tc>
                <a:extLst>
                  <a:ext uri="{0D108BD9-81ED-4DB2-BD59-A6C34878D82A}">
                    <a16:rowId xmlns:a16="http://schemas.microsoft.com/office/drawing/2014/main" val="2793681885"/>
                  </a:ext>
                </a:extLst>
              </a:tr>
              <a:tr h="3693191">
                <a:tc>
                  <a:txBody>
                    <a:bodyPr/>
                    <a:lstStyle/>
                    <a:p>
                      <a:endParaRPr lang="hr-HR" sz="2400" dirty="0">
                        <a:latin typeface="Aharoni" panose="02010803020104030203" pitchFamily="2" charset="-79"/>
                        <a:cs typeface="Aharoni" panose="02010803020104030203" pitchFamily="2" charset="-79"/>
                      </a:endParaRPr>
                    </a:p>
                    <a:p>
                      <a:r>
                        <a:rPr lang="hr-HR" sz="2400" dirty="0">
                          <a:latin typeface="Aharoni" panose="02010803020104030203" pitchFamily="2" charset="-79"/>
                          <a:cs typeface="Aharoni" panose="02010803020104030203" pitchFamily="2" charset="-79"/>
                        </a:rPr>
                        <a:t>VIZUALNA ORGANI-ZACIJA PREZENTA-CIJE</a:t>
                      </a:r>
                    </a:p>
                  </a:txBody>
                  <a:tcPr/>
                </a:tc>
                <a:tc>
                  <a:txBody>
                    <a:bodyPr/>
                    <a:lstStyle/>
                    <a:p>
                      <a:r>
                        <a:rPr lang="hr-HR" sz="2400" dirty="0">
                          <a:latin typeface="Aharoni" panose="02010803020104030203" pitchFamily="2" charset="-79"/>
                          <a:cs typeface="Aharoni" panose="02010803020104030203" pitchFamily="2" charset="-79"/>
                        </a:rPr>
                        <a:t>koristi raznovrsne audio/vizualne ili grafičke zapise, na odgovarajući način i na odgovarajućem mjestu uklopljene u sadržaj</a:t>
                      </a:r>
                    </a:p>
                  </a:txBody>
                  <a:tcPr/>
                </a:tc>
                <a:tc>
                  <a:txBody>
                    <a:bodyPr/>
                    <a:lstStyle/>
                    <a:p>
                      <a:r>
                        <a:rPr lang="hr-HR" sz="2400" dirty="0">
                          <a:latin typeface="Aharoni" panose="02010803020104030203" pitchFamily="2" charset="-79"/>
                          <a:cs typeface="Aharoni" panose="02010803020104030203" pitchFamily="2" charset="-79"/>
                        </a:rPr>
                        <a:t>koristi neke audio/</a:t>
                      </a:r>
                      <a:r>
                        <a:rPr lang="hr-HR" sz="2400" dirty="0" err="1">
                          <a:latin typeface="Aharoni" panose="02010803020104030203" pitchFamily="2" charset="-79"/>
                          <a:cs typeface="Aharoni" panose="02010803020104030203" pitchFamily="2" charset="-79"/>
                        </a:rPr>
                        <a:t>vizual</a:t>
                      </a:r>
                      <a:r>
                        <a:rPr lang="hr-HR" sz="2400" dirty="0">
                          <a:latin typeface="Aharoni" panose="02010803020104030203" pitchFamily="2" charset="-79"/>
                          <a:cs typeface="Aharoni" panose="02010803020104030203" pitchFamily="2" charset="-79"/>
                        </a:rPr>
                        <a:t>-</a:t>
                      </a:r>
                      <a:br>
                        <a:rPr lang="hr-HR" sz="2400" dirty="0">
                          <a:latin typeface="Aharoni" panose="02010803020104030203" pitchFamily="2" charset="-79"/>
                          <a:cs typeface="Aharoni" panose="02010803020104030203" pitchFamily="2" charset="-79"/>
                        </a:rPr>
                      </a:br>
                      <a:r>
                        <a:rPr lang="hr-HR" sz="2400" dirty="0">
                          <a:latin typeface="Aharoni" panose="02010803020104030203" pitchFamily="2" charset="-79"/>
                          <a:cs typeface="Aharoni" panose="02010803020104030203" pitchFamily="2" charset="-79"/>
                        </a:rPr>
                        <a:t>ne ili grafičke zapise, na odgovarajući način i na odgovaraju-</a:t>
                      </a:r>
                      <a:br>
                        <a:rPr lang="hr-HR" sz="2400" dirty="0">
                          <a:latin typeface="Aharoni" panose="02010803020104030203" pitchFamily="2" charset="-79"/>
                          <a:cs typeface="Aharoni" panose="02010803020104030203" pitchFamily="2" charset="-79"/>
                        </a:rPr>
                      </a:br>
                      <a:r>
                        <a:rPr lang="hr-HR" sz="2400" dirty="0" err="1">
                          <a:latin typeface="Aharoni" panose="02010803020104030203" pitchFamily="2" charset="-79"/>
                          <a:cs typeface="Aharoni" panose="02010803020104030203" pitchFamily="2" charset="-79"/>
                        </a:rPr>
                        <a:t>ćem</a:t>
                      </a:r>
                      <a:r>
                        <a:rPr lang="hr-HR" sz="2400" dirty="0">
                          <a:latin typeface="Aharoni" panose="02010803020104030203" pitchFamily="2" charset="-79"/>
                          <a:cs typeface="Aharoni" panose="02010803020104030203" pitchFamily="2" charset="-79"/>
                        </a:rPr>
                        <a:t> mjestu uklopljene u sadržaj</a:t>
                      </a:r>
                    </a:p>
                  </a:txBody>
                  <a:tcPr/>
                </a:tc>
                <a:tc>
                  <a:txBody>
                    <a:bodyPr/>
                    <a:lstStyle/>
                    <a:p>
                      <a:r>
                        <a:rPr lang="hr-HR" sz="2400" dirty="0">
                          <a:latin typeface="Aharoni" panose="02010803020104030203" pitchFamily="2" charset="-79"/>
                          <a:cs typeface="Aharoni" panose="02010803020104030203" pitchFamily="2" charset="-79"/>
                        </a:rPr>
                        <a:t>rijetko koristi audio/</a:t>
                      </a:r>
                      <a:r>
                        <a:rPr lang="hr-HR" sz="2400" dirty="0" err="1">
                          <a:latin typeface="Aharoni" panose="02010803020104030203" pitchFamily="2" charset="-79"/>
                          <a:cs typeface="Aharoni" panose="02010803020104030203" pitchFamily="2" charset="-79"/>
                        </a:rPr>
                        <a:t>vizual</a:t>
                      </a:r>
                      <a:r>
                        <a:rPr lang="hr-HR" sz="2400" dirty="0">
                          <a:latin typeface="Aharoni" panose="02010803020104030203" pitchFamily="2" charset="-79"/>
                          <a:cs typeface="Aharoni" panose="02010803020104030203" pitchFamily="2" charset="-79"/>
                        </a:rPr>
                        <a:t>-ne ili grafičke zapise, na odgovarajući način i na odgovaraju-</a:t>
                      </a:r>
                      <a:r>
                        <a:rPr lang="hr-HR" sz="2400" dirty="0" err="1">
                          <a:latin typeface="Aharoni" panose="02010803020104030203" pitchFamily="2" charset="-79"/>
                          <a:cs typeface="Aharoni" panose="02010803020104030203" pitchFamily="2" charset="-79"/>
                        </a:rPr>
                        <a:t>ćem</a:t>
                      </a:r>
                      <a:r>
                        <a:rPr lang="hr-HR" sz="2400" dirty="0">
                          <a:latin typeface="Aharoni" panose="02010803020104030203" pitchFamily="2" charset="-79"/>
                          <a:cs typeface="Aharoni" panose="02010803020104030203" pitchFamily="2" charset="-79"/>
                        </a:rPr>
                        <a:t> mjestu uklopljene u sadržaj</a:t>
                      </a:r>
                    </a:p>
                  </a:txBody>
                  <a:tcPr/>
                </a:tc>
                <a:extLst>
                  <a:ext uri="{0D108BD9-81ED-4DB2-BD59-A6C34878D82A}">
                    <a16:rowId xmlns:a16="http://schemas.microsoft.com/office/drawing/2014/main" val="1823363058"/>
                  </a:ext>
                </a:extLst>
              </a:tr>
            </a:tbl>
          </a:graphicData>
        </a:graphic>
      </p:graphicFrame>
    </p:spTree>
    <p:extLst>
      <p:ext uri="{BB962C8B-B14F-4D97-AF65-F5344CB8AC3E}">
        <p14:creationId xmlns:p14="http://schemas.microsoft.com/office/powerpoint/2010/main" val="19976002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A63EF33D-8652-4ECF-AD4C-DDEB58F70535}"/>
              </a:ext>
            </a:extLst>
          </p:cNvPr>
          <p:cNvSpPr>
            <a:spLocks noGrp="1"/>
          </p:cNvSpPr>
          <p:nvPr>
            <p:ph type="title"/>
          </p:nvPr>
        </p:nvSpPr>
        <p:spPr>
          <a:xfrm>
            <a:off x="856060" y="618518"/>
            <a:ext cx="7429499" cy="650242"/>
          </a:xfrm>
        </p:spPr>
        <p:txBody>
          <a:bodyPr/>
          <a:lstStyle/>
          <a:p>
            <a:r>
              <a:rPr lang="hr-HR" dirty="0"/>
              <a:t>Tablica s </a:t>
            </a:r>
            <a:r>
              <a:rPr lang="hr-HR" dirty="0" err="1"/>
              <a:t>opisnicama</a:t>
            </a:r>
            <a:endParaRPr lang="hr-HR" dirty="0"/>
          </a:p>
        </p:txBody>
      </p:sp>
      <p:graphicFrame>
        <p:nvGraphicFramePr>
          <p:cNvPr id="4" name="Tablica 4">
            <a:extLst>
              <a:ext uri="{FF2B5EF4-FFF2-40B4-BE49-F238E27FC236}">
                <a16:creationId xmlns:a16="http://schemas.microsoft.com/office/drawing/2014/main" id="{7AC3EC96-60BB-495E-B12B-692C61964F70}"/>
              </a:ext>
            </a:extLst>
          </p:cNvPr>
          <p:cNvGraphicFramePr>
            <a:graphicFrameLocks noGrp="1"/>
          </p:cNvGraphicFramePr>
          <p:nvPr>
            <p:ph idx="1"/>
            <p:extLst>
              <p:ext uri="{D42A27DB-BD31-4B8C-83A1-F6EECF244321}">
                <p14:modId xmlns:p14="http://schemas.microsoft.com/office/powerpoint/2010/main" val="39892974"/>
              </p:ext>
            </p:extLst>
          </p:nvPr>
        </p:nvGraphicFramePr>
        <p:xfrm>
          <a:off x="251520" y="1599246"/>
          <a:ext cx="8640961" cy="3989994"/>
        </p:xfrm>
        <a:graphic>
          <a:graphicData uri="http://schemas.openxmlformats.org/drawingml/2006/table">
            <a:tbl>
              <a:tblPr firstRow="1" bandRow="1">
                <a:tableStyleId>{5C22544A-7EE6-4342-B048-85BDC9FD1C3A}</a:tableStyleId>
              </a:tblPr>
              <a:tblGrid>
                <a:gridCol w="1893585">
                  <a:extLst>
                    <a:ext uri="{9D8B030D-6E8A-4147-A177-3AD203B41FA5}">
                      <a16:colId xmlns:a16="http://schemas.microsoft.com/office/drawing/2014/main" val="2804275854"/>
                    </a:ext>
                  </a:extLst>
                </a:gridCol>
                <a:gridCol w="2426894">
                  <a:extLst>
                    <a:ext uri="{9D8B030D-6E8A-4147-A177-3AD203B41FA5}">
                      <a16:colId xmlns:a16="http://schemas.microsoft.com/office/drawing/2014/main" val="2202197988"/>
                    </a:ext>
                  </a:extLst>
                </a:gridCol>
                <a:gridCol w="2160241">
                  <a:extLst>
                    <a:ext uri="{9D8B030D-6E8A-4147-A177-3AD203B41FA5}">
                      <a16:colId xmlns:a16="http://schemas.microsoft.com/office/drawing/2014/main" val="2863887916"/>
                    </a:ext>
                  </a:extLst>
                </a:gridCol>
                <a:gridCol w="2160241">
                  <a:extLst>
                    <a:ext uri="{9D8B030D-6E8A-4147-A177-3AD203B41FA5}">
                      <a16:colId xmlns:a16="http://schemas.microsoft.com/office/drawing/2014/main" val="1223138950"/>
                    </a:ext>
                  </a:extLst>
                </a:gridCol>
              </a:tblGrid>
              <a:tr h="1423372">
                <a:tc>
                  <a:txBody>
                    <a:bodyPr/>
                    <a:lstStyle/>
                    <a:p>
                      <a:endParaRPr lang="hr-HR" sz="2400" dirty="0">
                        <a:latin typeface="Aharoni" panose="02010803020104030203" pitchFamily="2" charset="-79"/>
                        <a:cs typeface="Aharoni" panose="02010803020104030203" pitchFamily="2" charset="-79"/>
                      </a:endParaRPr>
                    </a:p>
                    <a:p>
                      <a:r>
                        <a:rPr lang="hr-HR" sz="2400" dirty="0">
                          <a:solidFill>
                            <a:srgbClr val="FF0000"/>
                          </a:solidFill>
                          <a:latin typeface="Aharoni" panose="02010803020104030203" pitchFamily="2" charset="-79"/>
                          <a:cs typeface="Aharoni" panose="02010803020104030203" pitchFamily="2" charset="-79"/>
                        </a:rPr>
                        <a:t>OPISNICA</a:t>
                      </a:r>
                    </a:p>
                  </a:txBody>
                  <a:tcPr/>
                </a:tc>
                <a:tc>
                  <a:txBody>
                    <a:bodyPr/>
                    <a:lstStyle/>
                    <a:p>
                      <a:r>
                        <a:rPr lang="hr-HR" sz="2400" dirty="0">
                          <a:latin typeface="Aharoni" panose="02010803020104030203" pitchFamily="2" charset="-79"/>
                          <a:cs typeface="Aharoni" panose="02010803020104030203" pitchFamily="2" charset="-79"/>
                        </a:rPr>
                        <a:t>Potpuno ostvareni kriteriji</a:t>
                      </a:r>
                    </a:p>
                  </a:txBody>
                  <a:tcPr/>
                </a:tc>
                <a:tc>
                  <a:txBody>
                    <a:bodyPr/>
                    <a:lstStyle/>
                    <a:p>
                      <a:r>
                        <a:rPr lang="hr-HR" sz="2400" dirty="0">
                          <a:latin typeface="Aharoni" panose="02010803020104030203" pitchFamily="2" charset="-79"/>
                          <a:cs typeface="Aharoni" panose="02010803020104030203" pitchFamily="2" charset="-79"/>
                        </a:rPr>
                        <a:t>Djelomično ostvareni kriteriji</a:t>
                      </a:r>
                    </a:p>
                  </a:txBody>
                  <a:tcPr/>
                </a:tc>
                <a:tc>
                  <a:txBody>
                    <a:bodyPr/>
                    <a:lstStyle/>
                    <a:p>
                      <a:r>
                        <a:rPr lang="hr-HR" sz="2400" dirty="0">
                          <a:latin typeface="Aharoni" panose="02010803020104030203" pitchFamily="2" charset="-79"/>
                          <a:cs typeface="Aharoni" panose="02010803020104030203" pitchFamily="2" charset="-79"/>
                        </a:rPr>
                        <a:t>Minimalno ostvareni kriteriji</a:t>
                      </a:r>
                    </a:p>
                  </a:txBody>
                  <a:tcPr/>
                </a:tc>
                <a:extLst>
                  <a:ext uri="{0D108BD9-81ED-4DB2-BD59-A6C34878D82A}">
                    <a16:rowId xmlns:a16="http://schemas.microsoft.com/office/drawing/2014/main" val="2793681885"/>
                  </a:ext>
                </a:extLst>
              </a:tr>
              <a:tr h="2566622">
                <a:tc>
                  <a:txBody>
                    <a:bodyPr/>
                    <a:lstStyle/>
                    <a:p>
                      <a:endParaRPr lang="hr-HR" sz="2400" dirty="0">
                        <a:latin typeface="Aharoni" panose="02010803020104030203" pitchFamily="2" charset="-79"/>
                        <a:cs typeface="Aharoni" panose="02010803020104030203" pitchFamily="2" charset="-79"/>
                      </a:endParaRPr>
                    </a:p>
                    <a:p>
                      <a:r>
                        <a:rPr lang="hr-HR" sz="2400" dirty="0">
                          <a:latin typeface="Aharoni" panose="02010803020104030203" pitchFamily="2" charset="-79"/>
                          <a:cs typeface="Aharoni" panose="02010803020104030203" pitchFamily="2" charset="-79"/>
                        </a:rPr>
                        <a:t>ROKOVI</a:t>
                      </a:r>
                    </a:p>
                    <a:p>
                      <a:endParaRPr lang="hr-HR" sz="2400" dirty="0">
                        <a:latin typeface="Aharoni" panose="02010803020104030203" pitchFamily="2" charset="-79"/>
                        <a:cs typeface="Aharoni" panose="02010803020104030203" pitchFamily="2" charset="-79"/>
                      </a:endParaRPr>
                    </a:p>
                  </a:txBody>
                  <a:tcPr/>
                </a:tc>
                <a:tc>
                  <a:txBody>
                    <a:bodyPr/>
                    <a:lstStyle/>
                    <a:p>
                      <a:r>
                        <a:rPr lang="hr-HR" sz="2400" dirty="0">
                          <a:latin typeface="Aharoni" panose="02010803020104030203" pitchFamily="2" charset="-79"/>
                          <a:cs typeface="Aharoni" panose="02010803020104030203" pitchFamily="2" charset="-79"/>
                        </a:rPr>
                        <a:t>u potpunosti se pridržava rokova, čak i prije roka ispunjava sve u potpunosti</a:t>
                      </a:r>
                    </a:p>
                  </a:txBody>
                  <a:tcPr/>
                </a:tc>
                <a:tc>
                  <a:txBody>
                    <a:bodyPr/>
                    <a:lstStyle/>
                    <a:p>
                      <a:r>
                        <a:rPr lang="hr-HR" sz="2400" dirty="0">
                          <a:latin typeface="Aharoni" panose="02010803020104030203" pitchFamily="2" charset="-79"/>
                          <a:cs typeface="Aharoni" panose="02010803020104030203" pitchFamily="2" charset="-79"/>
                        </a:rPr>
                        <a:t>uglavnom sve izvršava u granicama dogovorenih rokova</a:t>
                      </a:r>
                    </a:p>
                  </a:txBody>
                  <a:tcPr/>
                </a:tc>
                <a:tc>
                  <a:txBody>
                    <a:bodyPr/>
                    <a:lstStyle/>
                    <a:p>
                      <a:r>
                        <a:rPr lang="pl-PL" sz="2400" dirty="0">
                          <a:latin typeface="Aharoni" panose="02010803020104030203" pitchFamily="2" charset="-79"/>
                          <a:cs typeface="Aharoni" panose="02010803020104030203" pitchFamily="2" charset="-79"/>
                        </a:rPr>
                        <a:t>ne pridržava se baš u svemu dogovorenih rokova,često kasni</a:t>
                      </a:r>
                      <a:endParaRPr lang="hr-HR" sz="2400" dirty="0">
                        <a:latin typeface="Aharoni" panose="02010803020104030203" pitchFamily="2" charset="-79"/>
                        <a:cs typeface="Aharoni" panose="02010803020104030203" pitchFamily="2" charset="-79"/>
                      </a:endParaRPr>
                    </a:p>
                  </a:txBody>
                  <a:tcPr/>
                </a:tc>
                <a:extLst>
                  <a:ext uri="{0D108BD9-81ED-4DB2-BD59-A6C34878D82A}">
                    <a16:rowId xmlns:a16="http://schemas.microsoft.com/office/drawing/2014/main" val="1823363058"/>
                  </a:ext>
                </a:extLst>
              </a:tr>
            </a:tbl>
          </a:graphicData>
        </a:graphic>
      </p:graphicFrame>
    </p:spTree>
    <p:extLst>
      <p:ext uri="{BB962C8B-B14F-4D97-AF65-F5344CB8AC3E}">
        <p14:creationId xmlns:p14="http://schemas.microsoft.com/office/powerpoint/2010/main" val="6668088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FA812351-565A-49C5-9C1A-DDFA34291B26}"/>
              </a:ext>
            </a:extLst>
          </p:cNvPr>
          <p:cNvSpPr>
            <a:spLocks noGrp="1"/>
          </p:cNvSpPr>
          <p:nvPr>
            <p:ph type="title"/>
          </p:nvPr>
        </p:nvSpPr>
        <p:spPr>
          <a:xfrm>
            <a:off x="683568" y="618518"/>
            <a:ext cx="8280920" cy="794258"/>
          </a:xfrm>
        </p:spPr>
        <p:txBody>
          <a:bodyPr>
            <a:normAutofit fontScale="90000"/>
          </a:bodyPr>
          <a:lstStyle/>
          <a:p>
            <a:r>
              <a:rPr lang="hr-HR" dirty="0">
                <a:latin typeface="Aharoni" panose="02010803020104030203" pitchFamily="2" charset="-79"/>
                <a:cs typeface="Aharoni" panose="02010803020104030203" pitchFamily="2" charset="-79"/>
              </a:rPr>
              <a:t>vrednovanje </a:t>
            </a:r>
            <a:r>
              <a:rPr lang="hr-HR" dirty="0" err="1">
                <a:latin typeface="Aharoni" panose="02010803020104030203" pitchFamily="2" charset="-79"/>
                <a:cs typeface="Aharoni" panose="02010803020104030203" pitchFamily="2" charset="-79"/>
              </a:rPr>
              <a:t>vJEŠTINE</a:t>
            </a:r>
            <a:r>
              <a:rPr lang="hr-HR" dirty="0">
                <a:latin typeface="Aharoni" panose="02010803020104030203" pitchFamily="2" charset="-79"/>
                <a:cs typeface="Aharoni" panose="02010803020104030203" pitchFamily="2" charset="-79"/>
              </a:rPr>
              <a:t> PREZENTIRANJA</a:t>
            </a:r>
          </a:p>
        </p:txBody>
      </p:sp>
      <p:sp>
        <p:nvSpPr>
          <p:cNvPr id="3" name="Rezervirano mjesto sadržaja 2">
            <a:extLst>
              <a:ext uri="{FF2B5EF4-FFF2-40B4-BE49-F238E27FC236}">
                <a16:creationId xmlns:a16="http://schemas.microsoft.com/office/drawing/2014/main" id="{A95B6BDE-18F6-4D2F-A641-67E17A5DBA4E}"/>
              </a:ext>
            </a:extLst>
          </p:cNvPr>
          <p:cNvSpPr>
            <a:spLocks noGrp="1"/>
          </p:cNvSpPr>
          <p:nvPr>
            <p:ph idx="1"/>
          </p:nvPr>
        </p:nvSpPr>
        <p:spPr>
          <a:xfrm>
            <a:off x="856060" y="1412776"/>
            <a:ext cx="7429499" cy="4378425"/>
          </a:xfrm>
        </p:spPr>
        <p:txBody>
          <a:bodyPr/>
          <a:lstStyle/>
          <a:p>
            <a:r>
              <a:rPr lang="hr-HR" b="1" dirty="0">
                <a:latin typeface="Aharoni" panose="02010803020104030203" pitchFamily="2" charset="-79"/>
                <a:cs typeface="Aharoni" panose="02010803020104030203" pitchFamily="2" charset="-79"/>
              </a:rPr>
              <a:t>Potpuno ostvareni kriteriji: </a:t>
            </a:r>
          </a:p>
          <a:p>
            <a:r>
              <a:rPr lang="hr-HR" dirty="0">
                <a:latin typeface="Aharoni" panose="02010803020104030203" pitchFamily="2" charset="-79"/>
                <a:cs typeface="Aharoni" panose="02010803020104030203" pitchFamily="2" charset="-79"/>
              </a:rPr>
              <a:t>potpuno samostalno izlaže, prezentaciju koristi kao nadopunu svojem izlaganju, potpuno uspostavlja kontakt s publikom, odgovara na pitanja, dodatno tumači i šire povezuje svoje izlaganje s odgovorima</a:t>
            </a:r>
          </a:p>
          <a:p>
            <a:r>
              <a:rPr lang="hr-HR" dirty="0">
                <a:latin typeface="Aharoni" panose="02010803020104030203" pitchFamily="2" charset="-79"/>
                <a:cs typeface="Aharoni" panose="02010803020104030203" pitchFamily="2" charset="-79"/>
              </a:rPr>
              <a:t>ispravno navodi imena i termine u pismu i izgovoru</a:t>
            </a:r>
          </a:p>
        </p:txBody>
      </p:sp>
    </p:spTree>
    <p:extLst>
      <p:ext uri="{BB962C8B-B14F-4D97-AF65-F5344CB8AC3E}">
        <p14:creationId xmlns:p14="http://schemas.microsoft.com/office/powerpoint/2010/main" val="33598079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FA812351-565A-49C5-9C1A-DDFA34291B26}"/>
              </a:ext>
            </a:extLst>
          </p:cNvPr>
          <p:cNvSpPr>
            <a:spLocks noGrp="1"/>
          </p:cNvSpPr>
          <p:nvPr>
            <p:ph type="title"/>
          </p:nvPr>
        </p:nvSpPr>
        <p:spPr>
          <a:xfrm>
            <a:off x="611560" y="476672"/>
            <a:ext cx="8496944" cy="794258"/>
          </a:xfrm>
        </p:spPr>
        <p:txBody>
          <a:bodyPr>
            <a:normAutofit fontScale="90000"/>
          </a:bodyPr>
          <a:lstStyle/>
          <a:p>
            <a:r>
              <a:rPr lang="hr-HR" dirty="0">
                <a:latin typeface="Aharoni" panose="02010803020104030203" pitchFamily="2" charset="-79"/>
                <a:cs typeface="Aharoni" panose="02010803020104030203" pitchFamily="2" charset="-79"/>
              </a:rPr>
              <a:t>vrednovanje </a:t>
            </a:r>
            <a:r>
              <a:rPr lang="hr-HR" dirty="0" err="1">
                <a:latin typeface="Aharoni" panose="02010803020104030203" pitchFamily="2" charset="-79"/>
                <a:cs typeface="Aharoni" panose="02010803020104030203" pitchFamily="2" charset="-79"/>
              </a:rPr>
              <a:t>vJEŠTINE</a:t>
            </a:r>
            <a:r>
              <a:rPr lang="hr-HR" dirty="0">
                <a:latin typeface="Aharoni" panose="02010803020104030203" pitchFamily="2" charset="-79"/>
                <a:cs typeface="Aharoni" panose="02010803020104030203" pitchFamily="2" charset="-79"/>
              </a:rPr>
              <a:t> PREZENTIRANJA</a:t>
            </a:r>
          </a:p>
        </p:txBody>
      </p:sp>
      <p:sp>
        <p:nvSpPr>
          <p:cNvPr id="3" name="Rezervirano mjesto sadržaja 2">
            <a:extLst>
              <a:ext uri="{FF2B5EF4-FFF2-40B4-BE49-F238E27FC236}">
                <a16:creationId xmlns:a16="http://schemas.microsoft.com/office/drawing/2014/main" id="{A95B6BDE-18F6-4D2F-A641-67E17A5DBA4E}"/>
              </a:ext>
            </a:extLst>
          </p:cNvPr>
          <p:cNvSpPr>
            <a:spLocks noGrp="1"/>
          </p:cNvSpPr>
          <p:nvPr>
            <p:ph idx="1"/>
          </p:nvPr>
        </p:nvSpPr>
        <p:spPr>
          <a:xfrm>
            <a:off x="856060" y="1412776"/>
            <a:ext cx="7429499" cy="4378425"/>
          </a:xfrm>
        </p:spPr>
        <p:txBody>
          <a:bodyPr/>
          <a:lstStyle/>
          <a:p>
            <a:r>
              <a:rPr lang="hr-HR" b="1" dirty="0">
                <a:latin typeface="Aharoni" panose="02010803020104030203" pitchFamily="2" charset="-79"/>
                <a:cs typeface="Aharoni" panose="02010803020104030203" pitchFamily="2" charset="-79"/>
              </a:rPr>
              <a:t>Djelomično ostvareni kriteriji: </a:t>
            </a:r>
          </a:p>
          <a:p>
            <a:r>
              <a:rPr lang="hr-HR" dirty="0">
                <a:latin typeface="Aharoni" panose="02010803020104030203" pitchFamily="2" charset="-79"/>
                <a:cs typeface="Aharoni" panose="02010803020104030203" pitchFamily="2" charset="-79"/>
              </a:rPr>
              <a:t>Uglavnom samostalno izlaže, prezentaciju uglavnom  koristi kao nadopunu svojem izlaganju, dobro uspostavlja kontakt s publikom, odgovara na pitanja, povremeno se služi bilješkama, uglavnom ispravno navodi imena i termine u pismu i izgovoru</a:t>
            </a:r>
          </a:p>
        </p:txBody>
      </p:sp>
    </p:spTree>
    <p:extLst>
      <p:ext uri="{BB962C8B-B14F-4D97-AF65-F5344CB8AC3E}">
        <p14:creationId xmlns:p14="http://schemas.microsoft.com/office/powerpoint/2010/main" val="41362483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FA812351-565A-49C5-9C1A-DDFA34291B26}"/>
              </a:ext>
            </a:extLst>
          </p:cNvPr>
          <p:cNvSpPr>
            <a:spLocks noGrp="1"/>
          </p:cNvSpPr>
          <p:nvPr>
            <p:ph type="title"/>
          </p:nvPr>
        </p:nvSpPr>
        <p:spPr>
          <a:xfrm>
            <a:off x="683568" y="601897"/>
            <a:ext cx="8352928" cy="794258"/>
          </a:xfrm>
        </p:spPr>
        <p:txBody>
          <a:bodyPr>
            <a:normAutofit fontScale="90000"/>
          </a:bodyPr>
          <a:lstStyle/>
          <a:p>
            <a:r>
              <a:rPr lang="hr-HR" dirty="0">
                <a:latin typeface="Aharoni" panose="02010803020104030203" pitchFamily="2" charset="-79"/>
                <a:cs typeface="Aharoni" panose="02010803020104030203" pitchFamily="2" charset="-79"/>
              </a:rPr>
              <a:t>vrednovanje </a:t>
            </a:r>
            <a:r>
              <a:rPr lang="hr-HR" dirty="0" err="1">
                <a:latin typeface="Aharoni" panose="02010803020104030203" pitchFamily="2" charset="-79"/>
                <a:cs typeface="Aharoni" panose="02010803020104030203" pitchFamily="2" charset="-79"/>
              </a:rPr>
              <a:t>vJEŠTINE</a:t>
            </a:r>
            <a:r>
              <a:rPr lang="hr-HR" dirty="0">
                <a:latin typeface="Aharoni" panose="02010803020104030203" pitchFamily="2" charset="-79"/>
                <a:cs typeface="Aharoni" panose="02010803020104030203" pitchFamily="2" charset="-79"/>
              </a:rPr>
              <a:t> PREZENTIRANJA</a:t>
            </a:r>
          </a:p>
        </p:txBody>
      </p:sp>
      <p:sp>
        <p:nvSpPr>
          <p:cNvPr id="3" name="Rezervirano mjesto sadržaja 2">
            <a:extLst>
              <a:ext uri="{FF2B5EF4-FFF2-40B4-BE49-F238E27FC236}">
                <a16:creationId xmlns:a16="http://schemas.microsoft.com/office/drawing/2014/main" id="{A95B6BDE-18F6-4D2F-A641-67E17A5DBA4E}"/>
              </a:ext>
            </a:extLst>
          </p:cNvPr>
          <p:cNvSpPr>
            <a:spLocks noGrp="1"/>
          </p:cNvSpPr>
          <p:nvPr>
            <p:ph idx="1"/>
          </p:nvPr>
        </p:nvSpPr>
        <p:spPr>
          <a:xfrm>
            <a:off x="856060" y="1412776"/>
            <a:ext cx="7429499" cy="4378425"/>
          </a:xfrm>
        </p:spPr>
        <p:txBody>
          <a:bodyPr/>
          <a:lstStyle/>
          <a:p>
            <a:r>
              <a:rPr lang="hr-HR" b="1" dirty="0">
                <a:latin typeface="Aharoni" panose="02010803020104030203" pitchFamily="2" charset="-79"/>
                <a:cs typeface="Aharoni" panose="02010803020104030203" pitchFamily="2" charset="-79"/>
              </a:rPr>
              <a:t>Minimalno ostvareni kriteriji: </a:t>
            </a:r>
          </a:p>
          <a:p>
            <a:r>
              <a:rPr lang="hr-HR" b="1" dirty="0">
                <a:latin typeface="Aharoni" panose="02010803020104030203" pitchFamily="2" charset="-79"/>
                <a:cs typeface="Aharoni" panose="02010803020104030203" pitchFamily="2" charset="-79"/>
              </a:rPr>
              <a:t>Uglavnom izlaže uz pomoć bilješki, rijetko uspostavlja kontakt s publikom, odgovara na pitanja te navodi imena i termine u pismu i izgovoru uz pomoć nastavnika</a:t>
            </a:r>
          </a:p>
        </p:txBody>
      </p:sp>
      <p:pic>
        <p:nvPicPr>
          <p:cNvPr id="4" name="Slika 3">
            <a:extLst>
              <a:ext uri="{FF2B5EF4-FFF2-40B4-BE49-F238E27FC236}">
                <a16:creationId xmlns:a16="http://schemas.microsoft.com/office/drawing/2014/main" id="{D8BF97C2-812E-43D9-A8C0-EE69FF958D05}"/>
              </a:ext>
            </a:extLst>
          </p:cNvPr>
          <p:cNvPicPr>
            <a:picLocks noChangeAspect="1"/>
          </p:cNvPicPr>
          <p:nvPr/>
        </p:nvPicPr>
        <p:blipFill>
          <a:blip r:embed="rId2"/>
          <a:stretch>
            <a:fillRect/>
          </a:stretch>
        </p:blipFill>
        <p:spPr>
          <a:xfrm>
            <a:off x="3131840" y="3861048"/>
            <a:ext cx="2593479" cy="2880417"/>
          </a:xfrm>
          <a:prstGeom prst="rect">
            <a:avLst/>
          </a:prstGeom>
        </p:spPr>
      </p:pic>
    </p:spTree>
    <p:extLst>
      <p:ext uri="{BB962C8B-B14F-4D97-AF65-F5344CB8AC3E}">
        <p14:creationId xmlns:p14="http://schemas.microsoft.com/office/powerpoint/2010/main" val="10187601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F58D138-35FF-4A3E-9FCD-A6044FD3CB6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9144002" cy="6858001"/>
            <a:chOff x="0" y="-1"/>
            <a:chExt cx="12192003" cy="6858001"/>
          </a:xfrm>
        </p:grpSpPr>
        <p:sp useBgFill="1">
          <p:nvSpPr>
            <p:cNvPr id="10" name="Rectangle 9">
              <a:extLst>
                <a:ext uri="{FF2B5EF4-FFF2-40B4-BE49-F238E27FC236}">
                  <a16:creationId xmlns:a16="http://schemas.microsoft.com/office/drawing/2014/main" id="{F5BD0798-598F-4D8A-86B1-B5EFC74440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a:extLst>
                <a:ext uri="{FF2B5EF4-FFF2-40B4-BE49-F238E27FC236}">
                  <a16:creationId xmlns:a16="http://schemas.microsoft.com/office/drawing/2014/main" id="{AC94F2E1-5E1D-4DE4-876F-B863EF537693}"/>
                </a:ext>
                <a:ext uri="{C183D7F6-B498-43B3-948B-1728B52AA6E4}">
                  <adec:decorative xmlns:adec="http://schemas.microsoft.com/office/drawing/2017/decorative" val="1"/>
                </a:ext>
              </a:extLst>
            </p:cNvPr>
            <p:cNvPicPr>
              <a:picLocks noChangeAspect="1" noChangeArrowheads="1"/>
            </p:cNvPicPr>
            <p:nvPr>
              <p:extLst>
                <p:ext uri="{386F3935-93C4-4BCD-93E2-E3B085C9AB24}">
                  <p16:designElem xmlns:p16="http://schemas.microsoft.com/office/powerpoint/2015/main" val="1"/>
                </p:ext>
              </p:extLst>
            </p:nvPr>
          </p:nvPicPr>
          <p:blipFill>
            <a:blip r:embed="rId3">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6="http://schemas.microsoft.com/office/drawing/2014/main" xmlns:a14="http://schemas.microsoft.com/office/drawing/2010/main" xmlns:p14="http://schemas.microsoft.com/office/powerpoint/2010/main">
                  <a:solidFill>
                    <a:srgbClr val="FFFFFF"/>
                  </a:solidFill>
                </a14:hiddenFill>
              </a:ext>
            </a:extLst>
          </p:spPr>
        </p:pic>
      </p:grpSp>
      <p:sp>
        <p:nvSpPr>
          <p:cNvPr id="2" name="Title 1">
            <a:extLst>
              <a:ext uri="{FF2B5EF4-FFF2-40B4-BE49-F238E27FC236}">
                <a16:creationId xmlns:a16="http://schemas.microsoft.com/office/drawing/2014/main" id="{940EB7B7-E994-457D-8944-3C68E82F1085}"/>
              </a:ext>
            </a:extLst>
          </p:cNvPr>
          <p:cNvSpPr>
            <a:spLocks noGrp="1"/>
          </p:cNvSpPr>
          <p:nvPr>
            <p:ph type="ctrTitle"/>
          </p:nvPr>
        </p:nvSpPr>
        <p:spPr>
          <a:xfrm>
            <a:off x="857249" y="3906205"/>
            <a:ext cx="7662861" cy="1835784"/>
          </a:xfrm>
        </p:spPr>
        <p:txBody>
          <a:bodyPr>
            <a:noAutofit/>
          </a:bodyPr>
          <a:lstStyle/>
          <a:p>
            <a:pPr eaLnBrk="1" fontAlgn="auto" hangingPunct="1">
              <a:spcAft>
                <a:spcPts val="0"/>
              </a:spcAft>
              <a:defRPr/>
            </a:pPr>
            <a:r>
              <a:rPr lang="hr-HR" sz="2800" dirty="0" err="1">
                <a:latin typeface="Aharoni" panose="02010803020104030203" pitchFamily="2" charset="-79"/>
                <a:cs typeface="Aharoni" panose="02010803020104030203" pitchFamily="2" charset="-79"/>
              </a:rPr>
              <a:t>vREDNOVANJe</a:t>
            </a:r>
            <a:r>
              <a:rPr lang="hr-HR" sz="2800" dirty="0">
                <a:latin typeface="Aharoni" panose="02010803020104030203" pitchFamily="2" charset="-79"/>
                <a:cs typeface="Aharoni" panose="02010803020104030203" pitchFamily="2" charset="-79"/>
              </a:rPr>
              <a:t> u sastavnici</a:t>
            </a:r>
            <a:br>
              <a:rPr lang="hr-HR" sz="2800" dirty="0">
                <a:latin typeface="Aharoni" panose="02010803020104030203" pitchFamily="2" charset="-79"/>
                <a:cs typeface="Aharoni" panose="02010803020104030203" pitchFamily="2" charset="-79"/>
              </a:rPr>
            </a:br>
            <a:r>
              <a:rPr lang="hr-HR" sz="2800" dirty="0">
                <a:latin typeface="Aharoni" panose="02010803020104030203" pitchFamily="2" charset="-79"/>
                <a:cs typeface="Aharoni" panose="02010803020104030203" pitchFamily="2" charset="-79"/>
              </a:rPr>
              <a:t>samostalan rad učenika</a:t>
            </a:r>
            <a:br>
              <a:rPr lang="hr-HR" sz="2800" dirty="0">
                <a:latin typeface="Aharoni" panose="02010803020104030203" pitchFamily="2" charset="-79"/>
                <a:cs typeface="Aharoni" panose="02010803020104030203" pitchFamily="2" charset="-79"/>
              </a:rPr>
            </a:br>
            <a:r>
              <a:rPr lang="hr-HR" sz="2800" b="1" dirty="0">
                <a:solidFill>
                  <a:srgbClr val="FF0000"/>
                </a:solidFill>
                <a:latin typeface="Aharoni" panose="02010803020104030203" pitchFamily="2" charset="-79"/>
                <a:cs typeface="Aharoni" panose="02010803020104030203" pitchFamily="2" charset="-79"/>
              </a:rPr>
              <a:t>tijekom 2019./20./21.</a:t>
            </a:r>
            <a:br>
              <a:rPr lang="hr-HR" sz="2800" b="1" dirty="0">
                <a:latin typeface="Aharoni" panose="02010803020104030203" pitchFamily="2" charset="-79"/>
                <a:cs typeface="Aharoni" panose="02010803020104030203" pitchFamily="2" charset="-79"/>
              </a:rPr>
            </a:br>
            <a:r>
              <a:rPr lang="hr-HR" sz="2800" dirty="0">
                <a:latin typeface="Aharoni" panose="02010803020104030203" pitchFamily="2" charset="-79"/>
                <a:cs typeface="Aharoni" panose="02010803020104030203" pitchFamily="2" charset="-79"/>
              </a:rPr>
              <a:t>u školi za medicinske sestre vrapče</a:t>
            </a:r>
          </a:p>
        </p:txBody>
      </p:sp>
      <p:sp>
        <p:nvSpPr>
          <p:cNvPr id="3" name="Subtitle 2">
            <a:extLst>
              <a:ext uri="{FF2B5EF4-FFF2-40B4-BE49-F238E27FC236}">
                <a16:creationId xmlns:a16="http://schemas.microsoft.com/office/drawing/2014/main" id="{C081154C-D315-4D0D-8CB3-C5724D8EA09E}"/>
              </a:ext>
            </a:extLst>
          </p:cNvPr>
          <p:cNvSpPr>
            <a:spLocks noGrp="1"/>
          </p:cNvSpPr>
          <p:nvPr>
            <p:ph type="subTitle" idx="1"/>
          </p:nvPr>
        </p:nvSpPr>
        <p:spPr>
          <a:xfrm>
            <a:off x="857250" y="5244572"/>
            <a:ext cx="6623049" cy="690562"/>
          </a:xfrm>
        </p:spPr>
        <p:txBody>
          <a:bodyPr anchor="t">
            <a:normAutofit fontScale="25000" lnSpcReduction="20000"/>
          </a:bodyPr>
          <a:lstStyle/>
          <a:p>
            <a:pPr eaLnBrk="1" fontAlgn="auto" hangingPunct="1">
              <a:lnSpc>
                <a:spcPct val="110000"/>
              </a:lnSpc>
              <a:spcAft>
                <a:spcPts val="0"/>
              </a:spcAft>
              <a:buFont typeface="Wingdings"/>
              <a:buNone/>
              <a:defRPr/>
            </a:pPr>
            <a:r>
              <a:rPr lang="hr-HR" sz="500">
                <a:latin typeface="Aharoni" panose="02010803020104030203" pitchFamily="2" charset="-79"/>
                <a:cs typeface="Aharoni" panose="02010803020104030203" pitchFamily="2" charset="-79"/>
              </a:rPr>
              <a:t>Latinski jezik u okviru </a:t>
            </a:r>
          </a:p>
          <a:p>
            <a:pPr eaLnBrk="1" fontAlgn="auto" hangingPunct="1">
              <a:lnSpc>
                <a:spcPct val="110000"/>
              </a:lnSpc>
              <a:spcAft>
                <a:spcPts val="0"/>
              </a:spcAft>
              <a:buFont typeface="Wingdings"/>
              <a:buNone/>
              <a:defRPr/>
            </a:pPr>
            <a:r>
              <a:rPr lang="hr-HR" sz="500">
                <a:latin typeface="Aharoni" panose="02010803020104030203" pitchFamily="2" charset="-79"/>
                <a:cs typeface="Aharoni" panose="02010803020104030203" pitchFamily="2" charset="-79"/>
              </a:rPr>
              <a:t>općeobrazovnog modula</a:t>
            </a:r>
          </a:p>
          <a:p>
            <a:pPr eaLnBrk="1" fontAlgn="auto" hangingPunct="1">
              <a:lnSpc>
                <a:spcPct val="110000"/>
              </a:lnSpc>
              <a:spcAft>
                <a:spcPts val="0"/>
              </a:spcAft>
              <a:buFont typeface="Wingdings"/>
              <a:buNone/>
              <a:defRPr/>
            </a:pPr>
            <a:r>
              <a:rPr lang="hr-HR" sz="500">
                <a:latin typeface="Aharoni" panose="02010803020104030203" pitchFamily="2" charset="-79"/>
                <a:cs typeface="Aharoni" panose="02010803020104030203" pitchFamily="2" charset="-79"/>
              </a:rPr>
              <a:t> za </a:t>
            </a:r>
          </a:p>
          <a:p>
            <a:pPr eaLnBrk="1" fontAlgn="auto" hangingPunct="1">
              <a:lnSpc>
                <a:spcPct val="110000"/>
              </a:lnSpc>
              <a:spcAft>
                <a:spcPts val="0"/>
              </a:spcAft>
              <a:buFont typeface="Wingdings"/>
              <a:buNone/>
              <a:defRPr/>
            </a:pPr>
            <a:r>
              <a:rPr lang="hr-HR" sz="500">
                <a:latin typeface="Aharoni" panose="02010803020104030203" pitchFamily="2" charset="-79"/>
                <a:cs typeface="Aharoni" panose="02010803020104030203" pitchFamily="2" charset="-79"/>
              </a:rPr>
              <a:t>Dvogodišnji program </a:t>
            </a:r>
          </a:p>
          <a:p>
            <a:pPr eaLnBrk="1" fontAlgn="auto" hangingPunct="1">
              <a:lnSpc>
                <a:spcPct val="110000"/>
              </a:lnSpc>
              <a:spcAft>
                <a:spcPts val="0"/>
              </a:spcAft>
              <a:buFont typeface="Wingdings"/>
              <a:buNone/>
              <a:defRPr/>
            </a:pPr>
            <a:r>
              <a:rPr lang="hr-HR" sz="500">
                <a:latin typeface="Aharoni" panose="02010803020104030203" pitchFamily="2" charset="-79"/>
                <a:cs typeface="Aharoni" panose="02010803020104030203" pitchFamily="2" charset="-79"/>
              </a:rPr>
              <a:t>(dva sata tjedno, 70 sati godišnje)</a:t>
            </a:r>
          </a:p>
          <a:p>
            <a:pPr eaLnBrk="1" fontAlgn="auto" hangingPunct="1">
              <a:lnSpc>
                <a:spcPct val="110000"/>
              </a:lnSpc>
              <a:spcAft>
                <a:spcPts val="0"/>
              </a:spcAft>
              <a:buFont typeface="Wingdings"/>
              <a:buNone/>
              <a:defRPr/>
            </a:pPr>
            <a:r>
              <a:rPr lang="hr-HR" sz="500">
                <a:latin typeface="Aharoni" panose="02010803020104030203" pitchFamily="2" charset="-79"/>
                <a:cs typeface="Aharoni" panose="02010803020104030203" pitchFamily="2" charset="-79"/>
              </a:rPr>
              <a:t>prvi i drugi razredi</a:t>
            </a:r>
          </a:p>
          <a:p>
            <a:pPr eaLnBrk="1" fontAlgn="auto" hangingPunct="1">
              <a:lnSpc>
                <a:spcPct val="110000"/>
              </a:lnSpc>
              <a:spcAft>
                <a:spcPts val="0"/>
              </a:spcAft>
              <a:buFont typeface="Wingdings"/>
              <a:buNone/>
              <a:defRPr/>
            </a:pPr>
            <a:endParaRPr lang="hr-HR" sz="500"/>
          </a:p>
        </p:txBody>
      </p:sp>
      <p:grpSp>
        <p:nvGrpSpPr>
          <p:cNvPr id="13" name="Group 12">
            <a:extLst>
              <a:ext uri="{FF2B5EF4-FFF2-40B4-BE49-F238E27FC236}">
                <a16:creationId xmlns:a16="http://schemas.microsoft.com/office/drawing/2014/main" id="{B6B0FEEE-81F6-4CFD-9F19-7422C2BBB73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716" y="0"/>
            <a:ext cx="915604"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14" name="Rectangle 5">
              <a:extLst>
                <a:ext uri="{FF2B5EF4-FFF2-40B4-BE49-F238E27FC236}">
                  <a16:creationId xmlns:a16="http://schemas.microsoft.com/office/drawing/2014/main" id="{610875A9-E6B1-4A9E-8D06-56271808AF82}"/>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15" name="Freeform 6">
              <a:extLst>
                <a:ext uri="{FF2B5EF4-FFF2-40B4-BE49-F238E27FC236}">
                  <a16:creationId xmlns:a16="http://schemas.microsoft.com/office/drawing/2014/main" id="{3568C212-C192-4F35-9EDA-FFAFA2620E6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6" name="Freeform 7">
              <a:extLst>
                <a:ext uri="{FF2B5EF4-FFF2-40B4-BE49-F238E27FC236}">
                  <a16:creationId xmlns:a16="http://schemas.microsoft.com/office/drawing/2014/main" id="{3AB2D5B1-4EF5-411D-98F9-332CE875D0E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7" name="Freeform 8">
              <a:extLst>
                <a:ext uri="{FF2B5EF4-FFF2-40B4-BE49-F238E27FC236}">
                  <a16:creationId xmlns:a16="http://schemas.microsoft.com/office/drawing/2014/main" id="{901DF0D0-5B9C-4A92-A0C5-F70CC77B49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8" name="Freeform 9">
              <a:extLst>
                <a:ext uri="{FF2B5EF4-FFF2-40B4-BE49-F238E27FC236}">
                  <a16:creationId xmlns:a16="http://schemas.microsoft.com/office/drawing/2014/main" id="{0E44C639-7E08-4ED9-87D3-7E1DEBD17FA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9" name="Freeform 10">
              <a:extLst>
                <a:ext uri="{FF2B5EF4-FFF2-40B4-BE49-F238E27FC236}">
                  <a16:creationId xmlns:a16="http://schemas.microsoft.com/office/drawing/2014/main" id="{8D55EDFE-6B27-4CEF-A149-DE03F25854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 name="Freeform 11">
              <a:extLst>
                <a:ext uri="{FF2B5EF4-FFF2-40B4-BE49-F238E27FC236}">
                  <a16:creationId xmlns:a16="http://schemas.microsoft.com/office/drawing/2014/main" id="{899753F1-0A7C-4019-B0D4-98E8D65551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1" name="Freeform 12">
              <a:extLst>
                <a:ext uri="{FF2B5EF4-FFF2-40B4-BE49-F238E27FC236}">
                  <a16:creationId xmlns:a16="http://schemas.microsoft.com/office/drawing/2014/main" id="{2E46CC92-32DE-4118-9922-E40E32D0C83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2" name="Freeform 13">
              <a:extLst>
                <a:ext uri="{FF2B5EF4-FFF2-40B4-BE49-F238E27FC236}">
                  <a16:creationId xmlns:a16="http://schemas.microsoft.com/office/drawing/2014/main" id="{6E837780-3EEC-4D7C-AE0A-B85D4B4D7A1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3" name="Freeform 14">
              <a:extLst>
                <a:ext uri="{FF2B5EF4-FFF2-40B4-BE49-F238E27FC236}">
                  <a16:creationId xmlns:a16="http://schemas.microsoft.com/office/drawing/2014/main" id="{FF9C7BD2-1595-4FB5-84CC-08DBE10EF2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4" name="Freeform 15">
              <a:extLst>
                <a:ext uri="{FF2B5EF4-FFF2-40B4-BE49-F238E27FC236}">
                  <a16:creationId xmlns:a16="http://schemas.microsoft.com/office/drawing/2014/main" id="{223B4D7F-AAB4-4C07-8497-AC90FC7AC81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5" name="Line 16">
              <a:extLst>
                <a:ext uri="{FF2B5EF4-FFF2-40B4-BE49-F238E27FC236}">
                  <a16:creationId xmlns:a16="http://schemas.microsoft.com/office/drawing/2014/main" id="{BF0BC434-CADA-4A14-9CC4-514A8AC0AD81}"/>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sp>
        <p:sp>
          <p:nvSpPr>
            <p:cNvPr id="26" name="Freeform 17">
              <a:extLst>
                <a:ext uri="{FF2B5EF4-FFF2-40B4-BE49-F238E27FC236}">
                  <a16:creationId xmlns:a16="http://schemas.microsoft.com/office/drawing/2014/main" id="{64B93112-5E7A-4AD7-9F08-EC9DE3B7AB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7" name="Freeform 18">
              <a:extLst>
                <a:ext uri="{FF2B5EF4-FFF2-40B4-BE49-F238E27FC236}">
                  <a16:creationId xmlns:a16="http://schemas.microsoft.com/office/drawing/2014/main" id="{104C40EC-49BC-4BF4-9B0F-36413F92C1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8" name="Freeform 19">
              <a:extLst>
                <a:ext uri="{FF2B5EF4-FFF2-40B4-BE49-F238E27FC236}">
                  <a16:creationId xmlns:a16="http://schemas.microsoft.com/office/drawing/2014/main" id="{490CF2A3-97A8-4A5C-AA71-F66D5EFB6F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9" name="Freeform 20">
              <a:extLst>
                <a:ext uri="{FF2B5EF4-FFF2-40B4-BE49-F238E27FC236}">
                  <a16:creationId xmlns:a16="http://schemas.microsoft.com/office/drawing/2014/main" id="{AD278AAA-5D43-4120-94A8-8CABD2B2D4B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0" name="Rectangle 21">
              <a:extLst>
                <a:ext uri="{FF2B5EF4-FFF2-40B4-BE49-F238E27FC236}">
                  <a16:creationId xmlns:a16="http://schemas.microsoft.com/office/drawing/2014/main" id="{4063DBF1-AA0B-41AE-B075-3592DD039EBD}"/>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31" name="Freeform 22">
              <a:extLst>
                <a:ext uri="{FF2B5EF4-FFF2-40B4-BE49-F238E27FC236}">
                  <a16:creationId xmlns:a16="http://schemas.microsoft.com/office/drawing/2014/main" id="{084C0B7D-251C-4399-AF81-3D417E6CCA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2" name="Freeform 23">
              <a:extLst>
                <a:ext uri="{FF2B5EF4-FFF2-40B4-BE49-F238E27FC236}">
                  <a16:creationId xmlns:a16="http://schemas.microsoft.com/office/drawing/2014/main" id="{41CBB601-6248-4C6A-8CE0-EDE956CA678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3" name="Freeform 24">
              <a:extLst>
                <a:ext uri="{FF2B5EF4-FFF2-40B4-BE49-F238E27FC236}">
                  <a16:creationId xmlns:a16="http://schemas.microsoft.com/office/drawing/2014/main" id="{61217433-E7AF-4C9E-B859-8B51FDE44F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4" name="Freeform 25">
              <a:extLst>
                <a:ext uri="{FF2B5EF4-FFF2-40B4-BE49-F238E27FC236}">
                  <a16:creationId xmlns:a16="http://schemas.microsoft.com/office/drawing/2014/main" id="{83750ECC-2687-4D3D-AF82-9D55F4A9563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5" name="Freeform 26">
              <a:extLst>
                <a:ext uri="{FF2B5EF4-FFF2-40B4-BE49-F238E27FC236}">
                  <a16:creationId xmlns:a16="http://schemas.microsoft.com/office/drawing/2014/main" id="{481712CE-D3D3-48A9-9194-29514E8264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6" name="Freeform 27">
              <a:extLst>
                <a:ext uri="{FF2B5EF4-FFF2-40B4-BE49-F238E27FC236}">
                  <a16:creationId xmlns:a16="http://schemas.microsoft.com/office/drawing/2014/main" id="{AFDCA284-1452-42D7-8188-8DBBF55001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7" name="Freeform 28">
              <a:extLst>
                <a:ext uri="{FF2B5EF4-FFF2-40B4-BE49-F238E27FC236}">
                  <a16:creationId xmlns:a16="http://schemas.microsoft.com/office/drawing/2014/main" id="{84621BF2-B93B-49DE-A0E9-7DB87A12DF6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8" name="Freeform 29">
              <a:extLst>
                <a:ext uri="{FF2B5EF4-FFF2-40B4-BE49-F238E27FC236}">
                  <a16:creationId xmlns:a16="http://schemas.microsoft.com/office/drawing/2014/main" id="{23D257B1-AE83-4340-9A3D-9AF67475D5E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9" name="Freeform 30">
              <a:extLst>
                <a:ext uri="{FF2B5EF4-FFF2-40B4-BE49-F238E27FC236}">
                  <a16:creationId xmlns:a16="http://schemas.microsoft.com/office/drawing/2014/main" id="{48C080A8-F687-4FC3-85A0-06C260CA40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0" name="Freeform 31">
              <a:extLst>
                <a:ext uri="{FF2B5EF4-FFF2-40B4-BE49-F238E27FC236}">
                  <a16:creationId xmlns:a16="http://schemas.microsoft.com/office/drawing/2014/main" id="{A63FB1C6-D023-4C54-8D8E-319888E058C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grpSp>
      <p:pic>
        <p:nvPicPr>
          <p:cNvPr id="4" name="Slika 3">
            <a:extLst>
              <a:ext uri="{FF2B5EF4-FFF2-40B4-BE49-F238E27FC236}">
                <a16:creationId xmlns:a16="http://schemas.microsoft.com/office/drawing/2014/main" id="{79895EF6-82A7-4B4B-BB92-E100A8766273}"/>
              </a:ext>
            </a:extLst>
          </p:cNvPr>
          <p:cNvPicPr>
            <a:picLocks noChangeAspect="1"/>
          </p:cNvPicPr>
          <p:nvPr/>
        </p:nvPicPr>
        <p:blipFill rotWithShape="1">
          <a:blip r:embed="rId4"/>
          <a:srcRect r="2" b="1911"/>
          <a:stretch/>
        </p:blipFill>
        <p:spPr>
          <a:xfrm>
            <a:off x="856058" y="606426"/>
            <a:ext cx="7434265"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pic>
      <p:grpSp>
        <p:nvGrpSpPr>
          <p:cNvPr id="42" name="Group 41">
            <a:extLst>
              <a:ext uri="{FF2B5EF4-FFF2-40B4-BE49-F238E27FC236}">
                <a16:creationId xmlns:a16="http://schemas.microsoft.com/office/drawing/2014/main" id="{ED8042C1-215E-4C21-BB6B-38C5EE46944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523684" y="0"/>
            <a:ext cx="506016"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43" name="Freeform 32">
              <a:extLst>
                <a:ext uri="{FF2B5EF4-FFF2-40B4-BE49-F238E27FC236}">
                  <a16:creationId xmlns:a16="http://schemas.microsoft.com/office/drawing/2014/main" id="{134E4A6E-1602-4ED8-95F4-2649025B44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4" name="Freeform 33">
              <a:extLst>
                <a:ext uri="{FF2B5EF4-FFF2-40B4-BE49-F238E27FC236}">
                  <a16:creationId xmlns:a16="http://schemas.microsoft.com/office/drawing/2014/main" id="{E26FC114-5BB0-453D-9D96-4A82F7EB73D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5" name="Freeform 34">
              <a:extLst>
                <a:ext uri="{FF2B5EF4-FFF2-40B4-BE49-F238E27FC236}">
                  <a16:creationId xmlns:a16="http://schemas.microsoft.com/office/drawing/2014/main" id="{42DD29BE-7338-48CF-A8E4-AE63B9474AD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6" name="Freeform 35">
              <a:extLst>
                <a:ext uri="{FF2B5EF4-FFF2-40B4-BE49-F238E27FC236}">
                  <a16:creationId xmlns:a16="http://schemas.microsoft.com/office/drawing/2014/main" id="{38DA003C-8448-4B2C-AFEC-8354C0FCFD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7" name="Freeform 36">
              <a:extLst>
                <a:ext uri="{FF2B5EF4-FFF2-40B4-BE49-F238E27FC236}">
                  <a16:creationId xmlns:a16="http://schemas.microsoft.com/office/drawing/2014/main" id="{444007C8-E852-4C4C-B866-1F029E7D349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8" name="Freeform 37">
              <a:extLst>
                <a:ext uri="{FF2B5EF4-FFF2-40B4-BE49-F238E27FC236}">
                  <a16:creationId xmlns:a16="http://schemas.microsoft.com/office/drawing/2014/main" id="{93687523-D874-491A-A0CA-5C46712A92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9" name="Freeform 38">
              <a:extLst>
                <a:ext uri="{FF2B5EF4-FFF2-40B4-BE49-F238E27FC236}">
                  <a16:creationId xmlns:a16="http://schemas.microsoft.com/office/drawing/2014/main" id="{8B54C82F-6BF1-43CD-8E37-69E9A44A8D2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50" name="Freeform 39">
              <a:extLst>
                <a:ext uri="{FF2B5EF4-FFF2-40B4-BE49-F238E27FC236}">
                  <a16:creationId xmlns:a16="http://schemas.microsoft.com/office/drawing/2014/main" id="{7319E2D4-6B6C-40D8-BED9-458580829D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51" name="Freeform 40">
              <a:extLst>
                <a:ext uri="{FF2B5EF4-FFF2-40B4-BE49-F238E27FC236}">
                  <a16:creationId xmlns:a16="http://schemas.microsoft.com/office/drawing/2014/main" id="{12E07592-0C27-4DBF-9DCB-3629BB6DEE5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52" name="Rectangle 41">
              <a:extLst>
                <a:ext uri="{FF2B5EF4-FFF2-40B4-BE49-F238E27FC236}">
                  <a16:creationId xmlns:a16="http://schemas.microsoft.com/office/drawing/2014/main" id="{9EA2E577-F748-4C1C-BD16-8356C2F763F5}"/>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939587" y="6596063"/>
              <a:ext cx="23813" cy="252413"/>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grpSp>
    </p:spTree>
    <p:extLst>
      <p:ext uri="{BB962C8B-B14F-4D97-AF65-F5344CB8AC3E}">
        <p14:creationId xmlns:p14="http://schemas.microsoft.com/office/powerpoint/2010/main" val="11051032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ED682E65-8585-4783-953B-0F4B552A7709}"/>
              </a:ext>
            </a:extLst>
          </p:cNvPr>
          <p:cNvSpPr>
            <a:spLocks noGrp="1"/>
          </p:cNvSpPr>
          <p:nvPr>
            <p:ph type="title"/>
          </p:nvPr>
        </p:nvSpPr>
        <p:spPr>
          <a:xfrm>
            <a:off x="856060" y="618518"/>
            <a:ext cx="7892404" cy="722250"/>
          </a:xfrm>
        </p:spPr>
        <p:txBody>
          <a:bodyPr>
            <a:normAutofit fontScale="90000"/>
          </a:bodyPr>
          <a:lstStyle/>
          <a:p>
            <a:r>
              <a:rPr lang="hr-HR" dirty="0">
                <a:latin typeface="Aharoni" panose="02010803020104030203" pitchFamily="2" charset="-79"/>
                <a:cs typeface="Aharoni" panose="02010803020104030203" pitchFamily="2" charset="-79"/>
              </a:rPr>
              <a:t>Što nedostaje  kada je sve ovo online</a:t>
            </a:r>
            <a:r>
              <a:rPr lang="hr-HR" dirty="0"/>
              <a:t>?</a:t>
            </a:r>
          </a:p>
        </p:txBody>
      </p:sp>
      <p:sp>
        <p:nvSpPr>
          <p:cNvPr id="3" name="Rezervirano mjesto sadržaja 2">
            <a:extLst>
              <a:ext uri="{FF2B5EF4-FFF2-40B4-BE49-F238E27FC236}">
                <a16:creationId xmlns:a16="http://schemas.microsoft.com/office/drawing/2014/main" id="{18E71BAC-8EBD-45DB-B3C1-FB48C566D294}"/>
              </a:ext>
            </a:extLst>
          </p:cNvPr>
          <p:cNvSpPr>
            <a:spLocks noGrp="1"/>
          </p:cNvSpPr>
          <p:nvPr>
            <p:ph idx="1"/>
          </p:nvPr>
        </p:nvSpPr>
        <p:spPr/>
        <p:txBody>
          <a:bodyPr/>
          <a:lstStyle/>
          <a:p>
            <a:r>
              <a:rPr lang="hr-HR" dirty="0">
                <a:latin typeface="Aharoni" panose="02010803020104030203" pitchFamily="2" charset="-79"/>
                <a:cs typeface="Aharoni" panose="02010803020104030203" pitchFamily="2" charset="-79"/>
              </a:rPr>
              <a:t>Nema neposrednog kontakta s učenikom</a:t>
            </a:r>
          </a:p>
          <a:p>
            <a:r>
              <a:rPr lang="hr-HR" dirty="0">
                <a:latin typeface="Aharoni" panose="02010803020104030203" pitchFamily="2" charset="-79"/>
                <a:cs typeface="Aharoni" panose="02010803020104030203" pitchFamily="2" charset="-79"/>
              </a:rPr>
              <a:t>Nema uvida u njegovu samostalnost</a:t>
            </a:r>
          </a:p>
          <a:p>
            <a:r>
              <a:rPr lang="hr-HR" dirty="0">
                <a:latin typeface="Aharoni" panose="02010803020104030203" pitchFamily="2" charset="-79"/>
                <a:cs typeface="Aharoni" panose="02010803020104030203" pitchFamily="2" charset="-79"/>
              </a:rPr>
              <a:t>Nema mogućnosti procjenjivanja komponente vještine prezentiranje svoga rada u potpunosti</a:t>
            </a:r>
          </a:p>
        </p:txBody>
      </p:sp>
    </p:spTree>
    <p:extLst>
      <p:ext uri="{BB962C8B-B14F-4D97-AF65-F5344CB8AC3E}">
        <p14:creationId xmlns:p14="http://schemas.microsoft.com/office/powerpoint/2010/main" val="30839118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ED682E65-8585-4783-953B-0F4B552A7709}"/>
              </a:ext>
            </a:extLst>
          </p:cNvPr>
          <p:cNvSpPr>
            <a:spLocks noGrp="1"/>
          </p:cNvSpPr>
          <p:nvPr>
            <p:ph type="title"/>
          </p:nvPr>
        </p:nvSpPr>
        <p:spPr>
          <a:xfrm>
            <a:off x="856060" y="618518"/>
            <a:ext cx="7429499" cy="722250"/>
          </a:xfrm>
        </p:spPr>
        <p:txBody>
          <a:bodyPr>
            <a:normAutofit fontScale="90000"/>
          </a:bodyPr>
          <a:lstStyle/>
          <a:p>
            <a:r>
              <a:rPr lang="hr-HR" dirty="0">
                <a:latin typeface="Aharoni" panose="02010803020104030203" pitchFamily="2" charset="-79"/>
                <a:cs typeface="Aharoni" panose="02010803020104030203" pitchFamily="2" charset="-79"/>
              </a:rPr>
              <a:t>Čega ima kada je sve ovo online?</a:t>
            </a:r>
          </a:p>
        </p:txBody>
      </p:sp>
      <p:sp>
        <p:nvSpPr>
          <p:cNvPr id="3" name="Rezervirano mjesto sadržaja 2">
            <a:extLst>
              <a:ext uri="{FF2B5EF4-FFF2-40B4-BE49-F238E27FC236}">
                <a16:creationId xmlns:a16="http://schemas.microsoft.com/office/drawing/2014/main" id="{18E71BAC-8EBD-45DB-B3C1-FB48C566D294}"/>
              </a:ext>
            </a:extLst>
          </p:cNvPr>
          <p:cNvSpPr>
            <a:spLocks noGrp="1"/>
          </p:cNvSpPr>
          <p:nvPr>
            <p:ph idx="1"/>
          </p:nvPr>
        </p:nvSpPr>
        <p:spPr>
          <a:xfrm>
            <a:off x="768623" y="1772816"/>
            <a:ext cx="7604372" cy="3541714"/>
          </a:xfrm>
        </p:spPr>
        <p:txBody>
          <a:bodyPr/>
          <a:lstStyle/>
          <a:p>
            <a:r>
              <a:rPr lang="hr-HR" dirty="0"/>
              <a:t> </a:t>
            </a:r>
            <a:r>
              <a:rPr lang="hr-HR" dirty="0">
                <a:latin typeface="Aharoni" panose="02010803020104030203" pitchFamily="2" charset="-79"/>
                <a:cs typeface="Aharoni" panose="02010803020104030203" pitchFamily="2" charset="-79"/>
              </a:rPr>
              <a:t>digitalni alati kojima se izrađuju i rješavaju zadaci koje </a:t>
            </a:r>
            <a:r>
              <a:rPr lang="hr-HR" dirty="0" err="1">
                <a:latin typeface="Aharoni" panose="02010803020104030203" pitchFamily="2" charset="-79"/>
                <a:cs typeface="Aharoni" panose="02010803020104030203" pitchFamily="2" charset="-79"/>
              </a:rPr>
              <a:t>osmišljaju</a:t>
            </a:r>
            <a:r>
              <a:rPr lang="hr-HR" dirty="0">
                <a:latin typeface="Aharoni" panose="02010803020104030203" pitchFamily="2" charset="-79"/>
                <a:cs typeface="Aharoni" panose="02010803020104030203" pitchFamily="2" charset="-79"/>
              </a:rPr>
              <a:t> sami učenik kao dodatna </a:t>
            </a:r>
            <a:r>
              <a:rPr lang="hr-HR" dirty="0" err="1">
                <a:latin typeface="Aharoni" panose="02010803020104030203" pitchFamily="2" charset="-79"/>
                <a:cs typeface="Aharoni" panose="02010803020104030203" pitchFamily="2" charset="-79"/>
              </a:rPr>
              <a:t>kompnenta</a:t>
            </a:r>
            <a:r>
              <a:rPr lang="hr-HR" dirty="0">
                <a:latin typeface="Aharoni" panose="02010803020104030203" pitchFamily="2" charset="-79"/>
                <a:cs typeface="Aharoni" panose="02010803020104030203" pitchFamily="2" charset="-79"/>
              </a:rPr>
              <a:t> vrednovanja</a:t>
            </a:r>
          </a:p>
          <a:p>
            <a:r>
              <a:rPr lang="hr-HR" dirty="0">
                <a:latin typeface="Aharoni" panose="02010803020104030203" pitchFamily="2" charset="-79"/>
                <a:cs typeface="Aharoni" panose="02010803020104030203" pitchFamily="2" charset="-79"/>
              </a:rPr>
              <a:t>video sastanci –vrednuju se drugačije vještine komuniciranja</a:t>
            </a:r>
          </a:p>
          <a:p>
            <a:r>
              <a:rPr lang="hr-HR" dirty="0">
                <a:latin typeface="Aharoni" panose="02010803020104030203" pitchFamily="2" charset="-79"/>
                <a:cs typeface="Aharoni" panose="02010803020104030203" pitchFamily="2" charset="-79"/>
              </a:rPr>
              <a:t>izrada  kriterija  </a:t>
            </a:r>
            <a:r>
              <a:rPr lang="hr-HR" dirty="0" err="1">
                <a:latin typeface="Aharoni" panose="02010803020104030203" pitchFamily="2" charset="-79"/>
                <a:cs typeface="Aharoni" panose="02010803020104030203" pitchFamily="2" charset="-79"/>
              </a:rPr>
              <a:t>samovrednovanja</a:t>
            </a:r>
            <a:r>
              <a:rPr lang="hr-HR" dirty="0">
                <a:latin typeface="Aharoni" panose="02010803020104030203" pitchFamily="2" charset="-79"/>
                <a:cs typeface="Aharoni" panose="02010803020104030203" pitchFamily="2" charset="-79"/>
              </a:rPr>
              <a:t> i vršnjačkog vrednovanja od strane učenika</a:t>
            </a:r>
          </a:p>
        </p:txBody>
      </p:sp>
    </p:spTree>
    <p:extLst>
      <p:ext uri="{BB962C8B-B14F-4D97-AF65-F5344CB8AC3E}">
        <p14:creationId xmlns:p14="http://schemas.microsoft.com/office/powerpoint/2010/main" val="5069582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ED682E65-8585-4783-953B-0F4B552A7709}"/>
              </a:ext>
            </a:extLst>
          </p:cNvPr>
          <p:cNvSpPr>
            <a:spLocks noGrp="1"/>
          </p:cNvSpPr>
          <p:nvPr>
            <p:ph type="title"/>
          </p:nvPr>
        </p:nvSpPr>
        <p:spPr>
          <a:xfrm>
            <a:off x="856060" y="618518"/>
            <a:ext cx="7429499" cy="722250"/>
          </a:xfrm>
        </p:spPr>
        <p:txBody>
          <a:bodyPr>
            <a:normAutofit fontScale="90000"/>
          </a:bodyPr>
          <a:lstStyle/>
          <a:p>
            <a:r>
              <a:rPr lang="hr-HR" dirty="0">
                <a:latin typeface="Aharoni" panose="02010803020104030203" pitchFamily="2" charset="-79"/>
                <a:cs typeface="Aharoni" panose="02010803020104030203" pitchFamily="2" charset="-79"/>
              </a:rPr>
              <a:t>PRIMJERI VREDNOVANJA ZADAĆA</a:t>
            </a:r>
          </a:p>
        </p:txBody>
      </p:sp>
      <p:sp>
        <p:nvSpPr>
          <p:cNvPr id="3" name="Rezervirano mjesto sadržaja 2">
            <a:extLst>
              <a:ext uri="{FF2B5EF4-FFF2-40B4-BE49-F238E27FC236}">
                <a16:creationId xmlns:a16="http://schemas.microsoft.com/office/drawing/2014/main" id="{18E71BAC-8EBD-45DB-B3C1-FB48C566D294}"/>
              </a:ext>
            </a:extLst>
          </p:cNvPr>
          <p:cNvSpPr>
            <a:spLocks noGrp="1"/>
          </p:cNvSpPr>
          <p:nvPr>
            <p:ph idx="1"/>
          </p:nvPr>
        </p:nvSpPr>
        <p:spPr>
          <a:xfrm>
            <a:off x="856060" y="2249487"/>
            <a:ext cx="7604372" cy="3541714"/>
          </a:xfrm>
        </p:spPr>
        <p:txBody>
          <a:bodyPr/>
          <a:lstStyle/>
          <a:p>
            <a:r>
              <a:rPr lang="hr-HR" dirty="0"/>
              <a:t> </a:t>
            </a:r>
          </a:p>
        </p:txBody>
      </p:sp>
      <p:graphicFrame>
        <p:nvGraphicFramePr>
          <p:cNvPr id="4" name="Tablica 4">
            <a:extLst>
              <a:ext uri="{FF2B5EF4-FFF2-40B4-BE49-F238E27FC236}">
                <a16:creationId xmlns:a16="http://schemas.microsoft.com/office/drawing/2014/main" id="{DD4E4FEB-18B5-4178-8E3C-4C606F38A74D}"/>
              </a:ext>
            </a:extLst>
          </p:cNvPr>
          <p:cNvGraphicFramePr>
            <a:graphicFrameLocks noGrp="1"/>
          </p:cNvGraphicFramePr>
          <p:nvPr>
            <p:extLst>
              <p:ext uri="{D42A27DB-BD31-4B8C-83A1-F6EECF244321}">
                <p14:modId xmlns:p14="http://schemas.microsoft.com/office/powerpoint/2010/main" val="609927234"/>
              </p:ext>
            </p:extLst>
          </p:nvPr>
        </p:nvGraphicFramePr>
        <p:xfrm>
          <a:off x="467544" y="1397000"/>
          <a:ext cx="8352927" cy="5167536"/>
        </p:xfrm>
        <a:graphic>
          <a:graphicData uri="http://schemas.openxmlformats.org/drawingml/2006/table">
            <a:tbl>
              <a:tblPr firstRow="1" bandRow="1">
                <a:tableStyleId>{5C22544A-7EE6-4342-B048-85BDC9FD1C3A}</a:tableStyleId>
              </a:tblPr>
              <a:tblGrid>
                <a:gridCol w="2088231">
                  <a:extLst>
                    <a:ext uri="{9D8B030D-6E8A-4147-A177-3AD203B41FA5}">
                      <a16:colId xmlns:a16="http://schemas.microsoft.com/office/drawing/2014/main" val="2344662845"/>
                    </a:ext>
                  </a:extLst>
                </a:gridCol>
                <a:gridCol w="2088232">
                  <a:extLst>
                    <a:ext uri="{9D8B030D-6E8A-4147-A177-3AD203B41FA5}">
                      <a16:colId xmlns:a16="http://schemas.microsoft.com/office/drawing/2014/main" val="1833643110"/>
                    </a:ext>
                  </a:extLst>
                </a:gridCol>
                <a:gridCol w="2088232">
                  <a:extLst>
                    <a:ext uri="{9D8B030D-6E8A-4147-A177-3AD203B41FA5}">
                      <a16:colId xmlns:a16="http://schemas.microsoft.com/office/drawing/2014/main" val="3356745655"/>
                    </a:ext>
                  </a:extLst>
                </a:gridCol>
                <a:gridCol w="2088232">
                  <a:extLst>
                    <a:ext uri="{9D8B030D-6E8A-4147-A177-3AD203B41FA5}">
                      <a16:colId xmlns:a16="http://schemas.microsoft.com/office/drawing/2014/main" val="2109490048"/>
                    </a:ext>
                  </a:extLst>
                </a:gridCol>
              </a:tblGrid>
              <a:tr h="490378">
                <a:tc>
                  <a:txBody>
                    <a:bodyPr/>
                    <a:lstStyle/>
                    <a:p>
                      <a:r>
                        <a:rPr lang="hr-HR" sz="1600" dirty="0"/>
                        <a:t>SASTAVNICA</a:t>
                      </a:r>
                    </a:p>
                  </a:txBody>
                  <a:tcPr/>
                </a:tc>
                <a:tc>
                  <a:txBody>
                    <a:bodyPr/>
                    <a:lstStyle/>
                    <a:p>
                      <a:r>
                        <a:rPr lang="hr-HR" sz="1600" dirty="0"/>
                        <a:t>3 BODA</a:t>
                      </a:r>
                    </a:p>
                  </a:txBody>
                  <a:tcPr/>
                </a:tc>
                <a:tc>
                  <a:txBody>
                    <a:bodyPr/>
                    <a:lstStyle/>
                    <a:p>
                      <a:r>
                        <a:rPr lang="hr-HR" sz="1600" dirty="0"/>
                        <a:t>2 BODA</a:t>
                      </a:r>
                    </a:p>
                  </a:txBody>
                  <a:tcPr/>
                </a:tc>
                <a:tc>
                  <a:txBody>
                    <a:bodyPr/>
                    <a:lstStyle/>
                    <a:p>
                      <a:r>
                        <a:rPr lang="hr-HR" sz="1600" dirty="0"/>
                        <a:t>1 BOD</a:t>
                      </a:r>
                    </a:p>
                  </a:txBody>
                  <a:tcPr/>
                </a:tc>
                <a:extLst>
                  <a:ext uri="{0D108BD9-81ED-4DB2-BD59-A6C34878D82A}">
                    <a16:rowId xmlns:a16="http://schemas.microsoft.com/office/drawing/2014/main" val="3640409159"/>
                  </a:ext>
                </a:extLst>
              </a:tr>
              <a:tr h="490378">
                <a:tc>
                  <a:txBody>
                    <a:bodyPr/>
                    <a:lstStyle/>
                    <a:p>
                      <a:r>
                        <a:rPr lang="hr-HR" sz="1600" dirty="0">
                          <a:latin typeface="Aharoni" panose="02010803020104030203" pitchFamily="2" charset="-79"/>
                          <a:cs typeface="Aharoni" panose="02010803020104030203" pitchFamily="2" charset="-79"/>
                        </a:rPr>
                        <a:t>BROJ ZADAĆA</a:t>
                      </a:r>
                    </a:p>
                  </a:txBody>
                  <a:tcPr/>
                </a:tc>
                <a:tc>
                  <a:txBody>
                    <a:bodyPr/>
                    <a:lstStyle/>
                    <a:p>
                      <a:pPr algn="l">
                        <a:lnSpc>
                          <a:spcPct val="107000"/>
                        </a:lnSpc>
                        <a:spcAft>
                          <a:spcPts val="0"/>
                        </a:spcAft>
                      </a:pPr>
                      <a:r>
                        <a:rPr lang="hr-HR" sz="1600" dirty="0">
                          <a:effectLst/>
                          <a:latin typeface="Aharoni" panose="02010803020104030203" pitchFamily="2" charset="-79"/>
                          <a:ea typeface="Calibri" panose="020F0502020204030204" pitchFamily="34" charset="0"/>
                          <a:cs typeface="Aharoni" panose="02010803020104030203" pitchFamily="2" charset="-79"/>
                        </a:rPr>
                        <a:t>sve zadaće napravljene</a:t>
                      </a:r>
                    </a:p>
                  </a:txBody>
                  <a:tcPr marL="68580" marR="68580" marT="0" marB="0"/>
                </a:tc>
                <a:tc>
                  <a:txBody>
                    <a:bodyPr/>
                    <a:lstStyle/>
                    <a:p>
                      <a:pPr algn="l">
                        <a:lnSpc>
                          <a:spcPct val="107000"/>
                        </a:lnSpc>
                        <a:spcAft>
                          <a:spcPts val="0"/>
                        </a:spcAft>
                      </a:pPr>
                      <a:r>
                        <a:rPr lang="hr-HR" sz="1600" dirty="0">
                          <a:effectLst/>
                          <a:latin typeface="Aharoni" panose="02010803020104030203" pitchFamily="2" charset="-79"/>
                          <a:ea typeface="Calibri" panose="020F0502020204030204" pitchFamily="34" charset="0"/>
                          <a:cs typeface="Aharoni" panose="02010803020104030203" pitchFamily="2" charset="-79"/>
                        </a:rPr>
                        <a:t>većina zadaća napravljena</a:t>
                      </a:r>
                    </a:p>
                  </a:txBody>
                  <a:tcPr marL="68580" marR="68580" marT="0" marB="0"/>
                </a:tc>
                <a:tc>
                  <a:txBody>
                    <a:bodyPr/>
                    <a:lstStyle/>
                    <a:p>
                      <a:pPr algn="l">
                        <a:lnSpc>
                          <a:spcPct val="107000"/>
                        </a:lnSpc>
                        <a:spcAft>
                          <a:spcPts val="0"/>
                        </a:spcAft>
                      </a:pPr>
                      <a:r>
                        <a:rPr lang="hr-HR" sz="1600" dirty="0">
                          <a:effectLst/>
                          <a:latin typeface="Aharoni" panose="02010803020104030203" pitchFamily="2" charset="-79"/>
                          <a:ea typeface="Calibri" panose="020F0502020204030204" pitchFamily="34" charset="0"/>
                          <a:cs typeface="Aharoni" panose="02010803020104030203" pitchFamily="2" charset="-79"/>
                        </a:rPr>
                        <a:t>manji dio zadaća napravljen</a:t>
                      </a:r>
                    </a:p>
                  </a:txBody>
                  <a:tcPr marL="68580" marR="68580" marT="0" marB="0"/>
                </a:tc>
                <a:extLst>
                  <a:ext uri="{0D108BD9-81ED-4DB2-BD59-A6C34878D82A}">
                    <a16:rowId xmlns:a16="http://schemas.microsoft.com/office/drawing/2014/main" val="1782811388"/>
                  </a:ext>
                </a:extLst>
              </a:tr>
              <a:tr h="763698">
                <a:tc>
                  <a:txBody>
                    <a:bodyPr/>
                    <a:lstStyle/>
                    <a:p>
                      <a:r>
                        <a:rPr lang="hr-HR" sz="1600" dirty="0">
                          <a:latin typeface="Aharoni" panose="02010803020104030203" pitchFamily="2" charset="-79"/>
                          <a:cs typeface="Aharoni" panose="02010803020104030203" pitchFamily="2" charset="-79"/>
                        </a:rPr>
                        <a:t>TOČNOST</a:t>
                      </a:r>
                    </a:p>
                  </a:txBody>
                  <a:tcPr/>
                </a:tc>
                <a:tc>
                  <a:txBody>
                    <a:bodyPr/>
                    <a:lstStyle/>
                    <a:p>
                      <a:pPr algn="l">
                        <a:lnSpc>
                          <a:spcPct val="107000"/>
                        </a:lnSpc>
                        <a:spcAft>
                          <a:spcPts val="0"/>
                        </a:spcAft>
                      </a:pPr>
                      <a:r>
                        <a:rPr lang="hr-HR" sz="1600" dirty="0">
                          <a:effectLst/>
                          <a:latin typeface="Aharoni" panose="02010803020104030203" pitchFamily="2" charset="-79"/>
                          <a:ea typeface="Calibri" panose="020F0502020204030204" pitchFamily="34" charset="0"/>
                          <a:cs typeface="Aharoni" panose="02010803020104030203" pitchFamily="2" charset="-79"/>
                        </a:rPr>
                        <a:t>veliki postotak točnosti, vidljiva temeljitost i preciznost u radu</a:t>
                      </a:r>
                    </a:p>
                  </a:txBody>
                  <a:tcPr marL="68580" marR="68580" marT="0" marB="0"/>
                </a:tc>
                <a:tc>
                  <a:txBody>
                    <a:bodyPr/>
                    <a:lstStyle/>
                    <a:p>
                      <a:pPr algn="l">
                        <a:lnSpc>
                          <a:spcPct val="107000"/>
                        </a:lnSpc>
                        <a:spcAft>
                          <a:spcPts val="0"/>
                        </a:spcAft>
                      </a:pPr>
                      <a:r>
                        <a:rPr lang="hr-HR" sz="1600" dirty="0">
                          <a:effectLst/>
                          <a:latin typeface="Aharoni" panose="02010803020104030203" pitchFamily="2" charset="-79"/>
                          <a:ea typeface="Calibri" panose="020F0502020204030204" pitchFamily="34" charset="0"/>
                          <a:cs typeface="Aharoni" panose="02010803020104030203" pitchFamily="2" charset="-79"/>
                        </a:rPr>
                        <a:t>točnost varira obzirom na težinu zadataka, vidljiv trud učenika</a:t>
                      </a:r>
                    </a:p>
                  </a:txBody>
                  <a:tcPr marL="68580" marR="68580" marT="0" marB="0"/>
                </a:tc>
                <a:tc>
                  <a:txBody>
                    <a:bodyPr/>
                    <a:lstStyle/>
                    <a:p>
                      <a:pPr algn="l">
                        <a:lnSpc>
                          <a:spcPct val="107000"/>
                        </a:lnSpc>
                        <a:spcAft>
                          <a:spcPts val="0"/>
                        </a:spcAft>
                      </a:pPr>
                      <a:r>
                        <a:rPr lang="hr-HR" sz="1600" dirty="0">
                          <a:effectLst/>
                          <a:latin typeface="Aharoni" panose="02010803020104030203" pitchFamily="2" charset="-79"/>
                          <a:ea typeface="Calibri" panose="020F0502020204030204" pitchFamily="34" charset="0"/>
                          <a:cs typeface="Aharoni" panose="02010803020104030203" pitchFamily="2" charset="-79"/>
                        </a:rPr>
                        <a:t>česte greške, točnost veća u jednostavnim zadatcima</a:t>
                      </a:r>
                    </a:p>
                  </a:txBody>
                  <a:tcPr marL="68580" marR="68580" marT="0" marB="0"/>
                </a:tc>
                <a:extLst>
                  <a:ext uri="{0D108BD9-81ED-4DB2-BD59-A6C34878D82A}">
                    <a16:rowId xmlns:a16="http://schemas.microsoft.com/office/drawing/2014/main" val="4261062651"/>
                  </a:ext>
                </a:extLst>
              </a:tr>
              <a:tr h="1798866">
                <a:tc>
                  <a:txBody>
                    <a:bodyPr/>
                    <a:lstStyle/>
                    <a:p>
                      <a:r>
                        <a:rPr lang="hr-HR" sz="1600" dirty="0">
                          <a:latin typeface="Aharoni" panose="02010803020104030203" pitchFamily="2" charset="-79"/>
                          <a:cs typeface="Aharoni" panose="02010803020104030203" pitchFamily="2" charset="-79"/>
                        </a:rPr>
                        <a:t>SAMOSTALNOST</a:t>
                      </a:r>
                    </a:p>
                  </a:txBody>
                  <a:tcPr/>
                </a:tc>
                <a:tc>
                  <a:txBody>
                    <a:bodyPr/>
                    <a:lstStyle/>
                    <a:p>
                      <a:pPr algn="l">
                        <a:lnSpc>
                          <a:spcPct val="107000"/>
                        </a:lnSpc>
                        <a:spcAft>
                          <a:spcPts val="0"/>
                        </a:spcAft>
                      </a:pPr>
                      <a:r>
                        <a:rPr lang="hr-HR" sz="1600" dirty="0">
                          <a:effectLst/>
                          <a:latin typeface="Aharoni" panose="02010803020104030203" pitchFamily="2" charset="-79"/>
                          <a:ea typeface="Calibri" panose="020F0502020204030204" pitchFamily="34" charset="0"/>
                          <a:cs typeface="Aharoni" panose="02010803020104030203" pitchFamily="2" charset="-79"/>
                        </a:rPr>
                        <a:t>potpuna samostalnost u izradi zadaća, pitanja o pojašnjenjima su vrlo konkretna, vidljivo istinsko poznavanje sadržaja koji se obrađuje</a:t>
                      </a:r>
                    </a:p>
                  </a:txBody>
                  <a:tcPr marL="68580" marR="68580" marT="0" marB="0"/>
                </a:tc>
                <a:tc>
                  <a:txBody>
                    <a:bodyPr/>
                    <a:lstStyle/>
                    <a:p>
                      <a:pPr algn="l">
                        <a:lnSpc>
                          <a:spcPct val="107000"/>
                        </a:lnSpc>
                        <a:spcAft>
                          <a:spcPts val="0"/>
                        </a:spcAft>
                      </a:pPr>
                      <a:r>
                        <a:rPr lang="hr-HR" sz="1600" dirty="0">
                          <a:effectLst/>
                          <a:latin typeface="Aharoni" panose="02010803020104030203" pitchFamily="2" charset="-79"/>
                          <a:ea typeface="Calibri" panose="020F0502020204030204" pitchFamily="34" charset="0"/>
                          <a:cs typeface="Aharoni" panose="02010803020104030203" pitchFamily="2" charset="-79"/>
                        </a:rPr>
                        <a:t>ponekad se traži pomoć ili pojašnjenje nastavnika, pitanja manje konkretna, vidljivo površno poznavanje sadržaja </a:t>
                      </a:r>
                    </a:p>
                  </a:txBody>
                  <a:tcPr marL="68580" marR="68580" marT="0" marB="0"/>
                </a:tc>
                <a:tc>
                  <a:txBody>
                    <a:bodyPr/>
                    <a:lstStyle/>
                    <a:p>
                      <a:pPr algn="l">
                        <a:lnSpc>
                          <a:spcPct val="107000"/>
                        </a:lnSpc>
                        <a:spcAft>
                          <a:spcPts val="0"/>
                        </a:spcAft>
                      </a:pPr>
                      <a:r>
                        <a:rPr lang="hr-HR" sz="1600" dirty="0">
                          <a:effectLst/>
                          <a:latin typeface="Aharoni" panose="02010803020104030203" pitchFamily="2" charset="-79"/>
                          <a:ea typeface="Calibri" panose="020F0502020204030204" pitchFamily="34" charset="0"/>
                          <a:cs typeface="Aharoni" panose="02010803020104030203" pitchFamily="2" charset="-79"/>
                        </a:rPr>
                        <a:t>često je potrebna intervencija nastavnika ili se u zadaćama vide kopirana rješenja ili iste greške drugih učenika, pitanja ili pojašnjenja uglavnom niti nema</a:t>
                      </a:r>
                    </a:p>
                  </a:txBody>
                  <a:tcPr marL="68580" marR="68580" marT="0" marB="0"/>
                </a:tc>
                <a:extLst>
                  <a:ext uri="{0D108BD9-81ED-4DB2-BD59-A6C34878D82A}">
                    <a16:rowId xmlns:a16="http://schemas.microsoft.com/office/drawing/2014/main" val="2412859299"/>
                  </a:ext>
                </a:extLst>
              </a:tr>
              <a:tr h="504905">
                <a:tc>
                  <a:txBody>
                    <a:bodyPr/>
                    <a:lstStyle/>
                    <a:p>
                      <a:r>
                        <a:rPr lang="hr-HR" sz="1600" dirty="0">
                          <a:latin typeface="Aharoni" panose="02010803020104030203" pitchFamily="2" charset="-79"/>
                          <a:cs typeface="Aharoni" panose="02010803020104030203" pitchFamily="2" charset="-79"/>
                        </a:rPr>
                        <a:t>ROK PREDAJE</a:t>
                      </a:r>
                    </a:p>
                  </a:txBody>
                  <a:tcPr/>
                </a:tc>
                <a:tc>
                  <a:txBody>
                    <a:bodyPr/>
                    <a:lstStyle/>
                    <a:p>
                      <a:pPr algn="l">
                        <a:lnSpc>
                          <a:spcPct val="107000"/>
                        </a:lnSpc>
                        <a:spcAft>
                          <a:spcPts val="0"/>
                        </a:spcAft>
                      </a:pPr>
                      <a:r>
                        <a:rPr lang="hr-HR" sz="1600" dirty="0">
                          <a:effectLst/>
                          <a:latin typeface="Aharoni" panose="02010803020104030203" pitchFamily="2" charset="-79"/>
                          <a:ea typeface="Calibri" panose="020F0502020204030204" pitchFamily="34" charset="0"/>
                          <a:cs typeface="Aharoni" panose="02010803020104030203" pitchFamily="2" charset="-79"/>
                        </a:rPr>
                        <a:t>uvijek ispoštovan</a:t>
                      </a:r>
                    </a:p>
                  </a:txBody>
                  <a:tcPr marL="68580" marR="68580" marT="0" marB="0"/>
                </a:tc>
                <a:tc>
                  <a:txBody>
                    <a:bodyPr/>
                    <a:lstStyle/>
                    <a:p>
                      <a:pPr algn="l">
                        <a:lnSpc>
                          <a:spcPct val="107000"/>
                        </a:lnSpc>
                        <a:spcAft>
                          <a:spcPts val="0"/>
                        </a:spcAft>
                      </a:pPr>
                      <a:r>
                        <a:rPr lang="hr-HR" sz="1600">
                          <a:effectLst/>
                          <a:latin typeface="Aharoni" panose="02010803020104030203" pitchFamily="2" charset="-79"/>
                          <a:ea typeface="Calibri" panose="020F0502020204030204" pitchFamily="34" charset="0"/>
                          <a:cs typeface="Aharoni" panose="02010803020104030203" pitchFamily="2" charset="-79"/>
                        </a:rPr>
                        <a:t>većinom ispoštovan</a:t>
                      </a:r>
                    </a:p>
                  </a:txBody>
                  <a:tcPr marL="68580" marR="68580" marT="0" marB="0"/>
                </a:tc>
                <a:tc>
                  <a:txBody>
                    <a:bodyPr/>
                    <a:lstStyle/>
                    <a:p>
                      <a:pPr algn="l">
                        <a:lnSpc>
                          <a:spcPct val="107000"/>
                        </a:lnSpc>
                        <a:spcAft>
                          <a:spcPts val="0"/>
                        </a:spcAft>
                      </a:pPr>
                      <a:r>
                        <a:rPr lang="hr-HR" sz="1600" dirty="0">
                          <a:effectLst/>
                          <a:latin typeface="Aharoni" panose="02010803020104030203" pitchFamily="2" charset="-79"/>
                          <a:ea typeface="Calibri" panose="020F0502020204030204" pitchFamily="34" charset="0"/>
                          <a:cs typeface="Aharoni" panose="02010803020104030203" pitchFamily="2" charset="-79"/>
                        </a:rPr>
                        <a:t>manjim dijelom ispoštovan</a:t>
                      </a:r>
                    </a:p>
                  </a:txBody>
                  <a:tcPr marL="68580" marR="68580" marT="0" marB="0"/>
                </a:tc>
                <a:extLst>
                  <a:ext uri="{0D108BD9-81ED-4DB2-BD59-A6C34878D82A}">
                    <a16:rowId xmlns:a16="http://schemas.microsoft.com/office/drawing/2014/main" val="2592181293"/>
                  </a:ext>
                </a:extLst>
              </a:tr>
            </a:tbl>
          </a:graphicData>
        </a:graphic>
      </p:graphicFrame>
    </p:spTree>
    <p:extLst>
      <p:ext uri="{BB962C8B-B14F-4D97-AF65-F5344CB8AC3E}">
        <p14:creationId xmlns:p14="http://schemas.microsoft.com/office/powerpoint/2010/main" val="8877635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ED682E65-8585-4783-953B-0F4B552A7709}"/>
              </a:ext>
            </a:extLst>
          </p:cNvPr>
          <p:cNvSpPr>
            <a:spLocks noGrp="1"/>
          </p:cNvSpPr>
          <p:nvPr>
            <p:ph type="title"/>
          </p:nvPr>
        </p:nvSpPr>
        <p:spPr>
          <a:xfrm>
            <a:off x="856060" y="618518"/>
            <a:ext cx="7429499" cy="722250"/>
          </a:xfrm>
        </p:spPr>
        <p:txBody>
          <a:bodyPr>
            <a:normAutofit fontScale="90000"/>
          </a:bodyPr>
          <a:lstStyle/>
          <a:p>
            <a:r>
              <a:rPr lang="hr-HR" dirty="0">
                <a:latin typeface="Aharoni" panose="02010803020104030203" pitchFamily="2" charset="-79"/>
                <a:cs typeface="Aharoni" panose="02010803020104030203" pitchFamily="2" charset="-79"/>
              </a:rPr>
              <a:t>PRIMJERI VREDNOVANJA ZADAĆA</a:t>
            </a:r>
          </a:p>
        </p:txBody>
      </p:sp>
      <p:sp>
        <p:nvSpPr>
          <p:cNvPr id="3" name="Rezervirano mjesto sadržaja 2">
            <a:extLst>
              <a:ext uri="{FF2B5EF4-FFF2-40B4-BE49-F238E27FC236}">
                <a16:creationId xmlns:a16="http://schemas.microsoft.com/office/drawing/2014/main" id="{18E71BAC-8EBD-45DB-B3C1-FB48C566D294}"/>
              </a:ext>
            </a:extLst>
          </p:cNvPr>
          <p:cNvSpPr>
            <a:spLocks noGrp="1"/>
          </p:cNvSpPr>
          <p:nvPr>
            <p:ph idx="1"/>
          </p:nvPr>
        </p:nvSpPr>
        <p:spPr>
          <a:xfrm>
            <a:off x="856060" y="1412776"/>
            <a:ext cx="7604372" cy="5040560"/>
          </a:xfrm>
        </p:spPr>
        <p:txBody>
          <a:bodyPr/>
          <a:lstStyle/>
          <a:p>
            <a:r>
              <a:rPr lang="hr-HR" dirty="0">
                <a:latin typeface="Aharoni" panose="02010803020104030203" pitchFamily="2" charset="-79"/>
                <a:cs typeface="Aharoni" panose="02010803020104030203" pitchFamily="2" charset="-79"/>
              </a:rPr>
              <a:t>Mjesečno 4 zadaće (1 tjedno) koje učenici predaju</a:t>
            </a:r>
            <a:br>
              <a:rPr lang="hr-HR" dirty="0">
                <a:latin typeface="Aharoni" panose="02010803020104030203" pitchFamily="2" charset="-79"/>
                <a:cs typeface="Aharoni" panose="02010803020104030203" pitchFamily="2" charset="-79"/>
              </a:rPr>
            </a:br>
            <a:r>
              <a:rPr lang="hr-HR" dirty="0">
                <a:latin typeface="Aharoni" panose="02010803020104030203" pitchFamily="2" charset="-79"/>
                <a:cs typeface="Aharoni" panose="02010803020104030203" pitchFamily="2" charset="-79"/>
              </a:rPr>
              <a:t>Povratna informacija učenicima (</a:t>
            </a:r>
            <a:r>
              <a:rPr lang="hr-HR" dirty="0" err="1">
                <a:latin typeface="Aharoni" panose="02010803020104030203" pitchFamily="2" charset="-79"/>
                <a:cs typeface="Aharoni" panose="02010803020104030203" pitchFamily="2" charset="-79"/>
              </a:rPr>
              <a:t>VzU</a:t>
            </a:r>
            <a:r>
              <a:rPr lang="hr-HR" dirty="0">
                <a:latin typeface="Aharoni" panose="02010803020104030203" pitchFamily="2" charset="-79"/>
                <a:cs typeface="Aharoni" panose="02010803020104030203" pitchFamily="2" charset="-79"/>
              </a:rPr>
              <a:t>)</a:t>
            </a:r>
            <a:br>
              <a:rPr lang="hr-HR" dirty="0">
                <a:latin typeface="Aharoni" panose="02010803020104030203" pitchFamily="2" charset="-79"/>
                <a:cs typeface="Aharoni" panose="02010803020104030203" pitchFamily="2" charset="-79"/>
              </a:rPr>
            </a:br>
            <a:r>
              <a:rPr lang="hr-HR" dirty="0">
                <a:latin typeface="Aharoni" panose="02010803020104030203" pitchFamily="2" charset="-79"/>
                <a:cs typeface="Aharoni" panose="02010803020104030203" pitchFamily="2" charset="-79"/>
              </a:rPr>
              <a:t>- odmah na prvom  slijedećem satu nastave</a:t>
            </a:r>
          </a:p>
          <a:p>
            <a:endParaRPr lang="hr-HR" dirty="0"/>
          </a:p>
        </p:txBody>
      </p:sp>
      <p:graphicFrame>
        <p:nvGraphicFramePr>
          <p:cNvPr id="5" name="Tablica 5">
            <a:extLst>
              <a:ext uri="{FF2B5EF4-FFF2-40B4-BE49-F238E27FC236}">
                <a16:creationId xmlns:a16="http://schemas.microsoft.com/office/drawing/2014/main" id="{CA535A07-0338-4861-AB53-CE5BEA4C0123}"/>
              </a:ext>
            </a:extLst>
          </p:cNvPr>
          <p:cNvGraphicFramePr>
            <a:graphicFrameLocks noGrp="1"/>
          </p:cNvGraphicFramePr>
          <p:nvPr>
            <p:extLst>
              <p:ext uri="{D42A27DB-BD31-4B8C-83A1-F6EECF244321}">
                <p14:modId xmlns:p14="http://schemas.microsoft.com/office/powerpoint/2010/main" val="2622489582"/>
              </p:ext>
            </p:extLst>
          </p:nvPr>
        </p:nvGraphicFramePr>
        <p:xfrm>
          <a:off x="1979712" y="3068960"/>
          <a:ext cx="4608512" cy="3474720"/>
        </p:xfrm>
        <a:graphic>
          <a:graphicData uri="http://schemas.openxmlformats.org/drawingml/2006/table">
            <a:tbl>
              <a:tblPr firstRow="1" bandRow="1">
                <a:tableStyleId>{5C22544A-7EE6-4342-B048-85BDC9FD1C3A}</a:tableStyleId>
              </a:tblPr>
              <a:tblGrid>
                <a:gridCol w="1551463">
                  <a:extLst>
                    <a:ext uri="{9D8B030D-6E8A-4147-A177-3AD203B41FA5}">
                      <a16:colId xmlns:a16="http://schemas.microsoft.com/office/drawing/2014/main" val="452286206"/>
                    </a:ext>
                  </a:extLst>
                </a:gridCol>
                <a:gridCol w="3057049">
                  <a:extLst>
                    <a:ext uri="{9D8B030D-6E8A-4147-A177-3AD203B41FA5}">
                      <a16:colId xmlns:a16="http://schemas.microsoft.com/office/drawing/2014/main" val="871414637"/>
                    </a:ext>
                  </a:extLst>
                </a:gridCol>
              </a:tblGrid>
              <a:tr h="370840">
                <a:tc>
                  <a:txBody>
                    <a:bodyPr/>
                    <a:lstStyle/>
                    <a:p>
                      <a:r>
                        <a:rPr lang="hr-HR" sz="2400" dirty="0">
                          <a:latin typeface="Aharoni" panose="02010803020104030203" pitchFamily="2" charset="-79"/>
                          <a:cs typeface="Aharoni" panose="02010803020104030203" pitchFamily="2" charset="-79"/>
                        </a:rPr>
                        <a:t>broj bodova - max.12</a:t>
                      </a:r>
                    </a:p>
                  </a:txBody>
                  <a:tcPr/>
                </a:tc>
                <a:tc>
                  <a:txBody>
                    <a:bodyPr/>
                    <a:lstStyle/>
                    <a:p>
                      <a:r>
                        <a:rPr lang="hr-HR" sz="2400" dirty="0">
                          <a:latin typeface="Aharoni" panose="02010803020104030203" pitchFamily="2" charset="-79"/>
                          <a:cs typeface="Aharoni" panose="02010803020104030203" pitchFamily="2" charset="-79"/>
                        </a:rPr>
                        <a:t> ukupna mjesečna ocjena</a:t>
                      </a:r>
                    </a:p>
                  </a:txBody>
                  <a:tcPr/>
                </a:tc>
                <a:extLst>
                  <a:ext uri="{0D108BD9-81ED-4DB2-BD59-A6C34878D82A}">
                    <a16:rowId xmlns:a16="http://schemas.microsoft.com/office/drawing/2014/main" val="138408426"/>
                  </a:ext>
                </a:extLst>
              </a:tr>
              <a:tr h="370840">
                <a:tc>
                  <a:txBody>
                    <a:bodyPr/>
                    <a:lstStyle/>
                    <a:p>
                      <a:r>
                        <a:rPr lang="hr-HR" sz="2400" b="1" dirty="0">
                          <a:solidFill>
                            <a:srgbClr val="FF0000"/>
                          </a:solidFill>
                          <a:latin typeface="Aharoni" panose="02010803020104030203" pitchFamily="2" charset="-79"/>
                          <a:cs typeface="Aharoni" panose="02010803020104030203" pitchFamily="2" charset="-79"/>
                        </a:rPr>
                        <a:t>1-5</a:t>
                      </a:r>
                    </a:p>
                  </a:txBody>
                  <a:tcPr/>
                </a:tc>
                <a:tc>
                  <a:txBody>
                    <a:bodyPr/>
                    <a:lstStyle/>
                    <a:p>
                      <a:r>
                        <a:rPr lang="hr-HR" sz="2400" dirty="0">
                          <a:latin typeface="Aharoni" panose="02010803020104030203" pitchFamily="2" charset="-79"/>
                          <a:cs typeface="Aharoni" panose="02010803020104030203" pitchFamily="2" charset="-79"/>
                        </a:rPr>
                        <a:t>nedovoljan</a:t>
                      </a:r>
                    </a:p>
                  </a:txBody>
                  <a:tcPr/>
                </a:tc>
                <a:extLst>
                  <a:ext uri="{0D108BD9-81ED-4DB2-BD59-A6C34878D82A}">
                    <a16:rowId xmlns:a16="http://schemas.microsoft.com/office/drawing/2014/main" val="2628964964"/>
                  </a:ext>
                </a:extLst>
              </a:tr>
              <a:tr h="370840">
                <a:tc>
                  <a:txBody>
                    <a:bodyPr/>
                    <a:lstStyle/>
                    <a:p>
                      <a:r>
                        <a:rPr lang="hr-HR" sz="2400" b="1" dirty="0">
                          <a:solidFill>
                            <a:srgbClr val="FF0000"/>
                          </a:solidFill>
                          <a:latin typeface="Aharoni" panose="02010803020104030203" pitchFamily="2" charset="-79"/>
                          <a:cs typeface="Aharoni" panose="02010803020104030203" pitchFamily="2" charset="-79"/>
                        </a:rPr>
                        <a:t>6-7</a:t>
                      </a:r>
                    </a:p>
                  </a:txBody>
                  <a:tcPr/>
                </a:tc>
                <a:tc>
                  <a:txBody>
                    <a:bodyPr/>
                    <a:lstStyle/>
                    <a:p>
                      <a:r>
                        <a:rPr lang="hr-HR" sz="2400" dirty="0">
                          <a:latin typeface="Aharoni" panose="02010803020104030203" pitchFamily="2" charset="-79"/>
                          <a:cs typeface="Aharoni" panose="02010803020104030203" pitchFamily="2" charset="-79"/>
                        </a:rPr>
                        <a:t>dovoljan</a:t>
                      </a:r>
                    </a:p>
                  </a:txBody>
                  <a:tcPr/>
                </a:tc>
                <a:extLst>
                  <a:ext uri="{0D108BD9-81ED-4DB2-BD59-A6C34878D82A}">
                    <a16:rowId xmlns:a16="http://schemas.microsoft.com/office/drawing/2014/main" val="1486261100"/>
                  </a:ext>
                </a:extLst>
              </a:tr>
              <a:tr h="370840">
                <a:tc>
                  <a:txBody>
                    <a:bodyPr/>
                    <a:lstStyle/>
                    <a:p>
                      <a:r>
                        <a:rPr lang="hr-HR" sz="2400" b="1" dirty="0">
                          <a:solidFill>
                            <a:srgbClr val="FF0000"/>
                          </a:solidFill>
                          <a:latin typeface="Aharoni" panose="02010803020104030203" pitchFamily="2" charset="-79"/>
                          <a:cs typeface="Aharoni" panose="02010803020104030203" pitchFamily="2" charset="-79"/>
                        </a:rPr>
                        <a:t>7-8</a:t>
                      </a:r>
                    </a:p>
                  </a:txBody>
                  <a:tcPr/>
                </a:tc>
                <a:tc>
                  <a:txBody>
                    <a:bodyPr/>
                    <a:lstStyle/>
                    <a:p>
                      <a:r>
                        <a:rPr lang="hr-HR" sz="2400" dirty="0">
                          <a:latin typeface="Aharoni" panose="02010803020104030203" pitchFamily="2" charset="-79"/>
                          <a:cs typeface="Aharoni" panose="02010803020104030203" pitchFamily="2" charset="-79"/>
                        </a:rPr>
                        <a:t>dobar</a:t>
                      </a:r>
                    </a:p>
                  </a:txBody>
                  <a:tcPr/>
                </a:tc>
                <a:extLst>
                  <a:ext uri="{0D108BD9-81ED-4DB2-BD59-A6C34878D82A}">
                    <a16:rowId xmlns:a16="http://schemas.microsoft.com/office/drawing/2014/main" val="108640607"/>
                  </a:ext>
                </a:extLst>
              </a:tr>
              <a:tr h="370840">
                <a:tc>
                  <a:txBody>
                    <a:bodyPr/>
                    <a:lstStyle/>
                    <a:p>
                      <a:r>
                        <a:rPr lang="hr-HR" sz="2400" b="1" dirty="0">
                          <a:solidFill>
                            <a:srgbClr val="FF0000"/>
                          </a:solidFill>
                          <a:latin typeface="Aharoni" panose="02010803020104030203" pitchFamily="2" charset="-79"/>
                          <a:cs typeface="Aharoni" panose="02010803020104030203" pitchFamily="2" charset="-79"/>
                        </a:rPr>
                        <a:t>9-10</a:t>
                      </a:r>
                    </a:p>
                  </a:txBody>
                  <a:tcPr/>
                </a:tc>
                <a:tc>
                  <a:txBody>
                    <a:bodyPr/>
                    <a:lstStyle/>
                    <a:p>
                      <a:r>
                        <a:rPr lang="hr-HR" sz="2400" dirty="0">
                          <a:latin typeface="Aharoni" panose="02010803020104030203" pitchFamily="2" charset="-79"/>
                          <a:cs typeface="Aharoni" panose="02010803020104030203" pitchFamily="2" charset="-79"/>
                        </a:rPr>
                        <a:t>vrlo dobar</a:t>
                      </a:r>
                    </a:p>
                  </a:txBody>
                  <a:tcPr/>
                </a:tc>
                <a:extLst>
                  <a:ext uri="{0D108BD9-81ED-4DB2-BD59-A6C34878D82A}">
                    <a16:rowId xmlns:a16="http://schemas.microsoft.com/office/drawing/2014/main" val="2198645985"/>
                  </a:ext>
                </a:extLst>
              </a:tr>
              <a:tr h="370840">
                <a:tc>
                  <a:txBody>
                    <a:bodyPr/>
                    <a:lstStyle/>
                    <a:p>
                      <a:r>
                        <a:rPr lang="hr-HR" sz="2400" b="1" dirty="0">
                          <a:solidFill>
                            <a:srgbClr val="FF0000"/>
                          </a:solidFill>
                          <a:latin typeface="Aharoni" panose="02010803020104030203" pitchFamily="2" charset="-79"/>
                          <a:cs typeface="Aharoni" panose="02010803020104030203" pitchFamily="2" charset="-79"/>
                        </a:rPr>
                        <a:t>11-12</a:t>
                      </a:r>
                    </a:p>
                  </a:txBody>
                  <a:tcPr/>
                </a:tc>
                <a:tc>
                  <a:txBody>
                    <a:bodyPr/>
                    <a:lstStyle/>
                    <a:p>
                      <a:r>
                        <a:rPr lang="hr-HR" sz="2400" dirty="0">
                          <a:latin typeface="Aharoni" panose="02010803020104030203" pitchFamily="2" charset="-79"/>
                          <a:cs typeface="Aharoni" panose="02010803020104030203" pitchFamily="2" charset="-79"/>
                        </a:rPr>
                        <a:t>odličan</a:t>
                      </a:r>
                    </a:p>
                  </a:txBody>
                  <a:tcPr/>
                </a:tc>
                <a:extLst>
                  <a:ext uri="{0D108BD9-81ED-4DB2-BD59-A6C34878D82A}">
                    <a16:rowId xmlns:a16="http://schemas.microsoft.com/office/drawing/2014/main" val="2420889921"/>
                  </a:ext>
                </a:extLst>
              </a:tr>
            </a:tbl>
          </a:graphicData>
        </a:graphic>
      </p:graphicFrame>
    </p:spTree>
    <p:extLst>
      <p:ext uri="{BB962C8B-B14F-4D97-AF65-F5344CB8AC3E}">
        <p14:creationId xmlns:p14="http://schemas.microsoft.com/office/powerpoint/2010/main" val="11715328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ED682E65-8585-4783-953B-0F4B552A7709}"/>
              </a:ext>
            </a:extLst>
          </p:cNvPr>
          <p:cNvSpPr>
            <a:spLocks noGrp="1"/>
          </p:cNvSpPr>
          <p:nvPr>
            <p:ph type="title"/>
          </p:nvPr>
        </p:nvSpPr>
        <p:spPr>
          <a:xfrm>
            <a:off x="872472" y="279989"/>
            <a:ext cx="7429499" cy="722250"/>
          </a:xfrm>
        </p:spPr>
        <p:txBody>
          <a:bodyPr>
            <a:normAutofit/>
          </a:bodyPr>
          <a:lstStyle/>
          <a:p>
            <a:r>
              <a:rPr lang="hr-HR" sz="3200" dirty="0">
                <a:latin typeface="Aharoni" panose="02010803020104030203" pitchFamily="2" charset="-79"/>
                <a:cs typeface="Aharoni" panose="02010803020104030203" pitchFamily="2" charset="-79"/>
              </a:rPr>
              <a:t>PRIMJER zadatka</a:t>
            </a:r>
          </a:p>
        </p:txBody>
      </p:sp>
      <p:graphicFrame>
        <p:nvGraphicFramePr>
          <p:cNvPr id="4" name="Rezervirano mjesto sadržaja 3">
            <a:extLst>
              <a:ext uri="{FF2B5EF4-FFF2-40B4-BE49-F238E27FC236}">
                <a16:creationId xmlns:a16="http://schemas.microsoft.com/office/drawing/2014/main" id="{CCE371FB-1627-4372-BF32-CA1DC6BD2F68}"/>
              </a:ext>
            </a:extLst>
          </p:cNvPr>
          <p:cNvGraphicFramePr>
            <a:graphicFrameLocks noGrp="1"/>
          </p:cNvGraphicFramePr>
          <p:nvPr>
            <p:ph idx="1"/>
            <p:extLst>
              <p:ext uri="{D42A27DB-BD31-4B8C-83A1-F6EECF244321}">
                <p14:modId xmlns:p14="http://schemas.microsoft.com/office/powerpoint/2010/main" val="219782537"/>
              </p:ext>
            </p:extLst>
          </p:nvPr>
        </p:nvGraphicFramePr>
        <p:xfrm>
          <a:off x="323528" y="858982"/>
          <a:ext cx="8496944" cy="6008163"/>
        </p:xfrm>
        <a:graphic>
          <a:graphicData uri="http://schemas.openxmlformats.org/drawingml/2006/table">
            <a:tbl>
              <a:tblPr firstRow="1" firstCol="1" bandRow="1"/>
              <a:tblGrid>
                <a:gridCol w="5621811">
                  <a:extLst>
                    <a:ext uri="{9D8B030D-6E8A-4147-A177-3AD203B41FA5}">
                      <a16:colId xmlns:a16="http://schemas.microsoft.com/office/drawing/2014/main" val="3881047116"/>
                    </a:ext>
                  </a:extLst>
                </a:gridCol>
                <a:gridCol w="2875133">
                  <a:extLst>
                    <a:ext uri="{9D8B030D-6E8A-4147-A177-3AD203B41FA5}">
                      <a16:colId xmlns:a16="http://schemas.microsoft.com/office/drawing/2014/main" val="3900088550"/>
                    </a:ext>
                  </a:extLst>
                </a:gridCol>
              </a:tblGrid>
              <a:tr h="274875">
                <a:tc>
                  <a:txBody>
                    <a:bodyPr/>
                    <a:lstStyle/>
                    <a:p>
                      <a:pPr>
                        <a:lnSpc>
                          <a:spcPct val="115000"/>
                        </a:lnSpc>
                        <a:spcAft>
                          <a:spcPts val="0"/>
                        </a:spcAft>
                      </a:pPr>
                      <a:r>
                        <a:rPr lang="hr-HR" sz="1200" b="1">
                          <a:effectLst/>
                          <a:latin typeface="Arial" panose="020B0604020202020204" pitchFamily="34" charset="0"/>
                          <a:ea typeface="Calibri" panose="020F0502020204030204" pitchFamily="34" charset="0"/>
                          <a:cs typeface="Times New Roman" panose="02020603050405020304" pitchFamily="18" charset="0"/>
                        </a:rPr>
                        <a:t>RIJEČI za A grupu</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nSpc>
                          <a:spcPct val="115000"/>
                        </a:lnSpc>
                        <a:spcAft>
                          <a:spcPts val="0"/>
                        </a:spcAft>
                      </a:pPr>
                      <a:r>
                        <a:rPr lang="hr-HR" sz="12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IME I PREZIME</a:t>
                      </a:r>
                      <a:endParaRPr lang="hr-H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3190028236"/>
                  </a:ext>
                </a:extLst>
              </a:tr>
              <a:tr h="405610">
                <a:tc>
                  <a:txBody>
                    <a:bodyPr/>
                    <a:lstStyle/>
                    <a:p>
                      <a:pPr>
                        <a:lnSpc>
                          <a:spcPct val="115000"/>
                        </a:lnSpc>
                        <a:spcAft>
                          <a:spcPts val="0"/>
                        </a:spcAft>
                      </a:pPr>
                      <a:r>
                        <a:rPr lang="hr-HR" sz="2400" b="1" i="1" dirty="0" err="1">
                          <a:solidFill>
                            <a:srgbClr val="000000"/>
                          </a:solidFill>
                          <a:effectLst/>
                          <a:latin typeface="Aharoni" panose="02010803020104030203" pitchFamily="2" charset="-79"/>
                          <a:ea typeface="Calibri" panose="020F0502020204030204" pitchFamily="34" charset="0"/>
                          <a:cs typeface="Aharoni" panose="02010803020104030203" pitchFamily="2" charset="-79"/>
                        </a:rPr>
                        <a:t>loco</a:t>
                      </a:r>
                      <a:r>
                        <a:rPr lang="hr-HR" sz="2400" b="1" i="1" dirty="0">
                          <a:solidFill>
                            <a:srgbClr val="000000"/>
                          </a:solidFill>
                          <a:effectLst/>
                          <a:latin typeface="Aharoni" panose="02010803020104030203" pitchFamily="2" charset="-79"/>
                          <a:ea typeface="Calibri" panose="020F0502020204030204" pitchFamily="34" charset="0"/>
                          <a:cs typeface="Aharoni" panose="02010803020104030203" pitchFamily="2" charset="-79"/>
                        </a:rPr>
                        <a:t>, 1.</a:t>
                      </a:r>
                      <a:endParaRPr lang="hr-HR" sz="2400" dirty="0">
                        <a:effectLst/>
                        <a:latin typeface="Aharoni" panose="02010803020104030203" pitchFamily="2" charset="-79"/>
                        <a:ea typeface="Calibri" panose="020F0502020204030204" pitchFamily="34" charset="0"/>
                        <a:cs typeface="Aharoni" panose="02010803020104030203"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15000"/>
                        </a:lnSpc>
                        <a:spcAft>
                          <a:spcPts val="0"/>
                        </a:spcAft>
                      </a:pPr>
                      <a:r>
                        <a:rPr lang="hr-HR" sz="1200">
                          <a:effectLst/>
                          <a:latin typeface="Arial" panose="020B0604020202020204" pitchFamily="34" charset="0"/>
                          <a:ea typeface="Calibri" panose="020F0502020204030204" pitchFamily="34"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736473430"/>
                  </a:ext>
                </a:extLst>
              </a:tr>
              <a:tr h="405610">
                <a:tc>
                  <a:txBody>
                    <a:bodyPr/>
                    <a:lstStyle/>
                    <a:p>
                      <a:pPr>
                        <a:lnSpc>
                          <a:spcPct val="115000"/>
                        </a:lnSpc>
                        <a:spcAft>
                          <a:spcPts val="0"/>
                        </a:spcAft>
                      </a:pPr>
                      <a:r>
                        <a:rPr lang="hr-HR" sz="2400" b="1" i="1" dirty="0" err="1">
                          <a:solidFill>
                            <a:srgbClr val="000000"/>
                          </a:solidFill>
                          <a:effectLst/>
                          <a:latin typeface="Aharoni" panose="02010803020104030203" pitchFamily="2" charset="-79"/>
                          <a:ea typeface="Calibri" panose="020F0502020204030204" pitchFamily="34" charset="0"/>
                          <a:cs typeface="Aharoni" panose="02010803020104030203" pitchFamily="2" charset="-79"/>
                        </a:rPr>
                        <a:t>mordeo</a:t>
                      </a:r>
                      <a:r>
                        <a:rPr lang="hr-HR" sz="2400" b="1" i="1" dirty="0">
                          <a:solidFill>
                            <a:srgbClr val="000000"/>
                          </a:solidFill>
                          <a:effectLst/>
                          <a:latin typeface="Aharoni" panose="02010803020104030203" pitchFamily="2" charset="-79"/>
                          <a:ea typeface="Calibri" panose="020F0502020204030204" pitchFamily="34" charset="0"/>
                          <a:cs typeface="Aharoni" panose="02010803020104030203" pitchFamily="2" charset="-79"/>
                        </a:rPr>
                        <a:t>, 2.</a:t>
                      </a:r>
                      <a:endParaRPr lang="hr-HR" sz="2400" dirty="0">
                        <a:effectLst/>
                        <a:latin typeface="Aharoni" panose="02010803020104030203" pitchFamily="2" charset="-79"/>
                        <a:ea typeface="Calibri" panose="020F0502020204030204" pitchFamily="34" charset="0"/>
                        <a:cs typeface="Aharoni" panose="02010803020104030203"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15000"/>
                        </a:lnSpc>
                        <a:spcAft>
                          <a:spcPts val="0"/>
                        </a:spcAft>
                      </a:pPr>
                      <a:r>
                        <a:rPr lang="hr-HR" sz="1200">
                          <a:effectLst/>
                          <a:latin typeface="Arial" panose="020B0604020202020204" pitchFamily="34" charset="0"/>
                          <a:ea typeface="Calibri" panose="020F0502020204030204" pitchFamily="34"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758719785"/>
                  </a:ext>
                </a:extLst>
              </a:tr>
              <a:tr h="405610">
                <a:tc>
                  <a:txBody>
                    <a:bodyPr/>
                    <a:lstStyle/>
                    <a:p>
                      <a:pPr>
                        <a:lnSpc>
                          <a:spcPct val="115000"/>
                        </a:lnSpc>
                        <a:spcAft>
                          <a:spcPts val="0"/>
                        </a:spcAft>
                      </a:pPr>
                      <a:r>
                        <a:rPr lang="hr-HR" sz="2400" b="1" i="1" dirty="0" err="1">
                          <a:solidFill>
                            <a:srgbClr val="000000"/>
                          </a:solidFill>
                          <a:effectLst/>
                          <a:latin typeface="Aharoni" panose="02010803020104030203" pitchFamily="2" charset="-79"/>
                          <a:ea typeface="Calibri" panose="020F0502020204030204" pitchFamily="34" charset="0"/>
                          <a:cs typeface="Aharoni" panose="02010803020104030203" pitchFamily="2" charset="-79"/>
                        </a:rPr>
                        <a:t>cresco</a:t>
                      </a:r>
                      <a:r>
                        <a:rPr lang="hr-HR" sz="2400" b="1" i="1" dirty="0">
                          <a:solidFill>
                            <a:srgbClr val="000000"/>
                          </a:solidFill>
                          <a:effectLst/>
                          <a:latin typeface="Aharoni" panose="02010803020104030203" pitchFamily="2" charset="-79"/>
                          <a:ea typeface="Calibri" panose="020F0502020204030204" pitchFamily="34" charset="0"/>
                          <a:cs typeface="Aharoni" panose="02010803020104030203" pitchFamily="2" charset="-79"/>
                        </a:rPr>
                        <a:t>, 3.</a:t>
                      </a:r>
                      <a:endParaRPr lang="hr-HR" sz="2400" dirty="0">
                        <a:effectLst/>
                        <a:latin typeface="Aharoni" panose="02010803020104030203" pitchFamily="2" charset="-79"/>
                        <a:ea typeface="Calibri" panose="020F0502020204030204" pitchFamily="34" charset="0"/>
                        <a:cs typeface="Aharoni" panose="02010803020104030203"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15000"/>
                        </a:lnSpc>
                        <a:spcAft>
                          <a:spcPts val="0"/>
                        </a:spcAft>
                      </a:pPr>
                      <a:r>
                        <a:rPr lang="hr-HR" sz="1200">
                          <a:effectLst/>
                          <a:latin typeface="Arial" panose="020B0604020202020204" pitchFamily="34" charset="0"/>
                          <a:ea typeface="Calibri" panose="020F0502020204030204" pitchFamily="34"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097751221"/>
                  </a:ext>
                </a:extLst>
              </a:tr>
              <a:tr h="405610">
                <a:tc>
                  <a:txBody>
                    <a:bodyPr/>
                    <a:lstStyle/>
                    <a:p>
                      <a:pPr>
                        <a:lnSpc>
                          <a:spcPct val="115000"/>
                        </a:lnSpc>
                        <a:spcAft>
                          <a:spcPts val="0"/>
                        </a:spcAft>
                      </a:pPr>
                      <a:r>
                        <a:rPr lang="hr-HR" sz="2400" b="1" i="1" dirty="0" err="1">
                          <a:solidFill>
                            <a:srgbClr val="000000"/>
                          </a:solidFill>
                          <a:effectLst/>
                          <a:latin typeface="Aharoni" panose="02010803020104030203" pitchFamily="2" charset="-79"/>
                          <a:ea typeface="Calibri" panose="020F0502020204030204" pitchFamily="34" charset="0"/>
                          <a:cs typeface="Aharoni" panose="02010803020104030203" pitchFamily="2" charset="-79"/>
                        </a:rPr>
                        <a:t>nutrio</a:t>
                      </a:r>
                      <a:r>
                        <a:rPr lang="hr-HR" sz="2400" b="1" i="1" dirty="0">
                          <a:solidFill>
                            <a:srgbClr val="000000"/>
                          </a:solidFill>
                          <a:effectLst/>
                          <a:latin typeface="Aharoni" panose="02010803020104030203" pitchFamily="2" charset="-79"/>
                          <a:ea typeface="Calibri" panose="020F0502020204030204" pitchFamily="34" charset="0"/>
                          <a:cs typeface="Aharoni" panose="02010803020104030203" pitchFamily="2" charset="-79"/>
                        </a:rPr>
                        <a:t>, 4.</a:t>
                      </a:r>
                      <a:endParaRPr lang="hr-HR" sz="2400" dirty="0">
                        <a:effectLst/>
                        <a:latin typeface="Aharoni" panose="02010803020104030203" pitchFamily="2" charset="-79"/>
                        <a:ea typeface="Calibri" panose="020F0502020204030204" pitchFamily="34" charset="0"/>
                        <a:cs typeface="Aharoni" panose="02010803020104030203"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15000"/>
                        </a:lnSpc>
                        <a:spcAft>
                          <a:spcPts val="0"/>
                        </a:spcAft>
                      </a:pPr>
                      <a:r>
                        <a:rPr lang="hr-HR" sz="1200">
                          <a:effectLst/>
                          <a:latin typeface="Arial" panose="020B0604020202020204" pitchFamily="34" charset="0"/>
                          <a:ea typeface="Calibri" panose="020F0502020204030204" pitchFamily="34"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515646839"/>
                  </a:ext>
                </a:extLst>
              </a:tr>
              <a:tr h="405610">
                <a:tc>
                  <a:txBody>
                    <a:bodyPr/>
                    <a:lstStyle/>
                    <a:p>
                      <a:pPr>
                        <a:lnSpc>
                          <a:spcPct val="115000"/>
                        </a:lnSpc>
                        <a:spcAft>
                          <a:spcPts val="0"/>
                        </a:spcAft>
                      </a:pPr>
                      <a:r>
                        <a:rPr lang="hr-HR" sz="2400" b="1" i="1" dirty="0">
                          <a:solidFill>
                            <a:srgbClr val="000000"/>
                          </a:solidFill>
                          <a:effectLst/>
                          <a:latin typeface="Aharoni" panose="02010803020104030203" pitchFamily="2" charset="-79"/>
                          <a:ea typeface="Calibri" panose="020F0502020204030204" pitchFamily="34" charset="0"/>
                          <a:cs typeface="Aharoni" panose="02010803020104030203" pitchFamily="2" charset="-79"/>
                        </a:rPr>
                        <a:t>effodio,3.</a:t>
                      </a:r>
                      <a:endParaRPr lang="hr-HR" sz="2400" dirty="0">
                        <a:effectLst/>
                        <a:latin typeface="Aharoni" panose="02010803020104030203" pitchFamily="2" charset="-79"/>
                        <a:ea typeface="Calibri" panose="020F0502020204030204" pitchFamily="34" charset="0"/>
                        <a:cs typeface="Aharoni" panose="02010803020104030203"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15000"/>
                        </a:lnSpc>
                        <a:spcAft>
                          <a:spcPts val="0"/>
                        </a:spcAft>
                      </a:pPr>
                      <a:r>
                        <a:rPr lang="hr-HR" sz="1200">
                          <a:effectLst/>
                          <a:latin typeface="Arial" panose="020B0604020202020204" pitchFamily="34" charset="0"/>
                          <a:ea typeface="Calibri" panose="020F0502020204030204" pitchFamily="34"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870148985"/>
                  </a:ext>
                </a:extLst>
              </a:tr>
              <a:tr h="405610">
                <a:tc>
                  <a:txBody>
                    <a:bodyPr/>
                    <a:lstStyle/>
                    <a:p>
                      <a:pPr>
                        <a:lnSpc>
                          <a:spcPct val="115000"/>
                        </a:lnSpc>
                        <a:spcAft>
                          <a:spcPts val="0"/>
                        </a:spcAft>
                      </a:pPr>
                      <a:r>
                        <a:rPr lang="hr-HR" sz="2400" b="1" i="1" dirty="0">
                          <a:solidFill>
                            <a:srgbClr val="000000"/>
                          </a:solidFill>
                          <a:effectLst/>
                          <a:latin typeface="Aharoni" panose="02010803020104030203" pitchFamily="2" charset="-79"/>
                          <a:ea typeface="Calibri" panose="020F0502020204030204" pitchFamily="34" charset="0"/>
                          <a:cs typeface="Aharoni" panose="02010803020104030203" pitchFamily="2" charset="-79"/>
                        </a:rPr>
                        <a:t>                   </a:t>
                      </a:r>
                      <a:r>
                        <a:rPr lang="hr-HR" sz="2400" b="0" i="1" dirty="0">
                          <a:solidFill>
                            <a:srgbClr val="FF0000"/>
                          </a:solidFill>
                          <a:effectLst/>
                          <a:latin typeface="Aharoni" panose="02010803020104030203" pitchFamily="2" charset="-79"/>
                          <a:ea typeface="Calibri" panose="020F0502020204030204" pitchFamily="34" charset="0"/>
                          <a:cs typeface="Aharoni" panose="02010803020104030203" pitchFamily="2" charset="-79"/>
                        </a:rPr>
                        <a:t>?</a:t>
                      </a:r>
                      <a:endParaRPr lang="hr-HR" sz="2400" b="0" dirty="0">
                        <a:solidFill>
                          <a:srgbClr val="FF0000"/>
                        </a:solidFill>
                        <a:effectLst/>
                        <a:latin typeface="Aharoni" panose="02010803020104030203" pitchFamily="2" charset="-79"/>
                        <a:ea typeface="Calibri" panose="020F0502020204030204" pitchFamily="34" charset="0"/>
                        <a:cs typeface="Aharoni" panose="02010803020104030203"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15000"/>
                        </a:lnSpc>
                        <a:spcAft>
                          <a:spcPts val="0"/>
                        </a:spcAft>
                      </a:pPr>
                      <a:r>
                        <a:rPr lang="hr-HR" sz="1200">
                          <a:effectLst/>
                          <a:latin typeface="Arial" panose="020B0604020202020204" pitchFamily="34" charset="0"/>
                          <a:ea typeface="Calibri" panose="020F0502020204030204" pitchFamily="34"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702881216"/>
                  </a:ext>
                </a:extLst>
              </a:tr>
              <a:tr h="364593">
                <a:tc>
                  <a:txBody>
                    <a:bodyPr/>
                    <a:lstStyle/>
                    <a:p>
                      <a:pPr marL="457200">
                        <a:spcAft>
                          <a:spcPts val="0"/>
                        </a:spcAft>
                      </a:pPr>
                      <a:r>
                        <a:rPr lang="hr-HR" sz="2400" b="1" i="1" dirty="0" err="1">
                          <a:solidFill>
                            <a:srgbClr val="000000"/>
                          </a:solidFill>
                          <a:effectLst/>
                          <a:latin typeface="Aharoni" panose="02010803020104030203" pitchFamily="2" charset="-79"/>
                          <a:ea typeface="Calibri" panose="020F0502020204030204" pitchFamily="34" charset="0"/>
                          <a:cs typeface="Aharoni" panose="02010803020104030203" pitchFamily="2" charset="-79"/>
                        </a:rPr>
                        <a:t>nervus</a:t>
                      </a:r>
                      <a:r>
                        <a:rPr lang="hr-HR" sz="2400" b="1" i="1" dirty="0">
                          <a:solidFill>
                            <a:srgbClr val="000000"/>
                          </a:solidFill>
                          <a:effectLst/>
                          <a:latin typeface="Aharoni" panose="02010803020104030203" pitchFamily="2" charset="-79"/>
                          <a:ea typeface="Calibri" panose="020F0502020204030204" pitchFamily="34" charset="0"/>
                          <a:cs typeface="Aharoni" panose="02010803020104030203" pitchFamily="2" charset="-79"/>
                        </a:rPr>
                        <a:t>, i, m.</a:t>
                      </a:r>
                      <a:endParaRPr lang="hr-HR" sz="2400" dirty="0">
                        <a:effectLst/>
                        <a:latin typeface="Aharoni" panose="02010803020104030203" pitchFamily="2" charset="-79"/>
                        <a:cs typeface="Aharoni" panose="02010803020104030203"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15000"/>
                        </a:lnSpc>
                        <a:spcAft>
                          <a:spcPts val="0"/>
                        </a:spcAft>
                      </a:pPr>
                      <a:r>
                        <a:rPr lang="hr-HR" sz="1200">
                          <a:effectLst/>
                          <a:latin typeface="Arial" panose="020B0604020202020204" pitchFamily="34" charset="0"/>
                          <a:ea typeface="Calibri" panose="020F0502020204030204" pitchFamily="34"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369442465"/>
                  </a:ext>
                </a:extLst>
              </a:tr>
              <a:tr h="364593">
                <a:tc>
                  <a:txBody>
                    <a:bodyPr/>
                    <a:lstStyle/>
                    <a:p>
                      <a:pPr marL="457200">
                        <a:spcAft>
                          <a:spcPts val="0"/>
                        </a:spcAft>
                      </a:pPr>
                      <a:r>
                        <a:rPr lang="hr-HR" sz="2400" b="1" i="1">
                          <a:solidFill>
                            <a:srgbClr val="000000"/>
                          </a:solidFill>
                          <a:effectLst/>
                          <a:latin typeface="Aharoni" panose="02010803020104030203" pitchFamily="2" charset="-79"/>
                          <a:ea typeface="Calibri" panose="020F0502020204030204" pitchFamily="34" charset="0"/>
                          <a:cs typeface="Aharoni" panose="02010803020104030203" pitchFamily="2" charset="-79"/>
                        </a:rPr>
                        <a:t>peridonteum, i, n.</a:t>
                      </a:r>
                      <a:endParaRPr lang="hr-HR" sz="2400">
                        <a:effectLst/>
                        <a:latin typeface="Aharoni" panose="02010803020104030203" pitchFamily="2" charset="-79"/>
                        <a:cs typeface="Aharoni" panose="02010803020104030203"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15000"/>
                        </a:lnSpc>
                        <a:spcAft>
                          <a:spcPts val="0"/>
                        </a:spcAft>
                      </a:pPr>
                      <a:r>
                        <a:rPr lang="hr-HR" sz="1200">
                          <a:effectLst/>
                          <a:latin typeface="Arial" panose="020B0604020202020204" pitchFamily="34" charset="0"/>
                          <a:ea typeface="Calibri" panose="020F0502020204030204" pitchFamily="34"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799448281"/>
                  </a:ext>
                </a:extLst>
              </a:tr>
              <a:tr h="364593">
                <a:tc>
                  <a:txBody>
                    <a:bodyPr/>
                    <a:lstStyle/>
                    <a:p>
                      <a:pPr marL="457200">
                        <a:spcAft>
                          <a:spcPts val="0"/>
                        </a:spcAft>
                      </a:pPr>
                      <a:r>
                        <a:rPr lang="hr-HR" sz="2400" b="1" i="1">
                          <a:solidFill>
                            <a:srgbClr val="000000"/>
                          </a:solidFill>
                          <a:effectLst/>
                          <a:latin typeface="Aharoni" panose="02010803020104030203" pitchFamily="2" charset="-79"/>
                          <a:ea typeface="Calibri" panose="020F0502020204030204" pitchFamily="34" charset="0"/>
                          <a:cs typeface="Aharoni" panose="02010803020104030203" pitchFamily="2" charset="-79"/>
                        </a:rPr>
                        <a:t>periosteum, i, n. </a:t>
                      </a:r>
                      <a:endParaRPr lang="hr-HR" sz="2400">
                        <a:effectLst/>
                        <a:latin typeface="Aharoni" panose="02010803020104030203" pitchFamily="2" charset="-79"/>
                        <a:cs typeface="Aharoni" panose="02010803020104030203"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15000"/>
                        </a:lnSpc>
                        <a:spcAft>
                          <a:spcPts val="0"/>
                        </a:spcAft>
                      </a:pPr>
                      <a:r>
                        <a:rPr lang="hr-HR" sz="1200">
                          <a:effectLst/>
                          <a:latin typeface="Arial" panose="020B0604020202020204" pitchFamily="34" charset="0"/>
                          <a:ea typeface="Calibri" panose="020F0502020204030204" pitchFamily="34"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612406081"/>
                  </a:ext>
                </a:extLst>
              </a:tr>
              <a:tr h="364593">
                <a:tc>
                  <a:txBody>
                    <a:bodyPr/>
                    <a:lstStyle/>
                    <a:p>
                      <a:pPr marL="457200">
                        <a:spcAft>
                          <a:spcPts val="0"/>
                        </a:spcAft>
                      </a:pPr>
                      <a:r>
                        <a:rPr lang="hr-HR" sz="2400" b="1" i="1">
                          <a:solidFill>
                            <a:srgbClr val="000000"/>
                          </a:solidFill>
                          <a:effectLst/>
                          <a:latin typeface="Aharoni" panose="02010803020104030203" pitchFamily="2" charset="-79"/>
                          <a:ea typeface="Calibri" panose="020F0502020204030204" pitchFamily="34" charset="0"/>
                          <a:cs typeface="Aharoni" panose="02010803020104030203" pitchFamily="2" charset="-79"/>
                        </a:rPr>
                        <a:t>enamelum, i, n. </a:t>
                      </a:r>
                      <a:endParaRPr lang="hr-HR" sz="2400">
                        <a:effectLst/>
                        <a:latin typeface="Aharoni" panose="02010803020104030203" pitchFamily="2" charset="-79"/>
                        <a:cs typeface="Aharoni" panose="02010803020104030203"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15000"/>
                        </a:lnSpc>
                        <a:spcAft>
                          <a:spcPts val="0"/>
                        </a:spcAft>
                      </a:pPr>
                      <a:r>
                        <a:rPr lang="hr-HR" sz="1200">
                          <a:effectLst/>
                          <a:latin typeface="Arial" panose="020B0604020202020204" pitchFamily="34" charset="0"/>
                          <a:ea typeface="Calibri" panose="020F0502020204030204" pitchFamily="34"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46911917"/>
                  </a:ext>
                </a:extLst>
              </a:tr>
              <a:tr h="364593">
                <a:tc>
                  <a:txBody>
                    <a:bodyPr/>
                    <a:lstStyle/>
                    <a:p>
                      <a:pPr marL="457200">
                        <a:spcAft>
                          <a:spcPts val="0"/>
                        </a:spcAft>
                      </a:pPr>
                      <a:r>
                        <a:rPr lang="hr-HR" sz="2400" b="1" i="1">
                          <a:solidFill>
                            <a:srgbClr val="000000"/>
                          </a:solidFill>
                          <a:effectLst/>
                          <a:latin typeface="Aharoni" panose="02010803020104030203" pitchFamily="2" charset="-79"/>
                          <a:ea typeface="Calibri" panose="020F0502020204030204" pitchFamily="34" charset="0"/>
                          <a:cs typeface="Aharoni" panose="02010803020104030203" pitchFamily="2" charset="-79"/>
                        </a:rPr>
                        <a:t>dentinum, i, n.</a:t>
                      </a:r>
                      <a:endParaRPr lang="hr-HR" sz="2400">
                        <a:effectLst/>
                        <a:latin typeface="Aharoni" panose="02010803020104030203" pitchFamily="2" charset="-79"/>
                        <a:cs typeface="Aharoni" panose="02010803020104030203"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15000"/>
                        </a:lnSpc>
                        <a:spcAft>
                          <a:spcPts val="0"/>
                        </a:spcAft>
                      </a:pPr>
                      <a:r>
                        <a:rPr lang="hr-HR" sz="1200">
                          <a:effectLst/>
                          <a:latin typeface="Arial" panose="020B0604020202020204" pitchFamily="34" charset="0"/>
                          <a:ea typeface="Calibri" panose="020F0502020204030204" pitchFamily="34"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836294281"/>
                  </a:ext>
                </a:extLst>
              </a:tr>
              <a:tr h="364593">
                <a:tc>
                  <a:txBody>
                    <a:bodyPr/>
                    <a:lstStyle/>
                    <a:p>
                      <a:pPr marL="457200">
                        <a:spcAft>
                          <a:spcPts val="0"/>
                        </a:spcAft>
                      </a:pPr>
                      <a:r>
                        <a:rPr lang="hr-HR" sz="2400" b="1" i="1">
                          <a:solidFill>
                            <a:srgbClr val="000000"/>
                          </a:solidFill>
                          <a:effectLst/>
                          <a:latin typeface="Aharoni" panose="02010803020104030203" pitchFamily="2" charset="-79"/>
                          <a:ea typeface="Calibri" panose="020F0502020204030204" pitchFamily="34" charset="0"/>
                          <a:cs typeface="Aharoni" panose="02010803020104030203" pitchFamily="2" charset="-79"/>
                        </a:rPr>
                        <a:t>lacteus, 3</a:t>
                      </a:r>
                      <a:endParaRPr lang="hr-HR" sz="2400">
                        <a:effectLst/>
                        <a:latin typeface="Aharoni" panose="02010803020104030203" pitchFamily="2" charset="-79"/>
                        <a:cs typeface="Aharoni" panose="02010803020104030203"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15000"/>
                        </a:lnSpc>
                        <a:spcAft>
                          <a:spcPts val="0"/>
                        </a:spcAft>
                      </a:pPr>
                      <a:r>
                        <a:rPr lang="hr-HR" sz="1200">
                          <a:effectLst/>
                          <a:latin typeface="Arial" panose="020B0604020202020204" pitchFamily="34" charset="0"/>
                          <a:ea typeface="Calibri" panose="020F0502020204030204" pitchFamily="34"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759117761"/>
                  </a:ext>
                </a:extLst>
              </a:tr>
              <a:tr h="364593">
                <a:tc>
                  <a:txBody>
                    <a:bodyPr/>
                    <a:lstStyle/>
                    <a:p>
                      <a:pPr marL="457200">
                        <a:spcAft>
                          <a:spcPts val="0"/>
                        </a:spcAft>
                      </a:pPr>
                      <a:r>
                        <a:rPr lang="hr-HR" sz="2400" b="1" i="1">
                          <a:solidFill>
                            <a:srgbClr val="000000"/>
                          </a:solidFill>
                          <a:effectLst/>
                          <a:latin typeface="Aharoni" panose="02010803020104030203" pitchFamily="2" charset="-79"/>
                          <a:ea typeface="Calibri" panose="020F0502020204030204" pitchFamily="34" charset="0"/>
                          <a:cs typeface="Aharoni" panose="02010803020104030203" pitchFamily="2" charset="-79"/>
                        </a:rPr>
                        <a:t>permanens, entis</a:t>
                      </a:r>
                      <a:endParaRPr lang="hr-HR" sz="2400">
                        <a:effectLst/>
                        <a:latin typeface="Aharoni" panose="02010803020104030203" pitchFamily="2" charset="-79"/>
                        <a:cs typeface="Aharoni" panose="02010803020104030203"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15000"/>
                        </a:lnSpc>
                        <a:spcAft>
                          <a:spcPts val="0"/>
                        </a:spcAft>
                      </a:pPr>
                      <a:r>
                        <a:rPr lang="hr-HR" sz="1200">
                          <a:effectLst/>
                          <a:latin typeface="Arial" panose="020B0604020202020204" pitchFamily="34" charset="0"/>
                          <a:ea typeface="Calibri" panose="020F0502020204030204" pitchFamily="34"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752497557"/>
                  </a:ext>
                </a:extLst>
              </a:tr>
              <a:tr h="364593">
                <a:tc>
                  <a:txBody>
                    <a:bodyPr/>
                    <a:lstStyle/>
                    <a:p>
                      <a:pPr marL="457200">
                        <a:spcAft>
                          <a:spcPts val="0"/>
                        </a:spcAft>
                      </a:pPr>
                      <a:r>
                        <a:rPr lang="hr-HR" sz="2400" b="1" i="1">
                          <a:solidFill>
                            <a:srgbClr val="000000"/>
                          </a:solidFill>
                          <a:effectLst/>
                          <a:latin typeface="Aharoni" panose="02010803020104030203" pitchFamily="2" charset="-79"/>
                          <a:ea typeface="Calibri" panose="020F0502020204030204" pitchFamily="34" charset="0"/>
                          <a:cs typeface="Aharoni" panose="02010803020104030203" pitchFamily="2" charset="-79"/>
                        </a:rPr>
                        <a:t>forma, ae, f.</a:t>
                      </a:r>
                      <a:endParaRPr lang="hr-HR" sz="2400">
                        <a:effectLst/>
                        <a:latin typeface="Aharoni" panose="02010803020104030203" pitchFamily="2" charset="-79"/>
                        <a:cs typeface="Aharoni" panose="02010803020104030203"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15000"/>
                        </a:lnSpc>
                        <a:spcAft>
                          <a:spcPts val="0"/>
                        </a:spcAft>
                      </a:pPr>
                      <a:r>
                        <a:rPr lang="hr-HR" sz="1200">
                          <a:effectLst/>
                          <a:latin typeface="Arial" panose="020B0604020202020204" pitchFamily="34" charset="0"/>
                          <a:ea typeface="Calibri" panose="020F0502020204030204" pitchFamily="34" charset="0"/>
                          <a:cs typeface="Times New Roman" panose="02020603050405020304" pitchFamily="18" charset="0"/>
                        </a:rPr>
                        <a:t> </a:t>
                      </a:r>
                      <a:endParaRPr lang="hr-H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669812977"/>
                  </a:ext>
                </a:extLst>
              </a:tr>
              <a:tr h="364593">
                <a:tc>
                  <a:txBody>
                    <a:bodyPr/>
                    <a:lstStyle/>
                    <a:p>
                      <a:pPr marL="457200">
                        <a:spcAft>
                          <a:spcPts val="0"/>
                        </a:spcAft>
                      </a:pPr>
                      <a:r>
                        <a:rPr lang="hr-HR" sz="2400" b="1" i="1" dirty="0" err="1">
                          <a:solidFill>
                            <a:srgbClr val="000000"/>
                          </a:solidFill>
                          <a:effectLst/>
                          <a:latin typeface="Aharoni" panose="02010803020104030203" pitchFamily="2" charset="-79"/>
                          <a:ea typeface="Calibri" panose="020F0502020204030204" pitchFamily="34" charset="0"/>
                          <a:cs typeface="Aharoni" panose="02010803020104030203" pitchFamily="2" charset="-79"/>
                        </a:rPr>
                        <a:t>materia</a:t>
                      </a:r>
                      <a:r>
                        <a:rPr lang="hr-HR" sz="2400" b="1" i="1" dirty="0">
                          <a:solidFill>
                            <a:srgbClr val="000000"/>
                          </a:solidFill>
                          <a:effectLst/>
                          <a:latin typeface="Aharoni" panose="02010803020104030203" pitchFamily="2" charset="-79"/>
                          <a:ea typeface="Calibri" panose="020F0502020204030204" pitchFamily="34" charset="0"/>
                          <a:cs typeface="Aharoni" panose="02010803020104030203" pitchFamily="2" charset="-79"/>
                        </a:rPr>
                        <a:t>, </a:t>
                      </a:r>
                      <a:r>
                        <a:rPr lang="hr-HR" sz="2400" b="1" i="1" dirty="0" err="1">
                          <a:solidFill>
                            <a:srgbClr val="000000"/>
                          </a:solidFill>
                          <a:effectLst/>
                          <a:latin typeface="Aharoni" panose="02010803020104030203" pitchFamily="2" charset="-79"/>
                          <a:ea typeface="Calibri" panose="020F0502020204030204" pitchFamily="34" charset="0"/>
                          <a:cs typeface="Aharoni" panose="02010803020104030203" pitchFamily="2" charset="-79"/>
                        </a:rPr>
                        <a:t>ae</a:t>
                      </a:r>
                      <a:r>
                        <a:rPr lang="hr-HR" sz="2400" b="1" i="1" dirty="0">
                          <a:solidFill>
                            <a:srgbClr val="000000"/>
                          </a:solidFill>
                          <a:effectLst/>
                          <a:latin typeface="Aharoni" panose="02010803020104030203" pitchFamily="2" charset="-79"/>
                          <a:ea typeface="Calibri" panose="020F0502020204030204" pitchFamily="34" charset="0"/>
                          <a:cs typeface="Aharoni" panose="02010803020104030203" pitchFamily="2" charset="-79"/>
                        </a:rPr>
                        <a:t>, f. = </a:t>
                      </a:r>
                      <a:r>
                        <a:rPr lang="hr-HR" sz="2400" b="1" i="1" dirty="0" err="1">
                          <a:solidFill>
                            <a:srgbClr val="000000"/>
                          </a:solidFill>
                          <a:effectLst/>
                          <a:latin typeface="Aharoni" panose="02010803020104030203" pitchFamily="2" charset="-79"/>
                          <a:ea typeface="Calibri" panose="020F0502020204030204" pitchFamily="34" charset="0"/>
                          <a:cs typeface="Aharoni" panose="02010803020104030203" pitchFamily="2" charset="-79"/>
                        </a:rPr>
                        <a:t>materies</a:t>
                      </a:r>
                      <a:r>
                        <a:rPr lang="hr-HR" sz="2400" b="1" i="1" dirty="0">
                          <a:solidFill>
                            <a:srgbClr val="000000"/>
                          </a:solidFill>
                          <a:effectLst/>
                          <a:latin typeface="Aharoni" panose="02010803020104030203" pitchFamily="2" charset="-79"/>
                          <a:ea typeface="Calibri" panose="020F0502020204030204" pitchFamily="34" charset="0"/>
                          <a:cs typeface="Aharoni" panose="02010803020104030203" pitchFamily="2" charset="-79"/>
                        </a:rPr>
                        <a:t>, </a:t>
                      </a:r>
                      <a:r>
                        <a:rPr lang="hr-HR" sz="2400" b="1" i="1" dirty="0" err="1">
                          <a:solidFill>
                            <a:srgbClr val="000000"/>
                          </a:solidFill>
                          <a:effectLst/>
                          <a:latin typeface="Aharoni" panose="02010803020104030203" pitchFamily="2" charset="-79"/>
                          <a:ea typeface="Calibri" panose="020F0502020204030204" pitchFamily="34" charset="0"/>
                          <a:cs typeface="Aharoni" panose="02010803020104030203" pitchFamily="2" charset="-79"/>
                        </a:rPr>
                        <a:t>ei</a:t>
                      </a:r>
                      <a:r>
                        <a:rPr lang="hr-HR" sz="2400" b="1" i="1" dirty="0">
                          <a:solidFill>
                            <a:srgbClr val="000000"/>
                          </a:solidFill>
                          <a:effectLst/>
                          <a:latin typeface="Aharoni" panose="02010803020104030203" pitchFamily="2" charset="-79"/>
                          <a:ea typeface="Calibri" panose="020F0502020204030204" pitchFamily="34" charset="0"/>
                          <a:cs typeface="Aharoni" panose="02010803020104030203" pitchFamily="2" charset="-79"/>
                        </a:rPr>
                        <a:t>, f.</a:t>
                      </a:r>
                      <a:endParaRPr lang="hr-HR" sz="2400" dirty="0">
                        <a:effectLst/>
                        <a:latin typeface="Aharoni" panose="02010803020104030203" pitchFamily="2" charset="-79"/>
                        <a:cs typeface="Aharoni" panose="02010803020104030203"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15000"/>
                        </a:lnSpc>
                        <a:spcAft>
                          <a:spcPts val="0"/>
                        </a:spcAft>
                      </a:pPr>
                      <a:r>
                        <a:rPr lang="hr-HR" sz="1200" dirty="0">
                          <a:effectLst/>
                          <a:latin typeface="Arial" panose="020B0604020202020204" pitchFamily="34" charset="0"/>
                          <a:ea typeface="Calibri" panose="020F0502020204030204" pitchFamily="34" charset="0"/>
                          <a:cs typeface="Times New Roman" panose="02020603050405020304" pitchFamily="18" charset="0"/>
                        </a:rPr>
                        <a:t> </a:t>
                      </a:r>
                      <a:endParaRPr lang="hr-H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606407457"/>
                  </a:ext>
                </a:extLst>
              </a:tr>
            </a:tbl>
          </a:graphicData>
        </a:graphic>
      </p:graphicFrame>
      <p:sp>
        <p:nvSpPr>
          <p:cNvPr id="5" name="Rectangle 1">
            <a:extLst>
              <a:ext uri="{FF2B5EF4-FFF2-40B4-BE49-F238E27FC236}">
                <a16:creationId xmlns:a16="http://schemas.microsoft.com/office/drawing/2014/main" id="{4D0DA7E7-B3D6-417F-A3A7-1B3BD736A7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hr-HR"/>
          </a:p>
        </p:txBody>
      </p:sp>
    </p:spTree>
    <p:extLst>
      <p:ext uri="{BB962C8B-B14F-4D97-AF65-F5344CB8AC3E}">
        <p14:creationId xmlns:p14="http://schemas.microsoft.com/office/powerpoint/2010/main" val="12969808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ED682E65-8585-4783-953B-0F4B552A7709}"/>
              </a:ext>
            </a:extLst>
          </p:cNvPr>
          <p:cNvSpPr>
            <a:spLocks noGrp="1"/>
          </p:cNvSpPr>
          <p:nvPr>
            <p:ph type="title"/>
          </p:nvPr>
        </p:nvSpPr>
        <p:spPr>
          <a:xfrm>
            <a:off x="856060" y="618518"/>
            <a:ext cx="7429499" cy="722250"/>
          </a:xfrm>
        </p:spPr>
        <p:txBody>
          <a:bodyPr>
            <a:normAutofit fontScale="90000"/>
          </a:bodyPr>
          <a:lstStyle/>
          <a:p>
            <a:r>
              <a:rPr lang="hr-HR" dirty="0">
                <a:latin typeface="Aharoni" panose="02010803020104030203" pitchFamily="2" charset="-79"/>
                <a:cs typeface="Aharoni" panose="02010803020104030203" pitchFamily="2" charset="-79"/>
              </a:rPr>
              <a:t>PRIMJERI VREDNOVANJA 1 ZADAĆE</a:t>
            </a:r>
          </a:p>
        </p:txBody>
      </p:sp>
      <p:sp>
        <p:nvSpPr>
          <p:cNvPr id="3" name="Rezervirano mjesto sadržaja 2">
            <a:extLst>
              <a:ext uri="{FF2B5EF4-FFF2-40B4-BE49-F238E27FC236}">
                <a16:creationId xmlns:a16="http://schemas.microsoft.com/office/drawing/2014/main" id="{18E71BAC-8EBD-45DB-B3C1-FB48C566D294}"/>
              </a:ext>
            </a:extLst>
          </p:cNvPr>
          <p:cNvSpPr>
            <a:spLocks noGrp="1"/>
          </p:cNvSpPr>
          <p:nvPr>
            <p:ph idx="1"/>
          </p:nvPr>
        </p:nvSpPr>
        <p:spPr>
          <a:xfrm>
            <a:off x="856060" y="2249487"/>
            <a:ext cx="7604372" cy="3541714"/>
          </a:xfrm>
        </p:spPr>
        <p:txBody>
          <a:bodyPr/>
          <a:lstStyle/>
          <a:p>
            <a:r>
              <a:rPr lang="hr-HR" dirty="0"/>
              <a:t> </a:t>
            </a:r>
          </a:p>
        </p:txBody>
      </p:sp>
      <p:graphicFrame>
        <p:nvGraphicFramePr>
          <p:cNvPr id="4" name="Tablica 4">
            <a:extLst>
              <a:ext uri="{FF2B5EF4-FFF2-40B4-BE49-F238E27FC236}">
                <a16:creationId xmlns:a16="http://schemas.microsoft.com/office/drawing/2014/main" id="{DD4E4FEB-18B5-4178-8E3C-4C606F38A74D}"/>
              </a:ext>
            </a:extLst>
          </p:cNvPr>
          <p:cNvGraphicFramePr>
            <a:graphicFrameLocks noGrp="1"/>
          </p:cNvGraphicFramePr>
          <p:nvPr>
            <p:extLst>
              <p:ext uri="{D42A27DB-BD31-4B8C-83A1-F6EECF244321}">
                <p14:modId xmlns:p14="http://schemas.microsoft.com/office/powerpoint/2010/main" val="2902959417"/>
              </p:ext>
            </p:extLst>
          </p:nvPr>
        </p:nvGraphicFramePr>
        <p:xfrm>
          <a:off x="539552" y="1372669"/>
          <a:ext cx="8208913" cy="5213777"/>
        </p:xfrm>
        <a:graphic>
          <a:graphicData uri="http://schemas.openxmlformats.org/drawingml/2006/table">
            <a:tbl>
              <a:tblPr firstRow="1" bandRow="1">
                <a:tableStyleId>{5C22544A-7EE6-4342-B048-85BDC9FD1C3A}</a:tableStyleId>
              </a:tblPr>
              <a:tblGrid>
                <a:gridCol w="2954210">
                  <a:extLst>
                    <a:ext uri="{9D8B030D-6E8A-4147-A177-3AD203B41FA5}">
                      <a16:colId xmlns:a16="http://schemas.microsoft.com/office/drawing/2014/main" val="2344662845"/>
                    </a:ext>
                  </a:extLst>
                </a:gridCol>
                <a:gridCol w="2115830">
                  <a:extLst>
                    <a:ext uri="{9D8B030D-6E8A-4147-A177-3AD203B41FA5}">
                      <a16:colId xmlns:a16="http://schemas.microsoft.com/office/drawing/2014/main" val="1833643110"/>
                    </a:ext>
                  </a:extLst>
                </a:gridCol>
                <a:gridCol w="1790318">
                  <a:extLst>
                    <a:ext uri="{9D8B030D-6E8A-4147-A177-3AD203B41FA5}">
                      <a16:colId xmlns:a16="http://schemas.microsoft.com/office/drawing/2014/main" val="3356745655"/>
                    </a:ext>
                  </a:extLst>
                </a:gridCol>
                <a:gridCol w="1348555">
                  <a:extLst>
                    <a:ext uri="{9D8B030D-6E8A-4147-A177-3AD203B41FA5}">
                      <a16:colId xmlns:a16="http://schemas.microsoft.com/office/drawing/2014/main" val="2109490048"/>
                    </a:ext>
                  </a:extLst>
                </a:gridCol>
              </a:tblGrid>
              <a:tr h="616171">
                <a:tc>
                  <a:txBody>
                    <a:bodyPr/>
                    <a:lstStyle/>
                    <a:p>
                      <a:r>
                        <a:rPr lang="hr-HR" dirty="0">
                          <a:latin typeface="Aharoni" panose="02010803020104030203" pitchFamily="2" charset="-79"/>
                          <a:cs typeface="Aharoni" panose="02010803020104030203" pitchFamily="2" charset="-79"/>
                        </a:rPr>
                        <a:t>OPISNICA</a:t>
                      </a:r>
                    </a:p>
                  </a:txBody>
                  <a:tcPr/>
                </a:tc>
                <a:tc>
                  <a:txBody>
                    <a:bodyPr/>
                    <a:lstStyle/>
                    <a:p>
                      <a:r>
                        <a:rPr lang="hr-HR" dirty="0">
                          <a:latin typeface="Aharoni" panose="02010803020104030203" pitchFamily="2" charset="-79"/>
                          <a:cs typeface="Aharoni" panose="02010803020104030203" pitchFamily="2" charset="-79"/>
                        </a:rPr>
                        <a:t>3 BODA</a:t>
                      </a:r>
                    </a:p>
                  </a:txBody>
                  <a:tcPr/>
                </a:tc>
                <a:tc>
                  <a:txBody>
                    <a:bodyPr/>
                    <a:lstStyle/>
                    <a:p>
                      <a:r>
                        <a:rPr lang="hr-HR" dirty="0">
                          <a:latin typeface="Aharoni" panose="02010803020104030203" pitchFamily="2" charset="-79"/>
                          <a:cs typeface="Aharoni" panose="02010803020104030203" pitchFamily="2" charset="-79"/>
                        </a:rPr>
                        <a:t>2 BODA</a:t>
                      </a:r>
                    </a:p>
                  </a:txBody>
                  <a:tcPr/>
                </a:tc>
                <a:tc>
                  <a:txBody>
                    <a:bodyPr/>
                    <a:lstStyle/>
                    <a:p>
                      <a:r>
                        <a:rPr lang="hr-HR" dirty="0">
                          <a:latin typeface="Aharoni" panose="02010803020104030203" pitchFamily="2" charset="-79"/>
                          <a:cs typeface="Aharoni" panose="02010803020104030203" pitchFamily="2" charset="-79"/>
                        </a:rPr>
                        <a:t>1 BOD</a:t>
                      </a:r>
                    </a:p>
                  </a:txBody>
                  <a:tcPr/>
                </a:tc>
                <a:extLst>
                  <a:ext uri="{0D108BD9-81ED-4DB2-BD59-A6C34878D82A}">
                    <a16:rowId xmlns:a16="http://schemas.microsoft.com/office/drawing/2014/main" val="3640409159"/>
                  </a:ext>
                </a:extLst>
              </a:tr>
              <a:tr h="860167">
                <a:tc>
                  <a:txBody>
                    <a:bodyPr/>
                    <a:lstStyle/>
                    <a:p>
                      <a:r>
                        <a:rPr lang="hr-HR" dirty="0">
                          <a:latin typeface="Aharoni" panose="02010803020104030203" pitchFamily="2" charset="-79"/>
                          <a:cs typeface="Aharoni" panose="02010803020104030203" pitchFamily="2" charset="-79"/>
                        </a:rPr>
                        <a:t>ZNAČENJE</a:t>
                      </a:r>
                    </a:p>
                    <a:p>
                      <a:r>
                        <a:rPr lang="hr-HR" dirty="0">
                          <a:latin typeface="Aharoni" panose="02010803020104030203" pitchFamily="2" charset="-79"/>
                          <a:cs typeface="Aharoni" panose="02010803020104030203" pitchFamily="2" charset="-79"/>
                        </a:rPr>
                        <a:t>(navedeno je temeljno značenje latinskih riječi )</a:t>
                      </a:r>
                    </a:p>
                  </a:txBody>
                  <a:tcPr/>
                </a:tc>
                <a:tc>
                  <a:txBody>
                    <a:bodyPr/>
                    <a:lstStyle/>
                    <a:p>
                      <a:pPr algn="l">
                        <a:lnSpc>
                          <a:spcPct val="107000"/>
                        </a:lnSpc>
                        <a:spcAft>
                          <a:spcPts val="0"/>
                        </a:spcAft>
                      </a:pPr>
                      <a:r>
                        <a:rPr lang="hr-HR" sz="1800" dirty="0">
                          <a:effectLst/>
                          <a:latin typeface="Aharoni" panose="02010803020104030203" pitchFamily="2" charset="-79"/>
                          <a:ea typeface="Calibri" panose="020F0502020204030204" pitchFamily="34" charset="0"/>
                          <a:cs typeface="Aharoni" panose="02010803020104030203" pitchFamily="2" charset="-79"/>
                        </a:rPr>
                        <a:t>za 13 – 15 riječi</a:t>
                      </a:r>
                    </a:p>
                  </a:txBody>
                  <a:tcPr marL="68580" marR="68580" marT="0" marB="0"/>
                </a:tc>
                <a:tc>
                  <a:txBody>
                    <a:bodyPr/>
                    <a:lstStyle/>
                    <a:p>
                      <a:pPr algn="l">
                        <a:lnSpc>
                          <a:spcPct val="107000"/>
                        </a:lnSpc>
                        <a:spcAft>
                          <a:spcPts val="0"/>
                        </a:spcAft>
                      </a:pPr>
                      <a:r>
                        <a:rPr lang="hr-HR" sz="1800" dirty="0">
                          <a:effectLst/>
                          <a:latin typeface="Aharoni" panose="02010803020104030203" pitchFamily="2" charset="-79"/>
                          <a:ea typeface="Calibri" panose="020F0502020204030204" pitchFamily="34" charset="0"/>
                          <a:cs typeface="Aharoni" panose="02010803020104030203" pitchFamily="2" charset="-79"/>
                        </a:rPr>
                        <a:t>za 8 -12 riječi</a:t>
                      </a:r>
                    </a:p>
                  </a:txBody>
                  <a:tcPr marL="68580" marR="68580" marT="0" marB="0"/>
                </a:tc>
                <a:tc>
                  <a:txBody>
                    <a:bodyPr/>
                    <a:lstStyle/>
                    <a:p>
                      <a:pPr algn="l">
                        <a:lnSpc>
                          <a:spcPct val="107000"/>
                        </a:lnSpc>
                        <a:spcAft>
                          <a:spcPts val="0"/>
                        </a:spcAft>
                      </a:pPr>
                      <a:r>
                        <a:rPr lang="hr-HR" sz="1800" dirty="0">
                          <a:effectLst/>
                          <a:latin typeface="Aharoni" panose="02010803020104030203" pitchFamily="2" charset="-79"/>
                          <a:ea typeface="Calibri" panose="020F0502020204030204" pitchFamily="34" charset="0"/>
                          <a:cs typeface="Aharoni" panose="02010803020104030203" pitchFamily="2" charset="-79"/>
                        </a:rPr>
                        <a:t>za manje od 8 riječi</a:t>
                      </a:r>
                    </a:p>
                  </a:txBody>
                  <a:tcPr marL="68580" marR="68580" marT="0" marB="0"/>
                </a:tc>
                <a:extLst>
                  <a:ext uri="{0D108BD9-81ED-4DB2-BD59-A6C34878D82A}">
                    <a16:rowId xmlns:a16="http://schemas.microsoft.com/office/drawing/2014/main" val="1782811388"/>
                  </a:ext>
                </a:extLst>
              </a:tr>
              <a:tr h="1118218">
                <a:tc>
                  <a:txBody>
                    <a:bodyPr/>
                    <a:lstStyle/>
                    <a:p>
                      <a:r>
                        <a:rPr lang="hr-HR" dirty="0">
                          <a:latin typeface="Aharoni" panose="02010803020104030203" pitchFamily="2" charset="-79"/>
                          <a:cs typeface="Aharoni" panose="02010803020104030203" pitchFamily="2" charset="-79"/>
                        </a:rPr>
                        <a:t>LATINIZMI</a:t>
                      </a:r>
                    </a:p>
                    <a:p>
                      <a:r>
                        <a:rPr lang="hr-HR" dirty="0">
                          <a:latin typeface="Aharoni" panose="02010803020104030203" pitchFamily="2" charset="-79"/>
                          <a:cs typeface="Aharoni" panose="02010803020104030203" pitchFamily="2" charset="-79"/>
                        </a:rPr>
                        <a:t>(za  latinsku riječ je naveden barem jedan latinizam)</a:t>
                      </a:r>
                    </a:p>
                  </a:txBody>
                  <a:tcPr/>
                </a:tc>
                <a:tc>
                  <a:txBody>
                    <a:bodyPr/>
                    <a:lstStyle/>
                    <a:p>
                      <a:pPr algn="l">
                        <a:lnSpc>
                          <a:spcPct val="107000"/>
                        </a:lnSpc>
                        <a:spcAft>
                          <a:spcPts val="0"/>
                        </a:spcAft>
                      </a:pPr>
                      <a:r>
                        <a:rPr lang="hr-HR" sz="1800" dirty="0">
                          <a:effectLst/>
                          <a:latin typeface="Aharoni" panose="02010803020104030203" pitchFamily="2" charset="-79"/>
                          <a:ea typeface="Calibri" panose="020F0502020204030204" pitchFamily="34" charset="0"/>
                          <a:cs typeface="Aharoni" panose="02010803020104030203" pitchFamily="2" charset="-79"/>
                        </a:rPr>
                        <a:t>za 10 – 15 riječi</a:t>
                      </a:r>
                    </a:p>
                  </a:txBody>
                  <a:tcPr marL="68580" marR="68580" marT="0" marB="0"/>
                </a:tc>
                <a:tc>
                  <a:txBody>
                    <a:bodyPr/>
                    <a:lstStyle/>
                    <a:p>
                      <a:pPr algn="l">
                        <a:lnSpc>
                          <a:spcPct val="107000"/>
                        </a:lnSpc>
                        <a:spcAft>
                          <a:spcPts val="0"/>
                        </a:spcAft>
                      </a:pPr>
                      <a:r>
                        <a:rPr lang="hr-HR" sz="1800" dirty="0">
                          <a:effectLst/>
                          <a:latin typeface="Aharoni" panose="02010803020104030203" pitchFamily="2" charset="-79"/>
                          <a:ea typeface="Calibri" panose="020F0502020204030204" pitchFamily="34" charset="0"/>
                          <a:cs typeface="Aharoni" panose="02010803020104030203" pitchFamily="2" charset="-79"/>
                        </a:rPr>
                        <a:t>za 5 – 10 riječi</a:t>
                      </a:r>
                    </a:p>
                  </a:txBody>
                  <a:tcPr marL="68580" marR="68580" marT="0" marB="0"/>
                </a:tc>
                <a:tc>
                  <a:txBody>
                    <a:bodyPr/>
                    <a:lstStyle/>
                    <a:p>
                      <a:pPr algn="l">
                        <a:lnSpc>
                          <a:spcPct val="107000"/>
                        </a:lnSpc>
                        <a:spcAft>
                          <a:spcPts val="0"/>
                        </a:spcAft>
                      </a:pPr>
                      <a:r>
                        <a:rPr lang="hr-HR" sz="1800" dirty="0">
                          <a:effectLst/>
                          <a:latin typeface="Aharoni" panose="02010803020104030203" pitchFamily="2" charset="-79"/>
                          <a:ea typeface="Calibri" panose="020F0502020204030204" pitchFamily="34" charset="0"/>
                          <a:cs typeface="Aharoni" panose="02010803020104030203" pitchFamily="2" charset="-79"/>
                        </a:rPr>
                        <a:t>za manje od 5 riječi</a:t>
                      </a:r>
                    </a:p>
                  </a:txBody>
                  <a:tcPr marL="68580" marR="68580" marT="0" marB="0"/>
                </a:tc>
                <a:extLst>
                  <a:ext uri="{0D108BD9-81ED-4DB2-BD59-A6C34878D82A}">
                    <a16:rowId xmlns:a16="http://schemas.microsoft.com/office/drawing/2014/main" val="4261062651"/>
                  </a:ext>
                </a:extLst>
              </a:tr>
              <a:tr h="1118218">
                <a:tc>
                  <a:txBody>
                    <a:bodyPr/>
                    <a:lstStyle/>
                    <a:p>
                      <a:r>
                        <a:rPr lang="hr-HR" dirty="0">
                          <a:latin typeface="Aharoni" panose="02010803020104030203" pitchFamily="2" charset="-79"/>
                          <a:cs typeface="Aharoni" panose="02010803020104030203" pitchFamily="2" charset="-79"/>
                        </a:rPr>
                        <a:t>ZNAČENJE LATINIZMA </a:t>
                      </a:r>
                    </a:p>
                    <a:p>
                      <a:r>
                        <a:rPr lang="hr-HR" dirty="0">
                          <a:latin typeface="Aharoni" panose="02010803020104030203" pitchFamily="2" charset="-79"/>
                          <a:cs typeface="Aharoni" panose="02010803020104030203" pitchFamily="2" charset="-79"/>
                        </a:rPr>
                        <a:t>(navedeno značenje prema kontekstu)</a:t>
                      </a:r>
                    </a:p>
                  </a:txBody>
                  <a:tcPr/>
                </a:tc>
                <a:tc>
                  <a:txBody>
                    <a:bodyPr/>
                    <a:lstStyle/>
                    <a:p>
                      <a:pPr algn="l">
                        <a:lnSpc>
                          <a:spcPct val="107000"/>
                        </a:lnSpc>
                        <a:spcAft>
                          <a:spcPts val="0"/>
                        </a:spcAft>
                      </a:pPr>
                      <a:r>
                        <a:rPr lang="hr-HR" sz="1800" dirty="0">
                          <a:effectLst/>
                          <a:latin typeface="Aharoni" panose="02010803020104030203" pitchFamily="2" charset="-79"/>
                          <a:ea typeface="Calibri" panose="020F0502020204030204" pitchFamily="34" charset="0"/>
                          <a:cs typeface="Aharoni" panose="02010803020104030203" pitchFamily="2" charset="-79"/>
                        </a:rPr>
                        <a:t>za 10 – 15 riječi</a:t>
                      </a:r>
                    </a:p>
                  </a:txBody>
                  <a:tcPr marL="68580" marR="68580" marT="0" marB="0"/>
                </a:tc>
                <a:tc>
                  <a:txBody>
                    <a:bodyPr/>
                    <a:lstStyle/>
                    <a:p>
                      <a:pPr algn="l">
                        <a:lnSpc>
                          <a:spcPct val="107000"/>
                        </a:lnSpc>
                        <a:spcAft>
                          <a:spcPts val="0"/>
                        </a:spcAft>
                      </a:pPr>
                      <a:r>
                        <a:rPr lang="hr-HR" sz="1800" dirty="0">
                          <a:effectLst/>
                          <a:latin typeface="Aharoni" panose="02010803020104030203" pitchFamily="2" charset="-79"/>
                          <a:ea typeface="Calibri" panose="020F0502020204030204" pitchFamily="34" charset="0"/>
                          <a:cs typeface="Aharoni" panose="02010803020104030203" pitchFamily="2" charset="-79"/>
                        </a:rPr>
                        <a:t>za 5 – 10 riječi</a:t>
                      </a:r>
                    </a:p>
                  </a:txBody>
                  <a:tcPr marL="68580" marR="68580" marT="0" marB="0"/>
                </a:tc>
                <a:tc>
                  <a:txBody>
                    <a:bodyPr/>
                    <a:lstStyle/>
                    <a:p>
                      <a:pPr algn="l">
                        <a:lnSpc>
                          <a:spcPct val="107000"/>
                        </a:lnSpc>
                        <a:spcAft>
                          <a:spcPts val="0"/>
                        </a:spcAft>
                      </a:pPr>
                      <a:r>
                        <a:rPr lang="hr-HR" sz="1800" dirty="0">
                          <a:effectLst/>
                          <a:latin typeface="Aharoni" panose="02010803020104030203" pitchFamily="2" charset="-79"/>
                          <a:ea typeface="Calibri" panose="020F0502020204030204" pitchFamily="34" charset="0"/>
                          <a:cs typeface="Aharoni" panose="02010803020104030203" pitchFamily="2" charset="-79"/>
                        </a:rPr>
                        <a:t>za manje od 5 riječi</a:t>
                      </a:r>
                    </a:p>
                  </a:txBody>
                  <a:tcPr marL="68580" marR="68580" marT="0" marB="0"/>
                </a:tc>
                <a:extLst>
                  <a:ext uri="{0D108BD9-81ED-4DB2-BD59-A6C34878D82A}">
                    <a16:rowId xmlns:a16="http://schemas.microsoft.com/office/drawing/2014/main" val="2412859299"/>
                  </a:ext>
                </a:extLst>
              </a:tr>
              <a:tr h="1376268">
                <a:tc>
                  <a:txBody>
                    <a:bodyPr/>
                    <a:lstStyle/>
                    <a:p>
                      <a:r>
                        <a:rPr lang="hr-HR" dirty="0">
                          <a:latin typeface="Aharoni" panose="02010803020104030203" pitchFamily="2" charset="-79"/>
                          <a:cs typeface="Aharoni" panose="02010803020104030203" pitchFamily="2" charset="-79"/>
                        </a:rPr>
                        <a:t>PRIMJENA</a:t>
                      </a:r>
                    </a:p>
                    <a:p>
                      <a:r>
                        <a:rPr lang="hr-HR" dirty="0">
                          <a:latin typeface="Aharoni" panose="02010803020104030203" pitchFamily="2" charset="-79"/>
                          <a:cs typeface="Aharoni" panose="02010803020104030203" pitchFamily="2" charset="-79"/>
                        </a:rPr>
                        <a:t>(smisleni tekste/rečenice u kojima su iskorišteni  latinizmi)</a:t>
                      </a:r>
                    </a:p>
                  </a:txBody>
                  <a:tcPr/>
                </a:tc>
                <a:tc>
                  <a:txBody>
                    <a:bodyPr/>
                    <a:lstStyle/>
                    <a:p>
                      <a:pPr algn="l">
                        <a:lnSpc>
                          <a:spcPct val="107000"/>
                        </a:lnSpc>
                        <a:spcAft>
                          <a:spcPts val="0"/>
                        </a:spcAft>
                      </a:pPr>
                      <a:r>
                        <a:rPr lang="hr-HR" sz="1800" dirty="0">
                          <a:effectLst/>
                          <a:latin typeface="Aharoni" panose="02010803020104030203" pitchFamily="2" charset="-79"/>
                          <a:ea typeface="Calibri" panose="020F0502020204030204" pitchFamily="34" charset="0"/>
                          <a:cs typeface="Aharoni" panose="02010803020104030203" pitchFamily="2" charset="-79"/>
                        </a:rPr>
                        <a:t>korišteno 10 -15 </a:t>
                      </a:r>
                    </a:p>
                  </a:txBody>
                  <a:tcPr marL="68580" marR="68580" marT="0" marB="0"/>
                </a:tc>
                <a:tc>
                  <a:txBody>
                    <a:bodyPr/>
                    <a:lstStyle/>
                    <a:p>
                      <a:pPr algn="l">
                        <a:lnSpc>
                          <a:spcPct val="107000"/>
                        </a:lnSpc>
                        <a:spcAft>
                          <a:spcPts val="0"/>
                        </a:spcAft>
                      </a:pPr>
                      <a:r>
                        <a:rPr lang="hr-HR" sz="1800" dirty="0">
                          <a:effectLst/>
                          <a:latin typeface="Aharoni" panose="02010803020104030203" pitchFamily="2" charset="-79"/>
                          <a:ea typeface="Calibri" panose="020F0502020204030204" pitchFamily="34" charset="0"/>
                          <a:cs typeface="Aharoni" panose="02010803020104030203" pitchFamily="2" charset="-79"/>
                        </a:rPr>
                        <a:t>Korišteno 5 - 10</a:t>
                      </a:r>
                    </a:p>
                  </a:txBody>
                  <a:tcPr marL="68580" marR="68580" marT="0" marB="0"/>
                </a:tc>
                <a:tc>
                  <a:txBody>
                    <a:bodyPr/>
                    <a:lstStyle/>
                    <a:p>
                      <a:pPr algn="l">
                        <a:lnSpc>
                          <a:spcPct val="107000"/>
                        </a:lnSpc>
                        <a:spcAft>
                          <a:spcPts val="0"/>
                        </a:spcAft>
                      </a:pPr>
                      <a:r>
                        <a:rPr lang="hr-HR" sz="1800" dirty="0">
                          <a:effectLst/>
                          <a:latin typeface="Aharoni" panose="02010803020104030203" pitchFamily="2" charset="-79"/>
                          <a:ea typeface="Calibri" panose="020F0502020204030204" pitchFamily="34" charset="0"/>
                          <a:cs typeface="Aharoni" panose="02010803020104030203" pitchFamily="2" charset="-79"/>
                        </a:rPr>
                        <a:t>Korišteno manje od 5</a:t>
                      </a:r>
                    </a:p>
                  </a:txBody>
                  <a:tcPr marL="68580" marR="68580" marT="0" marB="0"/>
                </a:tc>
                <a:extLst>
                  <a:ext uri="{0D108BD9-81ED-4DB2-BD59-A6C34878D82A}">
                    <a16:rowId xmlns:a16="http://schemas.microsoft.com/office/drawing/2014/main" val="2592181293"/>
                  </a:ext>
                </a:extLst>
              </a:tr>
            </a:tbl>
          </a:graphicData>
        </a:graphic>
      </p:graphicFrame>
    </p:spTree>
    <p:extLst>
      <p:ext uri="{BB962C8B-B14F-4D97-AF65-F5344CB8AC3E}">
        <p14:creationId xmlns:p14="http://schemas.microsoft.com/office/powerpoint/2010/main" val="6112060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ED682E65-8585-4783-953B-0F4B552A7709}"/>
              </a:ext>
            </a:extLst>
          </p:cNvPr>
          <p:cNvSpPr>
            <a:spLocks noGrp="1"/>
          </p:cNvSpPr>
          <p:nvPr>
            <p:ph type="title"/>
          </p:nvPr>
        </p:nvSpPr>
        <p:spPr>
          <a:xfrm>
            <a:off x="856060" y="618518"/>
            <a:ext cx="7429499" cy="722250"/>
          </a:xfrm>
        </p:spPr>
        <p:txBody>
          <a:bodyPr>
            <a:normAutofit fontScale="90000"/>
          </a:bodyPr>
          <a:lstStyle/>
          <a:p>
            <a:r>
              <a:rPr lang="hr-HR" dirty="0">
                <a:latin typeface="Aharoni" panose="02010803020104030203" pitchFamily="2" charset="-79"/>
                <a:cs typeface="Aharoni" panose="02010803020104030203" pitchFamily="2" charset="-79"/>
              </a:rPr>
              <a:t>PRIMJERI VREDNOVANJA </a:t>
            </a:r>
            <a:r>
              <a:rPr lang="hr-HR" dirty="0" err="1">
                <a:latin typeface="Aharoni" panose="02010803020104030203" pitchFamily="2" charset="-79"/>
                <a:cs typeface="Aharoni" panose="02010803020104030203" pitchFamily="2" charset="-79"/>
              </a:rPr>
              <a:t>ZADAtkA</a:t>
            </a:r>
            <a:endParaRPr lang="hr-HR" dirty="0">
              <a:latin typeface="Aharoni" panose="02010803020104030203" pitchFamily="2" charset="-79"/>
              <a:cs typeface="Aharoni" panose="02010803020104030203" pitchFamily="2" charset="-79"/>
            </a:endParaRPr>
          </a:p>
        </p:txBody>
      </p:sp>
      <p:sp>
        <p:nvSpPr>
          <p:cNvPr id="3" name="Rezervirano mjesto sadržaja 2">
            <a:extLst>
              <a:ext uri="{FF2B5EF4-FFF2-40B4-BE49-F238E27FC236}">
                <a16:creationId xmlns:a16="http://schemas.microsoft.com/office/drawing/2014/main" id="{18E71BAC-8EBD-45DB-B3C1-FB48C566D294}"/>
              </a:ext>
            </a:extLst>
          </p:cNvPr>
          <p:cNvSpPr>
            <a:spLocks noGrp="1"/>
          </p:cNvSpPr>
          <p:nvPr>
            <p:ph idx="1"/>
          </p:nvPr>
        </p:nvSpPr>
        <p:spPr>
          <a:xfrm>
            <a:off x="856060" y="1412776"/>
            <a:ext cx="7604372" cy="5040560"/>
          </a:xfrm>
        </p:spPr>
        <p:txBody>
          <a:bodyPr/>
          <a:lstStyle/>
          <a:p>
            <a:r>
              <a:rPr lang="hr-HR" dirty="0">
                <a:latin typeface="Aharoni" panose="02010803020104030203" pitchFamily="2" charset="-79"/>
                <a:cs typeface="Aharoni" panose="02010803020104030203" pitchFamily="2" charset="-79"/>
              </a:rPr>
              <a:t>Povratna informacija učenicima (</a:t>
            </a:r>
            <a:r>
              <a:rPr lang="hr-HR" dirty="0" err="1">
                <a:latin typeface="Aharoni" panose="02010803020104030203" pitchFamily="2" charset="-79"/>
                <a:cs typeface="Aharoni" panose="02010803020104030203" pitchFamily="2" charset="-79"/>
              </a:rPr>
              <a:t>VzU</a:t>
            </a:r>
            <a:r>
              <a:rPr lang="hr-HR" dirty="0">
                <a:latin typeface="Aharoni" panose="02010803020104030203" pitchFamily="2" charset="-79"/>
                <a:cs typeface="Aharoni" panose="02010803020104030203" pitchFamily="2" charset="-79"/>
              </a:rPr>
              <a:t>)</a:t>
            </a:r>
            <a:br>
              <a:rPr lang="hr-HR" dirty="0">
                <a:latin typeface="Aharoni" panose="02010803020104030203" pitchFamily="2" charset="-79"/>
                <a:cs typeface="Aharoni" panose="02010803020104030203" pitchFamily="2" charset="-79"/>
              </a:rPr>
            </a:br>
            <a:r>
              <a:rPr lang="hr-HR" dirty="0">
                <a:latin typeface="Aharoni" panose="02010803020104030203" pitchFamily="2" charset="-79"/>
                <a:cs typeface="Aharoni" panose="02010803020104030203" pitchFamily="2" charset="-79"/>
              </a:rPr>
              <a:t>- odmah na prvom  slijedećem satu nastave</a:t>
            </a:r>
          </a:p>
          <a:p>
            <a:endParaRPr lang="hr-HR" dirty="0"/>
          </a:p>
        </p:txBody>
      </p:sp>
      <p:graphicFrame>
        <p:nvGraphicFramePr>
          <p:cNvPr id="5" name="Tablica 5">
            <a:extLst>
              <a:ext uri="{FF2B5EF4-FFF2-40B4-BE49-F238E27FC236}">
                <a16:creationId xmlns:a16="http://schemas.microsoft.com/office/drawing/2014/main" id="{CA535A07-0338-4861-AB53-CE5BEA4C0123}"/>
              </a:ext>
            </a:extLst>
          </p:cNvPr>
          <p:cNvGraphicFramePr>
            <a:graphicFrameLocks noGrp="1"/>
          </p:cNvGraphicFramePr>
          <p:nvPr>
            <p:extLst>
              <p:ext uri="{D42A27DB-BD31-4B8C-83A1-F6EECF244321}">
                <p14:modId xmlns:p14="http://schemas.microsoft.com/office/powerpoint/2010/main" val="3786620838"/>
              </p:ext>
            </p:extLst>
          </p:nvPr>
        </p:nvGraphicFramePr>
        <p:xfrm>
          <a:off x="1547664" y="2564904"/>
          <a:ext cx="3528392" cy="3840480"/>
        </p:xfrm>
        <a:graphic>
          <a:graphicData uri="http://schemas.openxmlformats.org/drawingml/2006/table">
            <a:tbl>
              <a:tblPr firstRow="1" bandRow="1">
                <a:tableStyleId>{5C22544A-7EE6-4342-B048-85BDC9FD1C3A}</a:tableStyleId>
              </a:tblPr>
              <a:tblGrid>
                <a:gridCol w="1159639">
                  <a:extLst>
                    <a:ext uri="{9D8B030D-6E8A-4147-A177-3AD203B41FA5}">
                      <a16:colId xmlns:a16="http://schemas.microsoft.com/office/drawing/2014/main" val="452286206"/>
                    </a:ext>
                  </a:extLst>
                </a:gridCol>
                <a:gridCol w="2368753">
                  <a:extLst>
                    <a:ext uri="{9D8B030D-6E8A-4147-A177-3AD203B41FA5}">
                      <a16:colId xmlns:a16="http://schemas.microsoft.com/office/drawing/2014/main" val="871414637"/>
                    </a:ext>
                  </a:extLst>
                </a:gridCol>
              </a:tblGrid>
              <a:tr h="739145">
                <a:tc>
                  <a:txBody>
                    <a:bodyPr/>
                    <a:lstStyle/>
                    <a:p>
                      <a:r>
                        <a:rPr lang="hr-HR" sz="2400" dirty="0">
                          <a:latin typeface="Aharoni" panose="02010803020104030203" pitchFamily="2" charset="-79"/>
                          <a:cs typeface="Aharoni" panose="02010803020104030203" pitchFamily="2" charset="-79"/>
                        </a:rPr>
                        <a:t>broj bodova - max.12</a:t>
                      </a:r>
                    </a:p>
                  </a:txBody>
                  <a:tcPr/>
                </a:tc>
                <a:tc>
                  <a:txBody>
                    <a:bodyPr/>
                    <a:lstStyle/>
                    <a:p>
                      <a:r>
                        <a:rPr lang="hr-HR" sz="2400" dirty="0">
                          <a:latin typeface="Aharoni" panose="02010803020104030203" pitchFamily="2" charset="-79"/>
                          <a:cs typeface="Aharoni" panose="02010803020104030203" pitchFamily="2" charset="-79"/>
                        </a:rPr>
                        <a:t> ukupna ocjena</a:t>
                      </a:r>
                    </a:p>
                  </a:txBody>
                  <a:tcPr/>
                </a:tc>
                <a:extLst>
                  <a:ext uri="{0D108BD9-81ED-4DB2-BD59-A6C34878D82A}">
                    <a16:rowId xmlns:a16="http://schemas.microsoft.com/office/drawing/2014/main" val="138408426"/>
                  </a:ext>
                </a:extLst>
              </a:tr>
              <a:tr h="428235">
                <a:tc>
                  <a:txBody>
                    <a:bodyPr/>
                    <a:lstStyle/>
                    <a:p>
                      <a:r>
                        <a:rPr lang="hr-HR" sz="2400" b="1" dirty="0">
                          <a:solidFill>
                            <a:srgbClr val="FF0000"/>
                          </a:solidFill>
                          <a:latin typeface="Aharoni" panose="02010803020104030203" pitchFamily="2" charset="-79"/>
                          <a:cs typeface="Aharoni" panose="02010803020104030203" pitchFamily="2" charset="-79"/>
                        </a:rPr>
                        <a:t>1-5</a:t>
                      </a:r>
                    </a:p>
                  </a:txBody>
                  <a:tcPr/>
                </a:tc>
                <a:tc>
                  <a:txBody>
                    <a:bodyPr/>
                    <a:lstStyle/>
                    <a:p>
                      <a:r>
                        <a:rPr lang="hr-HR" sz="2400" dirty="0">
                          <a:latin typeface="Aharoni" panose="02010803020104030203" pitchFamily="2" charset="-79"/>
                          <a:cs typeface="Aharoni" panose="02010803020104030203" pitchFamily="2" charset="-79"/>
                        </a:rPr>
                        <a:t>nedovoljan</a:t>
                      </a:r>
                    </a:p>
                  </a:txBody>
                  <a:tcPr/>
                </a:tc>
                <a:extLst>
                  <a:ext uri="{0D108BD9-81ED-4DB2-BD59-A6C34878D82A}">
                    <a16:rowId xmlns:a16="http://schemas.microsoft.com/office/drawing/2014/main" val="2628964964"/>
                  </a:ext>
                </a:extLst>
              </a:tr>
              <a:tr h="428235">
                <a:tc>
                  <a:txBody>
                    <a:bodyPr/>
                    <a:lstStyle/>
                    <a:p>
                      <a:r>
                        <a:rPr lang="hr-HR" sz="2400" b="1" dirty="0">
                          <a:solidFill>
                            <a:srgbClr val="FF0000"/>
                          </a:solidFill>
                          <a:latin typeface="Aharoni" panose="02010803020104030203" pitchFamily="2" charset="-79"/>
                          <a:cs typeface="Aharoni" panose="02010803020104030203" pitchFamily="2" charset="-79"/>
                        </a:rPr>
                        <a:t>6-7</a:t>
                      </a:r>
                    </a:p>
                  </a:txBody>
                  <a:tcPr/>
                </a:tc>
                <a:tc>
                  <a:txBody>
                    <a:bodyPr/>
                    <a:lstStyle/>
                    <a:p>
                      <a:r>
                        <a:rPr lang="hr-HR" sz="2400" dirty="0">
                          <a:latin typeface="Aharoni" panose="02010803020104030203" pitchFamily="2" charset="-79"/>
                          <a:cs typeface="Aharoni" panose="02010803020104030203" pitchFamily="2" charset="-79"/>
                        </a:rPr>
                        <a:t>dovoljan</a:t>
                      </a:r>
                    </a:p>
                  </a:txBody>
                  <a:tcPr/>
                </a:tc>
                <a:extLst>
                  <a:ext uri="{0D108BD9-81ED-4DB2-BD59-A6C34878D82A}">
                    <a16:rowId xmlns:a16="http://schemas.microsoft.com/office/drawing/2014/main" val="1486261100"/>
                  </a:ext>
                </a:extLst>
              </a:tr>
              <a:tr h="428235">
                <a:tc>
                  <a:txBody>
                    <a:bodyPr/>
                    <a:lstStyle/>
                    <a:p>
                      <a:r>
                        <a:rPr lang="hr-HR" sz="2400" b="1" dirty="0">
                          <a:solidFill>
                            <a:srgbClr val="FF0000"/>
                          </a:solidFill>
                          <a:latin typeface="Aharoni" panose="02010803020104030203" pitchFamily="2" charset="-79"/>
                          <a:cs typeface="Aharoni" panose="02010803020104030203" pitchFamily="2" charset="-79"/>
                        </a:rPr>
                        <a:t>7-8</a:t>
                      </a:r>
                    </a:p>
                  </a:txBody>
                  <a:tcPr/>
                </a:tc>
                <a:tc>
                  <a:txBody>
                    <a:bodyPr/>
                    <a:lstStyle/>
                    <a:p>
                      <a:r>
                        <a:rPr lang="hr-HR" sz="2400" dirty="0">
                          <a:latin typeface="Aharoni" panose="02010803020104030203" pitchFamily="2" charset="-79"/>
                          <a:cs typeface="Aharoni" panose="02010803020104030203" pitchFamily="2" charset="-79"/>
                        </a:rPr>
                        <a:t>dobar</a:t>
                      </a:r>
                    </a:p>
                  </a:txBody>
                  <a:tcPr/>
                </a:tc>
                <a:extLst>
                  <a:ext uri="{0D108BD9-81ED-4DB2-BD59-A6C34878D82A}">
                    <a16:rowId xmlns:a16="http://schemas.microsoft.com/office/drawing/2014/main" val="108640607"/>
                  </a:ext>
                </a:extLst>
              </a:tr>
              <a:tr h="428235">
                <a:tc>
                  <a:txBody>
                    <a:bodyPr/>
                    <a:lstStyle/>
                    <a:p>
                      <a:r>
                        <a:rPr lang="hr-HR" sz="2400" b="1" dirty="0">
                          <a:solidFill>
                            <a:srgbClr val="FF0000"/>
                          </a:solidFill>
                          <a:latin typeface="Aharoni" panose="02010803020104030203" pitchFamily="2" charset="-79"/>
                          <a:cs typeface="Aharoni" panose="02010803020104030203" pitchFamily="2" charset="-79"/>
                        </a:rPr>
                        <a:t>9-10</a:t>
                      </a:r>
                    </a:p>
                  </a:txBody>
                  <a:tcPr/>
                </a:tc>
                <a:tc>
                  <a:txBody>
                    <a:bodyPr/>
                    <a:lstStyle/>
                    <a:p>
                      <a:r>
                        <a:rPr lang="hr-HR" sz="2400" dirty="0">
                          <a:latin typeface="Aharoni" panose="02010803020104030203" pitchFamily="2" charset="-79"/>
                          <a:cs typeface="Aharoni" panose="02010803020104030203" pitchFamily="2" charset="-79"/>
                        </a:rPr>
                        <a:t>vrlo dobar</a:t>
                      </a:r>
                    </a:p>
                  </a:txBody>
                  <a:tcPr/>
                </a:tc>
                <a:extLst>
                  <a:ext uri="{0D108BD9-81ED-4DB2-BD59-A6C34878D82A}">
                    <a16:rowId xmlns:a16="http://schemas.microsoft.com/office/drawing/2014/main" val="2198645985"/>
                  </a:ext>
                </a:extLst>
              </a:tr>
              <a:tr h="428235">
                <a:tc>
                  <a:txBody>
                    <a:bodyPr/>
                    <a:lstStyle/>
                    <a:p>
                      <a:r>
                        <a:rPr lang="hr-HR" sz="2400" b="1" dirty="0">
                          <a:solidFill>
                            <a:srgbClr val="FF0000"/>
                          </a:solidFill>
                          <a:latin typeface="Aharoni" panose="02010803020104030203" pitchFamily="2" charset="-79"/>
                          <a:cs typeface="Aharoni" panose="02010803020104030203" pitchFamily="2" charset="-79"/>
                        </a:rPr>
                        <a:t>11-12</a:t>
                      </a:r>
                    </a:p>
                  </a:txBody>
                  <a:tcPr/>
                </a:tc>
                <a:tc>
                  <a:txBody>
                    <a:bodyPr/>
                    <a:lstStyle/>
                    <a:p>
                      <a:r>
                        <a:rPr lang="hr-HR" sz="2400" dirty="0">
                          <a:latin typeface="Aharoni" panose="02010803020104030203" pitchFamily="2" charset="-79"/>
                          <a:cs typeface="Aharoni" panose="02010803020104030203" pitchFamily="2" charset="-79"/>
                        </a:rPr>
                        <a:t>odličan</a:t>
                      </a:r>
                    </a:p>
                  </a:txBody>
                  <a:tcPr/>
                </a:tc>
                <a:extLst>
                  <a:ext uri="{0D108BD9-81ED-4DB2-BD59-A6C34878D82A}">
                    <a16:rowId xmlns:a16="http://schemas.microsoft.com/office/drawing/2014/main" val="2420889921"/>
                  </a:ext>
                </a:extLst>
              </a:tr>
            </a:tbl>
          </a:graphicData>
        </a:graphic>
      </p:graphicFrame>
    </p:spTree>
    <p:extLst>
      <p:ext uri="{BB962C8B-B14F-4D97-AF65-F5344CB8AC3E}">
        <p14:creationId xmlns:p14="http://schemas.microsoft.com/office/powerpoint/2010/main" val="661198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ED682E65-8585-4783-953B-0F4B552A7709}"/>
              </a:ext>
            </a:extLst>
          </p:cNvPr>
          <p:cNvSpPr>
            <a:spLocks noGrp="1"/>
          </p:cNvSpPr>
          <p:nvPr>
            <p:ph type="title"/>
          </p:nvPr>
        </p:nvSpPr>
        <p:spPr>
          <a:xfrm>
            <a:off x="697806" y="257394"/>
            <a:ext cx="7748388" cy="722250"/>
          </a:xfrm>
        </p:spPr>
        <p:txBody>
          <a:bodyPr>
            <a:normAutofit fontScale="90000"/>
          </a:bodyPr>
          <a:lstStyle/>
          <a:p>
            <a:r>
              <a:rPr lang="hr-HR" dirty="0">
                <a:latin typeface="Aharoni" panose="02010803020104030203" pitchFamily="2" charset="-79"/>
                <a:cs typeface="Aharoni" panose="02010803020104030203" pitchFamily="2" charset="-79"/>
              </a:rPr>
              <a:t>Korelacije s ostalim predmetima</a:t>
            </a:r>
          </a:p>
        </p:txBody>
      </p:sp>
      <p:sp>
        <p:nvSpPr>
          <p:cNvPr id="3" name="Rezervirano mjesto sadržaja 2">
            <a:extLst>
              <a:ext uri="{FF2B5EF4-FFF2-40B4-BE49-F238E27FC236}">
                <a16:creationId xmlns:a16="http://schemas.microsoft.com/office/drawing/2014/main" id="{18E71BAC-8EBD-45DB-B3C1-FB48C566D294}"/>
              </a:ext>
            </a:extLst>
          </p:cNvPr>
          <p:cNvSpPr>
            <a:spLocks noGrp="1"/>
          </p:cNvSpPr>
          <p:nvPr>
            <p:ph idx="1"/>
          </p:nvPr>
        </p:nvSpPr>
        <p:spPr>
          <a:xfrm>
            <a:off x="395536" y="998760"/>
            <a:ext cx="8352928" cy="5454576"/>
          </a:xfrm>
        </p:spPr>
        <p:txBody>
          <a:bodyPr>
            <a:normAutofit/>
          </a:bodyPr>
          <a:lstStyle/>
          <a:p>
            <a:r>
              <a:rPr lang="hr-HR" dirty="0">
                <a:latin typeface="Aharoni" panose="02010803020104030203" pitchFamily="2" charset="-79"/>
                <a:cs typeface="Aharoni" panose="02010803020104030203" pitchFamily="2" charset="-79"/>
              </a:rPr>
              <a:t>upisuju se </a:t>
            </a:r>
            <a:r>
              <a:rPr lang="hr-HR" dirty="0">
                <a:solidFill>
                  <a:srgbClr val="FF0000"/>
                </a:solidFill>
                <a:latin typeface="Aharoni" panose="02010803020104030203" pitchFamily="2" charset="-79"/>
                <a:cs typeface="Aharoni" panose="02010803020104030203" pitchFamily="2" charset="-79"/>
              </a:rPr>
              <a:t>prema želji učenika </a:t>
            </a:r>
            <a:r>
              <a:rPr lang="hr-HR" dirty="0">
                <a:latin typeface="Aharoni" panose="02010803020104030203" pitchFamily="2" charset="-79"/>
                <a:cs typeface="Aharoni" panose="02010803020104030203" pitchFamily="2" charset="-79"/>
              </a:rPr>
              <a:t>i u latinski u sastavnici usvojenost sadržaja ocjene iz:</a:t>
            </a:r>
          </a:p>
          <a:p>
            <a:r>
              <a:rPr lang="hr-HR" dirty="0">
                <a:latin typeface="Aharoni" panose="02010803020104030203" pitchFamily="2" charset="-79"/>
                <a:cs typeface="Aharoni" panose="02010803020104030203" pitchFamily="2" charset="-79"/>
              </a:rPr>
              <a:t> povijest –antička povijest (Grčka, Rim)</a:t>
            </a:r>
          </a:p>
          <a:p>
            <a:r>
              <a:rPr lang="hr-HR" dirty="0">
                <a:latin typeface="Aharoni" panose="02010803020104030203" pitchFamily="2" charset="-79"/>
                <a:cs typeface="Aharoni" panose="02010803020104030203" pitchFamily="2" charset="-79"/>
              </a:rPr>
              <a:t>geografija – tumačenje karte za područje  pod grčkom ili rimskom upravom </a:t>
            </a:r>
          </a:p>
          <a:p>
            <a:r>
              <a:rPr lang="hr-HR" dirty="0">
                <a:latin typeface="Aharoni" panose="02010803020104030203" pitchFamily="2" charset="-79"/>
                <a:cs typeface="Aharoni" panose="02010803020104030203" pitchFamily="2" charset="-79"/>
              </a:rPr>
              <a:t>strani ili hrvatski jezik – latinizmi, dijelovi iz </a:t>
            </a:r>
            <a:r>
              <a:rPr lang="hr-HR" dirty="0" err="1">
                <a:latin typeface="Aharoni" panose="02010803020104030203" pitchFamily="2" charset="-79"/>
                <a:cs typeface="Aharoni" panose="02010803020104030203" pitchFamily="2" charset="-79"/>
              </a:rPr>
              <a:t>pov</a:t>
            </a:r>
            <a:r>
              <a:rPr lang="hr-HR" dirty="0">
                <a:latin typeface="Aharoni" panose="02010803020104030203" pitchFamily="2" charset="-79"/>
                <a:cs typeface="Aharoni" panose="02010803020104030203" pitchFamily="2" charset="-79"/>
              </a:rPr>
              <a:t>. književnosti, lektira i sl.</a:t>
            </a:r>
          </a:p>
          <a:p>
            <a:r>
              <a:rPr lang="hr-HR" dirty="0">
                <a:latin typeface="Aharoni" panose="02010803020104030203" pitchFamily="2" charset="-79"/>
                <a:cs typeface="Aharoni" panose="02010803020104030203" pitchFamily="2" charset="-79"/>
              </a:rPr>
              <a:t>TZK – razvoj sporta (Olimpijske igre, sportovi)</a:t>
            </a:r>
          </a:p>
          <a:p>
            <a:r>
              <a:rPr lang="hr-HR" dirty="0">
                <a:latin typeface="Aharoni" panose="02010803020104030203" pitchFamily="2" charset="-79"/>
                <a:cs typeface="Aharoni" panose="02010803020104030203" pitchFamily="2" charset="-79"/>
              </a:rPr>
              <a:t>građanski odgoj, etika, vjeronauk</a:t>
            </a:r>
          </a:p>
          <a:p>
            <a:r>
              <a:rPr lang="hr-HR" dirty="0">
                <a:latin typeface="Aharoni" panose="02010803020104030203" pitchFamily="2" charset="-79"/>
                <a:cs typeface="Aharoni" panose="02010803020104030203" pitchFamily="2" charset="-79"/>
              </a:rPr>
              <a:t>STEM područje – razvoj, terminologija (biologija!)</a:t>
            </a:r>
          </a:p>
          <a:p>
            <a:endParaRPr lang="hr-HR" dirty="0">
              <a:latin typeface="Aharoni" panose="02010803020104030203" pitchFamily="2" charset="-79"/>
              <a:cs typeface="Aharoni" panose="02010803020104030203" pitchFamily="2" charset="-79"/>
            </a:endParaRPr>
          </a:p>
          <a:p>
            <a:endParaRPr lang="hr-HR"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6570787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ED682E65-8585-4783-953B-0F4B552A7709}"/>
              </a:ext>
            </a:extLst>
          </p:cNvPr>
          <p:cNvSpPr>
            <a:spLocks noGrp="1"/>
          </p:cNvSpPr>
          <p:nvPr>
            <p:ph type="title"/>
          </p:nvPr>
        </p:nvSpPr>
        <p:spPr>
          <a:xfrm>
            <a:off x="697806" y="257394"/>
            <a:ext cx="7748388" cy="722250"/>
          </a:xfrm>
        </p:spPr>
        <p:txBody>
          <a:bodyPr>
            <a:normAutofit/>
          </a:bodyPr>
          <a:lstStyle/>
          <a:p>
            <a:r>
              <a:rPr lang="hr-HR" dirty="0">
                <a:latin typeface="Aharoni" panose="02010803020104030203" pitchFamily="2" charset="-79"/>
                <a:cs typeface="Aharoni" panose="02010803020104030203" pitchFamily="2" charset="-79"/>
              </a:rPr>
              <a:t>Primjeri bilježaka u dnevniku</a:t>
            </a:r>
          </a:p>
        </p:txBody>
      </p:sp>
      <p:sp>
        <p:nvSpPr>
          <p:cNvPr id="3" name="Rezervirano mjesto sadržaja 2">
            <a:extLst>
              <a:ext uri="{FF2B5EF4-FFF2-40B4-BE49-F238E27FC236}">
                <a16:creationId xmlns:a16="http://schemas.microsoft.com/office/drawing/2014/main" id="{18E71BAC-8EBD-45DB-B3C1-FB48C566D294}"/>
              </a:ext>
            </a:extLst>
          </p:cNvPr>
          <p:cNvSpPr>
            <a:spLocks noGrp="1"/>
          </p:cNvSpPr>
          <p:nvPr>
            <p:ph idx="1"/>
          </p:nvPr>
        </p:nvSpPr>
        <p:spPr>
          <a:xfrm>
            <a:off x="395536" y="998760"/>
            <a:ext cx="8352928" cy="5454576"/>
          </a:xfrm>
        </p:spPr>
        <p:txBody>
          <a:bodyPr>
            <a:normAutofit/>
          </a:bodyPr>
          <a:lstStyle/>
          <a:p>
            <a:r>
              <a:rPr lang="hr-HR" dirty="0">
                <a:latin typeface="Aharoni" panose="02010803020104030203" pitchFamily="2" charset="-79"/>
                <a:cs typeface="Aharoni" panose="02010803020104030203" pitchFamily="2" charset="-79"/>
              </a:rPr>
              <a:t>Za vrednovanje </a:t>
            </a:r>
            <a:r>
              <a:rPr lang="hr-HR" dirty="0" err="1">
                <a:latin typeface="Aharoni" panose="02010803020104030203" pitchFamily="2" charset="-79"/>
                <a:cs typeface="Aharoni" panose="02010803020104030203" pitchFamily="2" charset="-79"/>
              </a:rPr>
              <a:t>ppt</a:t>
            </a:r>
            <a:r>
              <a:rPr lang="hr-HR" dirty="0">
                <a:latin typeface="Aharoni" panose="02010803020104030203" pitchFamily="2" charset="-79"/>
                <a:cs typeface="Aharoni" panose="02010803020104030203" pitchFamily="2" charset="-79"/>
              </a:rPr>
              <a:t> prezentacije :</a:t>
            </a:r>
          </a:p>
          <a:p>
            <a:r>
              <a:rPr lang="hr-HR" dirty="0">
                <a:latin typeface="Aharoni" panose="02010803020104030203" pitchFamily="2" charset="-79"/>
                <a:cs typeface="Aharoni" panose="02010803020104030203" pitchFamily="2" charset="-79"/>
              </a:rPr>
              <a:t>A – primjerena količina informacija za općeniti dio o životu, zatim njegova veza s medicinom, lijepo slikama popraćena i istaknuta veza s današnjim spoznajama/instrumentima, izvori (5) su u potpunosti dobro navedeni, rad predan prije roka  </a:t>
            </a:r>
          </a:p>
          <a:p>
            <a:r>
              <a:rPr lang="hr-HR" dirty="0">
                <a:latin typeface="Aharoni" panose="02010803020104030203" pitchFamily="2" charset="-79"/>
                <a:cs typeface="Aharoni" panose="02010803020104030203" pitchFamily="2" charset="-79"/>
              </a:rPr>
              <a:t>B - grafički dosta dobro oblikovano, sažet prikaz života i rada, ne uključuje objašnjenja pojmova koje navodi, izvori (3) navedeni bez datuma pregleda, predano u roku</a:t>
            </a:r>
          </a:p>
        </p:txBody>
      </p:sp>
    </p:spTree>
    <p:extLst>
      <p:ext uri="{BB962C8B-B14F-4D97-AF65-F5344CB8AC3E}">
        <p14:creationId xmlns:p14="http://schemas.microsoft.com/office/powerpoint/2010/main" val="18196218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ED682E65-8585-4783-953B-0F4B552A7709}"/>
              </a:ext>
            </a:extLst>
          </p:cNvPr>
          <p:cNvSpPr>
            <a:spLocks noGrp="1"/>
          </p:cNvSpPr>
          <p:nvPr>
            <p:ph type="title"/>
          </p:nvPr>
        </p:nvSpPr>
        <p:spPr>
          <a:xfrm>
            <a:off x="697806" y="257394"/>
            <a:ext cx="7748388" cy="722250"/>
          </a:xfrm>
        </p:spPr>
        <p:txBody>
          <a:bodyPr>
            <a:normAutofit/>
          </a:bodyPr>
          <a:lstStyle/>
          <a:p>
            <a:r>
              <a:rPr lang="hr-HR" dirty="0">
                <a:latin typeface="Aharoni" panose="02010803020104030203" pitchFamily="2" charset="-79"/>
                <a:cs typeface="Aharoni" panose="02010803020104030203" pitchFamily="2" charset="-79"/>
              </a:rPr>
              <a:t>Primjeri bilježaka u dnevniku</a:t>
            </a:r>
          </a:p>
        </p:txBody>
      </p:sp>
      <p:sp>
        <p:nvSpPr>
          <p:cNvPr id="3" name="Rezervirano mjesto sadržaja 2">
            <a:extLst>
              <a:ext uri="{FF2B5EF4-FFF2-40B4-BE49-F238E27FC236}">
                <a16:creationId xmlns:a16="http://schemas.microsoft.com/office/drawing/2014/main" id="{18E71BAC-8EBD-45DB-B3C1-FB48C566D294}"/>
              </a:ext>
            </a:extLst>
          </p:cNvPr>
          <p:cNvSpPr>
            <a:spLocks noGrp="1"/>
          </p:cNvSpPr>
          <p:nvPr>
            <p:ph idx="1"/>
          </p:nvPr>
        </p:nvSpPr>
        <p:spPr>
          <a:xfrm>
            <a:off x="395536" y="998760"/>
            <a:ext cx="8352928" cy="5454576"/>
          </a:xfrm>
        </p:spPr>
        <p:txBody>
          <a:bodyPr>
            <a:normAutofit/>
          </a:bodyPr>
          <a:lstStyle/>
          <a:p>
            <a:r>
              <a:rPr lang="hr-HR" dirty="0">
                <a:latin typeface="Aharoni" panose="02010803020104030203" pitchFamily="2" charset="-79"/>
                <a:cs typeface="Aharoni" panose="02010803020104030203" pitchFamily="2" charset="-79"/>
              </a:rPr>
              <a:t>C - sistematiziran prikaz života i rada, lijepo vizualno uobličen; navodi ostale autore na koje je utjecao, uz citate ne navodi izvor ; uz izvore (4) naveden datum pregleda stranica</a:t>
            </a:r>
          </a:p>
          <a:p>
            <a:r>
              <a:rPr lang="hr-HR" dirty="0">
                <a:latin typeface="Aharoni" panose="02010803020104030203" pitchFamily="2" charset="-79"/>
                <a:cs typeface="Aharoni" panose="02010803020104030203" pitchFamily="2" charset="-79"/>
              </a:rPr>
              <a:t>D  - kronološki pregled života i rada, uz mnoštvo dodatnih informacija (geografskih, povijesno-političkih itd.), tumači navedene pojmove, lijepo strukturirano, izvore navodi pravilno</a:t>
            </a:r>
          </a:p>
        </p:txBody>
      </p:sp>
    </p:spTree>
    <p:extLst>
      <p:ext uri="{BB962C8B-B14F-4D97-AF65-F5344CB8AC3E}">
        <p14:creationId xmlns:p14="http://schemas.microsoft.com/office/powerpoint/2010/main" val="2386331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4FDFF2D-53D9-40B3-BD36-4B53E755F9B3}"/>
              </a:ext>
            </a:extLst>
          </p:cNvPr>
          <p:cNvSpPr>
            <a:spLocks noGrp="1"/>
          </p:cNvSpPr>
          <p:nvPr>
            <p:ph type="title"/>
          </p:nvPr>
        </p:nvSpPr>
        <p:spPr>
          <a:xfrm>
            <a:off x="825794" y="344549"/>
            <a:ext cx="7964412" cy="722250"/>
          </a:xfrm>
        </p:spPr>
        <p:txBody>
          <a:bodyPr>
            <a:normAutofit/>
          </a:bodyPr>
          <a:lstStyle/>
          <a:p>
            <a:r>
              <a:rPr lang="hr-HR" dirty="0">
                <a:latin typeface="Aharoni" panose="02010803020104030203" pitchFamily="2" charset="-79"/>
                <a:cs typeface="Aharoni" panose="02010803020104030203" pitchFamily="2" charset="-79"/>
              </a:rPr>
              <a:t>Uporabno Značenje pojmova </a:t>
            </a:r>
          </a:p>
        </p:txBody>
      </p:sp>
      <p:sp>
        <p:nvSpPr>
          <p:cNvPr id="3" name="Rezervirano mjesto sadržaja 2">
            <a:extLst>
              <a:ext uri="{FF2B5EF4-FFF2-40B4-BE49-F238E27FC236}">
                <a16:creationId xmlns:a16="http://schemas.microsoft.com/office/drawing/2014/main" id="{B4679A56-03DE-4856-BA51-B51B8FABFB39}"/>
              </a:ext>
            </a:extLst>
          </p:cNvPr>
          <p:cNvSpPr>
            <a:spLocks noGrp="1"/>
          </p:cNvSpPr>
          <p:nvPr>
            <p:ph idx="1"/>
          </p:nvPr>
        </p:nvSpPr>
        <p:spPr>
          <a:xfrm>
            <a:off x="539552" y="1268760"/>
            <a:ext cx="8250654" cy="4824536"/>
          </a:xfrm>
        </p:spPr>
        <p:txBody>
          <a:bodyPr>
            <a:normAutofit/>
          </a:bodyPr>
          <a:lstStyle/>
          <a:p>
            <a:r>
              <a:rPr lang="hr-HR" sz="3600" b="1" dirty="0">
                <a:latin typeface="Aharoni" panose="02010803020104030203" pitchFamily="2" charset="-79"/>
                <a:cs typeface="Aharoni" panose="02010803020104030203" pitchFamily="2" charset="-79"/>
              </a:rPr>
              <a:t>vrednovanje</a:t>
            </a:r>
            <a:r>
              <a:rPr lang="hr-HR" sz="3600" dirty="0">
                <a:latin typeface="Aharoni" panose="02010803020104030203" pitchFamily="2" charset="-79"/>
                <a:cs typeface="Aharoni" panose="02010803020104030203" pitchFamily="2" charset="-79"/>
              </a:rPr>
              <a:t>  -</a:t>
            </a:r>
            <a:r>
              <a:rPr lang="hr-HR" sz="3600" dirty="0" err="1">
                <a:solidFill>
                  <a:schemeClr val="bg1"/>
                </a:solidFill>
                <a:latin typeface="Aharoni" panose="02010803020104030203" pitchFamily="2" charset="-79"/>
                <a:cs typeface="Aharoni" panose="02010803020104030203" pitchFamily="2" charset="-79"/>
              </a:rPr>
              <a:t>terminus</a:t>
            </a:r>
            <a:r>
              <a:rPr lang="hr-HR" sz="3600" dirty="0">
                <a:solidFill>
                  <a:schemeClr val="bg1"/>
                </a:solidFill>
                <a:latin typeface="Aharoni" panose="02010803020104030203" pitchFamily="2" charset="-79"/>
                <a:cs typeface="Aharoni" panose="02010803020104030203" pitchFamily="2" charset="-79"/>
              </a:rPr>
              <a:t> </a:t>
            </a:r>
            <a:r>
              <a:rPr lang="hr-HR" sz="3600" dirty="0" err="1">
                <a:solidFill>
                  <a:schemeClr val="bg1"/>
                </a:solidFill>
                <a:latin typeface="Aharoni" panose="02010803020104030203" pitchFamily="2" charset="-79"/>
                <a:cs typeface="Aharoni" panose="02010803020104030203" pitchFamily="2" charset="-79"/>
              </a:rPr>
              <a:t>tehnicus</a:t>
            </a:r>
            <a:r>
              <a:rPr lang="hr-HR" sz="3600" dirty="0">
                <a:solidFill>
                  <a:schemeClr val="bg1"/>
                </a:solidFill>
                <a:latin typeface="Aharoni" panose="02010803020104030203" pitchFamily="2" charset="-79"/>
                <a:cs typeface="Aharoni" panose="02010803020104030203" pitchFamily="2" charset="-79"/>
              </a:rPr>
              <a:t> </a:t>
            </a:r>
            <a:r>
              <a:rPr lang="hr-HR" sz="3600" dirty="0">
                <a:latin typeface="Aharoni" panose="02010803020104030203" pitchFamily="2" charset="-79"/>
                <a:cs typeface="Aharoni" panose="02010803020104030203" pitchFamily="2" charset="-79"/>
              </a:rPr>
              <a:t>– popis mjerila koje koristimo</a:t>
            </a:r>
          </a:p>
          <a:p>
            <a:r>
              <a:rPr lang="hr-HR" sz="3600" dirty="0">
                <a:latin typeface="Aharoni" panose="02010803020104030203" pitchFamily="2" charset="-79"/>
                <a:cs typeface="Aharoni" panose="02010803020104030203" pitchFamily="2" charset="-79"/>
              </a:rPr>
              <a:t>ocjena </a:t>
            </a:r>
            <a:r>
              <a:rPr lang="hr-HR" sz="3600" dirty="0">
                <a:solidFill>
                  <a:schemeClr val="bg1"/>
                </a:solidFill>
                <a:latin typeface="Aharoni" panose="02010803020104030203" pitchFamily="2" charset="-79"/>
                <a:cs typeface="Aharoni" panose="02010803020104030203" pitchFamily="2" charset="-79"/>
              </a:rPr>
              <a:t>mjerilo vrijednosti </a:t>
            </a:r>
            <a:r>
              <a:rPr lang="hr-HR" sz="3600" dirty="0">
                <a:latin typeface="Aharoni" panose="02010803020104030203" pitchFamily="2" charset="-79"/>
                <a:cs typeface="Aharoni" panose="02010803020104030203" pitchFamily="2" charset="-79"/>
              </a:rPr>
              <a:t>osobe, škole, grada, sustava obrazovanja u državi</a:t>
            </a:r>
          </a:p>
        </p:txBody>
      </p:sp>
      <p:pic>
        <p:nvPicPr>
          <p:cNvPr id="4" name="Slika 3">
            <a:extLst>
              <a:ext uri="{FF2B5EF4-FFF2-40B4-BE49-F238E27FC236}">
                <a16:creationId xmlns:a16="http://schemas.microsoft.com/office/drawing/2014/main" id="{D6192907-F5F5-4BFF-A8EF-35E058FEBF6E}"/>
              </a:ext>
            </a:extLst>
          </p:cNvPr>
          <p:cNvPicPr>
            <a:picLocks noChangeAspect="1"/>
          </p:cNvPicPr>
          <p:nvPr/>
        </p:nvPicPr>
        <p:blipFill>
          <a:blip r:embed="rId3"/>
          <a:stretch>
            <a:fillRect/>
          </a:stretch>
        </p:blipFill>
        <p:spPr>
          <a:xfrm>
            <a:off x="4582228" y="4306813"/>
            <a:ext cx="2843808" cy="1988444"/>
          </a:xfrm>
          <a:prstGeom prst="rect">
            <a:avLst/>
          </a:prstGeom>
        </p:spPr>
      </p:pic>
    </p:spTree>
    <p:extLst>
      <p:ext uri="{BB962C8B-B14F-4D97-AF65-F5344CB8AC3E}">
        <p14:creationId xmlns:p14="http://schemas.microsoft.com/office/powerpoint/2010/main" val="31172982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ED682E65-8585-4783-953B-0F4B552A7709}"/>
              </a:ext>
            </a:extLst>
          </p:cNvPr>
          <p:cNvSpPr>
            <a:spLocks noGrp="1"/>
          </p:cNvSpPr>
          <p:nvPr>
            <p:ph type="title"/>
          </p:nvPr>
        </p:nvSpPr>
        <p:spPr>
          <a:xfrm>
            <a:off x="697806" y="257394"/>
            <a:ext cx="7748388" cy="722250"/>
          </a:xfrm>
        </p:spPr>
        <p:txBody>
          <a:bodyPr>
            <a:normAutofit/>
          </a:bodyPr>
          <a:lstStyle/>
          <a:p>
            <a:r>
              <a:rPr lang="hr-HR" dirty="0">
                <a:latin typeface="Aharoni" panose="02010803020104030203" pitchFamily="2" charset="-79"/>
                <a:cs typeface="Aharoni" panose="02010803020104030203" pitchFamily="2" charset="-79"/>
              </a:rPr>
              <a:t>Primjeri bilježaka u dnevniku</a:t>
            </a:r>
          </a:p>
        </p:txBody>
      </p:sp>
      <p:sp>
        <p:nvSpPr>
          <p:cNvPr id="3" name="Rezervirano mjesto sadržaja 2">
            <a:extLst>
              <a:ext uri="{FF2B5EF4-FFF2-40B4-BE49-F238E27FC236}">
                <a16:creationId xmlns:a16="http://schemas.microsoft.com/office/drawing/2014/main" id="{18E71BAC-8EBD-45DB-B3C1-FB48C566D294}"/>
              </a:ext>
            </a:extLst>
          </p:cNvPr>
          <p:cNvSpPr>
            <a:spLocks noGrp="1"/>
          </p:cNvSpPr>
          <p:nvPr>
            <p:ph idx="1"/>
          </p:nvPr>
        </p:nvSpPr>
        <p:spPr>
          <a:xfrm>
            <a:off x="395536" y="998760"/>
            <a:ext cx="8352928" cy="5454576"/>
          </a:xfrm>
        </p:spPr>
        <p:txBody>
          <a:bodyPr>
            <a:normAutofit/>
          </a:bodyPr>
          <a:lstStyle/>
          <a:p>
            <a:r>
              <a:rPr lang="hr-HR" dirty="0">
                <a:latin typeface="Aharoni" panose="02010803020104030203" pitchFamily="2" charset="-79"/>
                <a:cs typeface="Aharoni" panose="02010803020104030203" pitchFamily="2" charset="-79"/>
              </a:rPr>
              <a:t>Za vrednovanje prezentiranja uživo:</a:t>
            </a:r>
          </a:p>
          <a:p>
            <a:r>
              <a:rPr lang="hr-HR" dirty="0">
                <a:latin typeface="Aharoni" panose="02010803020104030203" pitchFamily="2" charset="-79"/>
                <a:cs typeface="Aharoni" panose="02010803020104030203" pitchFamily="2" charset="-79"/>
              </a:rPr>
              <a:t>A  - samostalno izlaže uz prezentaciju kao nadopunu, potpuno uspostavlja verbalni i neverbalni kontakt s publikom, odgovara na pitanja, dodatno tumači i šire povezuje svoje izlaganje s odgovorima, ispravno navodi imena i termine u pismu i izgovoru</a:t>
            </a:r>
          </a:p>
          <a:p>
            <a:r>
              <a:rPr lang="hr-HR" dirty="0">
                <a:latin typeface="Aharoni" panose="02010803020104030203" pitchFamily="2" charset="-79"/>
                <a:cs typeface="Aharoni" panose="02010803020104030203" pitchFamily="2" charset="-79"/>
              </a:rPr>
              <a:t>B - izlaže uz pomoć bilješki, rijetko uspostavlja kontakt s publikom, odgovara na pitanja te izgovara imena i termine iz prezentacije uz pomoć nastavnika</a:t>
            </a:r>
          </a:p>
          <a:p>
            <a:endParaRPr lang="hr-HR"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7490386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ED682E65-8585-4783-953B-0F4B552A7709}"/>
              </a:ext>
            </a:extLst>
          </p:cNvPr>
          <p:cNvSpPr>
            <a:spLocks noGrp="1"/>
          </p:cNvSpPr>
          <p:nvPr>
            <p:ph type="title"/>
          </p:nvPr>
        </p:nvSpPr>
        <p:spPr>
          <a:xfrm>
            <a:off x="697806" y="257394"/>
            <a:ext cx="7748388" cy="722250"/>
          </a:xfrm>
        </p:spPr>
        <p:txBody>
          <a:bodyPr>
            <a:normAutofit/>
          </a:bodyPr>
          <a:lstStyle/>
          <a:p>
            <a:r>
              <a:rPr lang="hr-HR" dirty="0">
                <a:latin typeface="Aharoni" panose="02010803020104030203" pitchFamily="2" charset="-79"/>
                <a:cs typeface="Aharoni" panose="02010803020104030203" pitchFamily="2" charset="-79"/>
              </a:rPr>
              <a:t>Primjeri bilježaka u dnevniku</a:t>
            </a:r>
          </a:p>
        </p:txBody>
      </p:sp>
      <p:sp>
        <p:nvSpPr>
          <p:cNvPr id="3" name="Rezervirano mjesto sadržaja 2">
            <a:extLst>
              <a:ext uri="{FF2B5EF4-FFF2-40B4-BE49-F238E27FC236}">
                <a16:creationId xmlns:a16="http://schemas.microsoft.com/office/drawing/2014/main" id="{18E71BAC-8EBD-45DB-B3C1-FB48C566D294}"/>
              </a:ext>
            </a:extLst>
          </p:cNvPr>
          <p:cNvSpPr>
            <a:spLocks noGrp="1"/>
          </p:cNvSpPr>
          <p:nvPr>
            <p:ph idx="1"/>
          </p:nvPr>
        </p:nvSpPr>
        <p:spPr>
          <a:xfrm>
            <a:off x="395536" y="998760"/>
            <a:ext cx="8352928" cy="5454576"/>
          </a:xfrm>
        </p:spPr>
        <p:txBody>
          <a:bodyPr>
            <a:normAutofit/>
          </a:bodyPr>
          <a:lstStyle/>
          <a:p>
            <a:r>
              <a:rPr lang="hr-HR" dirty="0">
                <a:latin typeface="Aharoni" panose="02010803020104030203" pitchFamily="2" charset="-79"/>
                <a:cs typeface="Aharoni" panose="02010803020104030203" pitchFamily="2" charset="-79"/>
              </a:rPr>
              <a:t>Za vrednovanje korelacija iz drugih predmeta:</a:t>
            </a:r>
          </a:p>
          <a:p>
            <a:r>
              <a:rPr lang="hr-HR" dirty="0">
                <a:latin typeface="Aharoni" panose="02010803020104030203" pitchFamily="2" charset="-79"/>
                <a:cs typeface="Aharoni" panose="02010803020104030203" pitchFamily="2" charset="-79"/>
              </a:rPr>
              <a:t>A  - antička Grčka - </a:t>
            </a:r>
            <a:r>
              <a:rPr lang="hr-HR" dirty="0" err="1">
                <a:latin typeface="Aharoni" panose="02010803020104030203" pitchFamily="2" charset="-79"/>
                <a:cs typeface="Aharoni" panose="02010803020104030203" pitchFamily="2" charset="-79"/>
              </a:rPr>
              <a:t>wizer</a:t>
            </a:r>
            <a:r>
              <a:rPr lang="hr-HR" dirty="0">
                <a:latin typeface="Aharoni" panose="02010803020104030203" pitchFamily="2" charset="-79"/>
                <a:cs typeface="Aharoni" panose="02010803020104030203" pitchFamily="2" charset="-79"/>
              </a:rPr>
              <a:t> radni listić, korelacija s predmetom povijest </a:t>
            </a:r>
          </a:p>
          <a:p>
            <a:r>
              <a:rPr lang="hr-HR" dirty="0">
                <a:latin typeface="Aharoni" panose="02010803020104030203" pitchFamily="2" charset="-79"/>
                <a:cs typeface="Aharoni" panose="02010803020104030203" pitchFamily="2" charset="-79"/>
              </a:rPr>
              <a:t>B - </a:t>
            </a:r>
            <a:r>
              <a:rPr lang="hr-HR" dirty="0" err="1">
                <a:latin typeface="Aharoni" panose="02010803020104030203" pitchFamily="2" charset="-79"/>
                <a:cs typeface="Aharoni" panose="02010803020104030203" pitchFamily="2" charset="-79"/>
              </a:rPr>
              <a:t>Wizer</a:t>
            </a:r>
            <a:r>
              <a:rPr lang="hr-HR" dirty="0">
                <a:latin typeface="Aharoni" panose="02010803020104030203" pitchFamily="2" charset="-79"/>
                <a:cs typeface="Aharoni" panose="02010803020104030203" pitchFamily="2" charset="-79"/>
              </a:rPr>
              <a:t>- radni listić, karakteristike rimske republike i kraljevstva, korelacija s predmetom povijest 5</a:t>
            </a:r>
          </a:p>
          <a:p>
            <a:r>
              <a:rPr lang="hr-HR" dirty="0">
                <a:latin typeface="Aharoni" panose="02010803020104030203" pitchFamily="2" charset="-79"/>
                <a:cs typeface="Aharoni" panose="02010803020104030203" pitchFamily="2" charset="-79"/>
              </a:rPr>
              <a:t>C - </a:t>
            </a:r>
            <a:r>
              <a:rPr lang="hr-HR" dirty="0" err="1">
                <a:latin typeface="Aharoni" panose="02010803020104030203" pitchFamily="2" charset="-79"/>
                <a:cs typeface="Aharoni" panose="02010803020104030203" pitchFamily="2" charset="-79"/>
              </a:rPr>
              <a:t>Socrative</a:t>
            </a:r>
            <a:r>
              <a:rPr lang="hr-HR" dirty="0">
                <a:latin typeface="Aharoni" panose="02010803020104030203" pitchFamily="2" charset="-79"/>
                <a:cs typeface="Aharoni" panose="02010803020104030203" pitchFamily="2" charset="-79"/>
              </a:rPr>
              <a:t> - plemena Apeninskog poluotoka, slijepa karta, korelacija s predmetima povijest/geografija</a:t>
            </a:r>
          </a:p>
          <a:p>
            <a:r>
              <a:rPr lang="hr-HR" dirty="0">
                <a:latin typeface="Aharoni" panose="02010803020104030203" pitchFamily="2" charset="-79"/>
                <a:cs typeface="Aharoni" panose="02010803020104030203" pitchFamily="2" charset="-79"/>
              </a:rPr>
              <a:t>D – Homersko pitanje – seminarski rad, korelacija s predmetom hrvatski jezik </a:t>
            </a:r>
          </a:p>
        </p:txBody>
      </p:sp>
    </p:spTree>
    <p:extLst>
      <p:ext uri="{BB962C8B-B14F-4D97-AF65-F5344CB8AC3E}">
        <p14:creationId xmlns:p14="http://schemas.microsoft.com/office/powerpoint/2010/main" val="6553553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C959F77B-9449-4054-9770-8A7DA8E60734}"/>
              </a:ext>
            </a:extLst>
          </p:cNvPr>
          <p:cNvSpPr>
            <a:spLocks noGrp="1"/>
          </p:cNvSpPr>
          <p:nvPr>
            <p:ph type="title"/>
          </p:nvPr>
        </p:nvSpPr>
        <p:spPr>
          <a:xfrm>
            <a:off x="856060" y="618518"/>
            <a:ext cx="8036420" cy="794258"/>
          </a:xfrm>
        </p:spPr>
        <p:txBody>
          <a:bodyPr>
            <a:normAutofit/>
          </a:bodyPr>
          <a:lstStyle/>
          <a:p>
            <a:r>
              <a:rPr lang="hr-HR" sz="2800" dirty="0">
                <a:latin typeface="Aharoni" panose="02010803020104030203" pitchFamily="2" charset="-79"/>
                <a:cs typeface="Aharoni" panose="02010803020104030203" pitchFamily="2" charset="-79"/>
              </a:rPr>
              <a:t>Korišteni Izvori 22. 02. 2021.</a:t>
            </a:r>
          </a:p>
        </p:txBody>
      </p:sp>
      <p:sp>
        <p:nvSpPr>
          <p:cNvPr id="3" name="Rezervirano mjesto sadržaja 2">
            <a:extLst>
              <a:ext uri="{FF2B5EF4-FFF2-40B4-BE49-F238E27FC236}">
                <a16:creationId xmlns:a16="http://schemas.microsoft.com/office/drawing/2014/main" id="{D8EE1BFE-A192-43F4-975D-3F129C86A1B4}"/>
              </a:ext>
            </a:extLst>
          </p:cNvPr>
          <p:cNvSpPr>
            <a:spLocks noGrp="1"/>
          </p:cNvSpPr>
          <p:nvPr>
            <p:ph idx="1"/>
          </p:nvPr>
        </p:nvSpPr>
        <p:spPr>
          <a:xfrm>
            <a:off x="880858" y="1412776"/>
            <a:ext cx="8011622" cy="3541714"/>
          </a:xfrm>
        </p:spPr>
        <p:txBody>
          <a:bodyPr>
            <a:normAutofit fontScale="70000" lnSpcReduction="20000"/>
          </a:bodyPr>
          <a:lstStyle/>
          <a:p>
            <a:r>
              <a:rPr lang="hr-HR" dirty="0">
                <a:latin typeface="Aharoni" panose="02010803020104030203" pitchFamily="2" charset="-79"/>
                <a:cs typeface="Aharoni" panose="02010803020104030203" pitchFamily="2" charset="-79"/>
              </a:rPr>
              <a:t>https://nastava.asoo.hr/novosti/primjeri-za-provodenje-projekata-vrednovanja-i-ocjenjivanja-po-obrazovnim-sektorima/</a:t>
            </a:r>
          </a:p>
          <a:p>
            <a:r>
              <a:rPr lang="hr-HR" dirty="0">
                <a:latin typeface="Aharoni" panose="02010803020104030203" pitchFamily="2" charset="-79"/>
                <a:cs typeface="Aharoni" panose="02010803020104030203" pitchFamily="2" charset="-79"/>
              </a:rPr>
              <a:t>https://blog.thomasnet.com/emotional-connections-through-data</a:t>
            </a:r>
          </a:p>
          <a:p>
            <a:r>
              <a:rPr lang="hr-HR" dirty="0">
                <a:latin typeface="Aharoni" panose="02010803020104030203" pitchFamily="2" charset="-79"/>
                <a:cs typeface="Aharoni" panose="02010803020104030203" pitchFamily="2" charset="-79"/>
              </a:rPr>
              <a:t>https://commons.wikimedia.org/wiki/File:Franc_Kav%C4%8Di%C4%8D_-_Sokrat_z_u%C4%8Dencem_in_Diotimo.jpg</a:t>
            </a:r>
          </a:p>
          <a:p>
            <a:r>
              <a:rPr lang="hr-HR" dirty="0">
                <a:latin typeface="Aharoni" panose="02010803020104030203" pitchFamily="2" charset="-79"/>
                <a:cs typeface="Aharoni" panose="02010803020104030203" pitchFamily="2" charset="-79"/>
              </a:rPr>
              <a:t>https://www.matica.hr/filozofska.skola/</a:t>
            </a:r>
          </a:p>
          <a:p>
            <a:r>
              <a:rPr lang="hr-HR" dirty="0">
                <a:latin typeface="Aharoni" panose="02010803020104030203" pitchFamily="2" charset="-79"/>
                <a:cs typeface="Aharoni" panose="02010803020104030203" pitchFamily="2" charset="-79"/>
              </a:rPr>
              <a:t>https://commons.wikimedia.org/wiki/File:Alexander_and_Aristotle.jpg</a:t>
            </a:r>
          </a:p>
          <a:p>
            <a:r>
              <a:rPr lang="hr-HR" dirty="0">
                <a:latin typeface="Aharoni" panose="02010803020104030203" pitchFamily="2" charset="-79"/>
                <a:cs typeface="Aharoni" panose="02010803020104030203" pitchFamily="2" charset="-79"/>
              </a:rPr>
              <a:t>https://commons.wikimedia.org/wiki/File:Florence_nightingale_at_st_thomas.jpg</a:t>
            </a:r>
          </a:p>
        </p:txBody>
      </p:sp>
    </p:spTree>
    <p:extLst>
      <p:ext uri="{BB962C8B-B14F-4D97-AF65-F5344CB8AC3E}">
        <p14:creationId xmlns:p14="http://schemas.microsoft.com/office/powerpoint/2010/main" val="7691198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A39201-74D2-4A67-87D8-90370C0DBDB2}"/>
              </a:ext>
            </a:extLst>
          </p:cNvPr>
          <p:cNvSpPr>
            <a:spLocks noGrp="1"/>
          </p:cNvSpPr>
          <p:nvPr>
            <p:ph type="title"/>
          </p:nvPr>
        </p:nvSpPr>
        <p:spPr>
          <a:xfrm>
            <a:off x="457200" y="274638"/>
            <a:ext cx="7467600" cy="1714500"/>
          </a:xfrm>
        </p:spPr>
        <p:txBody>
          <a:bodyPr>
            <a:normAutofit fontScale="90000"/>
          </a:bodyPr>
          <a:lstStyle/>
          <a:p>
            <a:pPr algn="ctr">
              <a:defRPr/>
            </a:pPr>
            <a:r>
              <a:rPr lang="hr-HR" sz="4000" i="1" dirty="0"/>
              <a:t>Hvala na pozornosti </a:t>
            </a:r>
            <a:r>
              <a:rPr lang="hr-HR" i="1" dirty="0"/>
              <a:t>!</a:t>
            </a:r>
            <a:br>
              <a:rPr lang="hr-HR" i="1" dirty="0"/>
            </a:br>
            <a:br>
              <a:rPr lang="hr-HR" i="1" dirty="0"/>
            </a:br>
            <a:r>
              <a:rPr lang="hr-HR" sz="2400" i="1" dirty="0"/>
              <a:t>Ira Beck</a:t>
            </a:r>
            <a:br>
              <a:rPr lang="hr-HR" sz="1800" i="1" dirty="0"/>
            </a:br>
            <a:r>
              <a:rPr lang="hr-HR" sz="1800" i="1" dirty="0"/>
              <a:t>Škola za medicinske sestre Vrapče</a:t>
            </a:r>
            <a:br>
              <a:rPr lang="hr-HR" sz="1800" i="1" dirty="0"/>
            </a:br>
            <a:endParaRPr lang="hr-HR" sz="1800" i="1" dirty="0"/>
          </a:p>
        </p:txBody>
      </p:sp>
      <p:pic>
        <p:nvPicPr>
          <p:cNvPr id="6" name="Rezervirano mjesto sadržaja 5">
            <a:extLst>
              <a:ext uri="{FF2B5EF4-FFF2-40B4-BE49-F238E27FC236}">
                <a16:creationId xmlns:a16="http://schemas.microsoft.com/office/drawing/2014/main" id="{D11AAA54-4CB3-4468-8F03-E3FFFAB20630}"/>
              </a:ext>
            </a:extLst>
          </p:cNvPr>
          <p:cNvPicPr>
            <a:picLocks noGrp="1" noChangeAspect="1"/>
          </p:cNvPicPr>
          <p:nvPr>
            <p:ph idx="1"/>
          </p:nvPr>
        </p:nvPicPr>
        <p:blipFill>
          <a:blip r:embed="rId2"/>
          <a:stretch>
            <a:fillRect/>
          </a:stretch>
        </p:blipFill>
        <p:spPr>
          <a:xfrm>
            <a:off x="5742484" y="2701181"/>
            <a:ext cx="2619375" cy="2167682"/>
          </a:xfrm>
          <a:prstGeom prst="rect">
            <a:avLst/>
          </a:prstGeom>
        </p:spPr>
      </p:pic>
      <p:pic>
        <p:nvPicPr>
          <p:cNvPr id="7" name="Slika 6">
            <a:extLst>
              <a:ext uri="{FF2B5EF4-FFF2-40B4-BE49-F238E27FC236}">
                <a16:creationId xmlns:a16="http://schemas.microsoft.com/office/drawing/2014/main" id="{A740493F-6F14-414B-9CEF-48DDF3DC3396}"/>
              </a:ext>
            </a:extLst>
          </p:cNvPr>
          <p:cNvPicPr>
            <a:picLocks noChangeAspect="1"/>
          </p:cNvPicPr>
          <p:nvPr/>
        </p:nvPicPr>
        <p:blipFill>
          <a:blip r:embed="rId3"/>
          <a:stretch>
            <a:fillRect/>
          </a:stretch>
        </p:blipFill>
        <p:spPr>
          <a:xfrm>
            <a:off x="827584" y="2204864"/>
            <a:ext cx="4914900" cy="329565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7B9CE-C10E-4AE9-8CC0-C1354281B633}"/>
              </a:ext>
            </a:extLst>
          </p:cNvPr>
          <p:cNvSpPr>
            <a:spLocks noGrp="1"/>
          </p:cNvSpPr>
          <p:nvPr>
            <p:ph type="title"/>
          </p:nvPr>
        </p:nvSpPr>
        <p:spPr/>
        <p:txBody>
          <a:bodyPr>
            <a:normAutofit fontScale="90000"/>
          </a:bodyPr>
          <a:lstStyle/>
          <a:p>
            <a:pPr algn="ctr" eaLnBrk="1" fontAlgn="auto" hangingPunct="1">
              <a:spcAft>
                <a:spcPts val="0"/>
              </a:spcAft>
              <a:defRPr/>
            </a:pPr>
            <a:r>
              <a:rPr lang="hr-HR" dirty="0"/>
              <a:t> </a:t>
            </a:r>
            <a:r>
              <a:rPr lang="hr-HR" dirty="0">
                <a:latin typeface="Aharoni" panose="02010803020104030203" pitchFamily="2" charset="-79"/>
                <a:cs typeface="Aharoni" panose="02010803020104030203" pitchFamily="2" charset="-79"/>
              </a:rPr>
              <a:t>Vrednovanje ostvarenosti ishoda</a:t>
            </a:r>
            <a:br>
              <a:rPr lang="hr-HR" dirty="0">
                <a:latin typeface="Aharoni" panose="02010803020104030203" pitchFamily="2" charset="-79"/>
                <a:cs typeface="Aharoni" panose="02010803020104030203" pitchFamily="2" charset="-79"/>
              </a:rPr>
            </a:br>
            <a:r>
              <a:rPr lang="hr-HR" dirty="0">
                <a:latin typeface="Aharoni" panose="02010803020104030203" pitchFamily="2" charset="-79"/>
                <a:cs typeface="Aharoni" panose="02010803020104030203" pitchFamily="2" charset="-79"/>
              </a:rPr>
              <a:t>1. sastavnice ocjenjivanja</a:t>
            </a:r>
          </a:p>
        </p:txBody>
      </p:sp>
      <p:sp>
        <p:nvSpPr>
          <p:cNvPr id="3" name="Content Placeholder 2">
            <a:extLst>
              <a:ext uri="{FF2B5EF4-FFF2-40B4-BE49-F238E27FC236}">
                <a16:creationId xmlns:a16="http://schemas.microsoft.com/office/drawing/2014/main" id="{77088C76-763A-46A4-816C-9027367520F5}"/>
              </a:ext>
            </a:extLst>
          </p:cNvPr>
          <p:cNvSpPr>
            <a:spLocks noGrp="1"/>
          </p:cNvSpPr>
          <p:nvPr>
            <p:ph idx="1"/>
          </p:nvPr>
        </p:nvSpPr>
        <p:spPr>
          <a:xfrm>
            <a:off x="856060" y="2249486"/>
            <a:ext cx="8108428" cy="4419873"/>
          </a:xfrm>
        </p:spPr>
        <p:txBody>
          <a:bodyPr>
            <a:normAutofit fontScale="25000" lnSpcReduction="20000"/>
          </a:bodyPr>
          <a:lstStyle/>
          <a:p>
            <a:pPr marL="274320" indent="-274320" eaLnBrk="1" fontAlgn="auto" hangingPunct="1">
              <a:spcAft>
                <a:spcPts val="0"/>
              </a:spcAft>
              <a:buFont typeface="Wingdings"/>
              <a:buChar char=""/>
              <a:defRPr/>
            </a:pPr>
            <a:r>
              <a:rPr lang="hr-HR" sz="6400" b="1" dirty="0">
                <a:latin typeface="Aharoni" panose="02010803020104030203" pitchFamily="2" charset="-79"/>
                <a:cs typeface="Aharoni" panose="02010803020104030203" pitchFamily="2" charset="-79"/>
              </a:rPr>
              <a:t> </a:t>
            </a:r>
            <a:r>
              <a:rPr lang="hr-HR" sz="11200" b="1" dirty="0">
                <a:latin typeface="Aharoni" panose="02010803020104030203" pitchFamily="2" charset="-79"/>
                <a:cs typeface="Aharoni" panose="02010803020104030203" pitchFamily="2" charset="-79"/>
              </a:rPr>
              <a:t>Vokabular</a:t>
            </a:r>
          </a:p>
          <a:p>
            <a:pPr marL="274320" indent="-274320" eaLnBrk="1" fontAlgn="auto" hangingPunct="1">
              <a:spcAft>
                <a:spcPts val="0"/>
              </a:spcAft>
              <a:buFont typeface="Wingdings"/>
              <a:buChar char=""/>
              <a:defRPr/>
            </a:pPr>
            <a:r>
              <a:rPr lang="hr-HR" sz="11200" b="1" dirty="0">
                <a:latin typeface="Aharoni" panose="02010803020104030203" pitchFamily="2" charset="-79"/>
                <a:cs typeface="Aharoni" panose="02010803020104030203" pitchFamily="2" charset="-79"/>
              </a:rPr>
              <a:t> Usvojenost sadržaja</a:t>
            </a:r>
          </a:p>
          <a:p>
            <a:pPr marL="274320" indent="-274320" eaLnBrk="1" fontAlgn="auto" hangingPunct="1">
              <a:spcAft>
                <a:spcPts val="0"/>
              </a:spcAft>
              <a:buFont typeface="Wingdings"/>
              <a:buChar char=""/>
              <a:defRPr/>
            </a:pPr>
            <a:r>
              <a:rPr lang="hr-HR" sz="11200" b="1" dirty="0">
                <a:latin typeface="Aharoni" panose="02010803020104030203" pitchFamily="2" charset="-79"/>
                <a:cs typeface="Aharoni" panose="02010803020104030203" pitchFamily="2" charset="-79"/>
              </a:rPr>
              <a:t> Primjena sadržaja </a:t>
            </a:r>
          </a:p>
          <a:p>
            <a:pPr marL="274320" indent="-274320" eaLnBrk="1" fontAlgn="auto" hangingPunct="1">
              <a:spcAft>
                <a:spcPts val="0"/>
              </a:spcAft>
              <a:buFont typeface="Wingdings"/>
              <a:buChar char=""/>
              <a:defRPr/>
            </a:pPr>
            <a:r>
              <a:rPr lang="hr-HR" sz="11200" b="1" dirty="0">
                <a:latin typeface="Aharoni" panose="02010803020104030203" pitchFamily="2" charset="-79"/>
                <a:cs typeface="Aharoni" panose="02010803020104030203" pitchFamily="2" charset="-79"/>
              </a:rPr>
              <a:t> Samostalni rad </a:t>
            </a:r>
          </a:p>
          <a:p>
            <a:pPr marL="0" indent="0" eaLnBrk="1" fontAlgn="auto" hangingPunct="1">
              <a:spcAft>
                <a:spcPts val="0"/>
              </a:spcAft>
              <a:buFont typeface="Wingdings" panose="05000000000000000000" pitchFamily="2" charset="2"/>
              <a:buNone/>
              <a:defRPr/>
            </a:pPr>
            <a:r>
              <a:rPr lang="hr-HR" sz="11200" dirty="0">
                <a:latin typeface="Aharoni" panose="02010803020104030203" pitchFamily="2" charset="-79"/>
                <a:cs typeface="Aharoni" panose="02010803020104030203" pitchFamily="2" charset="-79"/>
              </a:rPr>
              <a:t>sve aktivnosti učenika prema zadanom obrascu ili slobodno odabranom metodom, individualno ili kao dio grupnog uratka na satovima lat., međupredmetne nastave, kod kuće...)</a:t>
            </a:r>
          </a:p>
          <a:p>
            <a:pPr marL="0" indent="0" eaLnBrk="1" fontAlgn="auto" hangingPunct="1">
              <a:spcAft>
                <a:spcPts val="0"/>
              </a:spcAft>
              <a:buFont typeface="Wingdings"/>
              <a:buNone/>
              <a:defRPr/>
            </a:pPr>
            <a:r>
              <a:rPr lang="hr-HR" sz="3200" b="1" dirty="0"/>
              <a:t> </a:t>
            </a:r>
          </a:p>
          <a:p>
            <a:pPr marL="274320" indent="-274320" eaLnBrk="1" fontAlgn="auto" hangingPunct="1">
              <a:spcAft>
                <a:spcPts val="0"/>
              </a:spcAft>
              <a:buFont typeface="Wingdings"/>
              <a:buChar char=""/>
              <a:defRPr/>
            </a:pPr>
            <a:endParaRPr lang="hr-H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2CDEB9-5FAF-479C-AE57-620F61C43BBB}"/>
              </a:ext>
            </a:extLst>
          </p:cNvPr>
          <p:cNvSpPr>
            <a:spLocks noGrp="1"/>
          </p:cNvSpPr>
          <p:nvPr>
            <p:ph type="title"/>
          </p:nvPr>
        </p:nvSpPr>
        <p:spPr>
          <a:xfrm>
            <a:off x="395288" y="260350"/>
            <a:ext cx="7467600" cy="1143000"/>
          </a:xfrm>
        </p:spPr>
        <p:txBody>
          <a:bodyPr/>
          <a:lstStyle/>
          <a:p>
            <a:pPr>
              <a:defRPr/>
            </a:pPr>
            <a:br>
              <a:rPr lang="hr-HR" dirty="0"/>
            </a:br>
            <a:r>
              <a:rPr lang="hr-HR" dirty="0"/>
              <a:t>2. </a:t>
            </a:r>
            <a:r>
              <a:rPr lang="hr-HR" dirty="0">
                <a:latin typeface="Aharoni" panose="02010803020104030203" pitchFamily="2" charset="-79"/>
                <a:cs typeface="Aharoni" panose="02010803020104030203" pitchFamily="2" charset="-79"/>
              </a:rPr>
              <a:t>Kriteriji ocjenjivanja</a:t>
            </a:r>
          </a:p>
        </p:txBody>
      </p:sp>
      <p:sp>
        <p:nvSpPr>
          <p:cNvPr id="11267" name="Content Placeholder 2">
            <a:extLst>
              <a:ext uri="{FF2B5EF4-FFF2-40B4-BE49-F238E27FC236}">
                <a16:creationId xmlns:a16="http://schemas.microsoft.com/office/drawing/2014/main" id="{9356C551-6EFF-41A8-A4DB-B0D16D906E77}"/>
              </a:ext>
            </a:extLst>
          </p:cNvPr>
          <p:cNvSpPr>
            <a:spLocks noGrp="1"/>
          </p:cNvSpPr>
          <p:nvPr>
            <p:ph idx="1"/>
          </p:nvPr>
        </p:nvSpPr>
        <p:spPr>
          <a:xfrm>
            <a:off x="457200" y="1403350"/>
            <a:ext cx="8291512" cy="5070475"/>
          </a:xfrm>
        </p:spPr>
        <p:txBody>
          <a:bodyPr>
            <a:normAutofit fontScale="92500" lnSpcReduction="10000"/>
          </a:bodyPr>
          <a:lstStyle/>
          <a:p>
            <a:r>
              <a:rPr lang="hr-HR" altLang="sr-Latn-RS" b="1" dirty="0">
                <a:latin typeface="Aharoni" panose="02010803020104030203" pitchFamily="2" charset="-79"/>
                <a:cs typeface="Aharoni" panose="02010803020104030203" pitchFamily="2" charset="-79"/>
              </a:rPr>
              <a:t>dovoljan</a:t>
            </a:r>
            <a:r>
              <a:rPr lang="hr-HR" altLang="sr-Latn-RS" dirty="0">
                <a:latin typeface="Aharoni" panose="02010803020104030203" pitchFamily="2" charset="-79"/>
                <a:cs typeface="Aharoni" panose="02010803020104030203" pitchFamily="2" charset="-79"/>
              </a:rPr>
              <a:t> =</a:t>
            </a:r>
            <a:r>
              <a:rPr lang="hr-HR" altLang="sr-Latn-RS" b="1" i="1" dirty="0">
                <a:latin typeface="Aharoni" panose="02010803020104030203" pitchFamily="2" charset="-79"/>
                <a:cs typeface="Aharoni" panose="02010803020104030203" pitchFamily="2" charset="-79"/>
              </a:rPr>
              <a:t>prepoznavanje</a:t>
            </a:r>
            <a:r>
              <a:rPr lang="hr-HR" altLang="sr-Latn-RS" dirty="0">
                <a:latin typeface="Aharoni" panose="02010803020104030203" pitchFamily="2" charset="-79"/>
                <a:cs typeface="Aharoni" panose="02010803020104030203" pitchFamily="2" charset="-79"/>
              </a:rPr>
              <a:t> značenja i</a:t>
            </a:r>
            <a:r>
              <a:rPr lang="hr-HR" altLang="sr-Latn-RS" b="1" i="1" dirty="0">
                <a:latin typeface="Aharoni" panose="02010803020104030203" pitchFamily="2" charset="-79"/>
                <a:cs typeface="Aharoni" panose="02010803020104030203" pitchFamily="2" charset="-79"/>
              </a:rPr>
              <a:t> shvaćanje </a:t>
            </a:r>
            <a:r>
              <a:rPr lang="hr-HR" altLang="sr-Latn-RS" dirty="0">
                <a:latin typeface="Aharoni" panose="02010803020104030203" pitchFamily="2" charset="-79"/>
                <a:cs typeface="Aharoni" panose="02010803020104030203" pitchFamily="2" charset="-79"/>
              </a:rPr>
              <a:t>osnovnih jezičnih zakonitosti i pojmova te </a:t>
            </a:r>
            <a:r>
              <a:rPr lang="hr-HR" altLang="sr-Latn-RS" i="1" u="sng" dirty="0">
                <a:latin typeface="Aharoni" panose="02010803020104030203" pitchFamily="2" charset="-79"/>
                <a:cs typeface="Aharoni" panose="02010803020104030203" pitchFamily="2" charset="-79"/>
              </a:rPr>
              <a:t>temeljnog</a:t>
            </a:r>
            <a:r>
              <a:rPr lang="hr-HR" altLang="sr-Latn-RS" dirty="0">
                <a:latin typeface="Aharoni" panose="02010803020104030203" pitchFamily="2" charset="-79"/>
                <a:cs typeface="Aharoni" panose="02010803020104030203" pitchFamily="2" charset="-79"/>
              </a:rPr>
              <a:t> fonda riječi</a:t>
            </a:r>
          </a:p>
          <a:p>
            <a:r>
              <a:rPr lang="hr-HR" altLang="sr-Latn-RS" b="1" dirty="0">
                <a:latin typeface="Aharoni" panose="02010803020104030203" pitchFamily="2" charset="-79"/>
                <a:cs typeface="Aharoni" panose="02010803020104030203" pitchFamily="2" charset="-79"/>
              </a:rPr>
              <a:t>dobar </a:t>
            </a:r>
            <a:r>
              <a:rPr lang="hr-HR" altLang="sr-Latn-RS" dirty="0">
                <a:latin typeface="Aharoni" panose="02010803020104030203" pitchFamily="2" charset="-79"/>
                <a:cs typeface="Aharoni" panose="02010803020104030203" pitchFamily="2" charset="-79"/>
              </a:rPr>
              <a:t>=</a:t>
            </a:r>
            <a:r>
              <a:rPr lang="hr-HR" altLang="sr-Latn-RS" b="1" i="1" dirty="0">
                <a:latin typeface="Aharoni" panose="02010803020104030203" pitchFamily="2" charset="-79"/>
                <a:cs typeface="Aharoni" panose="02010803020104030203" pitchFamily="2" charset="-79"/>
              </a:rPr>
              <a:t>nabrajanje/primjena</a:t>
            </a:r>
            <a:r>
              <a:rPr lang="hr-HR" altLang="sr-Latn-RS" dirty="0">
                <a:latin typeface="Aharoni" panose="02010803020104030203" pitchFamily="2" charset="-79"/>
                <a:cs typeface="Aharoni" panose="02010803020104030203" pitchFamily="2" charset="-79"/>
              </a:rPr>
              <a:t> zakonitosti, mogućnost </a:t>
            </a:r>
            <a:r>
              <a:rPr lang="hr-HR" altLang="sr-Latn-RS" b="1" i="1" dirty="0">
                <a:latin typeface="Aharoni" panose="02010803020104030203" pitchFamily="2" charset="-79"/>
                <a:cs typeface="Aharoni" panose="02010803020104030203" pitchFamily="2" charset="-79"/>
              </a:rPr>
              <a:t>analize ili tvorbe </a:t>
            </a:r>
            <a:r>
              <a:rPr lang="hr-HR" altLang="sr-Latn-RS" dirty="0">
                <a:latin typeface="Aharoni" panose="02010803020104030203" pitchFamily="2" charset="-79"/>
                <a:cs typeface="Aharoni" panose="02010803020104030203" pitchFamily="2" charset="-79"/>
              </a:rPr>
              <a:t>oblika, poznavanje </a:t>
            </a:r>
            <a:r>
              <a:rPr lang="hr-HR" altLang="sr-Latn-RS" i="1" u="sng" dirty="0">
                <a:latin typeface="Aharoni" panose="02010803020104030203" pitchFamily="2" charset="-79"/>
                <a:cs typeface="Aharoni" panose="02010803020104030203" pitchFamily="2" charset="-79"/>
              </a:rPr>
              <a:t>većeg</a:t>
            </a:r>
            <a:r>
              <a:rPr lang="hr-HR" altLang="sr-Latn-RS" dirty="0">
                <a:latin typeface="Aharoni" panose="02010803020104030203" pitchFamily="2" charset="-79"/>
                <a:cs typeface="Aharoni" panose="02010803020104030203" pitchFamily="2" charset="-79"/>
              </a:rPr>
              <a:t> fonda riječi</a:t>
            </a:r>
          </a:p>
          <a:p>
            <a:r>
              <a:rPr lang="hr-HR" altLang="sr-Latn-RS" dirty="0">
                <a:latin typeface="Aharoni" panose="02010803020104030203" pitchFamily="2" charset="-79"/>
                <a:cs typeface="Aharoni" panose="02010803020104030203" pitchFamily="2" charset="-79"/>
              </a:rPr>
              <a:t>vrlo dobar = uglavnom samostalna primjena zakonitosti i iznimnosti, prevođenje većih cjelina, poznavanje i uporaba velikog broja stručnih termina, sposobnost analize i sinteze većih dijelova stručnog teksta</a:t>
            </a:r>
          </a:p>
          <a:p>
            <a:r>
              <a:rPr lang="hr-HR" altLang="sr-Latn-RS" dirty="0">
                <a:latin typeface="Aharoni" panose="02010803020104030203" pitchFamily="2" charset="-79"/>
                <a:cs typeface="Aharoni" panose="02010803020104030203" pitchFamily="2" charset="-79"/>
              </a:rPr>
              <a:t>odličan = potpuna samostalnost u radu, vladanje jezikom u usmenoj i pismenoj komunikaciji, odlično poznavanje stručnog i općeg vokabulara te izvrsno snalaženje u svim elementima ocjenjivanja</a:t>
            </a:r>
          </a:p>
          <a:p>
            <a:endParaRPr lang="hr-HR" altLang="sr-Latn-R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64EDB-7143-445C-97FA-EA188593D3EF}"/>
              </a:ext>
            </a:extLst>
          </p:cNvPr>
          <p:cNvSpPr>
            <a:spLocks noGrp="1"/>
          </p:cNvSpPr>
          <p:nvPr>
            <p:ph type="title"/>
          </p:nvPr>
        </p:nvSpPr>
        <p:spPr/>
        <p:txBody>
          <a:bodyPr/>
          <a:lstStyle/>
          <a:p>
            <a:pPr>
              <a:defRPr/>
            </a:pPr>
            <a:r>
              <a:rPr lang="hr-HR" dirty="0">
                <a:latin typeface="Aharoni" panose="02010803020104030203" pitchFamily="2" charset="-79"/>
                <a:cs typeface="Aharoni" panose="02010803020104030203" pitchFamily="2" charset="-79"/>
              </a:rPr>
              <a:t>Sastavnice procjenjivanja samostalnog rada učenika</a:t>
            </a:r>
          </a:p>
        </p:txBody>
      </p:sp>
      <p:sp>
        <p:nvSpPr>
          <p:cNvPr id="12291" name="Content Placeholder 2">
            <a:extLst>
              <a:ext uri="{FF2B5EF4-FFF2-40B4-BE49-F238E27FC236}">
                <a16:creationId xmlns:a16="http://schemas.microsoft.com/office/drawing/2014/main" id="{8A8D37B1-9B8D-41D7-9A53-358F6ED6202C}"/>
              </a:ext>
            </a:extLst>
          </p:cNvPr>
          <p:cNvSpPr>
            <a:spLocks noGrp="1"/>
          </p:cNvSpPr>
          <p:nvPr>
            <p:ph idx="1"/>
          </p:nvPr>
        </p:nvSpPr>
        <p:spPr>
          <a:xfrm>
            <a:off x="859864" y="2420888"/>
            <a:ext cx="7429499" cy="3541714"/>
          </a:xfrm>
        </p:spPr>
        <p:txBody>
          <a:bodyPr>
            <a:normAutofit/>
          </a:bodyPr>
          <a:lstStyle/>
          <a:p>
            <a:pPr marL="0" indent="0">
              <a:buNone/>
            </a:pPr>
            <a:r>
              <a:rPr lang="hr-HR" altLang="sr-Latn-RS" dirty="0">
                <a:latin typeface="Aharoni" panose="02010803020104030203" pitchFamily="2" charset="-79"/>
                <a:cs typeface="Aharoni" panose="02010803020104030203" pitchFamily="2" charset="-79"/>
              </a:rPr>
              <a:t>učenik slijedi osnovne upute, postavlja pitanja, razrađuje i dograđuje osnovni plan rada</a:t>
            </a:r>
          </a:p>
          <a:p>
            <a:pPr marL="0" indent="0">
              <a:buNone/>
            </a:pPr>
            <a:r>
              <a:rPr lang="hr-HR" altLang="sr-Latn-RS" dirty="0">
                <a:latin typeface="Aharoni" panose="02010803020104030203" pitchFamily="2" charset="-79"/>
                <a:cs typeface="Aharoni" panose="02010803020104030203" pitchFamily="2" charset="-79"/>
              </a:rPr>
              <a:t>odabire način prezentiranja svoga rada </a:t>
            </a:r>
          </a:p>
          <a:p>
            <a:pPr marL="0" indent="0">
              <a:buNone/>
            </a:pPr>
            <a:r>
              <a:rPr lang="hr-HR" altLang="sr-Latn-RS" dirty="0">
                <a:latin typeface="Aharoni" panose="02010803020104030203" pitchFamily="2" charset="-79"/>
                <a:cs typeface="Aharoni" panose="02010803020104030203" pitchFamily="2" charset="-79"/>
              </a:rPr>
              <a:t>koristi odgovarajuće alate, metode, izvore i sl.</a:t>
            </a:r>
          </a:p>
          <a:p>
            <a:pPr marL="0" indent="0">
              <a:buNone/>
            </a:pPr>
            <a:r>
              <a:rPr lang="hr-HR" altLang="sr-Latn-RS" dirty="0">
                <a:latin typeface="Aharoni" panose="02010803020104030203" pitchFamily="2" charset="-79"/>
                <a:cs typeface="Aharoni" panose="02010803020104030203" pitchFamily="2" charset="-79"/>
              </a:rPr>
              <a:t>prezentira svoj rad</a:t>
            </a:r>
          </a:p>
          <a:p>
            <a:pPr marL="0" indent="0">
              <a:buNone/>
            </a:pPr>
            <a:r>
              <a:rPr lang="hr-HR" altLang="sr-Latn-RS" dirty="0">
                <a:latin typeface="Aharoni" panose="02010803020104030203" pitchFamily="2" charset="-79"/>
                <a:cs typeface="Aharoni" panose="02010803020104030203" pitchFamily="2" charset="-79"/>
              </a:rPr>
              <a:t>vodi diskusiju ili odgovara na pitanja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E18BE-CCFB-4FBE-8627-E6DB3110A0F6}"/>
              </a:ext>
            </a:extLst>
          </p:cNvPr>
          <p:cNvSpPr>
            <a:spLocks noGrp="1"/>
          </p:cNvSpPr>
          <p:nvPr>
            <p:ph type="title"/>
          </p:nvPr>
        </p:nvSpPr>
        <p:spPr>
          <a:xfrm>
            <a:off x="856060" y="618518"/>
            <a:ext cx="7429499" cy="981682"/>
          </a:xfrm>
        </p:spPr>
        <p:txBody>
          <a:bodyPr>
            <a:normAutofit fontScale="90000"/>
          </a:bodyPr>
          <a:lstStyle/>
          <a:p>
            <a:pPr>
              <a:defRPr/>
            </a:pPr>
            <a:r>
              <a:rPr lang="hr-HR" dirty="0">
                <a:latin typeface="Aharoni" panose="02010803020104030203" pitchFamily="2" charset="-79"/>
                <a:cs typeface="Aharoni" panose="02010803020104030203" pitchFamily="2" charset="-79"/>
              </a:rPr>
              <a:t>Samostalni rad učenika-sadržaji</a:t>
            </a:r>
          </a:p>
        </p:txBody>
      </p:sp>
      <p:sp>
        <p:nvSpPr>
          <p:cNvPr id="26627" name="Content Placeholder 2">
            <a:extLst>
              <a:ext uri="{FF2B5EF4-FFF2-40B4-BE49-F238E27FC236}">
                <a16:creationId xmlns:a16="http://schemas.microsoft.com/office/drawing/2014/main" id="{D9F72207-FF47-408E-A144-1621417F668C}"/>
              </a:ext>
            </a:extLst>
          </p:cNvPr>
          <p:cNvSpPr>
            <a:spLocks noGrp="1"/>
          </p:cNvSpPr>
          <p:nvPr>
            <p:ph idx="1"/>
          </p:nvPr>
        </p:nvSpPr>
        <p:spPr>
          <a:xfrm>
            <a:off x="457200" y="1600200"/>
            <a:ext cx="8075240" cy="4997450"/>
          </a:xfrm>
        </p:spPr>
        <p:txBody>
          <a:bodyPr>
            <a:normAutofit/>
          </a:bodyPr>
          <a:lstStyle/>
          <a:p>
            <a:r>
              <a:rPr lang="hr-HR" altLang="sr-Latn-RS" dirty="0">
                <a:latin typeface="Aharoni" panose="02010803020104030203" pitchFamily="2" charset="-79"/>
                <a:cs typeface="Aharoni" panose="02010803020104030203" pitchFamily="2" charset="-79"/>
              </a:rPr>
              <a:t>najčešće civilizacijsko-kulturološki sadržaji</a:t>
            </a:r>
          </a:p>
          <a:p>
            <a:r>
              <a:rPr lang="hr-HR" altLang="sr-Latn-RS" dirty="0">
                <a:latin typeface="Aharoni" panose="02010803020104030203" pitchFamily="2" charset="-79"/>
                <a:cs typeface="Aharoni" panose="02010803020104030203" pitchFamily="2" charset="-79"/>
              </a:rPr>
              <a:t>osvještavanje nacionalnog identiteta kao dijela šire EU zajednice, zajedničkog antičkog izvorišta</a:t>
            </a:r>
          </a:p>
          <a:p>
            <a:r>
              <a:rPr lang="hr-HR" altLang="sr-Latn-RS" dirty="0" err="1">
                <a:latin typeface="Aharoni" panose="02010803020104030203" pitchFamily="2" charset="-79"/>
                <a:cs typeface="Aharoni" panose="02010803020104030203" pitchFamily="2" charset="-79"/>
              </a:rPr>
              <a:t>međupredmetne</a:t>
            </a:r>
            <a:r>
              <a:rPr lang="hr-HR" altLang="sr-Latn-RS" dirty="0">
                <a:latin typeface="Aharoni" panose="02010803020104030203" pitchFamily="2" charset="-79"/>
                <a:cs typeface="Aharoni" panose="02010803020104030203" pitchFamily="2" charset="-79"/>
              </a:rPr>
              <a:t> teme, korelacije sa </a:t>
            </a:r>
            <a:r>
              <a:rPr lang="hr-HR" altLang="sr-Latn-RS" i="1" dirty="0">
                <a:latin typeface="Aharoni" panose="02010803020104030203" pitchFamily="2" charset="-79"/>
                <a:cs typeface="Aharoni" panose="02010803020104030203" pitchFamily="2" charset="-79"/>
              </a:rPr>
              <a:t>svim</a:t>
            </a:r>
            <a:r>
              <a:rPr lang="hr-HR" altLang="sr-Latn-RS" dirty="0">
                <a:latin typeface="Aharoni" panose="02010803020104030203" pitchFamily="2" charset="-79"/>
                <a:cs typeface="Aharoni" panose="02010803020104030203" pitchFamily="2" charset="-79"/>
              </a:rPr>
              <a:t> predmetima</a:t>
            </a:r>
          </a:p>
          <a:p>
            <a:r>
              <a:rPr lang="hr-HR" altLang="sr-Latn-RS" dirty="0">
                <a:latin typeface="Aharoni" panose="02010803020104030203" pitchFamily="2" charset="-79"/>
                <a:cs typeface="Aharoni" panose="02010803020104030203" pitchFamily="2" charset="-79"/>
              </a:rPr>
              <a:t>uključenost u izvannastavne aktivnosti</a:t>
            </a:r>
          </a:p>
          <a:p>
            <a:r>
              <a:rPr lang="hr-HR" altLang="sr-Latn-RS" dirty="0">
                <a:latin typeface="Aharoni" panose="02010803020104030203" pitchFamily="2" charset="-79"/>
                <a:cs typeface="Aharoni" panose="02010803020104030203" pitchFamily="2" charset="-79"/>
              </a:rPr>
              <a:t>zastupljenost u projektnim ili terenskim nastavnim sadržajima</a:t>
            </a:r>
          </a:p>
          <a:p>
            <a:r>
              <a:rPr lang="hr-HR" altLang="sr-Latn-RS" dirty="0">
                <a:latin typeface="Aharoni" panose="02010803020104030203" pitchFamily="2" charset="-79"/>
                <a:cs typeface="Aharoni" panose="02010803020104030203" pitchFamily="2" charset="-79"/>
              </a:rPr>
              <a:t>vođena aktivnost ili potpuno samostalna -</a:t>
            </a:r>
            <a:endParaRPr lang="hr-HR" altLang="sr-Latn-RS" i="1" dirty="0">
              <a:latin typeface="Aharoni" panose="02010803020104030203" pitchFamily="2" charset="-79"/>
              <a:cs typeface="Aharoni" panose="02010803020104030203" pitchFamily="2" charset="-79"/>
            </a:endParaRPr>
          </a:p>
          <a:p>
            <a:endParaRPr lang="hr-HR" altLang="sr-Latn-R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8E38A-5322-4B8A-BF2E-564CE0DC1485}"/>
              </a:ext>
            </a:extLst>
          </p:cNvPr>
          <p:cNvSpPr>
            <a:spLocks noGrp="1"/>
          </p:cNvSpPr>
          <p:nvPr>
            <p:ph type="title"/>
          </p:nvPr>
        </p:nvSpPr>
        <p:spPr>
          <a:xfrm>
            <a:off x="395536" y="116632"/>
            <a:ext cx="7467600" cy="720080"/>
          </a:xfrm>
        </p:spPr>
        <p:txBody>
          <a:bodyPr>
            <a:normAutofit fontScale="90000"/>
          </a:bodyPr>
          <a:lstStyle/>
          <a:p>
            <a:pPr algn="ctr" eaLnBrk="1" fontAlgn="auto" hangingPunct="1">
              <a:spcAft>
                <a:spcPts val="0"/>
              </a:spcAft>
              <a:defRPr/>
            </a:pPr>
            <a:r>
              <a:rPr lang="hr-HR" sz="3600" dirty="0">
                <a:latin typeface="Aharoni" panose="02010803020104030203" pitchFamily="2" charset="-79"/>
                <a:cs typeface="Aharoni" panose="02010803020104030203" pitchFamily="2" charset="-79"/>
              </a:rPr>
              <a:t>Civilizacijski sadržaji</a:t>
            </a:r>
            <a:br>
              <a:rPr lang="hr-HR" sz="2800" b="1" dirty="0"/>
            </a:br>
            <a:r>
              <a:rPr lang="hr-HR" sz="2800" b="1" dirty="0"/>
              <a:t> </a:t>
            </a:r>
            <a:endParaRPr lang="hr-HR" dirty="0"/>
          </a:p>
        </p:txBody>
      </p:sp>
      <p:sp>
        <p:nvSpPr>
          <p:cNvPr id="19459" name="Content Placeholder 2">
            <a:extLst>
              <a:ext uri="{FF2B5EF4-FFF2-40B4-BE49-F238E27FC236}">
                <a16:creationId xmlns:a16="http://schemas.microsoft.com/office/drawing/2014/main" id="{7835F3F3-7426-4429-8630-A4F0C6823408}"/>
              </a:ext>
            </a:extLst>
          </p:cNvPr>
          <p:cNvSpPr>
            <a:spLocks noGrp="1"/>
          </p:cNvSpPr>
          <p:nvPr>
            <p:ph idx="1"/>
          </p:nvPr>
        </p:nvSpPr>
        <p:spPr>
          <a:xfrm>
            <a:off x="256692" y="836712"/>
            <a:ext cx="8630616" cy="5760640"/>
          </a:xfrm>
        </p:spPr>
        <p:txBody>
          <a:bodyPr>
            <a:normAutofit/>
          </a:bodyPr>
          <a:lstStyle/>
          <a:p>
            <a:pPr eaLnBrk="1" hangingPunct="1">
              <a:defRPr/>
            </a:pPr>
            <a:r>
              <a:rPr lang="hr-HR" b="1" dirty="0">
                <a:latin typeface="Aharoni" panose="02010803020104030203" pitchFamily="2" charset="-79"/>
                <a:cs typeface="Aharoni" panose="02010803020104030203" pitchFamily="2" charset="-79"/>
              </a:rPr>
              <a:t>CILJ/ SVRHA JEDINICE ISHODA</a:t>
            </a:r>
          </a:p>
          <a:p>
            <a:pPr eaLnBrk="1" hangingPunct="1">
              <a:defRPr/>
            </a:pPr>
            <a:r>
              <a:rPr lang="hr-HR" dirty="0">
                <a:latin typeface="Aharoni" panose="02010803020104030203" pitchFamily="2" charset="-79"/>
                <a:cs typeface="Aharoni" panose="02010803020104030203" pitchFamily="2" charset="-79"/>
              </a:rPr>
              <a:t>- identificirati latinski jezik ne samo kao jezik struke, nego kao dio općeg kulturnog dobra </a:t>
            </a:r>
            <a:br>
              <a:rPr lang="hr-HR" dirty="0">
                <a:latin typeface="Aharoni" panose="02010803020104030203" pitchFamily="2" charset="-79"/>
                <a:cs typeface="Aharoni" panose="02010803020104030203" pitchFamily="2" charset="-79"/>
              </a:rPr>
            </a:br>
            <a:r>
              <a:rPr lang="hr-HR" dirty="0">
                <a:latin typeface="Aharoni" panose="02010803020104030203" pitchFamily="2" charset="-79"/>
                <a:cs typeface="Aharoni" panose="02010803020104030203" pitchFamily="2" charset="-79"/>
              </a:rPr>
              <a:t>- izgraditi svijest o ukorijenjenosti antičkih dosega u nacionalni identitet i njegov doprinos u stvaranju zajedničkog europskog kulturnog naslijeđa</a:t>
            </a:r>
          </a:p>
          <a:p>
            <a:pPr marL="0" indent="0" eaLnBrk="1" hangingPunct="1">
              <a:buFont typeface="Wingdings" panose="05000000000000000000" pitchFamily="2" charset="2"/>
              <a:buNone/>
              <a:defRPr/>
            </a:pPr>
            <a:r>
              <a:rPr lang="hr-HR" b="1" dirty="0"/>
              <a:t> </a:t>
            </a:r>
            <a:endParaRPr lang="hr-HR" dirty="0"/>
          </a:p>
          <a:p>
            <a:pPr eaLnBrk="1" hangingPunct="1">
              <a:defRPr/>
            </a:pPr>
            <a:endParaRPr lang="hr-HR" dirty="0"/>
          </a:p>
        </p:txBody>
      </p:sp>
      <p:pic>
        <p:nvPicPr>
          <p:cNvPr id="3" name="Slika 2">
            <a:extLst>
              <a:ext uri="{FF2B5EF4-FFF2-40B4-BE49-F238E27FC236}">
                <a16:creationId xmlns:a16="http://schemas.microsoft.com/office/drawing/2014/main" id="{8B24138C-A3A1-4F40-8F06-4B42134FBC82}"/>
              </a:ext>
            </a:extLst>
          </p:cNvPr>
          <p:cNvPicPr>
            <a:picLocks noChangeAspect="1"/>
          </p:cNvPicPr>
          <p:nvPr/>
        </p:nvPicPr>
        <p:blipFill>
          <a:blip r:embed="rId2"/>
          <a:stretch>
            <a:fillRect/>
          </a:stretch>
        </p:blipFill>
        <p:spPr>
          <a:xfrm>
            <a:off x="2483768" y="3690741"/>
            <a:ext cx="4030588" cy="269101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E757B9-DEF7-466D-953E-885537CADEE0}"/>
              </a:ext>
            </a:extLst>
          </p:cNvPr>
          <p:cNvSpPr>
            <a:spLocks noGrp="1"/>
          </p:cNvSpPr>
          <p:nvPr>
            <p:ph type="title"/>
          </p:nvPr>
        </p:nvSpPr>
        <p:spPr>
          <a:xfrm>
            <a:off x="457200" y="0"/>
            <a:ext cx="7467600" cy="1412875"/>
          </a:xfrm>
        </p:spPr>
        <p:txBody>
          <a:bodyPr>
            <a:normAutofit fontScale="90000"/>
          </a:bodyPr>
          <a:lstStyle/>
          <a:p>
            <a:pPr marL="273050" indent="-273050" algn="ctr" eaLnBrk="1" hangingPunct="1">
              <a:spcBef>
                <a:spcPts val="600"/>
              </a:spcBef>
              <a:defRPr/>
            </a:pPr>
            <a:r>
              <a:rPr lang="pl-PL" dirty="0">
                <a:latin typeface="Aharoni" panose="02010803020104030203" pitchFamily="2" charset="-79"/>
                <a:cs typeface="Aharoni" panose="02010803020104030203" pitchFamily="2" charset="-79"/>
              </a:rPr>
              <a:t>ISHODI UČENJA</a:t>
            </a:r>
            <a:br>
              <a:rPr lang="pl-PL" dirty="0">
                <a:latin typeface="Aharoni" panose="02010803020104030203" pitchFamily="2" charset="-79"/>
                <a:cs typeface="Aharoni" panose="02010803020104030203" pitchFamily="2" charset="-79"/>
              </a:rPr>
            </a:br>
            <a:r>
              <a:rPr lang="hr-HR" cap="none" dirty="0">
                <a:solidFill>
                  <a:prstClr val="black"/>
                </a:solidFill>
                <a:latin typeface="Aharoni" panose="02010803020104030203" pitchFamily="2" charset="-79"/>
                <a:ea typeface="+mn-ea"/>
                <a:cs typeface="Aharoni" panose="02010803020104030203" pitchFamily="2" charset="-79"/>
              </a:rPr>
              <a:t>civilizacija</a:t>
            </a:r>
            <a:br>
              <a:rPr lang="hr-HR" sz="2400" cap="none" dirty="0">
                <a:solidFill>
                  <a:prstClr val="black"/>
                </a:solidFill>
                <a:ea typeface="+mn-ea"/>
                <a:cs typeface="+mn-cs"/>
              </a:rPr>
            </a:br>
            <a:endParaRPr lang="hr-HR" dirty="0"/>
          </a:p>
        </p:txBody>
      </p:sp>
      <p:sp>
        <p:nvSpPr>
          <p:cNvPr id="20483" name="Content Placeholder 2">
            <a:extLst>
              <a:ext uri="{FF2B5EF4-FFF2-40B4-BE49-F238E27FC236}">
                <a16:creationId xmlns:a16="http://schemas.microsoft.com/office/drawing/2014/main" id="{E4F2CCCC-ED85-4C8F-ABA3-45BE383CE012}"/>
              </a:ext>
            </a:extLst>
          </p:cNvPr>
          <p:cNvSpPr>
            <a:spLocks noGrp="1"/>
          </p:cNvSpPr>
          <p:nvPr>
            <p:ph idx="1"/>
          </p:nvPr>
        </p:nvSpPr>
        <p:spPr>
          <a:xfrm>
            <a:off x="856060" y="908720"/>
            <a:ext cx="7676380" cy="5472607"/>
          </a:xfrm>
        </p:spPr>
        <p:txBody>
          <a:bodyPr>
            <a:noAutofit/>
          </a:bodyPr>
          <a:lstStyle/>
          <a:p>
            <a:pPr eaLnBrk="1" hangingPunct="1">
              <a:defRPr/>
            </a:pPr>
            <a:r>
              <a:rPr lang="hr-HR" dirty="0">
                <a:latin typeface="Aharoni" panose="02010803020104030203" pitchFamily="2" charset="-79"/>
                <a:cs typeface="Aharoni" panose="02010803020104030203" pitchFamily="2" charset="-79"/>
              </a:rPr>
              <a:t>1. objašnjava pojam nacionalnog identiteta i njegov doprinos u stvaranju europskog kulturnog naslijeđa </a:t>
            </a:r>
          </a:p>
          <a:p>
            <a:pPr eaLnBrk="1" hangingPunct="1">
              <a:defRPr/>
            </a:pPr>
            <a:r>
              <a:rPr lang="hr-HR" dirty="0">
                <a:latin typeface="Aharoni" panose="02010803020104030203" pitchFamily="2" charset="-79"/>
                <a:cs typeface="Aharoni" panose="02010803020104030203" pitchFamily="2" charset="-79"/>
              </a:rPr>
              <a:t>2. uspoređuje različite izvore informacija, njihovu korisnost za proučavanje određene teme, njihov kontekst i autorovu namjeru </a:t>
            </a:r>
          </a:p>
          <a:p>
            <a:pPr eaLnBrk="1" hangingPunct="1">
              <a:defRPr/>
            </a:pPr>
            <a:r>
              <a:rPr lang="hr-HR" dirty="0">
                <a:latin typeface="Aharoni" panose="02010803020104030203" pitchFamily="2" charset="-79"/>
                <a:cs typeface="Aharoni" panose="02010803020104030203" pitchFamily="2" charset="-79"/>
              </a:rPr>
              <a:t> 3. prepoznaje sustav humanističkih vrijednosti </a:t>
            </a:r>
          </a:p>
          <a:p>
            <a:pPr eaLnBrk="1" hangingPunct="1">
              <a:defRPr/>
            </a:pPr>
            <a:r>
              <a:rPr lang="hr-HR" dirty="0">
                <a:latin typeface="Aharoni" panose="02010803020104030203" pitchFamily="2" charset="-79"/>
                <a:cs typeface="Aharoni" panose="02010803020104030203" pitchFamily="2" charset="-79"/>
              </a:rPr>
              <a:t>4. prepoznaje uporabu pojmova iz rimske kulture i civilizacije kao znanstvenu i civilizacijsku tekovinu </a:t>
            </a:r>
          </a:p>
          <a:p>
            <a:pPr eaLnBrk="1" hangingPunct="1">
              <a:defRPr/>
            </a:pPr>
            <a:r>
              <a:rPr lang="hr-HR" dirty="0">
                <a:latin typeface="Aharoni" panose="02010803020104030203" pitchFamily="2" charset="-79"/>
                <a:cs typeface="Aharoni" panose="02010803020104030203" pitchFamily="2" charset="-79"/>
              </a:rPr>
              <a:t> 5.odabire poruke stavljajući ih u širi kontekst </a:t>
            </a:r>
          </a:p>
          <a:p>
            <a:pPr marL="0" indent="0" eaLnBrk="1" hangingPunct="1">
              <a:buFont typeface="Wingdings" panose="05000000000000000000" pitchFamily="2" charset="2"/>
              <a:buNone/>
              <a:defRPr/>
            </a:pPr>
            <a:endParaRPr lang="hr-HR" dirty="0">
              <a:latin typeface="Aharoni" panose="02010803020104030203" pitchFamily="2" charset="-79"/>
              <a:cs typeface="Aharoni" panose="02010803020104030203" pitchFamily="2" charset="-79"/>
            </a:endParaRPr>
          </a:p>
          <a:p>
            <a:pPr eaLnBrk="1" hangingPunct="1">
              <a:defRPr/>
            </a:pPr>
            <a:endParaRPr lang="hr-HR" dirty="0">
              <a:latin typeface="Aharoni" panose="02010803020104030203" pitchFamily="2" charset="-79"/>
              <a:cs typeface="Aharoni" panose="02010803020104030203" pitchFamily="2" charset="-79"/>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Kružnica">
  <a:themeElements>
    <a:clrScheme name="Kružnica">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Kružnica">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ružnica">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2354</Words>
  <Application>Microsoft Office PowerPoint</Application>
  <PresentationFormat>On-screen Show (4:3)</PresentationFormat>
  <Paragraphs>290</Paragraphs>
  <Slides>33</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Aharoni</vt:lpstr>
      <vt:lpstr>Arial</vt:lpstr>
      <vt:lpstr>Calibri</vt:lpstr>
      <vt:lpstr>Century Schoolbook</vt:lpstr>
      <vt:lpstr>Tw Cen MT</vt:lpstr>
      <vt:lpstr>Wingdings</vt:lpstr>
      <vt:lpstr>Kružnica</vt:lpstr>
      <vt:lpstr>DSS Ostvarenost ishoda u predmetu latinski jezik u strukovnim programima – online 23.02. 2021.</vt:lpstr>
      <vt:lpstr>vREDNOVANJe u sastavnici samostalan rad učenika tijekom 2019./20./21. u školi za medicinske sestre vrapče</vt:lpstr>
      <vt:lpstr>Uporabno Značenje pojmova </vt:lpstr>
      <vt:lpstr> Vrednovanje ostvarenosti ishoda 1. sastavnice ocjenjivanja</vt:lpstr>
      <vt:lpstr> 2. Kriteriji ocjenjivanja</vt:lpstr>
      <vt:lpstr>Sastavnice procjenjivanja samostalnog rada učenika</vt:lpstr>
      <vt:lpstr>Samostalni rad učenika-sadržaji</vt:lpstr>
      <vt:lpstr>Civilizacijski sadržaji  </vt:lpstr>
      <vt:lpstr>ISHODI UČENJA civilizacija </vt:lpstr>
      <vt:lpstr>Primjeri provjeravanja ishoda- civilizacija</vt:lpstr>
      <vt:lpstr>Tema: Aulo Kornelije Celzo – njegov život i djelo te utjecaj na razvoj medicinske znanosti </vt:lpstr>
      <vt:lpstr>Prezentiranje kriterija vrednovanja</vt:lpstr>
      <vt:lpstr>Tablica s opisnicama vrednovanja prezentacija</vt:lpstr>
      <vt:lpstr>Tablica s opisnicama</vt:lpstr>
      <vt:lpstr>Tablica s opisnicama</vt:lpstr>
      <vt:lpstr>Tablica s opisnicama</vt:lpstr>
      <vt:lpstr>vrednovanje vJEŠTINE PREZENTIRANJA</vt:lpstr>
      <vt:lpstr>vrednovanje vJEŠTINE PREZENTIRANJA</vt:lpstr>
      <vt:lpstr>vrednovanje vJEŠTINE PREZENTIRANJA</vt:lpstr>
      <vt:lpstr>Što nedostaje  kada je sve ovo online?</vt:lpstr>
      <vt:lpstr>Čega ima kada je sve ovo online?</vt:lpstr>
      <vt:lpstr>PRIMJERI VREDNOVANJA ZADAĆA</vt:lpstr>
      <vt:lpstr>PRIMJERI VREDNOVANJA ZADAĆA</vt:lpstr>
      <vt:lpstr>PRIMJER zadatka</vt:lpstr>
      <vt:lpstr>PRIMJERI VREDNOVANJA 1 ZADAĆE</vt:lpstr>
      <vt:lpstr>PRIMJERI VREDNOVANJA ZADAtkA</vt:lpstr>
      <vt:lpstr>Korelacije s ostalim predmetima</vt:lpstr>
      <vt:lpstr>Primjeri bilježaka u dnevniku</vt:lpstr>
      <vt:lpstr>Primjeri bilježaka u dnevniku</vt:lpstr>
      <vt:lpstr>Primjeri bilježaka u dnevniku</vt:lpstr>
      <vt:lpstr>Primjeri bilježaka u dnevniku</vt:lpstr>
      <vt:lpstr>Korišteni Izvori 22. 02. 2021.</vt:lpstr>
      <vt:lpstr>Hvala na pozornosti !  Ira Beck Škola za medicinske sestre Vrapče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vREDNOVANJe u sastavnici samostalan rad učenika tijekom 2019./20./21. u školi za medicinske sestre vrapče</dc:title>
  <dc:creator>Ira Beck</dc:creator>
  <cp:lastModifiedBy>Kornelija Pavlic</cp:lastModifiedBy>
  <cp:revision>9</cp:revision>
  <dcterms:created xsi:type="dcterms:W3CDTF">2021-02-22T09:49:55Z</dcterms:created>
  <dcterms:modified xsi:type="dcterms:W3CDTF">2021-02-28T21:41:25Z</dcterms:modified>
</cp:coreProperties>
</file>