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75" r:id="rId4"/>
    <p:sldId id="274" r:id="rId5"/>
    <p:sldId id="276" r:id="rId6"/>
    <p:sldId id="258" r:id="rId7"/>
    <p:sldId id="262" r:id="rId8"/>
    <p:sldId id="263" r:id="rId9"/>
    <p:sldId id="267" r:id="rId10"/>
    <p:sldId id="264" r:id="rId11"/>
    <p:sldId id="265" r:id="rId12"/>
    <p:sldId id="272" r:id="rId13"/>
    <p:sldId id="266" r:id="rId14"/>
    <p:sldId id="268" r:id="rId15"/>
    <p:sldId id="269" r:id="rId16"/>
    <p:sldId id="278" r:id="rId17"/>
    <p:sldId id="279" r:id="rId18"/>
    <p:sldId id="270" r:id="rId19"/>
    <p:sldId id="271" r:id="rId20"/>
    <p:sldId id="277" r:id="rId21"/>
    <p:sldId id="273" r:id="rId22"/>
    <p:sldId id="280" r:id="rId2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rednji stil 2 - Isticanj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21" autoAdjust="0"/>
    <p:restoredTop sz="94660"/>
  </p:normalViewPr>
  <p:slideViewPr>
    <p:cSldViewPr snapToGrid="0">
      <p:cViewPr varScale="1">
        <p:scale>
          <a:sx n="45" d="100"/>
          <a:sy n="45" d="100"/>
        </p:scale>
        <p:origin x="672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Naslovni slaj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r-HR"/>
              <a:t>Kliknite da biste uredili stil podnaslova matrice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slov i o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t s 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Kartica s naziv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Kartica s nazivom cita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ili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slov i okomit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r-HR"/>
              <a:t>Uredite stilove teksta matrice</a:t>
            </a:r>
          </a:p>
          <a:p>
            <a:pPr lvl="1"/>
            <a:r>
              <a:rPr lang="hr-HR"/>
              <a:t>Druga razina</a:t>
            </a:r>
          </a:p>
          <a:p>
            <a:pPr lvl="2"/>
            <a:r>
              <a:rPr lang="hr-HR"/>
              <a:t>Treća razina</a:t>
            </a:r>
          </a:p>
          <a:p>
            <a:pPr lvl="3"/>
            <a:r>
              <a:rPr lang="hr-HR"/>
              <a:t>Četvrta razina</a:t>
            </a:r>
          </a:p>
          <a:p>
            <a:pPr lvl="4"/>
            <a:r>
              <a:rPr lang="hr-HR"/>
              <a:t>Peta razina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Okomiti naslov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hr-HR"/>
              <a:t>Uredite stilove teksta matrice</a:t>
            </a:r>
          </a:p>
          <a:p>
            <a:pPr lvl="1"/>
            <a:r>
              <a:rPr lang="hr-HR"/>
              <a:t>Druga razina</a:t>
            </a:r>
          </a:p>
          <a:p>
            <a:pPr lvl="2"/>
            <a:r>
              <a:rPr lang="hr-HR"/>
              <a:t>Treća razina</a:t>
            </a:r>
          </a:p>
          <a:p>
            <a:pPr lvl="3"/>
            <a:r>
              <a:rPr lang="hr-HR"/>
              <a:t>Četvrta razina</a:t>
            </a:r>
          </a:p>
          <a:p>
            <a:pPr lvl="4"/>
            <a:r>
              <a:rPr lang="hr-HR"/>
              <a:t>Peta razina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slov i sadržaj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r-HR"/>
              <a:t>Uredite stilove teksta matrice</a:t>
            </a:r>
          </a:p>
          <a:p>
            <a:pPr lvl="1"/>
            <a:r>
              <a:rPr lang="hr-HR"/>
              <a:t>Druga razina</a:t>
            </a:r>
          </a:p>
          <a:p>
            <a:pPr lvl="2"/>
            <a:r>
              <a:rPr lang="hr-HR"/>
              <a:t>Treća razina</a:t>
            </a:r>
          </a:p>
          <a:p>
            <a:pPr lvl="3"/>
            <a:r>
              <a:rPr lang="hr-HR"/>
              <a:t>Četvrta razina</a:t>
            </a:r>
          </a:p>
          <a:p>
            <a:pPr lvl="4"/>
            <a:r>
              <a:rPr lang="hr-HR"/>
              <a:t>Peta razina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aglavlje sekci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sadržaj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hr-HR"/>
              <a:t>Uredite stilove teksta matrice</a:t>
            </a:r>
          </a:p>
          <a:p>
            <a:pPr lvl="1"/>
            <a:r>
              <a:rPr lang="hr-HR"/>
              <a:t>Druga razina</a:t>
            </a:r>
          </a:p>
          <a:p>
            <a:pPr lvl="2"/>
            <a:r>
              <a:rPr lang="hr-HR"/>
              <a:t>Treća razina</a:t>
            </a:r>
          </a:p>
          <a:p>
            <a:pPr lvl="3"/>
            <a:r>
              <a:rPr lang="hr-HR"/>
              <a:t>Četvrta razina</a:t>
            </a:r>
          </a:p>
          <a:p>
            <a:pPr lvl="4"/>
            <a:r>
              <a:rPr lang="hr-HR"/>
              <a:t>Peta razina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hr-HR"/>
              <a:t>Uredite stilove teksta matrice</a:t>
            </a:r>
          </a:p>
          <a:p>
            <a:pPr lvl="1"/>
            <a:r>
              <a:rPr lang="hr-HR"/>
              <a:t>Druga razina</a:t>
            </a:r>
          </a:p>
          <a:p>
            <a:pPr lvl="2"/>
            <a:r>
              <a:rPr lang="hr-HR"/>
              <a:t>Treća razina</a:t>
            </a:r>
          </a:p>
          <a:p>
            <a:pPr lvl="3"/>
            <a:r>
              <a:rPr lang="hr-HR"/>
              <a:t>Četvrta razina</a:t>
            </a:r>
          </a:p>
          <a:p>
            <a:pPr lvl="4"/>
            <a:r>
              <a:rPr lang="hr-HR"/>
              <a:t>Peta razina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2/28/2021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Usporedb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hr-HR"/>
              <a:t>Uredite stilove teksta matrice</a:t>
            </a:r>
          </a:p>
          <a:p>
            <a:pPr lvl="1"/>
            <a:r>
              <a:rPr lang="hr-HR"/>
              <a:t>Druga razina</a:t>
            </a:r>
          </a:p>
          <a:p>
            <a:pPr lvl="2"/>
            <a:r>
              <a:rPr lang="hr-HR"/>
              <a:t>Treća razina</a:t>
            </a:r>
          </a:p>
          <a:p>
            <a:pPr lvl="3"/>
            <a:r>
              <a:rPr lang="hr-HR"/>
              <a:t>Četvrta razina</a:t>
            </a:r>
          </a:p>
          <a:p>
            <a:pPr lvl="4"/>
            <a:r>
              <a:rPr lang="hr-HR"/>
              <a:t>Peta razina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hr-HR"/>
              <a:t>Uredite stilove teksta matrice</a:t>
            </a:r>
          </a:p>
          <a:p>
            <a:pPr lvl="1"/>
            <a:r>
              <a:rPr lang="hr-HR"/>
              <a:t>Druga razina</a:t>
            </a:r>
          </a:p>
          <a:p>
            <a:pPr lvl="2"/>
            <a:r>
              <a:rPr lang="hr-HR"/>
              <a:t>Treća razina</a:t>
            </a:r>
          </a:p>
          <a:p>
            <a:pPr lvl="3"/>
            <a:r>
              <a:rPr lang="hr-HR"/>
              <a:t>Četvrta razina</a:t>
            </a:r>
          </a:p>
          <a:p>
            <a:pPr lvl="4"/>
            <a:r>
              <a:rPr lang="hr-HR"/>
              <a:t>Peta razina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amo naslov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azn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Sadržaj s 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hr-HR"/>
              <a:t>Uredite stilove teksta matrice</a:t>
            </a:r>
          </a:p>
          <a:p>
            <a:pPr lvl="1"/>
            <a:r>
              <a:rPr lang="hr-HR"/>
              <a:t>Druga razina</a:t>
            </a:r>
          </a:p>
          <a:p>
            <a:pPr lvl="2"/>
            <a:r>
              <a:rPr lang="hr-HR"/>
              <a:t>Treća razina</a:t>
            </a:r>
          </a:p>
          <a:p>
            <a:pPr lvl="3"/>
            <a:r>
              <a:rPr lang="hr-HR"/>
              <a:t>Četvrta razina</a:t>
            </a:r>
          </a:p>
          <a:p>
            <a:pPr lvl="4"/>
            <a:r>
              <a:rPr lang="hr-HR"/>
              <a:t>Peta razina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2/28/2021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Slika s 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hr-HR"/>
              <a:t>Kliknite ikonu da biste dodali  sliku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r-HR"/>
              <a:t>Uredite stilove teksta matrice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  <a:lumOff val="1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hr-HR"/>
              <a:t>Uredite stil naslova matrice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r-HR"/>
              <a:t>Uredite stilove teksta matrice</a:t>
            </a:r>
          </a:p>
          <a:p>
            <a:pPr lvl="1"/>
            <a:r>
              <a:rPr lang="hr-HR"/>
              <a:t>Druga razina</a:t>
            </a:r>
          </a:p>
          <a:p>
            <a:pPr lvl="2"/>
            <a:r>
              <a:rPr lang="hr-HR"/>
              <a:t>Treća razina</a:t>
            </a:r>
          </a:p>
          <a:p>
            <a:pPr lvl="3"/>
            <a:r>
              <a:rPr lang="hr-HR"/>
              <a:t>Četvrta razina</a:t>
            </a:r>
          </a:p>
          <a:p>
            <a:pPr lvl="4"/>
            <a:r>
              <a:rPr lang="hr-HR"/>
              <a:t>Peta razina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2/28/2021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ctrTitle"/>
          </p:nvPr>
        </p:nvSpPr>
        <p:spPr>
          <a:xfrm>
            <a:off x="478971" y="522514"/>
            <a:ext cx="10868298" cy="3143795"/>
          </a:xfrm>
        </p:spPr>
        <p:txBody>
          <a:bodyPr/>
          <a:lstStyle/>
          <a:p>
            <a:pPr algn="ctr"/>
            <a:r>
              <a:rPr lang="hr-HR" sz="6000" b="1" dirty="0">
                <a:solidFill>
                  <a:srgbClr val="FF0000"/>
                </a:solidFill>
              </a:rPr>
              <a:t>De </a:t>
            </a:r>
            <a:r>
              <a:rPr lang="hr-HR" sz="6000" b="1" dirty="0" err="1">
                <a:solidFill>
                  <a:srgbClr val="FF0000"/>
                </a:solidFill>
              </a:rPr>
              <a:t>inflammationibus</a:t>
            </a:r>
            <a:r>
              <a:rPr lang="hr-HR" sz="6000" b="1" dirty="0">
                <a:solidFill>
                  <a:srgbClr val="FF0000"/>
                </a:solidFill>
              </a:rPr>
              <a:t> </a:t>
            </a:r>
            <a:br>
              <a:rPr lang="hr-HR" sz="6000" b="1" dirty="0">
                <a:solidFill>
                  <a:srgbClr val="FF0000"/>
                </a:solidFill>
              </a:rPr>
            </a:br>
            <a:r>
              <a:rPr lang="hr-HR" sz="6000" b="1" dirty="0" err="1">
                <a:solidFill>
                  <a:srgbClr val="FF0000"/>
                </a:solidFill>
              </a:rPr>
              <a:t>et</a:t>
            </a:r>
            <a:r>
              <a:rPr lang="hr-HR" sz="6000" b="1" dirty="0">
                <a:solidFill>
                  <a:srgbClr val="FF0000"/>
                </a:solidFill>
              </a:rPr>
              <a:t> </a:t>
            </a:r>
            <a:r>
              <a:rPr lang="hr-HR" sz="6000" b="1" dirty="0" err="1">
                <a:solidFill>
                  <a:srgbClr val="FF0000"/>
                </a:solidFill>
              </a:rPr>
              <a:t>earum</a:t>
            </a:r>
            <a:r>
              <a:rPr lang="hr-HR" sz="6000" b="1" dirty="0">
                <a:solidFill>
                  <a:srgbClr val="FF0000"/>
                </a:solidFill>
              </a:rPr>
              <a:t> </a:t>
            </a:r>
            <a:r>
              <a:rPr lang="hr-HR" sz="6000" b="1" dirty="0" err="1">
                <a:solidFill>
                  <a:srgbClr val="FF0000"/>
                </a:solidFill>
              </a:rPr>
              <a:t>curatione</a:t>
            </a:r>
            <a:endParaRPr lang="hr-HR" sz="6000" dirty="0"/>
          </a:p>
        </p:txBody>
      </p:sp>
    </p:spTree>
    <p:extLst>
      <p:ext uri="{BB962C8B-B14F-4D97-AF65-F5344CB8AC3E}">
        <p14:creationId xmlns:p14="http://schemas.microsoft.com/office/powerpoint/2010/main" val="94271561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496388" y="339635"/>
            <a:ext cx="10781211" cy="1590766"/>
          </a:xfrm>
        </p:spPr>
        <p:txBody>
          <a:bodyPr/>
          <a:lstStyle/>
          <a:p>
            <a:r>
              <a:rPr lang="hr-HR" b="1" dirty="0"/>
              <a:t>3.Ab </a:t>
            </a:r>
            <a:r>
              <a:rPr lang="hr-HR" b="1" dirty="0" err="1"/>
              <a:t>eo</a:t>
            </a:r>
            <a:r>
              <a:rPr lang="hr-HR" b="1" dirty="0"/>
              <a:t> </a:t>
            </a:r>
            <a:r>
              <a:rPr lang="hr-HR" b="1" dirty="0" err="1"/>
              <a:t>verba</a:t>
            </a:r>
            <a:r>
              <a:rPr lang="hr-HR" b="1" dirty="0"/>
              <a:t>: </a:t>
            </a:r>
            <a:r>
              <a:rPr lang="hr-HR" b="1" dirty="0" err="1"/>
              <a:t>phlogŏsis</a:t>
            </a:r>
            <a:r>
              <a:rPr lang="hr-HR" b="1" dirty="0"/>
              <a:t>, </a:t>
            </a:r>
            <a:r>
              <a:rPr lang="hr-HR" b="1" dirty="0" err="1"/>
              <a:t>phlegmŏne</a:t>
            </a:r>
            <a:r>
              <a:rPr lang="hr-HR" b="1" dirty="0"/>
              <a:t>, </a:t>
            </a:r>
            <a:r>
              <a:rPr lang="hr-HR" b="1" dirty="0" err="1"/>
              <a:t>erysipelas</a:t>
            </a:r>
            <a:r>
              <a:rPr lang="hr-HR" b="1" dirty="0"/>
              <a:t>, </a:t>
            </a:r>
            <a:r>
              <a:rPr lang="hr-HR" b="1" dirty="0" err="1"/>
              <a:t>oedema</a:t>
            </a:r>
            <a:r>
              <a:rPr lang="hr-HR" b="1" dirty="0"/>
              <a:t>, ad nos </a:t>
            </a:r>
            <a:r>
              <a:rPr lang="hr-HR" b="1" dirty="0" err="1"/>
              <a:t>pervenērunt</a:t>
            </a:r>
            <a:r>
              <a:rPr lang="hr-HR" b="1" dirty="0"/>
              <a:t>.</a:t>
            </a: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574765" y="1724297"/>
            <a:ext cx="11390811" cy="4885509"/>
          </a:xfrm>
        </p:spPr>
        <p:txBody>
          <a:bodyPr>
            <a:noAutofit/>
          </a:bodyPr>
          <a:lstStyle/>
          <a:p>
            <a:r>
              <a:rPr lang="hr-HR" sz="2800" b="1" dirty="0" err="1"/>
              <a:t>pervenio</a:t>
            </a:r>
            <a:r>
              <a:rPr lang="hr-HR" sz="2800" b="1" dirty="0"/>
              <a:t>, 4. –veni, </a:t>
            </a:r>
            <a:r>
              <a:rPr lang="hr-HR" sz="2800" b="1" dirty="0" err="1"/>
              <a:t>ventum</a:t>
            </a:r>
            <a:r>
              <a:rPr lang="hr-HR" sz="2800" b="1" dirty="0"/>
              <a:t> – doprijeti</a:t>
            </a:r>
          </a:p>
          <a:p>
            <a:r>
              <a:rPr lang="hr-HR" sz="2800" b="1" dirty="0" err="1"/>
              <a:t>phlogŏsis</a:t>
            </a:r>
            <a:r>
              <a:rPr lang="hr-HR" sz="2800" b="1" dirty="0"/>
              <a:t>, -</a:t>
            </a:r>
            <a:r>
              <a:rPr lang="hr-HR" sz="2800" b="1" dirty="0" err="1"/>
              <a:t>is</a:t>
            </a:r>
            <a:r>
              <a:rPr lang="hr-HR" sz="2800" b="1" dirty="0"/>
              <a:t>, f. – upala</a:t>
            </a:r>
          </a:p>
          <a:p>
            <a:r>
              <a:rPr lang="hr-HR" sz="2800" b="1" dirty="0" err="1"/>
              <a:t>phlegmŏne</a:t>
            </a:r>
            <a:r>
              <a:rPr lang="hr-HR" sz="2800" b="1" dirty="0"/>
              <a:t>, -</a:t>
            </a:r>
            <a:r>
              <a:rPr lang="hr-HR" sz="2800" b="1" dirty="0" err="1"/>
              <a:t>es</a:t>
            </a:r>
            <a:r>
              <a:rPr lang="hr-HR" sz="2800" b="1" dirty="0"/>
              <a:t>, f. – </a:t>
            </a:r>
            <a:r>
              <a:rPr lang="hr-HR" sz="2800" b="1" dirty="0" err="1"/>
              <a:t>razgnojak</a:t>
            </a:r>
            <a:r>
              <a:rPr lang="hr-HR" sz="2800" b="1" dirty="0"/>
              <a:t>, potkožna gnojna upala</a:t>
            </a:r>
          </a:p>
          <a:p>
            <a:r>
              <a:rPr lang="hr-HR" sz="2800" b="1" dirty="0" err="1"/>
              <a:t>erysipelas</a:t>
            </a:r>
            <a:r>
              <a:rPr lang="hr-HR" sz="2800" b="1" dirty="0"/>
              <a:t>, -</a:t>
            </a:r>
            <a:r>
              <a:rPr lang="hr-HR" sz="2800" b="1" dirty="0" err="1"/>
              <a:t>atis</a:t>
            </a:r>
            <a:r>
              <a:rPr lang="hr-HR" sz="2800" b="1" dirty="0"/>
              <a:t>, f. – crveni vjetar, vrbanac (akutna bakterijska infekcija kože i potkožnog limfnog tkiva.</a:t>
            </a:r>
          </a:p>
          <a:p>
            <a:r>
              <a:rPr lang="hr-HR" sz="2800" b="1" dirty="0" err="1"/>
              <a:t>oedema</a:t>
            </a:r>
            <a:r>
              <a:rPr lang="hr-HR" sz="2800" b="1" dirty="0"/>
              <a:t>, -</a:t>
            </a:r>
            <a:r>
              <a:rPr lang="hr-HR" sz="2800" b="1" dirty="0" err="1"/>
              <a:t>atis</a:t>
            </a:r>
            <a:r>
              <a:rPr lang="hr-HR" sz="2800" b="1" dirty="0"/>
              <a:t>, n. –oteklina, otok, edem</a:t>
            </a:r>
          </a:p>
          <a:p>
            <a:r>
              <a:rPr lang="hr-HR" sz="2800" b="1" dirty="0"/>
              <a:t>A quo </a:t>
            </a:r>
            <a:r>
              <a:rPr lang="hr-HR" sz="2800" b="1" dirty="0" err="1"/>
              <a:t>haec</a:t>
            </a:r>
            <a:r>
              <a:rPr lang="hr-HR" sz="2800" b="1" dirty="0"/>
              <a:t> </a:t>
            </a:r>
            <a:r>
              <a:rPr lang="hr-HR" sz="2800" b="1" dirty="0" err="1"/>
              <a:t>verba</a:t>
            </a:r>
            <a:r>
              <a:rPr lang="hr-HR" sz="2800" b="1" dirty="0"/>
              <a:t>  ad nos </a:t>
            </a:r>
            <a:r>
              <a:rPr lang="hr-HR" sz="2800" b="1" dirty="0" err="1"/>
              <a:t>pervenērunt</a:t>
            </a:r>
            <a:r>
              <a:rPr lang="hr-HR" sz="2800" b="1" dirty="0"/>
              <a:t>?</a:t>
            </a:r>
          </a:p>
          <a:p>
            <a:r>
              <a:rPr lang="hr-HR" sz="2800" b="1" dirty="0">
                <a:solidFill>
                  <a:srgbClr val="FF0000"/>
                </a:solidFill>
              </a:rPr>
              <a:t>A </a:t>
            </a:r>
            <a:r>
              <a:rPr lang="hr-HR" sz="2800" b="1" dirty="0" err="1">
                <a:solidFill>
                  <a:srgbClr val="FF0000"/>
                </a:solidFill>
              </a:rPr>
              <a:t>Hippocrăte</a:t>
            </a:r>
            <a:endParaRPr lang="hr-HR" sz="2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53064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766354" y="217714"/>
            <a:ext cx="8507648" cy="836023"/>
          </a:xfrm>
        </p:spPr>
        <p:txBody>
          <a:bodyPr>
            <a:normAutofit/>
          </a:bodyPr>
          <a:lstStyle/>
          <a:p>
            <a:r>
              <a:rPr lang="hr-HR" sz="4000" dirty="0"/>
              <a:t>Imenice grčkog podrijetla</a:t>
            </a: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78674" y="1123407"/>
            <a:ext cx="11652069" cy="5312228"/>
          </a:xfrm>
        </p:spPr>
        <p:txBody>
          <a:bodyPr>
            <a:normAutofit/>
          </a:bodyPr>
          <a:lstStyle/>
          <a:p>
            <a:r>
              <a:rPr lang="hr-HR" sz="2800" b="1" dirty="0"/>
              <a:t>U latinskom jeziku, a pogotovo u latinskoj medicinskoj terminologiji, ima dosta grčkih riječi, koje su, s malim izuzetcima, mijenjaju kao i latinske imenice. Neke su od njih sačuvale svoje grčke nastavke, a neke su primile latinske. One se mijenjaju samo po prvoj, drugoj i trećoj deklinaciji. </a:t>
            </a:r>
          </a:p>
          <a:p>
            <a:r>
              <a:rPr lang="hr-HR" sz="2800" b="1" dirty="0"/>
              <a:t>Grčke imenice koje završavaju u nominativu jednine na  -AS i –ES muškog su roda i dekliniraju se po 1. deklinaciji:</a:t>
            </a:r>
          </a:p>
          <a:p>
            <a:r>
              <a:rPr lang="hr-HR" sz="2800" b="1" dirty="0" err="1">
                <a:solidFill>
                  <a:srgbClr val="00B050"/>
                </a:solidFill>
              </a:rPr>
              <a:t>Aeneas</a:t>
            </a:r>
            <a:r>
              <a:rPr lang="hr-HR" sz="2800" b="1" dirty="0">
                <a:solidFill>
                  <a:srgbClr val="00B050"/>
                </a:solidFill>
              </a:rPr>
              <a:t>, -</a:t>
            </a:r>
            <a:r>
              <a:rPr lang="hr-HR" sz="2800" b="1" dirty="0" err="1">
                <a:solidFill>
                  <a:srgbClr val="00B050"/>
                </a:solidFill>
              </a:rPr>
              <a:t>ae</a:t>
            </a:r>
            <a:r>
              <a:rPr lang="hr-HR" sz="2800" b="1" dirty="0">
                <a:solidFill>
                  <a:srgbClr val="00B050"/>
                </a:solidFill>
              </a:rPr>
              <a:t>, m. –Eneja; </a:t>
            </a:r>
          </a:p>
          <a:p>
            <a:r>
              <a:rPr lang="hr-HR" sz="2800" b="1" dirty="0" err="1">
                <a:solidFill>
                  <a:srgbClr val="00B050"/>
                </a:solidFill>
              </a:rPr>
              <a:t>diabētes</a:t>
            </a:r>
            <a:r>
              <a:rPr lang="hr-HR" sz="2800" b="1" dirty="0">
                <a:solidFill>
                  <a:srgbClr val="00B050"/>
                </a:solidFill>
              </a:rPr>
              <a:t>, -</a:t>
            </a:r>
            <a:r>
              <a:rPr lang="hr-HR" sz="2800" b="1" dirty="0" err="1">
                <a:solidFill>
                  <a:srgbClr val="00B050"/>
                </a:solidFill>
              </a:rPr>
              <a:t>ae</a:t>
            </a:r>
            <a:r>
              <a:rPr lang="hr-HR" sz="2800" b="1" dirty="0">
                <a:solidFill>
                  <a:srgbClr val="00B050"/>
                </a:solidFill>
              </a:rPr>
              <a:t>, m. –šećerna bolest</a:t>
            </a:r>
          </a:p>
          <a:p>
            <a:pPr marL="0" indent="0">
              <a:buNone/>
            </a:pPr>
            <a:endParaRPr lang="hr-HR" b="1" dirty="0">
              <a:solidFill>
                <a:srgbClr val="00B050"/>
              </a:solidFill>
            </a:endParaRPr>
          </a:p>
          <a:p>
            <a:endParaRPr lang="hr-HR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3361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35131" y="217714"/>
            <a:ext cx="11765280" cy="6640286"/>
          </a:xfrm>
        </p:spPr>
        <p:txBody>
          <a:bodyPr>
            <a:normAutofit/>
          </a:bodyPr>
          <a:lstStyle/>
          <a:p>
            <a:r>
              <a:rPr lang="hr-HR" sz="2800" b="1" dirty="0">
                <a:solidFill>
                  <a:schemeClr val="tx1"/>
                </a:solidFill>
              </a:rPr>
              <a:t>Grčke imenice koje završavaju u nominativu jednine na –E ženskog su roda i dekliniraju se u jednini po grčkoj deklinaciji, a u množini kao latinske imenice 1. deklinacije:</a:t>
            </a:r>
          </a:p>
          <a:p>
            <a:r>
              <a:rPr lang="hr-HR" sz="2800" b="1" dirty="0" err="1">
                <a:solidFill>
                  <a:srgbClr val="00B050"/>
                </a:solidFill>
              </a:rPr>
              <a:t>phlegmŏne</a:t>
            </a:r>
            <a:r>
              <a:rPr lang="hr-HR" sz="2800" b="1" dirty="0">
                <a:solidFill>
                  <a:srgbClr val="00B050"/>
                </a:solidFill>
              </a:rPr>
              <a:t>, -</a:t>
            </a:r>
            <a:r>
              <a:rPr lang="hr-HR" sz="2800" b="1" dirty="0" err="1">
                <a:solidFill>
                  <a:srgbClr val="00B050"/>
                </a:solidFill>
              </a:rPr>
              <a:t>es</a:t>
            </a:r>
            <a:r>
              <a:rPr lang="hr-HR" sz="2800" b="1" dirty="0">
                <a:solidFill>
                  <a:srgbClr val="00B050"/>
                </a:solidFill>
              </a:rPr>
              <a:t>, f. – </a:t>
            </a:r>
            <a:r>
              <a:rPr lang="hr-HR" sz="2800" b="1" dirty="0" err="1">
                <a:solidFill>
                  <a:srgbClr val="00B050"/>
                </a:solidFill>
              </a:rPr>
              <a:t>razgnojak</a:t>
            </a:r>
            <a:r>
              <a:rPr lang="hr-HR" sz="2800" b="1" dirty="0">
                <a:solidFill>
                  <a:srgbClr val="00B050"/>
                </a:solidFill>
              </a:rPr>
              <a:t>, potkožna gnojna upala; </a:t>
            </a:r>
          </a:p>
          <a:p>
            <a:r>
              <a:rPr lang="hr-HR" sz="2800" b="1" dirty="0" err="1">
                <a:solidFill>
                  <a:srgbClr val="00B050"/>
                </a:solidFill>
              </a:rPr>
              <a:t>musice</a:t>
            </a:r>
            <a:r>
              <a:rPr lang="hr-HR" sz="2800" b="1" dirty="0">
                <a:solidFill>
                  <a:srgbClr val="00B050"/>
                </a:solidFill>
              </a:rPr>
              <a:t>, </a:t>
            </a:r>
            <a:r>
              <a:rPr lang="hr-HR" sz="2800" b="1" dirty="0" err="1">
                <a:solidFill>
                  <a:srgbClr val="00B050"/>
                </a:solidFill>
              </a:rPr>
              <a:t>es</a:t>
            </a:r>
            <a:r>
              <a:rPr lang="hr-HR" sz="2800" b="1" dirty="0">
                <a:solidFill>
                  <a:srgbClr val="00B050"/>
                </a:solidFill>
              </a:rPr>
              <a:t>, f. – glazba</a:t>
            </a:r>
          </a:p>
          <a:p>
            <a:r>
              <a:rPr lang="hr-HR" sz="2800" b="1" dirty="0" err="1">
                <a:solidFill>
                  <a:srgbClr val="00B050"/>
                </a:solidFill>
              </a:rPr>
              <a:t>Systole</a:t>
            </a:r>
            <a:r>
              <a:rPr lang="hr-HR" sz="2800" b="1" dirty="0">
                <a:solidFill>
                  <a:srgbClr val="00B050"/>
                </a:solidFill>
              </a:rPr>
              <a:t>,-</a:t>
            </a:r>
            <a:r>
              <a:rPr lang="hr-HR" sz="2800" b="1" dirty="0" err="1">
                <a:solidFill>
                  <a:srgbClr val="00B050"/>
                </a:solidFill>
              </a:rPr>
              <a:t>es</a:t>
            </a:r>
            <a:r>
              <a:rPr lang="hr-HR" sz="2800" b="1" dirty="0">
                <a:solidFill>
                  <a:srgbClr val="00B050"/>
                </a:solidFill>
              </a:rPr>
              <a:t>, f. – skupljanje srca     </a:t>
            </a:r>
            <a:r>
              <a:rPr lang="hr-HR" sz="2800" b="1" dirty="0" err="1">
                <a:solidFill>
                  <a:srgbClr val="00B050"/>
                </a:solidFill>
              </a:rPr>
              <a:t>Diastole</a:t>
            </a:r>
            <a:r>
              <a:rPr lang="hr-HR" sz="2800" b="1" dirty="0">
                <a:solidFill>
                  <a:srgbClr val="00B050"/>
                </a:solidFill>
              </a:rPr>
              <a:t>, </a:t>
            </a:r>
            <a:r>
              <a:rPr lang="hr-HR" sz="2800" b="1" dirty="0" err="1">
                <a:solidFill>
                  <a:srgbClr val="00B050"/>
                </a:solidFill>
              </a:rPr>
              <a:t>es</a:t>
            </a:r>
            <a:r>
              <a:rPr lang="hr-HR" sz="2800" b="1" dirty="0">
                <a:solidFill>
                  <a:srgbClr val="00B050"/>
                </a:solidFill>
              </a:rPr>
              <a:t>, f. – širenje srca</a:t>
            </a:r>
          </a:p>
          <a:p>
            <a:pPr marL="0" indent="0">
              <a:buNone/>
            </a:pPr>
            <a:endParaRPr lang="hr-HR" sz="2400" b="1" dirty="0">
              <a:solidFill>
                <a:srgbClr val="00B050"/>
              </a:solidFill>
            </a:endParaRPr>
          </a:p>
          <a:p>
            <a:endParaRPr lang="hr-HR" b="1" dirty="0">
              <a:solidFill>
                <a:srgbClr val="00B050"/>
              </a:solidFill>
            </a:endParaRPr>
          </a:p>
          <a:p>
            <a:endParaRPr lang="hr-HR" dirty="0"/>
          </a:p>
        </p:txBody>
      </p:sp>
      <p:graphicFrame>
        <p:nvGraphicFramePr>
          <p:cNvPr id="2" name="Tablic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7707270"/>
              </p:ext>
            </p:extLst>
          </p:nvPr>
        </p:nvGraphicFramePr>
        <p:xfrm>
          <a:off x="1820090" y="3474721"/>
          <a:ext cx="8098976" cy="299574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49488">
                  <a:extLst>
                    <a:ext uri="{9D8B030D-6E8A-4147-A177-3AD203B41FA5}">
                      <a16:colId xmlns:a16="http://schemas.microsoft.com/office/drawing/2014/main" val="711419638"/>
                    </a:ext>
                  </a:extLst>
                </a:gridCol>
                <a:gridCol w="4049488">
                  <a:extLst>
                    <a:ext uri="{9D8B030D-6E8A-4147-A177-3AD203B41FA5}">
                      <a16:colId xmlns:a16="http://schemas.microsoft.com/office/drawing/2014/main" val="633790094"/>
                    </a:ext>
                  </a:extLst>
                </a:gridCol>
              </a:tblGrid>
              <a:tr h="463352">
                <a:tc>
                  <a:txBody>
                    <a:bodyPr/>
                    <a:lstStyle/>
                    <a:p>
                      <a:r>
                        <a:rPr lang="hr-HR" sz="2400" b="1" dirty="0">
                          <a:solidFill>
                            <a:schemeClr val="bg1"/>
                          </a:solidFill>
                        </a:rPr>
                        <a:t>N. </a:t>
                      </a:r>
                      <a:r>
                        <a:rPr lang="hr-HR" sz="2400" b="1" dirty="0" err="1">
                          <a:solidFill>
                            <a:schemeClr val="bg1"/>
                          </a:solidFill>
                        </a:rPr>
                        <a:t>phlegmŏne</a:t>
                      </a:r>
                      <a:endParaRPr lang="hr-HR" sz="24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>
                          <a:solidFill>
                            <a:schemeClr val="bg1"/>
                          </a:solidFill>
                        </a:rPr>
                        <a:t>n.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61900689"/>
                  </a:ext>
                </a:extLst>
              </a:tr>
              <a:tr h="477396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sz="2400" b="1" dirty="0">
                          <a:solidFill>
                            <a:schemeClr val="bg1"/>
                          </a:solidFill>
                        </a:rPr>
                        <a:t>G. </a:t>
                      </a:r>
                      <a:r>
                        <a:rPr lang="hr-HR" sz="2400" b="1" dirty="0" err="1">
                          <a:solidFill>
                            <a:schemeClr val="bg1"/>
                          </a:solidFill>
                        </a:rPr>
                        <a:t>phlegmŏnes</a:t>
                      </a:r>
                      <a:endParaRPr lang="hr-HR" sz="2400" b="1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g.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92806990"/>
                  </a:ext>
                </a:extLst>
              </a:tr>
              <a:tr h="493435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sz="2400" b="1" dirty="0">
                          <a:solidFill>
                            <a:schemeClr val="bg1"/>
                          </a:solidFill>
                        </a:rPr>
                        <a:t>D. </a:t>
                      </a:r>
                      <a:r>
                        <a:rPr lang="hr-HR" sz="2400" b="1" dirty="0" err="1">
                          <a:solidFill>
                            <a:schemeClr val="bg1"/>
                          </a:solidFill>
                        </a:rPr>
                        <a:t>phlegmŏnae</a:t>
                      </a:r>
                      <a:endParaRPr lang="hr-HR" sz="2400" b="1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d.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7881044"/>
                  </a:ext>
                </a:extLst>
              </a:tr>
              <a:tr h="606772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sz="2400" b="1" dirty="0">
                          <a:solidFill>
                            <a:schemeClr val="bg1"/>
                          </a:solidFill>
                        </a:rPr>
                        <a:t>AK. </a:t>
                      </a:r>
                      <a:r>
                        <a:rPr lang="hr-HR" sz="2400" b="1" dirty="0" err="1">
                          <a:solidFill>
                            <a:schemeClr val="bg1"/>
                          </a:solidFill>
                        </a:rPr>
                        <a:t>phlegmŏnen</a:t>
                      </a:r>
                      <a:endParaRPr lang="hr-HR" sz="2400" b="1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ak.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84454568"/>
                  </a:ext>
                </a:extLst>
              </a:tr>
              <a:tr h="477396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sz="2400" b="1" dirty="0">
                          <a:solidFill>
                            <a:schemeClr val="bg1"/>
                          </a:solidFill>
                        </a:rPr>
                        <a:t>V. </a:t>
                      </a:r>
                      <a:r>
                        <a:rPr lang="hr-HR" sz="2400" b="1" dirty="0" err="1">
                          <a:solidFill>
                            <a:schemeClr val="bg1"/>
                          </a:solidFill>
                        </a:rPr>
                        <a:t>phlegmŏne</a:t>
                      </a:r>
                      <a:endParaRPr lang="hr-HR" sz="2400" b="1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v.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10494755"/>
                  </a:ext>
                </a:extLst>
              </a:tr>
              <a:tr h="477396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r-HR" sz="2400" b="1" dirty="0">
                          <a:solidFill>
                            <a:schemeClr val="bg1"/>
                          </a:solidFill>
                        </a:rPr>
                        <a:t>AB. </a:t>
                      </a:r>
                      <a:r>
                        <a:rPr lang="hr-HR" sz="2400" b="1" dirty="0" err="1">
                          <a:solidFill>
                            <a:schemeClr val="bg1"/>
                          </a:solidFill>
                        </a:rPr>
                        <a:t>phlegmŏne</a:t>
                      </a:r>
                      <a:endParaRPr lang="hr-HR" sz="2400" b="1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 err="1"/>
                        <a:t>ab</a:t>
                      </a:r>
                      <a:r>
                        <a:rPr lang="hr-HR" sz="2400" b="1" dirty="0"/>
                        <a:t>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2259199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6820743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2549" y="391887"/>
            <a:ext cx="11538857" cy="6008914"/>
          </a:xfrm>
        </p:spPr>
        <p:txBody>
          <a:bodyPr>
            <a:normAutofit/>
          </a:bodyPr>
          <a:lstStyle/>
          <a:p>
            <a:r>
              <a:rPr lang="hr-HR" sz="2400" b="1" dirty="0">
                <a:solidFill>
                  <a:schemeClr val="tx1"/>
                </a:solidFill>
              </a:rPr>
              <a:t>Grčke imenice koje završavaju u nominativu jednine na –ON srednjeg su roda i dekliniraju se isto kao i latinske imenice 2. deklinacije na –UM</a:t>
            </a:r>
          </a:p>
          <a:p>
            <a:r>
              <a:rPr lang="hr-HR" sz="2400" b="1" dirty="0" err="1">
                <a:solidFill>
                  <a:srgbClr val="00B050"/>
                </a:solidFill>
              </a:rPr>
              <a:t>pharmacon</a:t>
            </a:r>
            <a:r>
              <a:rPr lang="hr-HR" sz="2400" b="1" dirty="0">
                <a:solidFill>
                  <a:srgbClr val="00B050"/>
                </a:solidFill>
              </a:rPr>
              <a:t>,-i, n.-lijek; </a:t>
            </a:r>
          </a:p>
          <a:p>
            <a:r>
              <a:rPr lang="hr-HR" sz="2400" b="1" dirty="0" err="1">
                <a:solidFill>
                  <a:srgbClr val="00B050"/>
                </a:solidFill>
              </a:rPr>
              <a:t>colon</a:t>
            </a:r>
            <a:r>
              <a:rPr lang="hr-HR" sz="2400" b="1" dirty="0">
                <a:solidFill>
                  <a:srgbClr val="00B050"/>
                </a:solidFill>
              </a:rPr>
              <a:t>, -i, n. – debelo crijevo;  </a:t>
            </a:r>
          </a:p>
          <a:p>
            <a:r>
              <a:rPr lang="hr-HR" sz="2400" b="1" dirty="0" err="1">
                <a:solidFill>
                  <a:srgbClr val="00B050"/>
                </a:solidFill>
              </a:rPr>
              <a:t>sceleton</a:t>
            </a:r>
            <a:r>
              <a:rPr lang="hr-HR" sz="2400" b="1" dirty="0">
                <a:solidFill>
                  <a:srgbClr val="00B050"/>
                </a:solidFill>
              </a:rPr>
              <a:t>, -i, n. –kostur</a:t>
            </a:r>
          </a:p>
          <a:p>
            <a:r>
              <a:rPr lang="hr-HR" sz="2400" b="1" dirty="0" err="1">
                <a:solidFill>
                  <a:srgbClr val="00B050"/>
                </a:solidFill>
              </a:rPr>
              <a:t>encephalon</a:t>
            </a:r>
            <a:r>
              <a:rPr lang="hr-HR" sz="2400" b="1" dirty="0">
                <a:solidFill>
                  <a:srgbClr val="00B050"/>
                </a:solidFill>
              </a:rPr>
              <a:t>, -i, n. -mozak</a:t>
            </a:r>
          </a:p>
          <a:p>
            <a:r>
              <a:rPr lang="hr-HR" sz="2400" b="1" dirty="0">
                <a:solidFill>
                  <a:schemeClr val="tx1"/>
                </a:solidFill>
              </a:rPr>
              <a:t>Grčke imenice koje u nominativu jednine završavaju na –MA srednjeg su roda i dekliniraju se isto kao i latinske imenice 3. deklinacije srednjeg roda:</a:t>
            </a:r>
          </a:p>
          <a:p>
            <a:r>
              <a:rPr lang="hr-HR" sz="2400" b="1" dirty="0" err="1">
                <a:solidFill>
                  <a:srgbClr val="00B050"/>
                </a:solidFill>
              </a:rPr>
              <a:t>oedema</a:t>
            </a:r>
            <a:r>
              <a:rPr lang="hr-HR" sz="2400" b="1" dirty="0">
                <a:solidFill>
                  <a:srgbClr val="00B050"/>
                </a:solidFill>
              </a:rPr>
              <a:t>, -</a:t>
            </a:r>
            <a:r>
              <a:rPr lang="hr-HR" sz="2400" b="1" dirty="0" err="1">
                <a:solidFill>
                  <a:srgbClr val="00B050"/>
                </a:solidFill>
              </a:rPr>
              <a:t>ātis</a:t>
            </a:r>
            <a:r>
              <a:rPr lang="hr-HR" sz="2400" b="1" dirty="0">
                <a:solidFill>
                  <a:srgbClr val="00B050"/>
                </a:solidFill>
              </a:rPr>
              <a:t>, n. – oteklina, edem</a:t>
            </a:r>
          </a:p>
          <a:p>
            <a:r>
              <a:rPr lang="hr-HR" sz="2400" b="1" dirty="0" err="1">
                <a:solidFill>
                  <a:srgbClr val="00B050"/>
                </a:solidFill>
              </a:rPr>
              <a:t>gramma</a:t>
            </a:r>
            <a:r>
              <a:rPr lang="hr-HR" sz="2400" b="1" dirty="0">
                <a:solidFill>
                  <a:srgbClr val="00B050"/>
                </a:solidFill>
              </a:rPr>
              <a:t>, -</a:t>
            </a:r>
            <a:r>
              <a:rPr lang="hr-HR" sz="2400" b="1" dirty="0" err="1">
                <a:solidFill>
                  <a:srgbClr val="00B050"/>
                </a:solidFill>
              </a:rPr>
              <a:t>ātis</a:t>
            </a:r>
            <a:r>
              <a:rPr lang="hr-HR" sz="2400" b="1" dirty="0">
                <a:solidFill>
                  <a:srgbClr val="00B050"/>
                </a:solidFill>
              </a:rPr>
              <a:t>, n. – gram</a:t>
            </a:r>
          </a:p>
          <a:p>
            <a:r>
              <a:rPr lang="hr-HR" sz="2400" b="1" dirty="0" err="1">
                <a:solidFill>
                  <a:srgbClr val="00B050"/>
                </a:solidFill>
              </a:rPr>
              <a:t>carcinoma</a:t>
            </a:r>
            <a:r>
              <a:rPr lang="hr-HR" sz="2400" b="1" dirty="0">
                <a:solidFill>
                  <a:srgbClr val="00B050"/>
                </a:solidFill>
              </a:rPr>
              <a:t>, -</a:t>
            </a:r>
            <a:r>
              <a:rPr lang="hr-HR" sz="2400" b="1" dirty="0" err="1">
                <a:solidFill>
                  <a:srgbClr val="00B050"/>
                </a:solidFill>
              </a:rPr>
              <a:t>ātis</a:t>
            </a:r>
            <a:r>
              <a:rPr lang="hr-HR" sz="2400" b="1" dirty="0">
                <a:solidFill>
                  <a:srgbClr val="00B050"/>
                </a:solidFill>
              </a:rPr>
              <a:t>, n. – rak, karcinom </a:t>
            </a:r>
          </a:p>
          <a:p>
            <a:r>
              <a:rPr lang="hr-HR" sz="2400" b="1" dirty="0" err="1">
                <a:solidFill>
                  <a:srgbClr val="00B050"/>
                </a:solidFill>
              </a:rPr>
              <a:t>sarcoma</a:t>
            </a:r>
            <a:r>
              <a:rPr lang="hr-HR" sz="2400" b="1" dirty="0">
                <a:solidFill>
                  <a:srgbClr val="00B050"/>
                </a:solidFill>
              </a:rPr>
              <a:t>, -</a:t>
            </a:r>
            <a:r>
              <a:rPr lang="hr-HR" sz="2400" b="1" dirty="0" err="1">
                <a:solidFill>
                  <a:srgbClr val="00B050"/>
                </a:solidFill>
              </a:rPr>
              <a:t>ātis</a:t>
            </a:r>
            <a:r>
              <a:rPr lang="hr-HR" sz="2400" b="1" dirty="0">
                <a:solidFill>
                  <a:srgbClr val="00B050"/>
                </a:solidFill>
              </a:rPr>
              <a:t>, n. –sarkom, maligna oteklina vezivnog tkiva</a:t>
            </a:r>
            <a:endParaRPr lang="hr-HR" sz="2400" b="1" dirty="0">
              <a:solidFill>
                <a:schemeClr val="tx1"/>
              </a:solidFill>
            </a:endParaRPr>
          </a:p>
          <a:p>
            <a:endParaRPr lang="hr-HR" sz="2400" b="1" dirty="0">
              <a:solidFill>
                <a:srgbClr val="00B050"/>
              </a:solidFill>
            </a:endParaRPr>
          </a:p>
          <a:p>
            <a:endParaRPr lang="hr-HR" sz="2400" dirty="0"/>
          </a:p>
        </p:txBody>
      </p:sp>
    </p:spTree>
    <p:extLst>
      <p:ext uri="{BB962C8B-B14F-4D97-AF65-F5344CB8AC3E}">
        <p14:creationId xmlns:p14="http://schemas.microsoft.com/office/powerpoint/2010/main" val="156353250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10608975" cy="1672046"/>
          </a:xfrm>
        </p:spPr>
        <p:txBody>
          <a:bodyPr>
            <a:normAutofit fontScale="90000"/>
          </a:bodyPr>
          <a:lstStyle/>
          <a:p>
            <a:r>
              <a:rPr lang="hr-HR" b="1" dirty="0"/>
              <a:t>4. </a:t>
            </a:r>
            <a:r>
              <a:rPr lang="hr-HR" b="1" dirty="0" err="1"/>
              <a:t>Temporibus</a:t>
            </a:r>
            <a:r>
              <a:rPr lang="hr-HR" b="1" dirty="0"/>
              <a:t> </a:t>
            </a:r>
            <a:r>
              <a:rPr lang="hr-HR" b="1" dirty="0" err="1"/>
              <a:t>imperatoris</a:t>
            </a:r>
            <a:r>
              <a:rPr lang="hr-HR" b="1" dirty="0"/>
              <a:t> </a:t>
            </a:r>
            <a:r>
              <a:rPr lang="hr-HR" b="1" dirty="0" err="1"/>
              <a:t>Tiberii</a:t>
            </a:r>
            <a:r>
              <a:rPr lang="hr-HR" b="1" dirty="0"/>
              <a:t> A. </a:t>
            </a:r>
            <a:r>
              <a:rPr lang="hr-HR" b="1" dirty="0" err="1"/>
              <a:t>Cornelius</a:t>
            </a:r>
            <a:r>
              <a:rPr lang="hr-HR" b="1" dirty="0"/>
              <a:t> </a:t>
            </a:r>
            <a:r>
              <a:rPr lang="hr-HR" b="1" dirty="0" err="1"/>
              <a:t>Celsus</a:t>
            </a:r>
            <a:r>
              <a:rPr lang="hr-HR" b="1" dirty="0"/>
              <a:t>, </a:t>
            </a:r>
            <a:r>
              <a:rPr lang="hr-HR" b="1" dirty="0" err="1"/>
              <a:t>sriptor</a:t>
            </a:r>
            <a:r>
              <a:rPr lang="hr-HR" b="1" dirty="0"/>
              <a:t> </a:t>
            </a:r>
            <a:r>
              <a:rPr lang="hr-HR" b="1" dirty="0" err="1"/>
              <a:t>in</a:t>
            </a:r>
            <a:r>
              <a:rPr lang="hr-HR" b="1" dirty="0"/>
              <a:t> opere „</a:t>
            </a:r>
            <a:r>
              <a:rPr lang="hr-HR" b="1" dirty="0" err="1"/>
              <a:t>Artes</a:t>
            </a:r>
            <a:r>
              <a:rPr lang="hr-HR" b="1" dirty="0"/>
              <a:t>” </a:t>
            </a:r>
            <a:r>
              <a:rPr lang="hr-HR" b="1" dirty="0" err="1"/>
              <a:t>scripsit</a:t>
            </a:r>
            <a:r>
              <a:rPr lang="hr-HR" b="1" dirty="0"/>
              <a:t>: </a:t>
            </a:r>
            <a:r>
              <a:rPr lang="hr-HR" b="1" dirty="0" err="1"/>
              <a:t>rubor</a:t>
            </a:r>
            <a:r>
              <a:rPr lang="hr-HR" b="1" dirty="0"/>
              <a:t>, </a:t>
            </a:r>
            <a:r>
              <a:rPr lang="hr-HR" b="1" dirty="0" err="1"/>
              <a:t>dolor</a:t>
            </a:r>
            <a:r>
              <a:rPr lang="hr-HR" b="1" dirty="0"/>
              <a:t>, </a:t>
            </a:r>
            <a:r>
              <a:rPr lang="hr-HR" b="1" dirty="0" err="1"/>
              <a:t>calor</a:t>
            </a:r>
            <a:r>
              <a:rPr lang="hr-HR" b="1" dirty="0"/>
              <a:t>, tumor </a:t>
            </a:r>
            <a:r>
              <a:rPr lang="hr-HR" b="1" dirty="0" err="1"/>
              <a:t>inflammationis</a:t>
            </a:r>
            <a:r>
              <a:rPr lang="hr-HR" b="1" dirty="0"/>
              <a:t> </a:t>
            </a:r>
            <a:r>
              <a:rPr lang="hr-HR" b="1" dirty="0" err="1"/>
              <a:t>signa</a:t>
            </a:r>
            <a:r>
              <a:rPr lang="hr-HR" b="1" dirty="0"/>
              <a:t> </a:t>
            </a:r>
            <a:r>
              <a:rPr lang="hr-HR" b="1" dirty="0" err="1"/>
              <a:t>sunt</a:t>
            </a:r>
            <a:r>
              <a:rPr lang="hr-HR" b="1" dirty="0"/>
              <a:t>.</a:t>
            </a: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677333" y="2577737"/>
            <a:ext cx="9668449" cy="3463625"/>
          </a:xfrm>
        </p:spPr>
        <p:txBody>
          <a:bodyPr>
            <a:normAutofit/>
          </a:bodyPr>
          <a:lstStyle/>
          <a:p>
            <a:r>
              <a:rPr lang="hr-HR" sz="2400" dirty="0"/>
              <a:t>opus, </a:t>
            </a:r>
            <a:r>
              <a:rPr lang="hr-HR" sz="2400" dirty="0" err="1"/>
              <a:t>eris</a:t>
            </a:r>
            <a:r>
              <a:rPr lang="hr-HR" sz="2400" dirty="0"/>
              <a:t>, n. – djelo</a:t>
            </a:r>
          </a:p>
          <a:p>
            <a:r>
              <a:rPr lang="hr-HR" sz="2400" dirty="0" err="1"/>
              <a:t>scribo</a:t>
            </a:r>
            <a:r>
              <a:rPr lang="hr-HR" sz="2400" dirty="0"/>
              <a:t>, 3. </a:t>
            </a:r>
            <a:r>
              <a:rPr lang="hr-HR" sz="2400" dirty="0" err="1"/>
              <a:t>scripsi</a:t>
            </a:r>
            <a:r>
              <a:rPr lang="hr-HR" sz="2400" dirty="0"/>
              <a:t>, </a:t>
            </a:r>
            <a:r>
              <a:rPr lang="hr-HR" sz="2400" dirty="0" err="1"/>
              <a:t>scriptum</a:t>
            </a:r>
            <a:endParaRPr lang="hr-HR" sz="2400" dirty="0"/>
          </a:p>
          <a:p>
            <a:r>
              <a:rPr lang="hr-HR" sz="2400" dirty="0" err="1"/>
              <a:t>signum</a:t>
            </a:r>
            <a:r>
              <a:rPr lang="hr-HR" sz="2400" dirty="0"/>
              <a:t>, -i, n. - znak</a:t>
            </a:r>
          </a:p>
          <a:p>
            <a:r>
              <a:rPr lang="hr-HR" sz="2400" dirty="0" err="1"/>
              <a:t>rubor</a:t>
            </a:r>
            <a:r>
              <a:rPr lang="hr-HR" sz="2400" dirty="0"/>
              <a:t>, -oris, m. – crvenilo</a:t>
            </a:r>
          </a:p>
          <a:p>
            <a:r>
              <a:rPr lang="hr-HR" sz="2400" dirty="0" err="1"/>
              <a:t>calor</a:t>
            </a:r>
            <a:r>
              <a:rPr lang="hr-HR" sz="2400" dirty="0"/>
              <a:t>, -oris, m. – toplina, vrućina</a:t>
            </a:r>
          </a:p>
          <a:p>
            <a:r>
              <a:rPr lang="hr-HR" sz="2400" dirty="0"/>
              <a:t>tumor, -oris, m. – oteklina, tumor</a:t>
            </a:r>
          </a:p>
          <a:p>
            <a:r>
              <a:rPr lang="hr-HR" sz="2400" dirty="0" err="1"/>
              <a:t>dolor</a:t>
            </a:r>
            <a:r>
              <a:rPr lang="hr-HR" sz="2400" dirty="0"/>
              <a:t>, -oris, m. – bol </a:t>
            </a:r>
          </a:p>
        </p:txBody>
      </p:sp>
    </p:spTree>
    <p:extLst>
      <p:ext uri="{BB962C8B-B14F-4D97-AF65-F5344CB8AC3E}">
        <p14:creationId xmlns:p14="http://schemas.microsoft.com/office/powerpoint/2010/main" val="41279257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165463" y="243841"/>
            <a:ext cx="11225348" cy="6522720"/>
          </a:xfrm>
        </p:spPr>
        <p:txBody>
          <a:bodyPr>
            <a:normAutofit/>
          </a:bodyPr>
          <a:lstStyle/>
          <a:p>
            <a:r>
              <a:rPr lang="hr-HR" sz="2800" b="1" dirty="0" err="1"/>
              <a:t>Quis</a:t>
            </a:r>
            <a:r>
              <a:rPr lang="hr-HR" sz="2800" b="1" dirty="0"/>
              <a:t> </a:t>
            </a:r>
            <a:r>
              <a:rPr lang="hr-HR" sz="2800" b="1" dirty="0" err="1"/>
              <a:t>in</a:t>
            </a:r>
            <a:r>
              <a:rPr lang="hr-HR" sz="2800" b="1" dirty="0"/>
              <a:t> </a:t>
            </a:r>
            <a:r>
              <a:rPr lang="hr-HR" sz="2800" b="1" dirty="0" err="1"/>
              <a:t>tempore</a:t>
            </a:r>
            <a:r>
              <a:rPr lang="hr-HR" sz="2800" b="1" dirty="0"/>
              <a:t> </a:t>
            </a:r>
            <a:r>
              <a:rPr lang="hr-HR" sz="2800" b="1" dirty="0" err="1"/>
              <a:t>scriptoris</a:t>
            </a:r>
            <a:r>
              <a:rPr lang="hr-HR" sz="2800" b="1" dirty="0"/>
              <a:t> </a:t>
            </a:r>
            <a:r>
              <a:rPr lang="hr-HR" sz="2800" b="1" dirty="0" err="1"/>
              <a:t>Cornelii</a:t>
            </a:r>
            <a:r>
              <a:rPr lang="hr-HR" sz="2800" b="1" dirty="0"/>
              <a:t> </a:t>
            </a:r>
            <a:r>
              <a:rPr lang="hr-HR" sz="2800" b="1" dirty="0" err="1"/>
              <a:t>Celsi</a:t>
            </a:r>
            <a:r>
              <a:rPr lang="hr-HR" sz="2800" b="1" dirty="0"/>
              <a:t> imperator </a:t>
            </a:r>
            <a:r>
              <a:rPr lang="hr-HR" sz="2800" b="1" dirty="0" err="1"/>
              <a:t>fuit</a:t>
            </a:r>
            <a:r>
              <a:rPr lang="hr-HR" sz="2800" b="1" dirty="0"/>
              <a:t>?</a:t>
            </a:r>
          </a:p>
          <a:p>
            <a:r>
              <a:rPr lang="hr-HR" sz="2800" b="1" dirty="0" err="1">
                <a:solidFill>
                  <a:srgbClr val="FF0000"/>
                </a:solidFill>
              </a:rPr>
              <a:t>Tiberius</a:t>
            </a:r>
            <a:endParaRPr lang="hr-HR" sz="2800" b="1" dirty="0">
              <a:solidFill>
                <a:srgbClr val="FF0000"/>
              </a:solidFill>
            </a:endParaRPr>
          </a:p>
          <a:p>
            <a:r>
              <a:rPr lang="hr-HR" sz="2800" b="1" dirty="0" err="1"/>
              <a:t>Quis</a:t>
            </a:r>
            <a:r>
              <a:rPr lang="hr-HR" sz="2800" b="1" dirty="0"/>
              <a:t> </a:t>
            </a:r>
            <a:r>
              <a:rPr lang="hr-HR" sz="2800" b="1" dirty="0" err="1"/>
              <a:t>Tiberius</a:t>
            </a:r>
            <a:r>
              <a:rPr lang="hr-HR" sz="2800" b="1" dirty="0"/>
              <a:t> </a:t>
            </a:r>
            <a:r>
              <a:rPr lang="hr-HR" sz="2800" b="1" dirty="0" err="1"/>
              <a:t>fuit</a:t>
            </a:r>
            <a:r>
              <a:rPr lang="hr-HR" sz="2800" b="1" dirty="0"/>
              <a:t>?</a:t>
            </a:r>
          </a:p>
          <a:p>
            <a:r>
              <a:rPr lang="hr-HR" sz="2800" b="1" dirty="0" err="1">
                <a:solidFill>
                  <a:srgbClr val="FF0000"/>
                </a:solidFill>
              </a:rPr>
              <a:t>Secundus</a:t>
            </a:r>
            <a:r>
              <a:rPr lang="hr-HR" sz="2800" b="1" dirty="0">
                <a:solidFill>
                  <a:srgbClr val="FF0000"/>
                </a:solidFill>
              </a:rPr>
              <a:t> imperator </a:t>
            </a:r>
            <a:r>
              <a:rPr lang="hr-HR" sz="2800" b="1" dirty="0" err="1">
                <a:solidFill>
                  <a:srgbClr val="FF0000"/>
                </a:solidFill>
              </a:rPr>
              <a:t>Romanus</a:t>
            </a:r>
            <a:endParaRPr lang="hr-HR" sz="2800" b="1" dirty="0">
              <a:solidFill>
                <a:srgbClr val="FF0000"/>
              </a:solidFill>
            </a:endParaRPr>
          </a:p>
          <a:p>
            <a:r>
              <a:rPr lang="hr-HR" sz="2800" b="1" dirty="0" err="1"/>
              <a:t>Quod</a:t>
            </a:r>
            <a:r>
              <a:rPr lang="hr-HR" sz="2800" b="1" dirty="0"/>
              <a:t> </a:t>
            </a:r>
            <a:r>
              <a:rPr lang="hr-HR" sz="2800" b="1" dirty="0" err="1"/>
              <a:t>nomen</a:t>
            </a:r>
            <a:r>
              <a:rPr lang="hr-HR" sz="2800" b="1" dirty="0"/>
              <a:t> </a:t>
            </a:r>
            <a:r>
              <a:rPr lang="hr-HR" sz="2800" b="1" dirty="0" err="1"/>
              <a:t>primo</a:t>
            </a:r>
            <a:r>
              <a:rPr lang="hr-HR" sz="2800" b="1" dirty="0"/>
              <a:t> imperatori Romano </a:t>
            </a:r>
            <a:r>
              <a:rPr lang="hr-HR" sz="2800" b="1" dirty="0" err="1"/>
              <a:t>fuit</a:t>
            </a:r>
            <a:r>
              <a:rPr lang="hr-HR" sz="2800" b="1" dirty="0"/>
              <a:t>?</a:t>
            </a:r>
          </a:p>
          <a:p>
            <a:r>
              <a:rPr lang="hr-HR" sz="2800" b="1" dirty="0" err="1">
                <a:solidFill>
                  <a:srgbClr val="FF0000"/>
                </a:solidFill>
              </a:rPr>
              <a:t>Augustus</a:t>
            </a:r>
            <a:endParaRPr lang="hr-HR" sz="2800" b="1" dirty="0">
              <a:solidFill>
                <a:srgbClr val="FF0000"/>
              </a:solidFill>
            </a:endParaRPr>
          </a:p>
          <a:p>
            <a:r>
              <a:rPr lang="hr-HR" sz="2800" b="1" dirty="0" err="1"/>
              <a:t>Secundum</a:t>
            </a:r>
            <a:r>
              <a:rPr lang="hr-HR" sz="2800" b="1" dirty="0"/>
              <a:t> </a:t>
            </a:r>
            <a:r>
              <a:rPr lang="hr-HR" sz="2800" b="1" dirty="0" err="1"/>
              <a:t>Celsum</a:t>
            </a:r>
            <a:r>
              <a:rPr lang="hr-HR" sz="2800" b="1" dirty="0"/>
              <a:t> </a:t>
            </a:r>
            <a:r>
              <a:rPr lang="hr-HR" sz="2800" b="1" dirty="0" err="1"/>
              <a:t>quae</a:t>
            </a:r>
            <a:r>
              <a:rPr lang="hr-HR" sz="2800" b="1" dirty="0"/>
              <a:t> </a:t>
            </a:r>
            <a:r>
              <a:rPr lang="hr-HR" sz="2800" b="1" dirty="0" err="1"/>
              <a:t>quattuor</a:t>
            </a:r>
            <a:r>
              <a:rPr lang="hr-HR" sz="2800" b="1" dirty="0"/>
              <a:t> </a:t>
            </a:r>
            <a:r>
              <a:rPr lang="hr-HR" sz="2800" b="1" dirty="0" err="1"/>
              <a:t>signa</a:t>
            </a:r>
            <a:r>
              <a:rPr lang="hr-HR" sz="2800" b="1" dirty="0"/>
              <a:t> </a:t>
            </a:r>
            <a:r>
              <a:rPr lang="hr-HR" sz="2800" b="1" dirty="0" err="1"/>
              <a:t>inflammationis</a:t>
            </a:r>
            <a:r>
              <a:rPr lang="hr-HR" sz="2800" b="1" dirty="0"/>
              <a:t> </a:t>
            </a:r>
            <a:r>
              <a:rPr lang="hr-HR" sz="2800" b="1" dirty="0" err="1"/>
              <a:t>fuērunt</a:t>
            </a:r>
            <a:r>
              <a:rPr lang="hr-HR" sz="2800" b="1" dirty="0"/>
              <a:t>?</a:t>
            </a:r>
          </a:p>
          <a:p>
            <a:r>
              <a:rPr lang="hr-HR" sz="2800" b="1" dirty="0" err="1">
                <a:solidFill>
                  <a:srgbClr val="FF0000"/>
                </a:solidFill>
              </a:rPr>
              <a:t>Dolor</a:t>
            </a:r>
            <a:r>
              <a:rPr lang="hr-HR" sz="2800" b="1" dirty="0">
                <a:solidFill>
                  <a:srgbClr val="FF0000"/>
                </a:solidFill>
              </a:rPr>
              <a:t>, </a:t>
            </a:r>
            <a:r>
              <a:rPr lang="hr-HR" sz="2800" b="1" dirty="0" err="1">
                <a:solidFill>
                  <a:srgbClr val="FF0000"/>
                </a:solidFill>
              </a:rPr>
              <a:t>calor</a:t>
            </a:r>
            <a:r>
              <a:rPr lang="hr-HR" sz="2800" b="1" dirty="0">
                <a:solidFill>
                  <a:srgbClr val="FF0000"/>
                </a:solidFill>
              </a:rPr>
              <a:t>, tumor, </a:t>
            </a:r>
            <a:r>
              <a:rPr lang="hr-HR" sz="2800" b="1" dirty="0" err="1">
                <a:solidFill>
                  <a:srgbClr val="FF0000"/>
                </a:solidFill>
              </a:rPr>
              <a:t>rubor</a:t>
            </a:r>
            <a:endParaRPr lang="hr-HR" sz="2800" b="1" dirty="0">
              <a:solidFill>
                <a:srgbClr val="FF0000"/>
              </a:solidFill>
            </a:endParaRPr>
          </a:p>
          <a:p>
            <a:r>
              <a:rPr lang="hr-HR" sz="2800" b="1" dirty="0" err="1"/>
              <a:t>Quod</a:t>
            </a:r>
            <a:r>
              <a:rPr lang="hr-HR" sz="2800" b="1" dirty="0"/>
              <a:t> opus </a:t>
            </a:r>
            <a:r>
              <a:rPr lang="hr-HR" sz="2800" b="1" dirty="0" err="1"/>
              <a:t>Aulus</a:t>
            </a:r>
            <a:r>
              <a:rPr lang="hr-HR" sz="2800" b="1" dirty="0"/>
              <a:t> </a:t>
            </a:r>
            <a:r>
              <a:rPr lang="hr-HR" sz="2800" b="1" dirty="0" err="1"/>
              <a:t>Cornelius</a:t>
            </a:r>
            <a:r>
              <a:rPr lang="hr-HR" sz="2800" b="1" dirty="0"/>
              <a:t> </a:t>
            </a:r>
            <a:r>
              <a:rPr lang="hr-HR" sz="2800" b="1" dirty="0" err="1"/>
              <a:t>Celsus</a:t>
            </a:r>
            <a:r>
              <a:rPr lang="hr-HR" sz="2800" b="1" dirty="0"/>
              <a:t> </a:t>
            </a:r>
            <a:r>
              <a:rPr lang="hr-HR" sz="2800" b="1" dirty="0" err="1"/>
              <a:t>scripsit</a:t>
            </a:r>
            <a:r>
              <a:rPr lang="hr-HR" sz="2800" b="1" dirty="0"/>
              <a:t>?</a:t>
            </a:r>
          </a:p>
          <a:p>
            <a:r>
              <a:rPr lang="hr-HR" sz="2800" b="1" dirty="0" err="1">
                <a:solidFill>
                  <a:srgbClr val="FF0000"/>
                </a:solidFill>
              </a:rPr>
              <a:t>Artes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</a:p>
          <a:p>
            <a:endParaRPr lang="hr-HR" dirty="0"/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36755987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418010" y="400595"/>
            <a:ext cx="11129555" cy="6165668"/>
          </a:xfrm>
        </p:spPr>
        <p:txBody>
          <a:bodyPr>
            <a:normAutofit/>
          </a:bodyPr>
          <a:lstStyle/>
          <a:p>
            <a:r>
              <a:rPr lang="hr-HR" sz="2800" b="1" dirty="0" err="1">
                <a:solidFill>
                  <a:schemeClr val="tx1"/>
                </a:solidFill>
              </a:rPr>
              <a:t>Quae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pars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operis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sui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conservatur</a:t>
            </a:r>
            <a:r>
              <a:rPr lang="hr-HR" sz="2800" b="1" dirty="0">
                <a:solidFill>
                  <a:schemeClr val="tx1"/>
                </a:solidFill>
              </a:rPr>
              <a:t>? (</a:t>
            </a:r>
            <a:r>
              <a:rPr lang="hr-HR" sz="2800" b="1" dirty="0" err="1">
                <a:solidFill>
                  <a:schemeClr val="tx1"/>
                </a:solidFill>
              </a:rPr>
              <a:t>conservo</a:t>
            </a:r>
            <a:r>
              <a:rPr lang="hr-HR" sz="2800" b="1" dirty="0">
                <a:solidFill>
                  <a:schemeClr val="tx1"/>
                </a:solidFill>
              </a:rPr>
              <a:t>, 1. – to </a:t>
            </a:r>
            <a:r>
              <a:rPr lang="hr-HR" sz="2800" b="1" dirty="0" err="1">
                <a:solidFill>
                  <a:schemeClr val="tx1"/>
                </a:solidFill>
              </a:rPr>
              <a:t>conserv</a:t>
            </a:r>
            <a:r>
              <a:rPr lang="hr-HR" sz="2800" b="1" dirty="0">
                <a:solidFill>
                  <a:schemeClr val="tx1"/>
                </a:solidFill>
              </a:rPr>
              <a:t> – </a:t>
            </a:r>
            <a:r>
              <a:rPr lang="hr-HR" sz="2800" b="1" dirty="0" err="1">
                <a:solidFill>
                  <a:schemeClr val="tx1"/>
                </a:solidFill>
              </a:rPr>
              <a:t>conservare</a:t>
            </a:r>
            <a:r>
              <a:rPr lang="hr-HR" sz="2800" b="1" dirty="0">
                <a:solidFill>
                  <a:schemeClr val="tx1"/>
                </a:solidFill>
              </a:rPr>
              <a:t> - konzervirati, sačuvati)</a:t>
            </a:r>
          </a:p>
          <a:p>
            <a:r>
              <a:rPr lang="hr-HR" sz="2800" b="1" dirty="0">
                <a:solidFill>
                  <a:srgbClr val="FF0000"/>
                </a:solidFill>
              </a:rPr>
              <a:t>De medicina/De </a:t>
            </a:r>
            <a:r>
              <a:rPr lang="hr-HR" sz="2800" b="1" dirty="0" err="1">
                <a:solidFill>
                  <a:srgbClr val="FF0000"/>
                </a:solidFill>
              </a:rPr>
              <a:t>re</a:t>
            </a:r>
            <a:r>
              <a:rPr lang="hr-HR" sz="2800" b="1" dirty="0">
                <a:solidFill>
                  <a:srgbClr val="FF0000"/>
                </a:solidFill>
              </a:rPr>
              <a:t> medica</a:t>
            </a:r>
          </a:p>
          <a:p>
            <a:r>
              <a:rPr lang="hr-HR" sz="2800" b="1" dirty="0" err="1"/>
              <a:t>Quod</a:t>
            </a:r>
            <a:r>
              <a:rPr lang="hr-HR" sz="2800" b="1" dirty="0"/>
              <a:t> </a:t>
            </a:r>
            <a:r>
              <a:rPr lang="hr-HR" sz="2800" b="1" dirty="0" err="1"/>
              <a:t>nomen</a:t>
            </a:r>
            <a:r>
              <a:rPr lang="hr-HR" sz="2800" b="1" dirty="0"/>
              <a:t> </a:t>
            </a:r>
            <a:r>
              <a:rPr lang="hr-HR" sz="2800" b="1" dirty="0" err="1"/>
              <a:t>antiqui</a:t>
            </a:r>
            <a:r>
              <a:rPr lang="hr-HR" sz="2800" b="1" dirty="0"/>
              <a:t> </a:t>
            </a:r>
            <a:r>
              <a:rPr lang="hr-HR" sz="2800" b="1" dirty="0" err="1"/>
              <a:t>sriptores</a:t>
            </a:r>
            <a:r>
              <a:rPr lang="hr-HR" sz="2800" b="1" dirty="0"/>
              <a:t> </a:t>
            </a:r>
            <a:r>
              <a:rPr lang="hr-HR" sz="2800" b="1" dirty="0" err="1"/>
              <a:t>Celso</a:t>
            </a:r>
            <a:r>
              <a:rPr lang="hr-HR" sz="2800" b="1" dirty="0"/>
              <a:t> </a:t>
            </a:r>
            <a:r>
              <a:rPr lang="hr-HR" sz="2800" b="1" dirty="0" err="1"/>
              <a:t>dedērunt</a:t>
            </a:r>
            <a:r>
              <a:rPr lang="hr-HR" sz="2800" b="1" dirty="0"/>
              <a:t>? </a:t>
            </a:r>
          </a:p>
          <a:p>
            <a:pPr marL="0" indent="0">
              <a:buNone/>
            </a:pPr>
            <a:r>
              <a:rPr lang="hr-HR" sz="2800" b="1" dirty="0"/>
              <a:t>   </a:t>
            </a:r>
            <a:r>
              <a:rPr lang="hr-HR" sz="2800" b="1" dirty="0" err="1">
                <a:solidFill>
                  <a:srgbClr val="FF0000"/>
                </a:solidFill>
              </a:rPr>
              <a:t>Romanum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Hippocrătem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</a:p>
          <a:p>
            <a:pPr marL="0" indent="0">
              <a:buNone/>
            </a:pPr>
            <a:endParaRPr lang="hr-HR" sz="2800" b="1" dirty="0"/>
          </a:p>
          <a:p>
            <a:r>
              <a:rPr lang="hr-HR" sz="2800" b="1" dirty="0" err="1"/>
              <a:t>Ut</a:t>
            </a:r>
            <a:r>
              <a:rPr lang="hr-HR" sz="2800" b="1" dirty="0"/>
              <a:t> </a:t>
            </a:r>
            <a:r>
              <a:rPr lang="hr-HR" sz="2800" b="1" dirty="0" err="1"/>
              <a:t>sementem</a:t>
            </a:r>
            <a:r>
              <a:rPr lang="hr-HR" sz="2800" b="1" dirty="0"/>
              <a:t> </a:t>
            </a:r>
            <a:r>
              <a:rPr lang="hr-HR" sz="2800" b="1" dirty="0" err="1"/>
              <a:t>fecĕris</a:t>
            </a:r>
            <a:r>
              <a:rPr lang="hr-HR" sz="2800" b="1" dirty="0"/>
              <a:t>, </a:t>
            </a:r>
            <a:r>
              <a:rPr lang="hr-HR" sz="2800" b="1" dirty="0" err="1"/>
              <a:t>ita</a:t>
            </a:r>
            <a:r>
              <a:rPr lang="hr-HR" sz="2800" b="1" dirty="0"/>
              <a:t> </a:t>
            </a:r>
            <a:r>
              <a:rPr lang="hr-HR" sz="2800" b="1" dirty="0" err="1"/>
              <a:t>metes</a:t>
            </a:r>
            <a:r>
              <a:rPr lang="hr-HR" sz="2800" b="1" dirty="0"/>
              <a:t>. </a:t>
            </a:r>
          </a:p>
          <a:p>
            <a:r>
              <a:rPr lang="hr-HR" sz="2800" b="1" dirty="0"/>
              <a:t>Kako budeš posijao, tako ćeš i žeti.</a:t>
            </a:r>
          </a:p>
          <a:p>
            <a:r>
              <a:rPr lang="hr-HR" sz="2800" b="1" dirty="0"/>
              <a:t>Futur II. naznačuje radnju koja će se zbiti prije neke druge buduće radnje. </a:t>
            </a:r>
            <a:endParaRPr lang="hr-HR" sz="2800" b="1" dirty="0">
              <a:solidFill>
                <a:srgbClr val="FF0000"/>
              </a:solidFill>
            </a:endParaRP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27039868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69966" y="557349"/>
            <a:ext cx="11347268" cy="6113417"/>
          </a:xfrm>
        </p:spPr>
        <p:txBody>
          <a:bodyPr>
            <a:normAutofit/>
          </a:bodyPr>
          <a:lstStyle/>
          <a:p>
            <a:r>
              <a:rPr lang="hr-HR" sz="2400" b="1" dirty="0" err="1"/>
              <a:t>Mea</a:t>
            </a:r>
            <a:r>
              <a:rPr lang="hr-HR" sz="2400" b="1" dirty="0"/>
              <a:t> mater </a:t>
            </a:r>
            <a:r>
              <a:rPr lang="hr-HR" sz="2400" b="1" dirty="0" err="1"/>
              <a:t>felix</a:t>
            </a:r>
            <a:r>
              <a:rPr lang="hr-HR" sz="2400" b="1" dirty="0"/>
              <a:t> </a:t>
            </a:r>
            <a:r>
              <a:rPr lang="hr-HR" sz="2400" b="1" dirty="0" err="1">
                <a:solidFill>
                  <a:srgbClr val="00B050"/>
                </a:solidFill>
              </a:rPr>
              <a:t>erit</a:t>
            </a:r>
            <a:r>
              <a:rPr lang="hr-HR" sz="2400" b="1" dirty="0"/>
              <a:t>, si </a:t>
            </a:r>
            <a:r>
              <a:rPr lang="hr-HR" sz="2400" b="1" dirty="0" err="1"/>
              <a:t>medicinam</a:t>
            </a:r>
            <a:r>
              <a:rPr lang="hr-HR" sz="2400" b="1" dirty="0"/>
              <a:t> </a:t>
            </a:r>
            <a:r>
              <a:rPr lang="hr-HR" sz="2400" b="1" dirty="0" err="1"/>
              <a:t>studēre</a:t>
            </a:r>
            <a:r>
              <a:rPr lang="hr-HR" sz="2400" b="1" dirty="0"/>
              <a:t> </a:t>
            </a:r>
            <a:r>
              <a:rPr lang="hr-HR" sz="2400" b="1" dirty="0" err="1">
                <a:solidFill>
                  <a:srgbClr val="00B050"/>
                </a:solidFill>
              </a:rPr>
              <a:t>cupivĕro</a:t>
            </a:r>
            <a:r>
              <a:rPr lang="hr-HR" sz="2400" b="1" dirty="0">
                <a:solidFill>
                  <a:srgbClr val="00B050"/>
                </a:solidFill>
              </a:rPr>
              <a:t>.</a:t>
            </a:r>
            <a:r>
              <a:rPr lang="hr-HR" sz="2400" b="1" dirty="0"/>
              <a:t> </a:t>
            </a:r>
          </a:p>
          <a:p>
            <a:r>
              <a:rPr lang="hr-HR" sz="2400" b="1" dirty="0" err="1"/>
              <a:t>Cupio</a:t>
            </a:r>
            <a:r>
              <a:rPr lang="hr-HR" sz="2400" b="1" dirty="0"/>
              <a:t>, 3. –ivi, -</a:t>
            </a:r>
            <a:r>
              <a:rPr lang="hr-HR" sz="2400" b="1" dirty="0" err="1"/>
              <a:t>itum</a:t>
            </a:r>
            <a:r>
              <a:rPr lang="hr-HR" sz="2400" b="1" dirty="0"/>
              <a:t> –željeti, žudjeti</a:t>
            </a:r>
          </a:p>
          <a:p>
            <a:r>
              <a:rPr lang="hr-HR" sz="2400" b="1" dirty="0" err="1"/>
              <a:t>Studeo</a:t>
            </a:r>
            <a:r>
              <a:rPr lang="hr-HR" sz="2400" b="1" dirty="0"/>
              <a:t>, 2. –</a:t>
            </a:r>
            <a:r>
              <a:rPr lang="hr-HR" sz="2400" b="1" dirty="0" err="1"/>
              <a:t>ui</a:t>
            </a:r>
            <a:r>
              <a:rPr lang="hr-HR" sz="2400" b="1" dirty="0"/>
              <a:t>, / - truditi se, učiti (to </a:t>
            </a:r>
            <a:r>
              <a:rPr lang="hr-HR" sz="2400" b="1" dirty="0" err="1"/>
              <a:t>study</a:t>
            </a:r>
            <a:r>
              <a:rPr lang="hr-HR" sz="2400" b="1" dirty="0"/>
              <a:t> medicine)</a:t>
            </a:r>
          </a:p>
          <a:p>
            <a:r>
              <a:rPr lang="hr-HR" sz="2400" b="1" dirty="0">
                <a:solidFill>
                  <a:srgbClr val="FF0000"/>
                </a:solidFill>
              </a:rPr>
              <a:t>Moja majka bit će sretna ako budem želio studirati medicinu.</a:t>
            </a:r>
          </a:p>
          <a:p>
            <a:r>
              <a:rPr lang="hr-HR" sz="2400" b="1" dirty="0" err="1"/>
              <a:t>Omnia</a:t>
            </a:r>
            <a:r>
              <a:rPr lang="hr-HR" sz="2400" b="1" dirty="0"/>
              <a:t> </a:t>
            </a:r>
            <a:r>
              <a:rPr lang="hr-HR" sz="2400" b="1" dirty="0" err="1">
                <a:solidFill>
                  <a:srgbClr val="00B050"/>
                </a:solidFill>
              </a:rPr>
              <a:t>audies</a:t>
            </a:r>
            <a:r>
              <a:rPr lang="hr-HR" sz="2400" b="1" dirty="0"/>
              <a:t>, </a:t>
            </a:r>
            <a:r>
              <a:rPr lang="hr-HR" sz="2400" b="1" dirty="0" err="1"/>
              <a:t>cum</a:t>
            </a:r>
            <a:r>
              <a:rPr lang="hr-HR" sz="2400" b="1" dirty="0"/>
              <a:t> ad me </a:t>
            </a:r>
            <a:r>
              <a:rPr lang="hr-HR" sz="2400" b="1" dirty="0" err="1">
                <a:solidFill>
                  <a:srgbClr val="00B050"/>
                </a:solidFill>
              </a:rPr>
              <a:t>venĕris</a:t>
            </a:r>
            <a:r>
              <a:rPr lang="hr-HR" sz="2400" b="1" dirty="0">
                <a:solidFill>
                  <a:srgbClr val="00B050"/>
                </a:solidFill>
              </a:rPr>
              <a:t>. </a:t>
            </a:r>
            <a:r>
              <a:rPr lang="hr-HR" sz="2400" b="1" dirty="0">
                <a:solidFill>
                  <a:schemeClr val="tx1"/>
                </a:solidFill>
              </a:rPr>
              <a:t>(</a:t>
            </a:r>
            <a:r>
              <a:rPr lang="hr-HR" sz="2400" b="1" dirty="0" err="1">
                <a:solidFill>
                  <a:schemeClr val="tx1"/>
                </a:solidFill>
              </a:rPr>
              <a:t>cum</a:t>
            </a:r>
            <a:r>
              <a:rPr lang="hr-HR" sz="2400" b="1" dirty="0">
                <a:solidFill>
                  <a:schemeClr val="tx1"/>
                </a:solidFill>
              </a:rPr>
              <a:t> – vremenski veznik kad)</a:t>
            </a:r>
          </a:p>
          <a:p>
            <a:r>
              <a:rPr lang="hr-HR" sz="2400" b="1" dirty="0">
                <a:solidFill>
                  <a:srgbClr val="FF0000"/>
                </a:solidFill>
              </a:rPr>
              <a:t>Sve ćeš čuti, kad budeš došao kod mene.</a:t>
            </a:r>
          </a:p>
          <a:p>
            <a:r>
              <a:rPr lang="hr-HR" sz="2400" b="1" dirty="0" err="1"/>
              <a:t>Tibi</a:t>
            </a:r>
            <a:r>
              <a:rPr lang="hr-HR" sz="2400" b="1" dirty="0"/>
              <a:t> </a:t>
            </a:r>
            <a:r>
              <a:rPr lang="hr-HR" sz="2400" b="1" dirty="0" err="1"/>
              <a:t>gratus</a:t>
            </a:r>
            <a:r>
              <a:rPr lang="hr-HR" sz="2400" b="1" dirty="0"/>
              <a:t> </a:t>
            </a:r>
            <a:r>
              <a:rPr lang="hr-HR" sz="2400" b="1" dirty="0">
                <a:solidFill>
                  <a:srgbClr val="92D050"/>
                </a:solidFill>
              </a:rPr>
              <a:t>ero</a:t>
            </a:r>
            <a:r>
              <a:rPr lang="hr-HR" sz="2400" b="1" dirty="0"/>
              <a:t>, si </a:t>
            </a:r>
            <a:r>
              <a:rPr lang="hr-HR" sz="2400" b="1" dirty="0" err="1"/>
              <a:t>meum</a:t>
            </a:r>
            <a:r>
              <a:rPr lang="hr-HR" sz="2400" b="1" dirty="0"/>
              <a:t> </a:t>
            </a:r>
            <a:r>
              <a:rPr lang="hr-HR" sz="2400" b="1" dirty="0" err="1"/>
              <a:t>amicum</a:t>
            </a:r>
            <a:r>
              <a:rPr lang="hr-HR" sz="2400" b="1" dirty="0"/>
              <a:t> </a:t>
            </a:r>
            <a:r>
              <a:rPr lang="hr-HR" sz="2400" b="1" dirty="0" err="1">
                <a:solidFill>
                  <a:srgbClr val="92D050"/>
                </a:solidFill>
              </a:rPr>
              <a:t>adiuvĕris</a:t>
            </a:r>
            <a:r>
              <a:rPr lang="hr-HR" sz="2400" b="1" dirty="0">
                <a:solidFill>
                  <a:srgbClr val="92D050"/>
                </a:solidFill>
              </a:rPr>
              <a:t>. </a:t>
            </a:r>
            <a:r>
              <a:rPr lang="hr-HR" sz="2400" b="1" dirty="0">
                <a:solidFill>
                  <a:schemeClr val="tx1"/>
                </a:solidFill>
              </a:rPr>
              <a:t>(si –pogodbeni veznik ako)</a:t>
            </a:r>
          </a:p>
          <a:p>
            <a:r>
              <a:rPr lang="hr-HR" sz="2400" b="1" dirty="0" err="1">
                <a:solidFill>
                  <a:schemeClr val="tx1"/>
                </a:solidFill>
              </a:rPr>
              <a:t>Adiuvo</a:t>
            </a:r>
            <a:r>
              <a:rPr lang="hr-HR" sz="2400" b="1" dirty="0">
                <a:solidFill>
                  <a:schemeClr val="tx1"/>
                </a:solidFill>
              </a:rPr>
              <a:t>, 1. –</a:t>
            </a:r>
            <a:r>
              <a:rPr lang="hr-HR" sz="2400" b="1" dirty="0" err="1">
                <a:solidFill>
                  <a:schemeClr val="tx1"/>
                </a:solidFill>
              </a:rPr>
              <a:t>iuvi</a:t>
            </a:r>
            <a:r>
              <a:rPr lang="hr-HR" sz="2400" b="1" dirty="0">
                <a:solidFill>
                  <a:schemeClr val="tx1"/>
                </a:solidFill>
              </a:rPr>
              <a:t>, -</a:t>
            </a:r>
            <a:r>
              <a:rPr lang="hr-HR" sz="2400" b="1" dirty="0" err="1">
                <a:solidFill>
                  <a:schemeClr val="tx1"/>
                </a:solidFill>
              </a:rPr>
              <a:t>iutum</a:t>
            </a:r>
            <a:r>
              <a:rPr lang="hr-HR" sz="2400" b="1" dirty="0">
                <a:solidFill>
                  <a:schemeClr val="tx1"/>
                </a:solidFill>
              </a:rPr>
              <a:t> – </a:t>
            </a:r>
            <a:r>
              <a:rPr lang="hr-HR" sz="2400" b="1" dirty="0" err="1">
                <a:solidFill>
                  <a:schemeClr val="tx1"/>
                </a:solidFill>
              </a:rPr>
              <a:t>remedium</a:t>
            </a:r>
            <a:r>
              <a:rPr lang="hr-HR" sz="2400" b="1" dirty="0">
                <a:solidFill>
                  <a:schemeClr val="tx1"/>
                </a:solidFill>
              </a:rPr>
              <a:t> </a:t>
            </a:r>
            <a:r>
              <a:rPr lang="hr-HR" sz="2400" b="1" dirty="0" err="1">
                <a:solidFill>
                  <a:schemeClr val="tx1"/>
                </a:solidFill>
              </a:rPr>
              <a:t>adiuvans</a:t>
            </a:r>
            <a:endParaRPr lang="hr-HR" sz="2400" b="1" dirty="0">
              <a:solidFill>
                <a:schemeClr val="tx1"/>
              </a:solidFill>
            </a:endParaRPr>
          </a:p>
          <a:p>
            <a:r>
              <a:rPr lang="hr-HR" sz="2400" b="1" dirty="0" err="1">
                <a:solidFill>
                  <a:schemeClr val="tx1"/>
                </a:solidFill>
              </a:rPr>
              <a:t>Gratias</a:t>
            </a:r>
            <a:r>
              <a:rPr lang="hr-HR" sz="2400" b="1" dirty="0">
                <a:solidFill>
                  <a:schemeClr val="tx1"/>
                </a:solidFill>
              </a:rPr>
              <a:t> </a:t>
            </a:r>
            <a:r>
              <a:rPr lang="hr-HR" sz="2400" b="1" dirty="0" err="1">
                <a:solidFill>
                  <a:schemeClr val="tx1"/>
                </a:solidFill>
              </a:rPr>
              <a:t>ag</a:t>
            </a:r>
            <a:r>
              <a:rPr lang="hr-HR" sz="2400" b="1" dirty="0" err="1"/>
              <a:t>ĕ</a:t>
            </a:r>
            <a:r>
              <a:rPr lang="hr-HR" sz="2400" b="1" dirty="0" err="1">
                <a:solidFill>
                  <a:schemeClr val="tx1"/>
                </a:solidFill>
              </a:rPr>
              <a:t>re</a:t>
            </a:r>
            <a:r>
              <a:rPr lang="hr-HR" sz="2400" b="1" dirty="0">
                <a:solidFill>
                  <a:schemeClr val="tx1"/>
                </a:solidFill>
              </a:rPr>
              <a:t> –zahvaliti; </a:t>
            </a:r>
          </a:p>
          <a:p>
            <a:r>
              <a:rPr lang="hr-HR" sz="2400" b="1" dirty="0" err="1">
                <a:solidFill>
                  <a:schemeClr val="tx1"/>
                </a:solidFill>
              </a:rPr>
              <a:t>gratus</a:t>
            </a:r>
            <a:r>
              <a:rPr lang="hr-HR" sz="2400" b="1" dirty="0">
                <a:solidFill>
                  <a:schemeClr val="tx1"/>
                </a:solidFill>
              </a:rPr>
              <a:t>, 3 – zahvalan  (</a:t>
            </a:r>
            <a:r>
              <a:rPr lang="hr-HR" sz="2400" b="1" dirty="0" err="1">
                <a:solidFill>
                  <a:schemeClr val="tx1"/>
                </a:solidFill>
              </a:rPr>
              <a:t>grateful</a:t>
            </a:r>
            <a:r>
              <a:rPr lang="hr-HR" sz="2400" b="1" dirty="0">
                <a:solidFill>
                  <a:schemeClr val="tx1"/>
                </a:solidFill>
              </a:rPr>
              <a:t>, </a:t>
            </a:r>
            <a:r>
              <a:rPr lang="hr-HR" sz="2400" b="1" dirty="0" err="1">
                <a:solidFill>
                  <a:schemeClr val="tx1"/>
                </a:solidFill>
              </a:rPr>
              <a:t>grato</a:t>
            </a:r>
            <a:r>
              <a:rPr lang="hr-HR" sz="2400" b="1" dirty="0">
                <a:solidFill>
                  <a:schemeClr val="tx1"/>
                </a:solidFill>
              </a:rPr>
              <a:t>)</a:t>
            </a:r>
          </a:p>
          <a:p>
            <a:r>
              <a:rPr lang="hr-HR" sz="2400" b="1" dirty="0">
                <a:solidFill>
                  <a:srgbClr val="FF0000"/>
                </a:solidFill>
              </a:rPr>
              <a:t>Bit ću ti zahvalan ako budeš pomogao mom prijatelju.  </a:t>
            </a:r>
          </a:p>
          <a:p>
            <a:endParaRPr lang="hr-HR" sz="2400" dirty="0"/>
          </a:p>
        </p:txBody>
      </p:sp>
    </p:spTree>
    <p:extLst>
      <p:ext uri="{BB962C8B-B14F-4D97-AF65-F5344CB8AC3E}">
        <p14:creationId xmlns:p14="http://schemas.microsoft.com/office/powerpoint/2010/main" val="5173486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618309" y="278674"/>
            <a:ext cx="10128068" cy="1590766"/>
          </a:xfrm>
        </p:spPr>
        <p:txBody>
          <a:bodyPr/>
          <a:lstStyle/>
          <a:p>
            <a:r>
              <a:rPr lang="hr-HR" b="1" dirty="0"/>
              <a:t>5. </a:t>
            </a:r>
            <a:r>
              <a:rPr lang="hr-HR" b="1" dirty="0" err="1"/>
              <a:t>Postea</a:t>
            </a:r>
            <a:r>
              <a:rPr lang="hr-HR" b="1" dirty="0"/>
              <a:t> </a:t>
            </a:r>
            <a:r>
              <a:rPr lang="hr-HR" b="1" dirty="0" err="1"/>
              <a:t>Galēnus</a:t>
            </a:r>
            <a:r>
              <a:rPr lang="hr-HR" b="1" dirty="0"/>
              <a:t>, </a:t>
            </a:r>
            <a:r>
              <a:rPr lang="hr-HR" b="1" dirty="0" err="1"/>
              <a:t>ille</a:t>
            </a:r>
            <a:r>
              <a:rPr lang="hr-HR" b="1" dirty="0"/>
              <a:t> </a:t>
            </a:r>
            <a:r>
              <a:rPr lang="hr-HR" b="1" dirty="0" err="1"/>
              <a:t>medicus</a:t>
            </a:r>
            <a:r>
              <a:rPr lang="hr-HR" b="1" dirty="0"/>
              <a:t> e </a:t>
            </a:r>
            <a:r>
              <a:rPr lang="hr-HR" b="1" dirty="0" err="1"/>
              <a:t>Pergamo</a:t>
            </a:r>
            <a:r>
              <a:rPr lang="hr-HR" b="1" dirty="0"/>
              <a:t>, </a:t>
            </a:r>
            <a:r>
              <a:rPr lang="hr-HR" b="1" dirty="0" err="1"/>
              <a:t>istis</a:t>
            </a:r>
            <a:r>
              <a:rPr lang="hr-HR" b="1" dirty="0"/>
              <a:t> </a:t>
            </a:r>
            <a:r>
              <a:rPr lang="hr-HR" b="1" dirty="0" err="1"/>
              <a:t>signis</a:t>
            </a:r>
            <a:r>
              <a:rPr lang="hr-HR" b="1" dirty="0"/>
              <a:t> </a:t>
            </a:r>
            <a:r>
              <a:rPr lang="hr-HR" b="1" dirty="0" err="1"/>
              <a:t>signum</a:t>
            </a:r>
            <a:r>
              <a:rPr lang="hr-HR" b="1" dirty="0"/>
              <a:t>: </a:t>
            </a:r>
            <a:r>
              <a:rPr lang="hr-HR" b="1" dirty="0" err="1"/>
              <a:t>functio</a:t>
            </a:r>
            <a:r>
              <a:rPr lang="hr-HR" b="1" dirty="0"/>
              <a:t> </a:t>
            </a:r>
            <a:r>
              <a:rPr lang="hr-HR" b="1" dirty="0" err="1"/>
              <a:t>laesa</a:t>
            </a:r>
            <a:r>
              <a:rPr lang="hr-HR" b="1" dirty="0"/>
              <a:t> </a:t>
            </a:r>
            <a:r>
              <a:rPr lang="hr-HR" b="1" dirty="0" err="1"/>
              <a:t>addĭdit</a:t>
            </a:r>
            <a:r>
              <a:rPr lang="hr-HR" b="1" dirty="0"/>
              <a:t>. </a:t>
            </a: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2549" y="1637212"/>
            <a:ext cx="11355977" cy="4963886"/>
          </a:xfrm>
        </p:spPr>
        <p:txBody>
          <a:bodyPr>
            <a:normAutofit/>
          </a:bodyPr>
          <a:lstStyle/>
          <a:p>
            <a:r>
              <a:rPr lang="hr-HR" sz="2400" dirty="0" err="1"/>
              <a:t>Pergamum</a:t>
            </a:r>
            <a:r>
              <a:rPr lang="hr-HR" sz="2400" dirty="0"/>
              <a:t>, -i, n. – </a:t>
            </a:r>
            <a:r>
              <a:rPr lang="hr-HR" sz="2400" dirty="0" err="1"/>
              <a:t>Pergam</a:t>
            </a:r>
            <a:r>
              <a:rPr lang="hr-HR" sz="2400" dirty="0"/>
              <a:t>, antički grad u sjeverozapadnom dijelu Male Azije</a:t>
            </a:r>
          </a:p>
          <a:p>
            <a:r>
              <a:rPr lang="hr-HR" sz="2400" dirty="0" err="1"/>
              <a:t>Laesus</a:t>
            </a:r>
            <a:r>
              <a:rPr lang="hr-HR" sz="2400" dirty="0"/>
              <a:t>, 3 - oštećen</a:t>
            </a:r>
          </a:p>
          <a:p>
            <a:r>
              <a:rPr lang="hr-HR" sz="2400" dirty="0" err="1"/>
              <a:t>Addo</a:t>
            </a:r>
            <a:r>
              <a:rPr lang="hr-HR" sz="2400" dirty="0"/>
              <a:t>, 3. -</a:t>
            </a:r>
            <a:r>
              <a:rPr lang="hr-HR" sz="2400" dirty="0" err="1"/>
              <a:t>dĭdi</a:t>
            </a:r>
            <a:r>
              <a:rPr lang="hr-HR" sz="2400" dirty="0"/>
              <a:t>, -</a:t>
            </a:r>
            <a:r>
              <a:rPr lang="hr-HR" sz="2400" dirty="0" err="1"/>
              <a:t>dĭtum</a:t>
            </a:r>
            <a:r>
              <a:rPr lang="hr-HR" sz="2400" dirty="0"/>
              <a:t> – dodati (engleski: to </a:t>
            </a:r>
            <a:r>
              <a:rPr lang="hr-HR" sz="2400" dirty="0" err="1"/>
              <a:t>add</a:t>
            </a:r>
            <a:r>
              <a:rPr lang="hr-HR" sz="2400" dirty="0"/>
              <a:t>; hrvatski „aditiv” – dodatak)</a:t>
            </a:r>
            <a:endParaRPr lang="hr-HR" dirty="0"/>
          </a:p>
          <a:p>
            <a:r>
              <a:rPr lang="hr-HR" sz="2400" b="1" dirty="0" err="1"/>
              <a:t>Quis</a:t>
            </a:r>
            <a:r>
              <a:rPr lang="hr-HR" sz="2400" b="1" dirty="0"/>
              <a:t> </a:t>
            </a:r>
            <a:r>
              <a:rPr lang="hr-HR" sz="2400" b="1" dirty="0" err="1"/>
              <a:t>Galēnus</a:t>
            </a:r>
            <a:r>
              <a:rPr lang="hr-HR" sz="2400" b="1" dirty="0"/>
              <a:t> </a:t>
            </a:r>
            <a:r>
              <a:rPr lang="hr-HR" sz="2400" b="1" dirty="0" err="1"/>
              <a:t>fuit</a:t>
            </a:r>
            <a:r>
              <a:rPr lang="hr-HR" sz="2400" b="1" dirty="0"/>
              <a:t>?</a:t>
            </a:r>
          </a:p>
          <a:p>
            <a:r>
              <a:rPr lang="hr-HR" sz="2400" b="1" dirty="0">
                <a:solidFill>
                  <a:srgbClr val="FF0000"/>
                </a:solidFill>
              </a:rPr>
              <a:t>a) </a:t>
            </a:r>
            <a:r>
              <a:rPr lang="hr-HR" sz="2400" b="1" dirty="0" err="1">
                <a:solidFill>
                  <a:srgbClr val="FF0000"/>
                </a:solidFill>
              </a:rPr>
              <a:t>Medicus</a:t>
            </a:r>
            <a:r>
              <a:rPr lang="hr-HR" sz="2400" b="1" dirty="0">
                <a:solidFill>
                  <a:srgbClr val="FF0000"/>
                </a:solidFill>
              </a:rPr>
              <a:t> </a:t>
            </a:r>
            <a:r>
              <a:rPr lang="hr-HR" sz="2400" b="1" dirty="0" err="1">
                <a:solidFill>
                  <a:srgbClr val="FF0000"/>
                </a:solidFill>
              </a:rPr>
              <a:t>Romanus</a:t>
            </a:r>
            <a:r>
              <a:rPr lang="hr-HR" sz="2400" b="1" dirty="0">
                <a:solidFill>
                  <a:srgbClr val="FF0000"/>
                </a:solidFill>
              </a:rPr>
              <a:t> e </a:t>
            </a:r>
            <a:r>
              <a:rPr lang="hr-HR" sz="2400" b="1" dirty="0" err="1">
                <a:solidFill>
                  <a:srgbClr val="FF0000"/>
                </a:solidFill>
              </a:rPr>
              <a:t>Pergamo</a:t>
            </a:r>
            <a:endParaRPr lang="hr-HR" sz="2400" b="1" dirty="0">
              <a:solidFill>
                <a:srgbClr val="FF0000"/>
              </a:solidFill>
            </a:endParaRPr>
          </a:p>
          <a:p>
            <a:r>
              <a:rPr lang="hr-HR" sz="2400" b="1" dirty="0">
                <a:solidFill>
                  <a:srgbClr val="FF0000"/>
                </a:solidFill>
              </a:rPr>
              <a:t>c) </a:t>
            </a:r>
            <a:r>
              <a:rPr lang="hr-HR" sz="2400" b="1" dirty="0" err="1">
                <a:solidFill>
                  <a:srgbClr val="FF0000"/>
                </a:solidFill>
              </a:rPr>
              <a:t>Medicus</a:t>
            </a:r>
            <a:r>
              <a:rPr lang="hr-HR" sz="2400" b="1" dirty="0">
                <a:solidFill>
                  <a:srgbClr val="FF0000"/>
                </a:solidFill>
              </a:rPr>
              <a:t> </a:t>
            </a:r>
            <a:r>
              <a:rPr lang="hr-HR" sz="2400" b="1" dirty="0" err="1">
                <a:solidFill>
                  <a:srgbClr val="FF0000"/>
                </a:solidFill>
              </a:rPr>
              <a:t>et</a:t>
            </a:r>
            <a:r>
              <a:rPr lang="hr-HR" sz="2400" b="1" dirty="0">
                <a:solidFill>
                  <a:srgbClr val="FF0000"/>
                </a:solidFill>
              </a:rPr>
              <a:t> </a:t>
            </a:r>
            <a:r>
              <a:rPr lang="hr-HR" sz="2400" b="1" dirty="0" err="1">
                <a:solidFill>
                  <a:srgbClr val="FF0000"/>
                </a:solidFill>
              </a:rPr>
              <a:t>scriptor</a:t>
            </a:r>
            <a:r>
              <a:rPr lang="hr-HR" sz="2400" b="1" dirty="0">
                <a:solidFill>
                  <a:srgbClr val="FF0000"/>
                </a:solidFill>
              </a:rPr>
              <a:t> </a:t>
            </a:r>
            <a:r>
              <a:rPr lang="hr-HR" sz="2400" b="1" dirty="0" err="1">
                <a:solidFill>
                  <a:srgbClr val="FF0000"/>
                </a:solidFill>
              </a:rPr>
              <a:t>Romanus</a:t>
            </a:r>
            <a:endParaRPr lang="hr-HR" sz="2400" b="1" dirty="0">
              <a:solidFill>
                <a:srgbClr val="FF0000"/>
              </a:solidFill>
            </a:endParaRPr>
          </a:p>
          <a:p>
            <a:r>
              <a:rPr lang="hr-HR" sz="2400" b="1" dirty="0">
                <a:solidFill>
                  <a:srgbClr val="FF0000"/>
                </a:solidFill>
              </a:rPr>
              <a:t>d) </a:t>
            </a:r>
            <a:r>
              <a:rPr lang="hr-HR" sz="2400" b="1" dirty="0" err="1">
                <a:solidFill>
                  <a:srgbClr val="FF0000"/>
                </a:solidFill>
              </a:rPr>
              <a:t>Maximus</a:t>
            </a:r>
            <a:r>
              <a:rPr lang="hr-HR" sz="2400" b="1" dirty="0">
                <a:solidFill>
                  <a:srgbClr val="FF0000"/>
                </a:solidFill>
              </a:rPr>
              <a:t> </a:t>
            </a:r>
            <a:r>
              <a:rPr lang="hr-HR" sz="2400" b="1" dirty="0" err="1">
                <a:solidFill>
                  <a:srgbClr val="FF0000"/>
                </a:solidFill>
              </a:rPr>
              <a:t>medicus</a:t>
            </a:r>
            <a:r>
              <a:rPr lang="hr-HR" sz="2400" b="1" dirty="0">
                <a:solidFill>
                  <a:srgbClr val="FF0000"/>
                </a:solidFill>
              </a:rPr>
              <a:t> </a:t>
            </a:r>
            <a:r>
              <a:rPr lang="hr-HR" sz="2400" b="1" dirty="0" err="1">
                <a:solidFill>
                  <a:srgbClr val="FF0000"/>
                </a:solidFill>
              </a:rPr>
              <a:t>Graecus</a:t>
            </a:r>
            <a:r>
              <a:rPr lang="hr-HR" sz="2400" b="1" dirty="0">
                <a:solidFill>
                  <a:srgbClr val="FF0000"/>
                </a:solidFill>
              </a:rPr>
              <a:t> post </a:t>
            </a:r>
            <a:r>
              <a:rPr lang="hr-HR" sz="2400" b="1" dirty="0" err="1">
                <a:solidFill>
                  <a:srgbClr val="FF0000"/>
                </a:solidFill>
              </a:rPr>
              <a:t>Hippocratem</a:t>
            </a:r>
            <a:endParaRPr lang="hr-HR" sz="2400" b="1" dirty="0">
              <a:solidFill>
                <a:srgbClr val="FF0000"/>
              </a:solidFill>
            </a:endParaRPr>
          </a:p>
          <a:p>
            <a:r>
              <a:rPr lang="hr-HR" sz="2400" b="1" dirty="0" err="1"/>
              <a:t>Quod</a:t>
            </a:r>
            <a:r>
              <a:rPr lang="hr-HR" sz="2400" b="1" dirty="0"/>
              <a:t> </a:t>
            </a:r>
            <a:r>
              <a:rPr lang="hr-HR" sz="2400" b="1" dirty="0" err="1"/>
              <a:t>signum</a:t>
            </a:r>
            <a:r>
              <a:rPr lang="hr-HR" sz="2400" b="1" dirty="0"/>
              <a:t> </a:t>
            </a:r>
            <a:r>
              <a:rPr lang="hr-HR" sz="2400" b="1" dirty="0" err="1"/>
              <a:t>inflammationis</a:t>
            </a:r>
            <a:r>
              <a:rPr lang="hr-HR" sz="2400" b="1" dirty="0"/>
              <a:t> </a:t>
            </a:r>
            <a:r>
              <a:rPr lang="hr-HR" sz="2400" b="1" dirty="0" err="1"/>
              <a:t>hic</a:t>
            </a:r>
            <a:r>
              <a:rPr lang="hr-HR" sz="2400" b="1" dirty="0"/>
              <a:t> </a:t>
            </a:r>
            <a:r>
              <a:rPr lang="hr-HR" sz="2400" b="1" dirty="0" err="1"/>
              <a:t>medicus</a:t>
            </a:r>
            <a:r>
              <a:rPr lang="hr-HR" sz="2400" b="1" dirty="0"/>
              <a:t> </a:t>
            </a:r>
            <a:r>
              <a:rPr lang="hr-HR" sz="2400" b="1" dirty="0" err="1"/>
              <a:t>add</a:t>
            </a:r>
            <a:r>
              <a:rPr lang="hr-HR" sz="2400" dirty="0" err="1"/>
              <a:t>ĭ</a:t>
            </a:r>
            <a:r>
              <a:rPr lang="hr-HR" sz="2400" b="1" dirty="0" err="1"/>
              <a:t>dit</a:t>
            </a:r>
            <a:r>
              <a:rPr lang="hr-HR" sz="2400" b="1" dirty="0"/>
              <a:t>?</a:t>
            </a:r>
          </a:p>
          <a:p>
            <a:r>
              <a:rPr lang="hr-HR" sz="2400" b="1" dirty="0" err="1">
                <a:solidFill>
                  <a:srgbClr val="FF0000"/>
                </a:solidFill>
              </a:rPr>
              <a:t>Functio</a:t>
            </a:r>
            <a:r>
              <a:rPr lang="hr-HR" sz="2400" b="1" dirty="0">
                <a:solidFill>
                  <a:srgbClr val="FF0000"/>
                </a:solidFill>
              </a:rPr>
              <a:t> </a:t>
            </a:r>
            <a:r>
              <a:rPr lang="hr-HR" sz="2400" b="1" dirty="0" err="1">
                <a:solidFill>
                  <a:srgbClr val="FF0000"/>
                </a:solidFill>
              </a:rPr>
              <a:t>laesa</a:t>
            </a:r>
            <a:endParaRPr lang="hr-HR" sz="24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26560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478971" y="557349"/>
            <a:ext cx="10737669" cy="5484013"/>
          </a:xfrm>
        </p:spPr>
        <p:txBody>
          <a:bodyPr>
            <a:noAutofit/>
          </a:bodyPr>
          <a:lstStyle/>
          <a:p>
            <a:r>
              <a:rPr lang="hr-HR" sz="2800" b="1" dirty="0">
                <a:solidFill>
                  <a:schemeClr val="tx1"/>
                </a:solidFill>
              </a:rPr>
              <a:t>In quo </a:t>
            </a:r>
            <a:r>
              <a:rPr lang="hr-HR" sz="2800" b="1" dirty="0" err="1">
                <a:solidFill>
                  <a:schemeClr val="tx1"/>
                </a:solidFill>
              </a:rPr>
              <a:t>casu</a:t>
            </a:r>
            <a:r>
              <a:rPr lang="hr-HR" sz="2800" b="1" dirty="0">
                <a:solidFill>
                  <a:schemeClr val="tx1"/>
                </a:solidFill>
              </a:rPr>
              <a:t> „</a:t>
            </a:r>
            <a:r>
              <a:rPr lang="hr-HR" sz="2800" b="1" dirty="0" err="1">
                <a:solidFill>
                  <a:schemeClr val="tx1"/>
                </a:solidFill>
              </a:rPr>
              <a:t>istis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signis</a:t>
            </a:r>
            <a:r>
              <a:rPr lang="hr-HR" sz="2800" b="1" dirty="0">
                <a:solidFill>
                  <a:schemeClr val="tx1"/>
                </a:solidFill>
              </a:rPr>
              <a:t>” </a:t>
            </a:r>
            <a:r>
              <a:rPr lang="hr-HR" sz="2800" b="1" dirty="0" err="1">
                <a:solidFill>
                  <a:schemeClr val="tx1"/>
                </a:solidFill>
              </a:rPr>
              <a:t>est</a:t>
            </a:r>
            <a:r>
              <a:rPr lang="hr-HR" sz="2800" b="1" dirty="0">
                <a:solidFill>
                  <a:schemeClr val="tx1"/>
                </a:solidFill>
              </a:rPr>
              <a:t>?</a:t>
            </a:r>
          </a:p>
          <a:p>
            <a:r>
              <a:rPr lang="hr-HR" sz="2800" b="1" dirty="0">
                <a:solidFill>
                  <a:srgbClr val="FF0000"/>
                </a:solidFill>
              </a:rPr>
              <a:t>a) </a:t>
            </a:r>
            <a:r>
              <a:rPr lang="hr-HR" sz="2800" b="1" dirty="0" err="1">
                <a:solidFill>
                  <a:srgbClr val="FF0000"/>
                </a:solidFill>
              </a:rPr>
              <a:t>dativus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pluralis</a:t>
            </a:r>
            <a:endParaRPr lang="hr-HR" sz="2800" b="1" dirty="0">
              <a:solidFill>
                <a:srgbClr val="FF0000"/>
              </a:solidFill>
            </a:endParaRPr>
          </a:p>
          <a:p>
            <a:r>
              <a:rPr lang="hr-HR" sz="2800" b="1" dirty="0">
                <a:solidFill>
                  <a:srgbClr val="FF0000"/>
                </a:solidFill>
              </a:rPr>
              <a:t>b) </a:t>
            </a:r>
            <a:r>
              <a:rPr lang="hr-HR" sz="2800" b="1" dirty="0" err="1">
                <a:solidFill>
                  <a:srgbClr val="FF0000"/>
                </a:solidFill>
              </a:rPr>
              <a:t>ablativus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pluralis</a:t>
            </a:r>
            <a:endParaRPr lang="hr-HR" sz="2800" b="1" dirty="0">
              <a:solidFill>
                <a:srgbClr val="FF0000"/>
              </a:solidFill>
            </a:endParaRPr>
          </a:p>
          <a:p>
            <a:r>
              <a:rPr lang="hr-HR" sz="2800" b="1" dirty="0">
                <a:solidFill>
                  <a:srgbClr val="FF0000"/>
                </a:solidFill>
              </a:rPr>
              <a:t>c) </a:t>
            </a:r>
            <a:r>
              <a:rPr lang="hr-HR" sz="2800" b="1" dirty="0" err="1">
                <a:solidFill>
                  <a:srgbClr val="FF0000"/>
                </a:solidFill>
              </a:rPr>
              <a:t>genitivus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singularis</a:t>
            </a:r>
            <a:endParaRPr lang="hr-HR" sz="2800" b="1" dirty="0">
              <a:solidFill>
                <a:srgbClr val="FF0000"/>
              </a:solidFill>
            </a:endParaRPr>
          </a:p>
          <a:p>
            <a:r>
              <a:rPr lang="hr-HR" sz="2800" b="1" dirty="0" err="1">
                <a:solidFill>
                  <a:schemeClr val="tx1"/>
                </a:solidFill>
              </a:rPr>
              <a:t>Functio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laesa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est</a:t>
            </a:r>
            <a:r>
              <a:rPr lang="hr-HR" sz="2800" b="1" dirty="0">
                <a:solidFill>
                  <a:schemeClr val="tx1"/>
                </a:solidFill>
              </a:rPr>
              <a:t>?</a:t>
            </a:r>
          </a:p>
          <a:p>
            <a:r>
              <a:rPr lang="hr-HR" sz="2800" b="1" dirty="0">
                <a:solidFill>
                  <a:srgbClr val="FF0000"/>
                </a:solidFill>
              </a:rPr>
              <a:t>a) </a:t>
            </a:r>
            <a:r>
              <a:rPr lang="hr-HR" sz="2800" b="1" dirty="0" err="1">
                <a:solidFill>
                  <a:srgbClr val="FF0000"/>
                </a:solidFill>
              </a:rPr>
              <a:t>quartum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signum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inflammationis</a:t>
            </a:r>
            <a:endParaRPr lang="hr-HR" sz="2800" b="1" dirty="0">
              <a:solidFill>
                <a:srgbClr val="FF0000"/>
              </a:solidFill>
            </a:endParaRPr>
          </a:p>
          <a:p>
            <a:r>
              <a:rPr lang="hr-HR" sz="2800" b="1" dirty="0">
                <a:solidFill>
                  <a:srgbClr val="FF0000"/>
                </a:solidFill>
              </a:rPr>
              <a:t>b) </a:t>
            </a:r>
            <a:r>
              <a:rPr lang="hr-HR" sz="2800" b="1" dirty="0" err="1">
                <a:solidFill>
                  <a:srgbClr val="FF0000"/>
                </a:solidFill>
              </a:rPr>
              <a:t>tertium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signum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inflammationis</a:t>
            </a:r>
            <a:endParaRPr lang="hr-HR" sz="2800" b="1" dirty="0">
              <a:solidFill>
                <a:srgbClr val="FF0000"/>
              </a:solidFill>
            </a:endParaRPr>
          </a:p>
          <a:p>
            <a:r>
              <a:rPr lang="hr-HR" sz="2800" b="1" dirty="0">
                <a:solidFill>
                  <a:srgbClr val="FF0000"/>
                </a:solidFill>
              </a:rPr>
              <a:t>c) </a:t>
            </a:r>
            <a:r>
              <a:rPr lang="hr-HR" sz="2800" b="1" dirty="0" err="1">
                <a:solidFill>
                  <a:srgbClr val="FF0000"/>
                </a:solidFill>
              </a:rPr>
              <a:t>quintum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signum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  <a:r>
              <a:rPr lang="hr-HR" sz="2800" b="1" dirty="0" err="1">
                <a:solidFill>
                  <a:srgbClr val="FF0000"/>
                </a:solidFill>
              </a:rPr>
              <a:t>inflamationis</a:t>
            </a:r>
            <a:r>
              <a:rPr lang="hr-HR" sz="2800" b="1" dirty="0">
                <a:solidFill>
                  <a:srgbClr val="FF0000"/>
                </a:solidFill>
              </a:rPr>
              <a:t> </a:t>
            </a:r>
          </a:p>
          <a:p>
            <a:r>
              <a:rPr lang="hr-HR" sz="2800" b="1" dirty="0">
                <a:solidFill>
                  <a:schemeClr val="tx1"/>
                </a:solidFill>
              </a:rPr>
              <a:t>E quo </a:t>
            </a:r>
            <a:r>
              <a:rPr lang="hr-HR" sz="2800" b="1" dirty="0" err="1">
                <a:solidFill>
                  <a:schemeClr val="tx1"/>
                </a:solidFill>
              </a:rPr>
              <a:t>oppido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Galenus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et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Celso</a:t>
            </a:r>
            <a:r>
              <a:rPr lang="hr-HR" sz="2800" b="1" dirty="0">
                <a:solidFill>
                  <a:schemeClr val="tx1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fuērunt</a:t>
            </a:r>
            <a:r>
              <a:rPr lang="hr-HR" sz="2800" b="1" dirty="0">
                <a:solidFill>
                  <a:schemeClr val="tx1"/>
                </a:solidFill>
              </a:rPr>
              <a:t>?</a:t>
            </a:r>
          </a:p>
          <a:p>
            <a:r>
              <a:rPr lang="hr-HR" sz="2800" b="1" dirty="0">
                <a:solidFill>
                  <a:srgbClr val="FF0000"/>
                </a:solidFill>
              </a:rPr>
              <a:t>E </a:t>
            </a:r>
            <a:r>
              <a:rPr lang="hr-HR" sz="2800" b="1" dirty="0" err="1">
                <a:solidFill>
                  <a:srgbClr val="FF0000"/>
                </a:solidFill>
              </a:rPr>
              <a:t>Pergamo</a:t>
            </a:r>
            <a:endParaRPr lang="hr-HR" sz="2800" b="1" dirty="0">
              <a:solidFill>
                <a:srgbClr val="FF0000"/>
              </a:solidFill>
            </a:endParaRPr>
          </a:p>
          <a:p>
            <a:endParaRPr lang="hr-HR" sz="2800" b="1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hr-HR" sz="2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29495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61257" y="409302"/>
            <a:ext cx="10885714" cy="1285966"/>
          </a:xfrm>
        </p:spPr>
        <p:txBody>
          <a:bodyPr>
            <a:normAutofit/>
          </a:bodyPr>
          <a:lstStyle/>
          <a:p>
            <a:r>
              <a:rPr lang="hr-HR" b="1" dirty="0"/>
              <a:t>1. </a:t>
            </a:r>
            <a:r>
              <a:rPr lang="hr-HR" b="1" dirty="0" err="1"/>
              <a:t>Aegypti</a:t>
            </a:r>
            <a:r>
              <a:rPr lang="hr-HR" b="1" dirty="0"/>
              <a:t> </a:t>
            </a:r>
            <a:r>
              <a:rPr lang="hr-HR" b="1" dirty="0" err="1"/>
              <a:t>antiqui</a:t>
            </a:r>
            <a:r>
              <a:rPr lang="hr-HR" b="1" dirty="0"/>
              <a:t> </a:t>
            </a:r>
            <a:r>
              <a:rPr lang="hr-HR" b="1" dirty="0" err="1"/>
              <a:t>iam</a:t>
            </a:r>
            <a:r>
              <a:rPr lang="hr-HR" b="1" dirty="0"/>
              <a:t> de </a:t>
            </a:r>
            <a:r>
              <a:rPr lang="hr-HR" b="1" dirty="0" err="1"/>
              <a:t>inflammationibus</a:t>
            </a:r>
            <a:r>
              <a:rPr lang="hr-HR" b="1" dirty="0"/>
              <a:t> </a:t>
            </a:r>
            <a:r>
              <a:rPr lang="hr-HR" b="1" dirty="0" err="1"/>
              <a:t>multa</a:t>
            </a:r>
            <a:br>
              <a:rPr lang="hr-HR" b="1" dirty="0"/>
            </a:br>
            <a:r>
              <a:rPr lang="hr-HR" b="1" dirty="0"/>
              <a:t>    </a:t>
            </a:r>
            <a:r>
              <a:rPr lang="hr-HR" b="1" dirty="0" err="1"/>
              <a:t>scivērunt</a:t>
            </a:r>
            <a:r>
              <a:rPr lang="hr-HR" b="1" dirty="0"/>
              <a:t>.</a:t>
            </a: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113212" y="1863635"/>
            <a:ext cx="11704320" cy="4994366"/>
          </a:xfrm>
        </p:spPr>
        <p:txBody>
          <a:bodyPr>
            <a:normAutofit/>
          </a:bodyPr>
          <a:lstStyle/>
          <a:p>
            <a:r>
              <a:rPr lang="hr-HR" sz="2800" b="1" dirty="0" err="1"/>
              <a:t>Scivērunt</a:t>
            </a:r>
            <a:r>
              <a:rPr lang="hr-HR" sz="2800" b="1" dirty="0"/>
              <a:t> – su znali, su poznavali, poznavahu</a:t>
            </a:r>
          </a:p>
          <a:p>
            <a:r>
              <a:rPr lang="hr-HR" sz="2800" b="1" dirty="0" err="1"/>
              <a:t>Sciv</a:t>
            </a:r>
            <a:r>
              <a:rPr lang="hr-HR" sz="2800" b="1" dirty="0"/>
              <a:t> + </a:t>
            </a:r>
            <a:r>
              <a:rPr lang="hr-HR" sz="2800" b="1" dirty="0" err="1">
                <a:solidFill>
                  <a:schemeClr val="tx1"/>
                </a:solidFill>
              </a:rPr>
              <a:t>ē</a:t>
            </a:r>
            <a:r>
              <a:rPr lang="hr-HR" sz="2800" b="1" dirty="0" err="1"/>
              <a:t>runt</a:t>
            </a:r>
            <a:r>
              <a:rPr lang="hr-HR" sz="2800" b="1" dirty="0"/>
              <a:t> </a:t>
            </a:r>
          </a:p>
          <a:p>
            <a:r>
              <a:rPr lang="hr-HR" sz="2800" b="1" dirty="0" err="1">
                <a:solidFill>
                  <a:srgbClr val="00B050"/>
                </a:solidFill>
              </a:rPr>
              <a:t>Sciv</a:t>
            </a:r>
            <a:r>
              <a:rPr lang="hr-HR" sz="2800" b="1" dirty="0"/>
              <a:t> je perfektna osnova glagola, a </a:t>
            </a:r>
            <a:r>
              <a:rPr lang="hr-HR" sz="2800" b="1" dirty="0">
                <a:solidFill>
                  <a:srgbClr val="00B050"/>
                </a:solidFill>
              </a:rPr>
              <a:t>-</a:t>
            </a:r>
            <a:r>
              <a:rPr lang="hr-HR" sz="2800" b="1" dirty="0" err="1">
                <a:solidFill>
                  <a:srgbClr val="00B050"/>
                </a:solidFill>
              </a:rPr>
              <a:t>ērunt</a:t>
            </a:r>
            <a:r>
              <a:rPr lang="hr-HR" sz="2800" b="1" dirty="0">
                <a:solidFill>
                  <a:srgbClr val="00B050"/>
                </a:solidFill>
              </a:rPr>
              <a:t> </a:t>
            </a:r>
            <a:r>
              <a:rPr lang="hr-HR" sz="2800" b="1" dirty="0"/>
              <a:t>je nastavak za 3.lice množine indikativa perfekta aktivnog</a:t>
            </a:r>
          </a:p>
          <a:p>
            <a:r>
              <a:rPr lang="hr-HR" sz="2800" b="1" dirty="0">
                <a:solidFill>
                  <a:schemeClr val="tx1"/>
                </a:solidFill>
              </a:rPr>
              <a:t>Perfekt je vrijeme koje iskazuje radnju koja je završila u prošlosti  bez obzira na njeno trajanje i prevodimo ga našim perfektom ili aoristom npr. </a:t>
            </a:r>
            <a:r>
              <a:rPr lang="hr-HR" sz="2800" b="1" dirty="0">
                <a:solidFill>
                  <a:srgbClr val="00B050"/>
                </a:solidFill>
              </a:rPr>
              <a:t>VENI, VIDI, VICI </a:t>
            </a:r>
            <a:r>
              <a:rPr lang="hr-HR" sz="2800" b="1" dirty="0">
                <a:solidFill>
                  <a:schemeClr val="tx1"/>
                </a:solidFill>
              </a:rPr>
              <a:t>– Dođoh, vidjeh pobijedih.</a:t>
            </a:r>
          </a:p>
          <a:p>
            <a:r>
              <a:rPr lang="hr-HR" sz="2800" b="1" dirty="0">
                <a:solidFill>
                  <a:schemeClr val="tx1"/>
                </a:solidFill>
              </a:rPr>
              <a:t>Perfekt iskazuje također prošlu radnju u sadašnjosti svršenu npr. </a:t>
            </a:r>
            <a:r>
              <a:rPr lang="hr-HR" sz="2800" b="1" dirty="0">
                <a:solidFill>
                  <a:srgbClr val="00B050"/>
                </a:solidFill>
              </a:rPr>
              <a:t>NOVI, COGNOVI </a:t>
            </a:r>
            <a:r>
              <a:rPr lang="hr-HR" sz="2800" b="1" dirty="0">
                <a:solidFill>
                  <a:schemeClr val="tx1"/>
                </a:solidFill>
              </a:rPr>
              <a:t>– Spoznao sam, znam.   </a:t>
            </a:r>
          </a:p>
          <a:p>
            <a:endParaRPr lang="hr-HR" sz="2800" dirty="0"/>
          </a:p>
        </p:txBody>
      </p:sp>
    </p:spTree>
    <p:extLst>
      <p:ext uri="{BB962C8B-B14F-4D97-AF65-F5344CB8AC3E}">
        <p14:creationId xmlns:p14="http://schemas.microsoft.com/office/powerpoint/2010/main" val="217934952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96091" y="609600"/>
            <a:ext cx="8977911" cy="836023"/>
          </a:xfrm>
        </p:spPr>
        <p:txBody>
          <a:bodyPr/>
          <a:lstStyle/>
          <a:p>
            <a:r>
              <a:rPr lang="hr-HR" b="1" dirty="0" err="1"/>
              <a:t>Exercitationes</a:t>
            </a:r>
            <a:endParaRPr lang="hr-HR" b="1" dirty="0"/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165463" y="2029097"/>
            <a:ext cx="11773988" cy="4606834"/>
          </a:xfrm>
        </p:spPr>
        <p:txBody>
          <a:bodyPr>
            <a:normAutofit/>
          </a:bodyPr>
          <a:lstStyle/>
          <a:p>
            <a:r>
              <a:rPr lang="hr-HR" sz="2800" b="1" dirty="0" err="1"/>
              <a:t>Hippocrates</a:t>
            </a:r>
            <a:r>
              <a:rPr lang="hr-HR" sz="2800" b="1" dirty="0"/>
              <a:t>, </a:t>
            </a:r>
            <a:r>
              <a:rPr lang="hr-HR" sz="2800" b="1" dirty="0" err="1"/>
              <a:t>Graecorum</a:t>
            </a:r>
            <a:r>
              <a:rPr lang="hr-HR" sz="2800" b="1" dirty="0"/>
              <a:t> </a:t>
            </a:r>
            <a:r>
              <a:rPr lang="hr-HR" sz="2800" b="1" dirty="0" err="1"/>
              <a:t>medicus</a:t>
            </a:r>
            <a:r>
              <a:rPr lang="hr-HR" sz="2800" b="1" dirty="0"/>
              <a:t> </a:t>
            </a:r>
            <a:r>
              <a:rPr lang="hr-HR" sz="2800" b="1" dirty="0" err="1"/>
              <a:t>antiquorum</a:t>
            </a:r>
            <a:r>
              <a:rPr lang="hr-HR" sz="2800" b="1" dirty="0"/>
              <a:t> </a:t>
            </a:r>
            <a:r>
              <a:rPr lang="hr-HR" sz="2800" b="1" dirty="0" err="1"/>
              <a:t>dixit</a:t>
            </a:r>
            <a:r>
              <a:rPr lang="hr-HR" sz="2800" b="1" dirty="0"/>
              <a:t>:„</a:t>
            </a:r>
            <a:r>
              <a:rPr lang="hr-HR" sz="2800" b="1" dirty="0" err="1"/>
              <a:t>Quos</a:t>
            </a:r>
            <a:r>
              <a:rPr lang="hr-HR" sz="2800" b="1" dirty="0"/>
              <a:t> medicina </a:t>
            </a:r>
            <a:r>
              <a:rPr lang="hr-HR" sz="2800" b="1" dirty="0" err="1"/>
              <a:t>non</a:t>
            </a:r>
            <a:r>
              <a:rPr lang="hr-HR" sz="2800" b="1" dirty="0"/>
              <a:t> </a:t>
            </a:r>
            <a:r>
              <a:rPr lang="hr-HR" sz="2800" b="1" dirty="0" err="1"/>
              <a:t>sanat</a:t>
            </a:r>
            <a:r>
              <a:rPr lang="hr-HR" sz="2800" b="1" dirty="0"/>
              <a:t>, </a:t>
            </a:r>
            <a:r>
              <a:rPr lang="hr-HR" sz="2800" b="1" dirty="0" err="1"/>
              <a:t>ferrum</a:t>
            </a:r>
            <a:r>
              <a:rPr lang="hr-HR" sz="2800" b="1" dirty="0"/>
              <a:t> </a:t>
            </a:r>
            <a:r>
              <a:rPr lang="hr-HR" sz="2800" b="1" dirty="0" err="1"/>
              <a:t>sanat</a:t>
            </a:r>
            <a:r>
              <a:rPr lang="hr-HR" sz="2800" b="1" dirty="0"/>
              <a:t>, </a:t>
            </a:r>
            <a:r>
              <a:rPr lang="hr-HR" sz="2800" b="1" dirty="0" err="1"/>
              <a:t>quos</a:t>
            </a:r>
            <a:r>
              <a:rPr lang="hr-HR" sz="2800" b="1" dirty="0"/>
              <a:t> </a:t>
            </a:r>
            <a:r>
              <a:rPr lang="hr-HR" sz="2800" b="1" dirty="0" err="1"/>
              <a:t>ferrum</a:t>
            </a:r>
            <a:r>
              <a:rPr lang="hr-HR" sz="2800" b="1" dirty="0"/>
              <a:t> </a:t>
            </a:r>
            <a:r>
              <a:rPr lang="hr-HR" sz="2800" b="1" dirty="0" err="1"/>
              <a:t>non</a:t>
            </a:r>
            <a:r>
              <a:rPr lang="hr-HR" sz="2800" b="1" dirty="0"/>
              <a:t> </a:t>
            </a:r>
            <a:r>
              <a:rPr lang="hr-HR" sz="2800" b="1" dirty="0" err="1"/>
              <a:t>sanat</a:t>
            </a:r>
            <a:r>
              <a:rPr lang="hr-HR" sz="2800" b="1" dirty="0"/>
              <a:t>, </a:t>
            </a:r>
            <a:r>
              <a:rPr lang="hr-HR" sz="2800" b="1" dirty="0" err="1"/>
              <a:t>ignis</a:t>
            </a:r>
            <a:r>
              <a:rPr lang="hr-HR" sz="2800" b="1" dirty="0"/>
              <a:t> </a:t>
            </a:r>
            <a:r>
              <a:rPr lang="hr-HR" sz="2800" b="1" dirty="0" err="1"/>
              <a:t>sanat</a:t>
            </a:r>
            <a:r>
              <a:rPr lang="hr-HR" sz="2800" b="1" dirty="0"/>
              <a:t>, </a:t>
            </a:r>
            <a:r>
              <a:rPr lang="hr-HR" sz="2800" b="1" dirty="0" err="1"/>
              <a:t>quos</a:t>
            </a:r>
            <a:r>
              <a:rPr lang="hr-HR" sz="2800" b="1" dirty="0"/>
              <a:t> </a:t>
            </a:r>
            <a:r>
              <a:rPr lang="hr-HR" sz="2800" b="1" dirty="0" err="1"/>
              <a:t>ignis</a:t>
            </a:r>
            <a:r>
              <a:rPr lang="hr-HR" sz="2800" b="1" dirty="0"/>
              <a:t> </a:t>
            </a:r>
            <a:r>
              <a:rPr lang="hr-HR" sz="2800" b="1" dirty="0" err="1"/>
              <a:t>non</a:t>
            </a:r>
            <a:r>
              <a:rPr lang="hr-HR" sz="2800" b="1" dirty="0"/>
              <a:t> </a:t>
            </a:r>
            <a:r>
              <a:rPr lang="hr-HR" sz="2800" b="1" dirty="0" err="1"/>
              <a:t>sanat</a:t>
            </a:r>
            <a:r>
              <a:rPr lang="hr-HR" sz="2800" b="1" dirty="0"/>
              <a:t>, ii </a:t>
            </a:r>
            <a:r>
              <a:rPr lang="hr-HR" sz="2800" b="1" dirty="0" err="1"/>
              <a:t>iam</a:t>
            </a:r>
            <a:r>
              <a:rPr lang="hr-HR" sz="2800" b="1" dirty="0"/>
              <a:t> </a:t>
            </a:r>
            <a:r>
              <a:rPr lang="hr-HR" sz="2800" b="1" dirty="0" err="1"/>
              <a:t>nullo</a:t>
            </a:r>
            <a:r>
              <a:rPr lang="hr-HR" sz="2800" b="1" dirty="0"/>
              <a:t> modo </a:t>
            </a:r>
            <a:r>
              <a:rPr lang="hr-HR" sz="2800" b="1" dirty="0" err="1"/>
              <a:t>sanandi</a:t>
            </a:r>
            <a:r>
              <a:rPr lang="hr-HR" sz="2800" b="1" dirty="0"/>
              <a:t> </a:t>
            </a:r>
            <a:r>
              <a:rPr lang="hr-HR" sz="2800" b="1" dirty="0" err="1"/>
              <a:t>sunt</a:t>
            </a:r>
            <a:r>
              <a:rPr lang="hr-HR" sz="2800" b="1" dirty="0"/>
              <a:t>“.</a:t>
            </a:r>
          </a:p>
          <a:p>
            <a:r>
              <a:rPr lang="hr-HR" sz="2800" b="1" dirty="0" err="1"/>
              <a:t>Medicamentum</a:t>
            </a:r>
            <a:r>
              <a:rPr lang="hr-HR" sz="2800" b="1" dirty="0"/>
              <a:t> lege </a:t>
            </a:r>
            <a:r>
              <a:rPr lang="hr-HR" sz="2800" b="1" dirty="0" err="1"/>
              <a:t>artis</a:t>
            </a:r>
            <a:r>
              <a:rPr lang="hr-HR" sz="2800" b="1" dirty="0"/>
              <a:t> </a:t>
            </a:r>
            <a:r>
              <a:rPr lang="hr-HR" sz="2800" b="1" dirty="0" err="1"/>
              <a:t>praeparavĕram</a:t>
            </a:r>
            <a:r>
              <a:rPr lang="hr-HR" sz="2800" b="1" dirty="0"/>
              <a:t> </a:t>
            </a:r>
            <a:r>
              <a:rPr lang="hr-HR" sz="2800" b="1" dirty="0" err="1"/>
              <a:t>et</a:t>
            </a:r>
            <a:r>
              <a:rPr lang="hr-HR" sz="2800" b="1" dirty="0"/>
              <a:t> </a:t>
            </a:r>
            <a:r>
              <a:rPr lang="hr-HR" sz="2800" b="1" dirty="0" err="1"/>
              <a:t>aegroto</a:t>
            </a:r>
            <a:r>
              <a:rPr lang="hr-HR" sz="2800" b="1" dirty="0"/>
              <a:t> </a:t>
            </a:r>
            <a:r>
              <a:rPr lang="hr-HR" sz="2800" b="1" dirty="0" err="1"/>
              <a:t>heri</a:t>
            </a:r>
            <a:r>
              <a:rPr lang="hr-HR" sz="2800" b="1" dirty="0"/>
              <a:t> </a:t>
            </a:r>
            <a:r>
              <a:rPr lang="hr-HR" sz="2800" b="1" dirty="0" err="1"/>
              <a:t>dedi</a:t>
            </a:r>
            <a:r>
              <a:rPr lang="hr-HR" sz="2800" b="1" dirty="0"/>
              <a:t>. </a:t>
            </a:r>
          </a:p>
          <a:p>
            <a:r>
              <a:rPr lang="hr-HR" sz="2800" b="1" dirty="0" err="1"/>
              <a:t>Aesculapius</a:t>
            </a:r>
            <a:r>
              <a:rPr lang="hr-HR" sz="2800" b="1" dirty="0"/>
              <a:t> </a:t>
            </a:r>
            <a:r>
              <a:rPr lang="hr-HR" sz="2800" b="1" dirty="0" err="1"/>
              <a:t>celebrabatur</a:t>
            </a:r>
            <a:r>
              <a:rPr lang="hr-HR" sz="2800" b="1" dirty="0"/>
              <a:t>, </a:t>
            </a:r>
            <a:r>
              <a:rPr lang="hr-HR" sz="2800" b="1" dirty="0" err="1"/>
              <a:t>quoniam</a:t>
            </a:r>
            <a:r>
              <a:rPr lang="hr-HR" sz="2800" b="1" dirty="0"/>
              <a:t> </a:t>
            </a:r>
            <a:r>
              <a:rPr lang="hr-HR" sz="2800" b="1" dirty="0" err="1"/>
              <a:t>medicinam</a:t>
            </a:r>
            <a:r>
              <a:rPr lang="hr-HR" sz="2800" b="1" dirty="0"/>
              <a:t>, </a:t>
            </a:r>
            <a:r>
              <a:rPr lang="hr-HR" sz="2800" b="1" dirty="0" err="1"/>
              <a:t>scientiam</a:t>
            </a:r>
            <a:r>
              <a:rPr lang="hr-HR" sz="2800" b="1" dirty="0"/>
              <a:t> </a:t>
            </a:r>
            <a:r>
              <a:rPr lang="hr-HR" sz="2800" b="1" dirty="0" err="1"/>
              <a:t>prius</a:t>
            </a:r>
            <a:r>
              <a:rPr lang="hr-HR" sz="2800" b="1" dirty="0"/>
              <a:t> </a:t>
            </a:r>
            <a:r>
              <a:rPr lang="hr-HR" sz="2800" b="1" dirty="0" err="1"/>
              <a:t>rudem</a:t>
            </a:r>
            <a:r>
              <a:rPr lang="hr-HR" sz="2800" b="1" dirty="0"/>
              <a:t> </a:t>
            </a:r>
            <a:r>
              <a:rPr lang="hr-HR" sz="2800" b="1" dirty="0" err="1"/>
              <a:t>et</a:t>
            </a:r>
            <a:r>
              <a:rPr lang="hr-HR" sz="2800" b="1" dirty="0"/>
              <a:t> </a:t>
            </a:r>
            <a:r>
              <a:rPr lang="hr-HR" sz="2800" b="1" dirty="0" err="1"/>
              <a:t>vulgarem</a:t>
            </a:r>
            <a:r>
              <a:rPr lang="hr-HR" sz="2800" b="1" dirty="0"/>
              <a:t>, </a:t>
            </a:r>
            <a:r>
              <a:rPr lang="hr-HR" sz="2800" b="1" dirty="0" err="1"/>
              <a:t>excoluĕrat</a:t>
            </a:r>
            <a:r>
              <a:rPr lang="hr-HR" sz="2800" b="1" dirty="0"/>
              <a:t>. (</a:t>
            </a:r>
            <a:r>
              <a:rPr lang="hr-HR" sz="2800" b="1" dirty="0" err="1"/>
              <a:t>quoniam</a:t>
            </a:r>
            <a:r>
              <a:rPr lang="hr-HR" sz="2800" b="1" dirty="0"/>
              <a:t> – uzročni veznik „budući da)</a:t>
            </a:r>
          </a:p>
          <a:p>
            <a:r>
              <a:rPr lang="hr-HR" sz="2800" b="1" dirty="0" err="1"/>
              <a:t>Pharmaceuta</a:t>
            </a:r>
            <a:r>
              <a:rPr lang="hr-HR" sz="2800" b="1" dirty="0"/>
              <a:t> </a:t>
            </a:r>
            <a:r>
              <a:rPr lang="hr-HR" sz="2800" b="1" dirty="0" err="1"/>
              <a:t>tibi</a:t>
            </a:r>
            <a:r>
              <a:rPr lang="hr-HR" sz="2800" b="1" dirty="0"/>
              <a:t> </a:t>
            </a:r>
            <a:r>
              <a:rPr lang="hr-HR" sz="2800" b="1" dirty="0" err="1"/>
              <a:t>ampullas</a:t>
            </a:r>
            <a:r>
              <a:rPr lang="hr-HR" sz="2800" b="1" dirty="0"/>
              <a:t> </a:t>
            </a:r>
            <a:r>
              <a:rPr lang="hr-HR" sz="2800" b="1" dirty="0" err="1"/>
              <a:t>portavit</a:t>
            </a:r>
            <a:r>
              <a:rPr lang="hr-HR" sz="2800" b="1" dirty="0"/>
              <a:t>, </a:t>
            </a:r>
            <a:r>
              <a:rPr lang="hr-HR" sz="2800" b="1" dirty="0" err="1"/>
              <a:t>quas</a:t>
            </a:r>
            <a:r>
              <a:rPr lang="hr-HR" sz="2800" b="1" dirty="0"/>
              <a:t> </a:t>
            </a:r>
            <a:r>
              <a:rPr lang="hr-HR" sz="2800" b="1" dirty="0" err="1"/>
              <a:t>quaesivĕras</a:t>
            </a:r>
            <a:r>
              <a:rPr lang="hr-HR" sz="2800" b="1" dirty="0"/>
              <a:t>. </a:t>
            </a:r>
          </a:p>
          <a:p>
            <a:endParaRPr lang="hr-HR" sz="2000" b="1" i="1" dirty="0"/>
          </a:p>
          <a:p>
            <a:endParaRPr lang="hr-HR" sz="2000" dirty="0"/>
          </a:p>
        </p:txBody>
      </p:sp>
    </p:spTree>
    <p:extLst>
      <p:ext uri="{BB962C8B-B14F-4D97-AF65-F5344CB8AC3E}">
        <p14:creationId xmlns:p14="http://schemas.microsoft.com/office/powerpoint/2010/main" val="327746668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2549" y="870856"/>
            <a:ext cx="11382102" cy="5170505"/>
          </a:xfrm>
        </p:spPr>
        <p:txBody>
          <a:bodyPr>
            <a:noAutofit/>
          </a:bodyPr>
          <a:lstStyle/>
          <a:p>
            <a:r>
              <a:rPr lang="hr-HR" sz="2800" b="1" dirty="0" err="1"/>
              <a:t>Tantam</a:t>
            </a:r>
            <a:r>
              <a:rPr lang="hr-HR" sz="2800" b="1" dirty="0"/>
              <a:t> </a:t>
            </a:r>
            <a:r>
              <a:rPr lang="hr-HR" sz="2800" b="1" dirty="0" err="1"/>
              <a:t>dosim</a:t>
            </a:r>
            <a:r>
              <a:rPr lang="hr-HR" sz="2800" b="1" dirty="0"/>
              <a:t> </a:t>
            </a:r>
            <a:r>
              <a:rPr lang="hr-HR" sz="2800" b="1" dirty="0" err="1"/>
              <a:t>medicamenti</a:t>
            </a:r>
            <a:r>
              <a:rPr lang="hr-HR" sz="2800" b="1" dirty="0"/>
              <a:t> </a:t>
            </a:r>
            <a:r>
              <a:rPr lang="hr-HR" sz="2800" b="1" dirty="0" err="1"/>
              <a:t>aegroto</a:t>
            </a:r>
            <a:r>
              <a:rPr lang="hr-HR" sz="2800" b="1" dirty="0"/>
              <a:t> ego ________ (do,1. </a:t>
            </a:r>
            <a:r>
              <a:rPr lang="hr-HR" sz="2800" b="1" dirty="0" err="1"/>
              <a:t>dedi</a:t>
            </a:r>
            <a:r>
              <a:rPr lang="hr-HR" sz="2800" b="1" dirty="0"/>
              <a:t>, datum, </a:t>
            </a:r>
            <a:r>
              <a:rPr lang="hr-HR" sz="2800" b="1" dirty="0" err="1"/>
              <a:t>quantam</a:t>
            </a:r>
            <a:r>
              <a:rPr lang="hr-HR" sz="2800" b="1" dirty="0"/>
              <a:t> </a:t>
            </a:r>
            <a:r>
              <a:rPr lang="hr-HR" sz="2800" b="1" dirty="0" err="1"/>
              <a:t>medicus</a:t>
            </a:r>
            <a:r>
              <a:rPr lang="hr-HR" sz="2800" b="1" dirty="0"/>
              <a:t> ____________ (</a:t>
            </a:r>
            <a:r>
              <a:rPr lang="hr-HR" sz="2800" b="1" dirty="0" err="1"/>
              <a:t>praescribo</a:t>
            </a:r>
            <a:r>
              <a:rPr lang="hr-HR" sz="2800" b="1" dirty="0"/>
              <a:t>, 3. –</a:t>
            </a:r>
            <a:r>
              <a:rPr lang="hr-HR" sz="2800" b="1" dirty="0" err="1"/>
              <a:t>scripsi</a:t>
            </a:r>
            <a:r>
              <a:rPr lang="hr-HR" sz="2800" b="1" dirty="0"/>
              <a:t>, </a:t>
            </a:r>
            <a:r>
              <a:rPr lang="hr-HR" sz="2800" b="1" dirty="0" err="1"/>
              <a:t>scriptum</a:t>
            </a:r>
            <a:r>
              <a:rPr lang="hr-HR" sz="2800" b="1" dirty="0"/>
              <a:t>). </a:t>
            </a:r>
          </a:p>
          <a:p>
            <a:r>
              <a:rPr lang="hr-HR" sz="2800" b="1" dirty="0" err="1"/>
              <a:t>Aegrotus</a:t>
            </a:r>
            <a:r>
              <a:rPr lang="hr-HR" sz="2800" b="1" dirty="0"/>
              <a:t> </a:t>
            </a:r>
            <a:r>
              <a:rPr lang="hr-HR" sz="2800" b="1" dirty="0" err="1"/>
              <a:t>medicum</a:t>
            </a:r>
            <a:r>
              <a:rPr lang="hr-HR" sz="2800" b="1" dirty="0"/>
              <a:t> </a:t>
            </a:r>
            <a:r>
              <a:rPr lang="hr-HR" sz="2800" b="1" dirty="0" err="1"/>
              <a:t>gratias</a:t>
            </a:r>
            <a:r>
              <a:rPr lang="hr-HR" sz="2800" b="1" dirty="0"/>
              <a:t> ________ (ago, 3. </a:t>
            </a:r>
            <a:r>
              <a:rPr lang="hr-HR" sz="2800" b="1" dirty="0" err="1"/>
              <a:t>egi</a:t>
            </a:r>
            <a:r>
              <a:rPr lang="hr-HR" sz="2800" b="1" dirty="0"/>
              <a:t>, </a:t>
            </a:r>
            <a:r>
              <a:rPr lang="hr-HR" sz="2800" b="1" dirty="0" err="1"/>
              <a:t>actum</a:t>
            </a:r>
            <a:r>
              <a:rPr lang="hr-HR" sz="2800" b="1" dirty="0"/>
              <a:t>) </a:t>
            </a:r>
            <a:r>
              <a:rPr lang="hr-HR" sz="2800" b="1" dirty="0" err="1"/>
              <a:t>quod</a:t>
            </a:r>
            <a:r>
              <a:rPr lang="hr-HR" sz="2800" b="1" dirty="0"/>
              <a:t> </a:t>
            </a:r>
            <a:r>
              <a:rPr lang="hr-HR" sz="2800" b="1" dirty="0" err="1"/>
              <a:t>vulnus</a:t>
            </a:r>
            <a:r>
              <a:rPr lang="hr-HR" sz="2800" b="1" dirty="0"/>
              <a:t> </a:t>
            </a:r>
            <a:r>
              <a:rPr lang="hr-HR" sz="2800" b="1" dirty="0" err="1"/>
              <a:t>ei</a:t>
            </a:r>
            <a:r>
              <a:rPr lang="hr-HR" sz="2800" b="1" dirty="0"/>
              <a:t> bene ___________ (</a:t>
            </a:r>
            <a:r>
              <a:rPr lang="hr-HR" sz="2800" b="1" dirty="0" err="1"/>
              <a:t>purgo</a:t>
            </a:r>
            <a:r>
              <a:rPr lang="hr-HR" sz="2800" b="1" dirty="0"/>
              <a:t>, 1).  </a:t>
            </a:r>
          </a:p>
          <a:p>
            <a:r>
              <a:rPr lang="hr-HR" sz="2800" b="1" dirty="0" err="1"/>
              <a:t>Antiqui</a:t>
            </a:r>
            <a:r>
              <a:rPr lang="hr-HR" sz="2800" b="1" dirty="0"/>
              <a:t> </a:t>
            </a:r>
            <a:r>
              <a:rPr lang="hr-HR" sz="2800" b="1" dirty="0" err="1"/>
              <a:t>scriptores</a:t>
            </a:r>
            <a:r>
              <a:rPr lang="hr-HR" sz="2800" b="1" dirty="0"/>
              <a:t> </a:t>
            </a:r>
            <a:r>
              <a:rPr lang="hr-HR" sz="2800" b="1" dirty="0" err="1"/>
              <a:t>Celsum</a:t>
            </a:r>
            <a:r>
              <a:rPr lang="hr-HR" sz="2800" b="1" dirty="0"/>
              <a:t> </a:t>
            </a:r>
            <a:r>
              <a:rPr lang="hr-HR" sz="2800" b="1" dirty="0" err="1"/>
              <a:t>Romanum</a:t>
            </a:r>
            <a:r>
              <a:rPr lang="hr-HR" sz="2800" b="1" dirty="0"/>
              <a:t> </a:t>
            </a:r>
            <a:r>
              <a:rPr lang="hr-HR" sz="2800" b="1" dirty="0" err="1"/>
              <a:t>Hippocrătem</a:t>
            </a:r>
            <a:r>
              <a:rPr lang="hr-HR" sz="2800" b="1" dirty="0"/>
              <a:t> </a:t>
            </a:r>
            <a:r>
              <a:rPr lang="hr-HR" sz="2800" b="1" dirty="0" err="1"/>
              <a:t>appellavērunt</a:t>
            </a:r>
            <a:r>
              <a:rPr lang="hr-HR" sz="2800" b="1" dirty="0"/>
              <a:t>. </a:t>
            </a:r>
          </a:p>
          <a:p>
            <a:r>
              <a:rPr lang="hr-HR" sz="2800" b="1" dirty="0"/>
              <a:t>In </a:t>
            </a:r>
            <a:r>
              <a:rPr lang="hr-HR" sz="2800" b="1" dirty="0" err="1"/>
              <a:t>principio</a:t>
            </a:r>
            <a:r>
              <a:rPr lang="hr-HR" sz="2800" b="1" dirty="0"/>
              <a:t> </a:t>
            </a:r>
            <a:r>
              <a:rPr lang="hr-HR" sz="2800" b="1" dirty="0" err="1"/>
              <a:t>scientia</a:t>
            </a:r>
            <a:r>
              <a:rPr lang="hr-HR" sz="2800" b="1" dirty="0"/>
              <a:t> </a:t>
            </a:r>
            <a:r>
              <a:rPr lang="hr-HR" sz="2800" b="1" dirty="0" err="1"/>
              <a:t>medendi</a:t>
            </a:r>
            <a:r>
              <a:rPr lang="hr-HR" sz="2800" b="1" dirty="0"/>
              <a:t> </a:t>
            </a:r>
            <a:r>
              <a:rPr lang="hr-HR" sz="2800" b="1" dirty="0" err="1"/>
              <a:t>pars</a:t>
            </a:r>
            <a:r>
              <a:rPr lang="hr-HR" sz="2800" b="1" dirty="0"/>
              <a:t> </a:t>
            </a:r>
            <a:r>
              <a:rPr lang="hr-HR" sz="2800" b="1" dirty="0" err="1"/>
              <a:t>sapientiae</a:t>
            </a:r>
            <a:r>
              <a:rPr lang="hr-HR" sz="2800" b="1" dirty="0"/>
              <a:t> </a:t>
            </a:r>
            <a:r>
              <a:rPr lang="hr-HR" sz="2800" b="1" dirty="0" err="1"/>
              <a:t>fuit</a:t>
            </a:r>
            <a:r>
              <a:rPr lang="hr-HR" sz="2800" b="1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412783672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E651A2-91E3-4933-8A58-544978842D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C30E0E5-3CCA-42D8-8876-C12BA6C6BBF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hr-HR" dirty="0"/>
              <a:t>DEANA KARAĐOLE RADOVČIĆ, PROF. MENTOR</a:t>
            </a:r>
          </a:p>
          <a:p>
            <a:r>
              <a:rPr lang="hr-HR" dirty="0"/>
              <a:t>23.VELJAČE 2021.</a:t>
            </a:r>
          </a:p>
          <a:p>
            <a:r>
              <a:rPr lang="hr-HR" dirty="0"/>
              <a:t>DRŽAVNI STRUČNI SKUP ZA NASTAVNIKE LATINSKOG JEZIKA U STRUKOVNIM PROGRAMIMA SREDNJE ŠKOLE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55878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78674" y="757645"/>
            <a:ext cx="11625944" cy="5808617"/>
          </a:xfrm>
        </p:spPr>
        <p:txBody>
          <a:bodyPr>
            <a:normAutofit/>
          </a:bodyPr>
          <a:lstStyle/>
          <a:p>
            <a:r>
              <a:rPr lang="hr-HR" sz="2800" b="1" dirty="0" err="1">
                <a:solidFill>
                  <a:srgbClr val="92D050"/>
                </a:solidFill>
              </a:rPr>
              <a:t>Sci</a:t>
            </a:r>
            <a:r>
              <a:rPr lang="hr-HR" sz="2800" b="1" dirty="0" err="1"/>
              <a:t>unt</a:t>
            </a:r>
            <a:r>
              <a:rPr lang="hr-HR" sz="2800" b="1" dirty="0"/>
              <a:t> – </a:t>
            </a:r>
            <a:r>
              <a:rPr lang="hr-HR" sz="2800" b="1" dirty="0" err="1">
                <a:solidFill>
                  <a:srgbClr val="92D050"/>
                </a:solidFill>
              </a:rPr>
              <a:t>sci</a:t>
            </a:r>
            <a:r>
              <a:rPr lang="hr-HR" sz="2800" b="1" dirty="0" err="1"/>
              <a:t>ebant</a:t>
            </a:r>
            <a:r>
              <a:rPr lang="hr-HR" sz="2800" b="1" dirty="0"/>
              <a:t> –</a:t>
            </a:r>
            <a:r>
              <a:rPr lang="hr-HR" sz="2800" b="1" dirty="0" err="1">
                <a:solidFill>
                  <a:srgbClr val="92D050"/>
                </a:solidFill>
              </a:rPr>
              <a:t>sci</a:t>
            </a:r>
            <a:r>
              <a:rPr lang="hr-HR" sz="2800" b="1" dirty="0" err="1"/>
              <a:t>ent</a:t>
            </a:r>
            <a:r>
              <a:rPr lang="hr-HR" sz="2800" b="1" dirty="0"/>
              <a:t> – vremena koja se tvore od prezentska osnova glagola (</a:t>
            </a:r>
            <a:r>
              <a:rPr lang="hr-HR" sz="2800" b="1" dirty="0" err="1"/>
              <a:t>scio</a:t>
            </a:r>
            <a:r>
              <a:rPr lang="hr-HR" sz="2800" b="1" dirty="0"/>
              <a:t>, 4. </a:t>
            </a:r>
            <a:r>
              <a:rPr lang="hr-HR" sz="2800" b="1" dirty="0" err="1">
                <a:solidFill>
                  <a:srgbClr val="00B050"/>
                </a:solidFill>
              </a:rPr>
              <a:t>sci</a:t>
            </a:r>
            <a:r>
              <a:rPr lang="hr-HR" sz="2800" b="1" dirty="0" err="1"/>
              <a:t>re</a:t>
            </a:r>
            <a:r>
              <a:rPr lang="hr-HR" sz="2800" b="1" dirty="0"/>
              <a:t>)</a:t>
            </a:r>
          </a:p>
          <a:p>
            <a:r>
              <a:rPr lang="hr-HR" sz="2800" b="1" dirty="0"/>
              <a:t>U svakom se latinskom glagolskom obliku mogu razlikovati njegova osnova i nastavak. Svi su se glagolski oblici koje smo do sada učili pravili od iste osnove tj. prezentske osnove.</a:t>
            </a:r>
          </a:p>
          <a:p>
            <a:r>
              <a:rPr lang="hr-HR" sz="2800" b="1" dirty="0"/>
              <a:t>Međutim latinski glagol ima i </a:t>
            </a:r>
            <a:r>
              <a:rPr lang="hr-HR" sz="2800" b="1" dirty="0">
                <a:solidFill>
                  <a:srgbClr val="92D050"/>
                </a:solidFill>
              </a:rPr>
              <a:t>perfektnu osnovu </a:t>
            </a:r>
            <a:r>
              <a:rPr lang="hr-HR" sz="2800" b="1" dirty="0"/>
              <a:t>od koje se tvore:</a:t>
            </a:r>
          </a:p>
          <a:p>
            <a:r>
              <a:rPr lang="hr-HR" sz="2800" b="1" dirty="0"/>
              <a:t>Indikativ perfekta aktivnog</a:t>
            </a:r>
          </a:p>
          <a:p>
            <a:r>
              <a:rPr lang="hr-HR" sz="2800" b="1" dirty="0"/>
              <a:t>Indikativ pluskvamperfekta aktivnog</a:t>
            </a:r>
          </a:p>
          <a:p>
            <a:r>
              <a:rPr lang="hr-HR" sz="2800" b="1" dirty="0"/>
              <a:t>Indikativ futura II. aktivnog</a:t>
            </a:r>
          </a:p>
          <a:p>
            <a:r>
              <a:rPr lang="hr-HR" sz="2800" b="1" dirty="0"/>
              <a:t>Infinitiv perfekta aktivnog </a:t>
            </a:r>
          </a:p>
        </p:txBody>
      </p:sp>
    </p:spTree>
    <p:extLst>
      <p:ext uri="{BB962C8B-B14F-4D97-AF65-F5344CB8AC3E}">
        <p14:creationId xmlns:p14="http://schemas.microsoft.com/office/powerpoint/2010/main" val="21224963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78674" y="609601"/>
            <a:ext cx="11599817" cy="6026330"/>
          </a:xfrm>
        </p:spPr>
        <p:txBody>
          <a:bodyPr>
            <a:normAutofit/>
          </a:bodyPr>
          <a:lstStyle/>
          <a:p>
            <a:r>
              <a:rPr lang="hr-HR" sz="2800" b="1" dirty="0"/>
              <a:t>3. glagolski oblik koji se navodi u rječniku je 1.lice jednine indikativa perfekta aktivnog</a:t>
            </a:r>
          </a:p>
          <a:p>
            <a:r>
              <a:rPr lang="hr-HR" sz="2800" b="1" dirty="0" err="1"/>
              <a:t>Scio</a:t>
            </a:r>
            <a:r>
              <a:rPr lang="hr-HR" sz="2800" b="1" dirty="0"/>
              <a:t>, 4. </a:t>
            </a:r>
            <a:r>
              <a:rPr lang="hr-HR" sz="2800" b="1" dirty="0" err="1">
                <a:solidFill>
                  <a:srgbClr val="00B050"/>
                </a:solidFill>
              </a:rPr>
              <a:t>scivi</a:t>
            </a:r>
            <a:r>
              <a:rPr lang="hr-HR" sz="2800" b="1" dirty="0"/>
              <a:t>, </a:t>
            </a:r>
            <a:r>
              <a:rPr lang="hr-HR" sz="2800" b="1" dirty="0" err="1"/>
              <a:t>scitum</a:t>
            </a:r>
            <a:r>
              <a:rPr lang="hr-HR" sz="2800" b="1" dirty="0"/>
              <a:t>; </a:t>
            </a:r>
          </a:p>
          <a:p>
            <a:r>
              <a:rPr lang="hr-HR" sz="2800" b="1" dirty="0" err="1"/>
              <a:t>Recipio</a:t>
            </a:r>
            <a:r>
              <a:rPr lang="hr-HR" sz="2800" b="1" dirty="0"/>
              <a:t>, 3. </a:t>
            </a:r>
            <a:r>
              <a:rPr lang="hr-HR" sz="2800" b="1" dirty="0">
                <a:solidFill>
                  <a:srgbClr val="00B050"/>
                </a:solidFill>
              </a:rPr>
              <a:t>–</a:t>
            </a:r>
            <a:r>
              <a:rPr lang="hr-HR" sz="2800" b="1" dirty="0" err="1">
                <a:solidFill>
                  <a:srgbClr val="00B050"/>
                </a:solidFill>
              </a:rPr>
              <a:t>cepi</a:t>
            </a:r>
            <a:r>
              <a:rPr lang="hr-HR" sz="2800" b="1" dirty="0"/>
              <a:t>, -</a:t>
            </a:r>
            <a:r>
              <a:rPr lang="hr-HR" sz="2800" b="1" dirty="0" err="1"/>
              <a:t>ceptum</a:t>
            </a:r>
            <a:endParaRPr lang="hr-HR" sz="2800" b="1" dirty="0"/>
          </a:p>
          <a:p>
            <a:r>
              <a:rPr lang="hr-HR" sz="2800" b="1" dirty="0" err="1"/>
              <a:t>Sum</a:t>
            </a:r>
            <a:r>
              <a:rPr lang="hr-HR" sz="2800" b="1" dirty="0"/>
              <a:t>, </a:t>
            </a:r>
            <a:r>
              <a:rPr lang="hr-HR" sz="2800" b="1" dirty="0" err="1"/>
              <a:t>esse</a:t>
            </a:r>
            <a:r>
              <a:rPr lang="hr-HR" sz="2800" b="1" dirty="0"/>
              <a:t>, </a:t>
            </a:r>
            <a:r>
              <a:rPr lang="hr-HR" sz="2800" b="1" dirty="0" err="1">
                <a:solidFill>
                  <a:srgbClr val="00B050"/>
                </a:solidFill>
              </a:rPr>
              <a:t>fui</a:t>
            </a:r>
            <a:r>
              <a:rPr lang="hr-HR" sz="2800" b="1" dirty="0">
                <a:solidFill>
                  <a:schemeClr val="tx1"/>
                </a:solidFill>
              </a:rPr>
              <a:t>;</a:t>
            </a:r>
            <a:r>
              <a:rPr lang="hr-HR" sz="2800" b="1" dirty="0">
                <a:solidFill>
                  <a:srgbClr val="00B050"/>
                </a:solidFill>
              </a:rPr>
              <a:t>  </a:t>
            </a:r>
          </a:p>
          <a:p>
            <a:r>
              <a:rPr lang="hr-HR" sz="2800" b="1" dirty="0" err="1">
                <a:solidFill>
                  <a:schemeClr val="tx1"/>
                </a:solidFill>
              </a:rPr>
              <a:t>Possum</a:t>
            </a:r>
            <a:r>
              <a:rPr lang="hr-HR" sz="2800" b="1" dirty="0">
                <a:solidFill>
                  <a:schemeClr val="tx1"/>
                </a:solidFill>
              </a:rPr>
              <a:t>,</a:t>
            </a:r>
            <a:r>
              <a:rPr lang="hr-HR" sz="2800" b="1" dirty="0">
                <a:solidFill>
                  <a:srgbClr val="00B050"/>
                </a:solidFill>
              </a:rPr>
              <a:t> </a:t>
            </a:r>
            <a:r>
              <a:rPr lang="hr-HR" sz="2800" b="1" dirty="0" err="1">
                <a:solidFill>
                  <a:schemeClr val="tx1"/>
                </a:solidFill>
              </a:rPr>
              <a:t>posse</a:t>
            </a:r>
            <a:r>
              <a:rPr lang="hr-HR" sz="2800" b="1" dirty="0">
                <a:solidFill>
                  <a:schemeClr val="tx1"/>
                </a:solidFill>
              </a:rPr>
              <a:t>, </a:t>
            </a:r>
            <a:r>
              <a:rPr lang="hr-HR" sz="2800" b="1" dirty="0" err="1">
                <a:solidFill>
                  <a:srgbClr val="00B050"/>
                </a:solidFill>
              </a:rPr>
              <a:t>potui</a:t>
            </a:r>
            <a:r>
              <a:rPr lang="hr-HR" sz="2800" b="1" dirty="0">
                <a:solidFill>
                  <a:srgbClr val="00B050"/>
                </a:solidFill>
              </a:rPr>
              <a:t> </a:t>
            </a:r>
            <a:r>
              <a:rPr lang="hr-HR" sz="2800" b="1" dirty="0"/>
              <a:t> </a:t>
            </a:r>
            <a:endParaRPr lang="hr-HR" sz="2800" b="1" dirty="0">
              <a:solidFill>
                <a:srgbClr val="00B050"/>
              </a:solidFill>
            </a:endParaRPr>
          </a:p>
          <a:p>
            <a:r>
              <a:rPr lang="hr-HR" sz="2800" b="1" dirty="0">
                <a:solidFill>
                  <a:schemeClr val="tx1"/>
                </a:solidFill>
              </a:rPr>
              <a:t>1.licu jednine indikativa perfekta aktivnog odbacimo nastavak</a:t>
            </a:r>
            <a:r>
              <a:rPr lang="hr-HR" sz="2800" b="1" dirty="0">
                <a:solidFill>
                  <a:srgbClr val="00B050"/>
                </a:solidFill>
              </a:rPr>
              <a:t> –I </a:t>
            </a:r>
            <a:r>
              <a:rPr lang="hr-HR" sz="2800" b="1" dirty="0" err="1">
                <a:solidFill>
                  <a:schemeClr val="tx1"/>
                </a:solidFill>
              </a:rPr>
              <a:t>i</a:t>
            </a:r>
            <a:r>
              <a:rPr lang="hr-HR" sz="2800" b="1" dirty="0">
                <a:solidFill>
                  <a:schemeClr val="tx1"/>
                </a:solidFill>
              </a:rPr>
              <a:t> dobijemo perfektnu osnovu glagola, </a:t>
            </a:r>
            <a:r>
              <a:rPr lang="hr-HR" sz="2800" b="1" dirty="0">
                <a:solidFill>
                  <a:srgbClr val="00B050"/>
                </a:solidFill>
              </a:rPr>
              <a:t>SCIV, SCRIPS, FU, POTU</a:t>
            </a:r>
          </a:p>
          <a:p>
            <a:r>
              <a:rPr lang="hr-HR" sz="2800" b="1" dirty="0">
                <a:solidFill>
                  <a:schemeClr val="tx1"/>
                </a:solidFill>
              </a:rPr>
              <a:t>Kod većine glagola 1. i 4. konjugacije 1. lice jednine indikativa perfekta aktivnog se ne navodi jer završava na </a:t>
            </a:r>
            <a:r>
              <a:rPr lang="hr-HR" sz="2800" b="1" dirty="0">
                <a:solidFill>
                  <a:srgbClr val="00B050"/>
                </a:solidFill>
              </a:rPr>
              <a:t>–AVI </a:t>
            </a:r>
            <a:r>
              <a:rPr lang="hr-HR" sz="2800" b="1" dirty="0">
                <a:solidFill>
                  <a:schemeClr val="tx1"/>
                </a:solidFill>
              </a:rPr>
              <a:t>kod 1. konjugacije odnosno –</a:t>
            </a:r>
            <a:r>
              <a:rPr lang="hr-HR" sz="2800" b="1" dirty="0">
                <a:solidFill>
                  <a:schemeClr val="accent2"/>
                </a:solidFill>
              </a:rPr>
              <a:t>IVI </a:t>
            </a:r>
            <a:r>
              <a:rPr lang="hr-HR" sz="2800" b="1" dirty="0">
                <a:solidFill>
                  <a:schemeClr val="tx1"/>
                </a:solidFill>
              </a:rPr>
              <a:t>kod 4. konjugacije</a:t>
            </a:r>
          </a:p>
          <a:p>
            <a:endParaRPr lang="hr-HR" sz="2000" b="1" dirty="0">
              <a:solidFill>
                <a:schemeClr val="tx1"/>
              </a:solidFill>
            </a:endParaRPr>
          </a:p>
          <a:p>
            <a:endParaRPr lang="hr-HR" sz="2000" dirty="0"/>
          </a:p>
          <a:p>
            <a:endParaRPr lang="hr-HR" dirty="0"/>
          </a:p>
          <a:p>
            <a:endParaRPr lang="hr-HR" dirty="0"/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7431059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69966" y="714103"/>
            <a:ext cx="11425645" cy="5878286"/>
          </a:xfrm>
        </p:spPr>
        <p:txBody>
          <a:bodyPr>
            <a:normAutofit/>
          </a:bodyPr>
          <a:lstStyle/>
          <a:p>
            <a:r>
              <a:rPr lang="hr-HR" sz="2800" b="1" dirty="0">
                <a:solidFill>
                  <a:schemeClr val="tx1"/>
                </a:solidFill>
              </a:rPr>
              <a:t>Curo, 1.  (</a:t>
            </a:r>
            <a:r>
              <a:rPr lang="hr-HR" sz="2800" b="1" dirty="0" err="1">
                <a:solidFill>
                  <a:srgbClr val="00B050"/>
                </a:solidFill>
              </a:rPr>
              <a:t>curavi</a:t>
            </a:r>
            <a:r>
              <a:rPr lang="hr-HR" sz="2800" b="1" dirty="0">
                <a:solidFill>
                  <a:schemeClr val="tx1"/>
                </a:solidFill>
              </a:rPr>
              <a:t>, </a:t>
            </a:r>
            <a:r>
              <a:rPr lang="hr-HR" sz="2800" b="1" dirty="0" err="1">
                <a:solidFill>
                  <a:schemeClr val="tx1"/>
                </a:solidFill>
              </a:rPr>
              <a:t>curatum</a:t>
            </a:r>
            <a:r>
              <a:rPr lang="hr-HR" sz="2800" b="1" dirty="0">
                <a:solidFill>
                  <a:schemeClr val="tx1"/>
                </a:solidFill>
              </a:rPr>
              <a:t>)        </a:t>
            </a:r>
            <a:r>
              <a:rPr lang="hr-HR" sz="2800" b="1" dirty="0" err="1">
                <a:solidFill>
                  <a:schemeClr val="tx1"/>
                </a:solidFill>
              </a:rPr>
              <a:t>Purgo</a:t>
            </a:r>
            <a:r>
              <a:rPr lang="hr-HR" sz="2800" b="1" dirty="0">
                <a:solidFill>
                  <a:schemeClr val="tx1"/>
                </a:solidFill>
              </a:rPr>
              <a:t>, 1. (</a:t>
            </a:r>
            <a:r>
              <a:rPr lang="hr-HR" sz="2800" b="1" dirty="0" err="1">
                <a:solidFill>
                  <a:srgbClr val="00B050"/>
                </a:solidFill>
              </a:rPr>
              <a:t>purgavi</a:t>
            </a:r>
            <a:r>
              <a:rPr lang="hr-HR" sz="2800" b="1" dirty="0">
                <a:solidFill>
                  <a:schemeClr val="tx1"/>
                </a:solidFill>
              </a:rPr>
              <a:t>, </a:t>
            </a:r>
            <a:r>
              <a:rPr lang="hr-HR" sz="2800" b="1" dirty="0" err="1">
                <a:solidFill>
                  <a:schemeClr val="tx1"/>
                </a:solidFill>
              </a:rPr>
              <a:t>purgatum</a:t>
            </a:r>
            <a:r>
              <a:rPr lang="hr-HR" sz="2800" b="1" dirty="0">
                <a:solidFill>
                  <a:schemeClr val="tx1"/>
                </a:solidFill>
              </a:rPr>
              <a:t>)</a:t>
            </a:r>
          </a:p>
          <a:p>
            <a:r>
              <a:rPr lang="hr-HR" sz="2800" b="1" dirty="0">
                <a:solidFill>
                  <a:schemeClr val="tx1"/>
                </a:solidFill>
              </a:rPr>
              <a:t>Audio, 4. (</a:t>
            </a:r>
            <a:r>
              <a:rPr lang="hr-HR" sz="2800" b="1" dirty="0" err="1">
                <a:solidFill>
                  <a:srgbClr val="00B050"/>
                </a:solidFill>
              </a:rPr>
              <a:t>audivi</a:t>
            </a:r>
            <a:r>
              <a:rPr lang="hr-HR" sz="2800" b="1" dirty="0">
                <a:solidFill>
                  <a:schemeClr val="tx1"/>
                </a:solidFill>
              </a:rPr>
              <a:t>, </a:t>
            </a:r>
            <a:r>
              <a:rPr lang="hr-HR" sz="2800" b="1" dirty="0" err="1">
                <a:solidFill>
                  <a:schemeClr val="tx1"/>
                </a:solidFill>
              </a:rPr>
              <a:t>auditum</a:t>
            </a:r>
            <a:r>
              <a:rPr lang="hr-HR" sz="2800" b="1" dirty="0">
                <a:solidFill>
                  <a:schemeClr val="tx1"/>
                </a:solidFill>
              </a:rPr>
              <a:t>)        </a:t>
            </a:r>
            <a:r>
              <a:rPr lang="hr-HR" sz="2800" b="1" dirty="0" err="1">
                <a:solidFill>
                  <a:schemeClr val="tx1"/>
                </a:solidFill>
              </a:rPr>
              <a:t>Dormio</a:t>
            </a:r>
            <a:r>
              <a:rPr lang="hr-HR" sz="2800" b="1" dirty="0">
                <a:solidFill>
                  <a:schemeClr val="tx1"/>
                </a:solidFill>
              </a:rPr>
              <a:t>, 4. (</a:t>
            </a:r>
            <a:r>
              <a:rPr lang="hr-HR" sz="2800" b="1" dirty="0" err="1">
                <a:solidFill>
                  <a:srgbClr val="00B050"/>
                </a:solidFill>
              </a:rPr>
              <a:t>dormivi</a:t>
            </a:r>
            <a:r>
              <a:rPr lang="hr-HR" sz="2800" b="1" dirty="0">
                <a:solidFill>
                  <a:schemeClr val="tx1"/>
                </a:solidFill>
              </a:rPr>
              <a:t>, </a:t>
            </a:r>
            <a:r>
              <a:rPr lang="hr-HR" sz="2800" b="1" dirty="0" err="1">
                <a:solidFill>
                  <a:schemeClr val="tx1"/>
                </a:solidFill>
              </a:rPr>
              <a:t>dormitum</a:t>
            </a:r>
            <a:r>
              <a:rPr lang="hr-HR" sz="2800" b="1" dirty="0">
                <a:solidFill>
                  <a:schemeClr val="tx1"/>
                </a:solidFill>
              </a:rPr>
              <a:t>)</a:t>
            </a:r>
          </a:p>
          <a:p>
            <a:pPr marL="0" indent="0">
              <a:buNone/>
            </a:pPr>
            <a:endParaRPr lang="hr-HR" sz="2800" b="1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hr-HR" sz="2800" b="1" dirty="0">
                <a:solidFill>
                  <a:schemeClr val="tx1"/>
                </a:solidFill>
              </a:rPr>
              <a:t>1. lice jednine indikativa perfekta aktivnog može završavati na</a:t>
            </a:r>
            <a:r>
              <a:rPr lang="hr-HR" sz="2800" b="1" dirty="0">
                <a:solidFill>
                  <a:srgbClr val="00B050"/>
                </a:solidFill>
              </a:rPr>
              <a:t>:</a:t>
            </a:r>
          </a:p>
          <a:p>
            <a:r>
              <a:rPr lang="hr-HR" sz="2800" b="1" dirty="0">
                <a:solidFill>
                  <a:srgbClr val="00B050"/>
                </a:solidFill>
              </a:rPr>
              <a:t>– VI    </a:t>
            </a:r>
            <a:r>
              <a:rPr lang="hr-HR" sz="2800" b="1" dirty="0" err="1">
                <a:solidFill>
                  <a:schemeClr val="tx1"/>
                </a:solidFill>
              </a:rPr>
              <a:t>deleo</a:t>
            </a:r>
            <a:r>
              <a:rPr lang="hr-HR" sz="2800" b="1" dirty="0">
                <a:solidFill>
                  <a:schemeClr val="tx1"/>
                </a:solidFill>
              </a:rPr>
              <a:t>, 2. </a:t>
            </a:r>
            <a:r>
              <a:rPr lang="hr-HR" sz="2800" b="1" dirty="0" err="1">
                <a:solidFill>
                  <a:srgbClr val="00B050"/>
                </a:solidFill>
              </a:rPr>
              <a:t>delevi</a:t>
            </a:r>
            <a:r>
              <a:rPr lang="hr-HR" sz="2800" b="1" dirty="0">
                <a:solidFill>
                  <a:schemeClr val="tx1"/>
                </a:solidFill>
              </a:rPr>
              <a:t>, </a:t>
            </a:r>
            <a:r>
              <a:rPr lang="hr-HR" sz="2800" b="1" dirty="0" err="1">
                <a:solidFill>
                  <a:schemeClr val="tx1"/>
                </a:solidFill>
              </a:rPr>
              <a:t>deletum</a:t>
            </a:r>
            <a:endParaRPr lang="hr-HR" sz="2800" b="1" dirty="0">
              <a:solidFill>
                <a:schemeClr val="tx1"/>
              </a:solidFill>
            </a:endParaRPr>
          </a:p>
          <a:p>
            <a:r>
              <a:rPr lang="hr-HR" sz="2800" b="1" dirty="0">
                <a:solidFill>
                  <a:srgbClr val="00B050"/>
                </a:solidFill>
              </a:rPr>
              <a:t>– UI </a:t>
            </a:r>
            <a:r>
              <a:rPr lang="hr-HR" sz="2800" b="1" dirty="0"/>
              <a:t>   </a:t>
            </a:r>
            <a:r>
              <a:rPr lang="hr-HR" sz="2800" b="1" dirty="0" err="1"/>
              <a:t>misceo</a:t>
            </a:r>
            <a:r>
              <a:rPr lang="hr-HR" sz="2800" b="1" dirty="0"/>
              <a:t>, 2. </a:t>
            </a:r>
            <a:r>
              <a:rPr lang="hr-HR" sz="2800" b="1" dirty="0" err="1">
                <a:solidFill>
                  <a:srgbClr val="00B050"/>
                </a:solidFill>
              </a:rPr>
              <a:t>miscui</a:t>
            </a:r>
            <a:r>
              <a:rPr lang="hr-HR" sz="2800" b="1" dirty="0"/>
              <a:t>, </a:t>
            </a:r>
            <a:r>
              <a:rPr lang="hr-HR" sz="2800" b="1" dirty="0" err="1"/>
              <a:t>mixtum</a:t>
            </a:r>
            <a:endParaRPr lang="hr-HR" sz="2800" b="1" dirty="0"/>
          </a:p>
          <a:p>
            <a:r>
              <a:rPr lang="hr-HR" sz="2800" b="1" dirty="0">
                <a:solidFill>
                  <a:srgbClr val="00B050"/>
                </a:solidFill>
              </a:rPr>
              <a:t>–</a:t>
            </a:r>
            <a:r>
              <a:rPr lang="hr-HR" sz="2800" b="1" dirty="0"/>
              <a:t> </a:t>
            </a:r>
            <a:r>
              <a:rPr lang="hr-HR" sz="2800" b="1" dirty="0">
                <a:solidFill>
                  <a:srgbClr val="00B050"/>
                </a:solidFill>
              </a:rPr>
              <a:t>SI</a:t>
            </a:r>
            <a:r>
              <a:rPr lang="hr-HR" sz="2800" b="1" dirty="0"/>
              <a:t>  </a:t>
            </a:r>
            <a:r>
              <a:rPr lang="hr-HR" sz="2800" b="1" dirty="0" err="1"/>
              <a:t>dico</a:t>
            </a:r>
            <a:r>
              <a:rPr lang="hr-HR" sz="2800" b="1" dirty="0"/>
              <a:t>, 3. </a:t>
            </a:r>
            <a:r>
              <a:rPr lang="hr-HR" sz="2800" b="1" dirty="0" err="1">
                <a:solidFill>
                  <a:srgbClr val="00B050"/>
                </a:solidFill>
              </a:rPr>
              <a:t>dixi</a:t>
            </a:r>
            <a:r>
              <a:rPr lang="hr-HR" sz="2800" b="1" dirty="0"/>
              <a:t>, </a:t>
            </a:r>
            <a:r>
              <a:rPr lang="hr-HR" sz="2800" b="1" dirty="0" err="1"/>
              <a:t>dictum</a:t>
            </a:r>
            <a:r>
              <a:rPr lang="hr-HR" sz="2800" b="1" dirty="0"/>
              <a:t>; </a:t>
            </a:r>
            <a:r>
              <a:rPr lang="hr-HR" sz="2800" b="1" dirty="0" err="1"/>
              <a:t>scribo</a:t>
            </a:r>
            <a:r>
              <a:rPr lang="hr-HR" sz="2800" b="1" dirty="0"/>
              <a:t>, 3. </a:t>
            </a:r>
            <a:r>
              <a:rPr lang="hr-HR" sz="2800" b="1" dirty="0" err="1">
                <a:solidFill>
                  <a:srgbClr val="00B050"/>
                </a:solidFill>
              </a:rPr>
              <a:t>scripsi</a:t>
            </a:r>
            <a:r>
              <a:rPr lang="hr-HR" sz="2800" b="1" dirty="0"/>
              <a:t>, </a:t>
            </a:r>
            <a:r>
              <a:rPr lang="hr-HR" sz="2800" b="1" dirty="0" err="1"/>
              <a:t>scriptum</a:t>
            </a:r>
            <a:endParaRPr lang="hr-HR" sz="2800" b="1" dirty="0"/>
          </a:p>
          <a:p>
            <a:r>
              <a:rPr lang="hr-HR" sz="2800" b="1" dirty="0">
                <a:solidFill>
                  <a:srgbClr val="00B050"/>
                </a:solidFill>
              </a:rPr>
              <a:t>– I  </a:t>
            </a:r>
            <a:r>
              <a:rPr lang="hr-HR" sz="2800" b="1" dirty="0"/>
              <a:t> </a:t>
            </a:r>
            <a:r>
              <a:rPr lang="hr-HR" sz="2800" b="1" dirty="0" err="1"/>
              <a:t>venio</a:t>
            </a:r>
            <a:r>
              <a:rPr lang="hr-HR" sz="2800" b="1" dirty="0"/>
              <a:t>, 4. </a:t>
            </a:r>
            <a:r>
              <a:rPr lang="hr-HR" sz="2800" b="1" dirty="0">
                <a:solidFill>
                  <a:srgbClr val="00B050"/>
                </a:solidFill>
              </a:rPr>
              <a:t>veni</a:t>
            </a:r>
            <a:r>
              <a:rPr lang="hr-HR" sz="2800" b="1" dirty="0"/>
              <a:t>, </a:t>
            </a:r>
            <a:r>
              <a:rPr lang="hr-HR" sz="2800" b="1" dirty="0" err="1"/>
              <a:t>ventum</a:t>
            </a:r>
            <a:r>
              <a:rPr lang="hr-HR" sz="2800" b="1" dirty="0"/>
              <a:t>; </a:t>
            </a:r>
            <a:r>
              <a:rPr lang="hr-HR" sz="2800" b="1" dirty="0" err="1"/>
              <a:t>facio</a:t>
            </a:r>
            <a:r>
              <a:rPr lang="hr-HR" sz="2800" b="1" dirty="0"/>
              <a:t>, 3. </a:t>
            </a:r>
            <a:r>
              <a:rPr lang="hr-HR" sz="2800" b="1" dirty="0">
                <a:solidFill>
                  <a:srgbClr val="00B050"/>
                </a:solidFill>
              </a:rPr>
              <a:t>feci</a:t>
            </a:r>
            <a:r>
              <a:rPr lang="hr-HR" sz="2800" b="1" dirty="0"/>
              <a:t>, </a:t>
            </a:r>
            <a:r>
              <a:rPr lang="hr-HR" sz="2800" b="1" dirty="0" err="1"/>
              <a:t>factum</a:t>
            </a:r>
            <a:endParaRPr lang="hr-HR" sz="2800" b="1" dirty="0"/>
          </a:p>
          <a:p>
            <a:r>
              <a:rPr lang="hr-HR" sz="2800" b="1" dirty="0"/>
              <a:t>Perfekt s reduplikacijom  </a:t>
            </a:r>
          </a:p>
          <a:p>
            <a:pPr marL="0" indent="0">
              <a:buNone/>
            </a:pPr>
            <a:r>
              <a:rPr lang="hr-HR" sz="2800" b="1" dirty="0"/>
              <a:t>   do, 1. </a:t>
            </a:r>
            <a:r>
              <a:rPr lang="hr-HR" sz="2800" b="1" dirty="0" err="1">
                <a:solidFill>
                  <a:srgbClr val="00B050"/>
                </a:solidFill>
              </a:rPr>
              <a:t>dedi</a:t>
            </a:r>
            <a:r>
              <a:rPr lang="hr-HR" sz="2800" b="1" dirty="0"/>
              <a:t>, datum;  </a:t>
            </a:r>
            <a:r>
              <a:rPr lang="hr-HR" sz="2800" b="1" dirty="0" err="1"/>
              <a:t>addo</a:t>
            </a:r>
            <a:r>
              <a:rPr lang="hr-HR" sz="2800" b="1" dirty="0"/>
              <a:t>, 3.</a:t>
            </a:r>
            <a:r>
              <a:rPr lang="hr-HR" sz="2800" b="1" dirty="0">
                <a:solidFill>
                  <a:srgbClr val="00B050"/>
                </a:solidFill>
              </a:rPr>
              <a:t> -</a:t>
            </a:r>
            <a:r>
              <a:rPr lang="hr-HR" sz="2800" b="1" dirty="0" err="1">
                <a:solidFill>
                  <a:srgbClr val="00B050"/>
                </a:solidFill>
              </a:rPr>
              <a:t>didi</a:t>
            </a:r>
            <a:r>
              <a:rPr lang="hr-HR" sz="2800" b="1" dirty="0"/>
              <a:t>, -</a:t>
            </a:r>
            <a:r>
              <a:rPr lang="hr-HR" sz="2800" b="1" dirty="0" err="1"/>
              <a:t>ditum</a:t>
            </a:r>
            <a:endParaRPr lang="hr-HR" sz="2800" b="1" dirty="0"/>
          </a:p>
          <a:p>
            <a:endParaRPr lang="hr-HR" sz="2800" b="1" dirty="0"/>
          </a:p>
        </p:txBody>
      </p:sp>
    </p:spTree>
    <p:extLst>
      <p:ext uri="{BB962C8B-B14F-4D97-AF65-F5344CB8AC3E}">
        <p14:creationId xmlns:p14="http://schemas.microsoft.com/office/powerpoint/2010/main" val="21807416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Rezervirano mjesto sadržaja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65685917"/>
              </p:ext>
            </p:extLst>
          </p:nvPr>
        </p:nvGraphicFramePr>
        <p:xfrm>
          <a:off x="643028" y="2159682"/>
          <a:ext cx="10617156" cy="33441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39052">
                  <a:extLst>
                    <a:ext uri="{9D8B030D-6E8A-4147-A177-3AD203B41FA5}">
                      <a16:colId xmlns:a16="http://schemas.microsoft.com/office/drawing/2014/main" val="3005160708"/>
                    </a:ext>
                  </a:extLst>
                </a:gridCol>
                <a:gridCol w="3539052">
                  <a:extLst>
                    <a:ext uri="{9D8B030D-6E8A-4147-A177-3AD203B41FA5}">
                      <a16:colId xmlns:a16="http://schemas.microsoft.com/office/drawing/2014/main" val="2642317611"/>
                    </a:ext>
                  </a:extLst>
                </a:gridCol>
                <a:gridCol w="3539052">
                  <a:extLst>
                    <a:ext uri="{9D8B030D-6E8A-4147-A177-3AD203B41FA5}">
                      <a16:colId xmlns:a16="http://schemas.microsoft.com/office/drawing/2014/main" val="504603999"/>
                    </a:ext>
                  </a:extLst>
                </a:gridCol>
              </a:tblGrid>
              <a:tr h="477734">
                <a:tc>
                  <a:txBody>
                    <a:bodyPr/>
                    <a:lstStyle/>
                    <a:p>
                      <a:r>
                        <a:rPr lang="hr-HR" sz="2400" dirty="0" err="1"/>
                        <a:t>Ind.perf.akt</a:t>
                      </a:r>
                      <a:endParaRPr lang="hr-HR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dirty="0" err="1"/>
                        <a:t>Ind.plpf.akt</a:t>
                      </a:r>
                      <a:r>
                        <a:rPr lang="hr-HR" sz="2400" dirty="0"/>
                        <a:t>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dirty="0" err="1"/>
                        <a:t>Ind.fut.II.akt</a:t>
                      </a:r>
                      <a:r>
                        <a:rPr lang="hr-HR" sz="2400" dirty="0"/>
                        <a:t>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6416480"/>
                  </a:ext>
                </a:extLst>
              </a:tr>
              <a:tr h="477734">
                <a:tc>
                  <a:txBody>
                    <a:bodyPr/>
                    <a:lstStyle/>
                    <a:p>
                      <a:r>
                        <a:rPr lang="hr-HR" sz="2400" b="1" dirty="0"/>
                        <a:t>1.SCIV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I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1.SCIV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ĔRAM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1.SCIV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ĔRO</a:t>
                      </a:r>
                      <a:endParaRPr lang="hr-HR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74480585"/>
                  </a:ext>
                </a:extLst>
              </a:tr>
              <a:tr h="477734">
                <a:tc>
                  <a:txBody>
                    <a:bodyPr/>
                    <a:lstStyle/>
                    <a:p>
                      <a:r>
                        <a:rPr lang="hr-HR" sz="2400" b="1" dirty="0"/>
                        <a:t>2.SCIV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ISTI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2.SCIV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ĔRAS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2.SCIV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ĔRIS</a:t>
                      </a:r>
                      <a:endParaRPr lang="hr-HR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42829540"/>
                  </a:ext>
                </a:extLst>
              </a:tr>
              <a:tr h="477734">
                <a:tc>
                  <a:txBody>
                    <a:bodyPr/>
                    <a:lstStyle/>
                    <a:p>
                      <a:r>
                        <a:rPr lang="hr-HR" sz="2400" b="1" dirty="0"/>
                        <a:t>3.SCIV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ĬT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3.SCIV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ĔRAT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3.SCIV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ĔRIT</a:t>
                      </a:r>
                      <a:endParaRPr lang="hr-HR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2544105"/>
                  </a:ext>
                </a:extLst>
              </a:tr>
              <a:tr h="477734">
                <a:tc>
                  <a:txBody>
                    <a:bodyPr/>
                    <a:lstStyle/>
                    <a:p>
                      <a:r>
                        <a:rPr lang="hr-HR" sz="2400" b="1" dirty="0"/>
                        <a:t>1.SCIV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ĬMUS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1.SCIV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ERĀMUS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1.SCIV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ĔRIMUS</a:t>
                      </a:r>
                      <a:endParaRPr lang="hr-HR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66566578"/>
                  </a:ext>
                </a:extLst>
              </a:tr>
              <a:tr h="477734">
                <a:tc>
                  <a:txBody>
                    <a:bodyPr/>
                    <a:lstStyle/>
                    <a:p>
                      <a:r>
                        <a:rPr lang="hr-HR" sz="2400" b="1" dirty="0"/>
                        <a:t>2. 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ISTIS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2.SCIV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ERĀTIS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2.SCIV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ĔRITIS</a:t>
                      </a:r>
                      <a:endParaRPr lang="hr-HR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28484191"/>
                  </a:ext>
                </a:extLst>
              </a:tr>
              <a:tr h="477734">
                <a:tc>
                  <a:txBody>
                    <a:bodyPr/>
                    <a:lstStyle/>
                    <a:p>
                      <a:r>
                        <a:rPr lang="hr-HR" sz="2400" b="1" dirty="0"/>
                        <a:t>3.SCIV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ĒRUNT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3.SCIV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ĔRANT</a:t>
                      </a:r>
                      <a:endParaRPr lang="hr-HR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r-HR" sz="2400" b="1" dirty="0"/>
                        <a:t>3.SCIV</a:t>
                      </a:r>
                      <a:r>
                        <a:rPr lang="hr-HR" sz="2400" b="1" dirty="0">
                          <a:solidFill>
                            <a:srgbClr val="FF0000"/>
                          </a:solidFill>
                        </a:rPr>
                        <a:t>ĔRINT</a:t>
                      </a:r>
                      <a:endParaRPr lang="hr-HR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27383100"/>
                  </a:ext>
                </a:extLst>
              </a:tr>
            </a:tbl>
          </a:graphicData>
        </a:graphic>
      </p:graphicFrame>
      <p:sp>
        <p:nvSpPr>
          <p:cNvPr id="6" name="Naslov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hr-HR" b="1" dirty="0" err="1"/>
              <a:t>Scio</a:t>
            </a:r>
            <a:r>
              <a:rPr lang="hr-HR" b="1" dirty="0"/>
              <a:t>, 4. </a:t>
            </a:r>
            <a:r>
              <a:rPr lang="hr-HR" b="1" dirty="0" err="1"/>
              <a:t>scivi</a:t>
            </a:r>
            <a:r>
              <a:rPr lang="hr-HR" b="1" dirty="0"/>
              <a:t>, </a:t>
            </a:r>
            <a:r>
              <a:rPr lang="hr-HR" b="1" dirty="0" err="1"/>
              <a:t>scitum</a:t>
            </a:r>
            <a:r>
              <a:rPr lang="hr-HR" b="1" dirty="0"/>
              <a:t> </a:t>
            </a:r>
            <a:br>
              <a:rPr lang="hr-HR" b="1" dirty="0"/>
            </a:br>
            <a:r>
              <a:rPr lang="hr-HR" b="1" dirty="0"/>
              <a:t>perfektna osnova glagola =SCIV</a:t>
            </a:r>
          </a:p>
        </p:txBody>
      </p:sp>
      <p:graphicFrame>
        <p:nvGraphicFramePr>
          <p:cNvPr id="2" name="Tablic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9322685"/>
              </p:ext>
            </p:extLst>
          </p:nvPr>
        </p:nvGraphicFramePr>
        <p:xfrm>
          <a:off x="3294743" y="5918684"/>
          <a:ext cx="5683794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683794">
                  <a:extLst>
                    <a:ext uri="{9D8B030D-6E8A-4147-A177-3AD203B41FA5}">
                      <a16:colId xmlns:a16="http://schemas.microsoft.com/office/drawing/2014/main" val="407401840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hr-HR" sz="2400" dirty="0"/>
                        <a:t>Infinitiv perfekta aktivnog: </a:t>
                      </a:r>
                      <a:r>
                        <a:rPr lang="hr-HR" sz="2400" dirty="0">
                          <a:solidFill>
                            <a:schemeClr val="bg1"/>
                          </a:solidFill>
                        </a:rPr>
                        <a:t>SCIV</a:t>
                      </a:r>
                      <a:r>
                        <a:rPr lang="hr-HR" sz="2400" dirty="0">
                          <a:solidFill>
                            <a:srgbClr val="FF0000"/>
                          </a:solidFill>
                        </a:rPr>
                        <a:t>ISSE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746537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453710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339634" y="531223"/>
            <a:ext cx="11477897" cy="5510139"/>
          </a:xfrm>
        </p:spPr>
        <p:txBody>
          <a:bodyPr>
            <a:noAutofit/>
          </a:bodyPr>
          <a:lstStyle/>
          <a:p>
            <a:r>
              <a:rPr lang="hr-HR" sz="2900" b="1" dirty="0">
                <a:solidFill>
                  <a:srgbClr val="00B050"/>
                </a:solidFill>
              </a:rPr>
              <a:t>1. </a:t>
            </a:r>
            <a:r>
              <a:rPr lang="hr-HR" sz="2900" b="1" dirty="0" err="1">
                <a:solidFill>
                  <a:srgbClr val="00B050"/>
                </a:solidFill>
              </a:rPr>
              <a:t>Aegypti</a:t>
            </a:r>
            <a:r>
              <a:rPr lang="hr-HR" sz="2900" b="1" dirty="0">
                <a:solidFill>
                  <a:srgbClr val="00B050"/>
                </a:solidFill>
              </a:rPr>
              <a:t> </a:t>
            </a:r>
            <a:r>
              <a:rPr lang="hr-HR" sz="2900" b="1" dirty="0" err="1">
                <a:solidFill>
                  <a:srgbClr val="00B050"/>
                </a:solidFill>
              </a:rPr>
              <a:t>antīqui</a:t>
            </a:r>
            <a:r>
              <a:rPr lang="hr-HR" sz="2900" b="1" dirty="0">
                <a:solidFill>
                  <a:srgbClr val="00B050"/>
                </a:solidFill>
              </a:rPr>
              <a:t> </a:t>
            </a:r>
            <a:r>
              <a:rPr lang="hr-HR" sz="2900" b="1" dirty="0" err="1">
                <a:solidFill>
                  <a:srgbClr val="00B050"/>
                </a:solidFill>
              </a:rPr>
              <a:t>iam</a:t>
            </a:r>
            <a:r>
              <a:rPr lang="hr-HR" sz="2900" b="1" dirty="0">
                <a:solidFill>
                  <a:srgbClr val="00B050"/>
                </a:solidFill>
              </a:rPr>
              <a:t> de </a:t>
            </a:r>
            <a:r>
              <a:rPr lang="hr-HR" sz="2900" b="1" dirty="0" err="1">
                <a:solidFill>
                  <a:srgbClr val="00B050"/>
                </a:solidFill>
              </a:rPr>
              <a:t>inflammationibus</a:t>
            </a:r>
            <a:r>
              <a:rPr lang="hr-HR" sz="2900" b="1" dirty="0">
                <a:solidFill>
                  <a:srgbClr val="00B050"/>
                </a:solidFill>
              </a:rPr>
              <a:t> </a:t>
            </a:r>
            <a:r>
              <a:rPr lang="hr-HR" sz="2900" b="1" dirty="0" err="1">
                <a:solidFill>
                  <a:srgbClr val="00B050"/>
                </a:solidFill>
              </a:rPr>
              <a:t>multa</a:t>
            </a:r>
            <a:r>
              <a:rPr lang="hr-HR" sz="2900" b="1" dirty="0">
                <a:solidFill>
                  <a:srgbClr val="00B050"/>
                </a:solidFill>
              </a:rPr>
              <a:t> </a:t>
            </a:r>
            <a:r>
              <a:rPr lang="hr-HR" sz="2900" b="1" dirty="0" err="1">
                <a:solidFill>
                  <a:srgbClr val="00B050"/>
                </a:solidFill>
              </a:rPr>
              <a:t>scivērunt</a:t>
            </a:r>
            <a:r>
              <a:rPr lang="hr-HR" sz="2900" b="1" dirty="0">
                <a:solidFill>
                  <a:srgbClr val="00B050"/>
                </a:solidFill>
              </a:rPr>
              <a:t>.</a:t>
            </a:r>
          </a:p>
          <a:p>
            <a:pPr marL="0" indent="0">
              <a:buNone/>
            </a:pPr>
            <a:endParaRPr lang="hr-HR" sz="2900" b="1" dirty="0"/>
          </a:p>
          <a:p>
            <a:r>
              <a:rPr lang="hr-HR" sz="2900" b="1" dirty="0" err="1"/>
              <a:t>Quis</a:t>
            </a:r>
            <a:r>
              <a:rPr lang="hr-HR" sz="2900" b="1" dirty="0"/>
              <a:t> </a:t>
            </a:r>
            <a:r>
              <a:rPr lang="hr-HR" sz="2900" b="1" dirty="0" err="1"/>
              <a:t>ante</a:t>
            </a:r>
            <a:r>
              <a:rPr lang="hr-HR" sz="2900" b="1" dirty="0"/>
              <a:t> </a:t>
            </a:r>
            <a:r>
              <a:rPr lang="hr-HR" sz="2900" b="1" dirty="0" err="1"/>
              <a:t>Hippocrătem</a:t>
            </a:r>
            <a:r>
              <a:rPr lang="hr-HR" sz="2900" b="1" dirty="0"/>
              <a:t> </a:t>
            </a:r>
            <a:r>
              <a:rPr lang="hr-HR" sz="2900" b="1" dirty="0" err="1"/>
              <a:t>iam</a:t>
            </a:r>
            <a:r>
              <a:rPr lang="hr-HR" sz="2900" b="1" dirty="0"/>
              <a:t> de </a:t>
            </a:r>
            <a:r>
              <a:rPr lang="hr-HR" sz="2900" b="1" dirty="0" err="1"/>
              <a:t>inflammationibus</a:t>
            </a:r>
            <a:r>
              <a:rPr lang="hr-HR" sz="2900" b="1" dirty="0"/>
              <a:t> </a:t>
            </a:r>
            <a:r>
              <a:rPr lang="hr-HR" sz="2900" b="1" dirty="0" err="1"/>
              <a:t>multa</a:t>
            </a:r>
            <a:r>
              <a:rPr lang="hr-HR" sz="2900" b="1" dirty="0"/>
              <a:t> </a:t>
            </a:r>
            <a:r>
              <a:rPr lang="hr-HR" sz="2900" b="1" dirty="0" err="1"/>
              <a:t>scivit</a:t>
            </a:r>
            <a:r>
              <a:rPr lang="hr-HR" sz="2900" b="1" dirty="0"/>
              <a:t>?</a:t>
            </a:r>
          </a:p>
          <a:p>
            <a:r>
              <a:rPr lang="hr-HR" sz="2900" b="1" dirty="0" err="1">
                <a:solidFill>
                  <a:srgbClr val="FF0000"/>
                </a:solidFill>
              </a:rPr>
              <a:t>Antiqui</a:t>
            </a:r>
            <a:r>
              <a:rPr lang="hr-HR" sz="2900" b="1" dirty="0">
                <a:solidFill>
                  <a:srgbClr val="FF0000"/>
                </a:solidFill>
              </a:rPr>
              <a:t> </a:t>
            </a:r>
            <a:r>
              <a:rPr lang="hr-HR" sz="2900" b="1" dirty="0" err="1">
                <a:solidFill>
                  <a:srgbClr val="FF0000"/>
                </a:solidFill>
              </a:rPr>
              <a:t>Aegyptii</a:t>
            </a:r>
            <a:r>
              <a:rPr lang="hr-HR" sz="2900" b="1" dirty="0">
                <a:solidFill>
                  <a:srgbClr val="FF0000"/>
                </a:solidFill>
              </a:rPr>
              <a:t> </a:t>
            </a:r>
          </a:p>
          <a:p>
            <a:r>
              <a:rPr lang="hr-HR" sz="2900" b="1" dirty="0"/>
              <a:t>De </a:t>
            </a:r>
            <a:r>
              <a:rPr lang="hr-HR" sz="2900" b="1" dirty="0" err="1"/>
              <a:t>qua</a:t>
            </a:r>
            <a:r>
              <a:rPr lang="hr-HR" sz="2900" b="1" dirty="0"/>
              <a:t> </a:t>
            </a:r>
            <a:r>
              <a:rPr lang="hr-HR" sz="2900" b="1" dirty="0" err="1"/>
              <a:t>re</a:t>
            </a:r>
            <a:r>
              <a:rPr lang="hr-HR" sz="2900" b="1" dirty="0"/>
              <a:t> </a:t>
            </a:r>
            <a:r>
              <a:rPr lang="hr-HR" sz="2900" b="1" dirty="0" err="1"/>
              <a:t>Aegyptii</a:t>
            </a:r>
            <a:r>
              <a:rPr lang="hr-HR" sz="2900" b="1" dirty="0"/>
              <a:t> </a:t>
            </a:r>
            <a:r>
              <a:rPr lang="hr-HR" sz="2900" b="1" dirty="0" err="1"/>
              <a:t>antīqui</a:t>
            </a:r>
            <a:r>
              <a:rPr lang="hr-HR" sz="2900" b="1" dirty="0"/>
              <a:t> </a:t>
            </a:r>
            <a:r>
              <a:rPr lang="hr-HR" sz="2900" b="1" dirty="0" err="1"/>
              <a:t>multa</a:t>
            </a:r>
            <a:r>
              <a:rPr lang="hr-HR" sz="2900" b="1" dirty="0"/>
              <a:t> </a:t>
            </a:r>
            <a:r>
              <a:rPr lang="hr-HR" sz="2900" b="1" dirty="0" err="1"/>
              <a:t>scivērunt</a:t>
            </a:r>
            <a:r>
              <a:rPr lang="hr-HR" sz="2900" b="1" dirty="0"/>
              <a:t>?</a:t>
            </a:r>
          </a:p>
          <a:p>
            <a:r>
              <a:rPr lang="hr-HR" sz="2900" b="1" dirty="0">
                <a:solidFill>
                  <a:srgbClr val="FF0000"/>
                </a:solidFill>
              </a:rPr>
              <a:t>De </a:t>
            </a:r>
            <a:r>
              <a:rPr lang="hr-HR" sz="2900" b="1" dirty="0" err="1">
                <a:solidFill>
                  <a:srgbClr val="FF0000"/>
                </a:solidFill>
              </a:rPr>
              <a:t>inflammationibus</a:t>
            </a:r>
            <a:endParaRPr lang="hr-HR" sz="2900" b="1" dirty="0">
              <a:solidFill>
                <a:srgbClr val="FF0000"/>
              </a:solidFill>
            </a:endParaRPr>
          </a:p>
          <a:p>
            <a:r>
              <a:rPr lang="hr-HR" sz="2900" b="1" dirty="0" err="1"/>
              <a:t>Quantum</a:t>
            </a:r>
            <a:r>
              <a:rPr lang="hr-HR" sz="2900" b="1" dirty="0"/>
              <a:t> </a:t>
            </a:r>
            <a:r>
              <a:rPr lang="hr-HR" sz="2900" b="1" dirty="0" err="1"/>
              <a:t>Aegyptii</a:t>
            </a:r>
            <a:r>
              <a:rPr lang="hr-HR" sz="2900" b="1" dirty="0"/>
              <a:t> </a:t>
            </a:r>
            <a:r>
              <a:rPr lang="hr-HR" sz="2900" b="1" dirty="0" err="1"/>
              <a:t>antīqui</a:t>
            </a:r>
            <a:r>
              <a:rPr lang="hr-HR" sz="2900" b="1" dirty="0"/>
              <a:t> </a:t>
            </a:r>
            <a:r>
              <a:rPr lang="hr-HR" sz="2900" b="1" dirty="0" err="1"/>
              <a:t>iam</a:t>
            </a:r>
            <a:r>
              <a:rPr lang="hr-HR" sz="2900" b="1" dirty="0"/>
              <a:t> de </a:t>
            </a:r>
            <a:r>
              <a:rPr lang="hr-HR" sz="2900" b="1" dirty="0" err="1"/>
              <a:t>inflammationibus</a:t>
            </a:r>
            <a:r>
              <a:rPr lang="hr-HR" sz="2900" b="1" dirty="0"/>
              <a:t> </a:t>
            </a:r>
            <a:r>
              <a:rPr lang="hr-HR" sz="2900" b="1" dirty="0" err="1"/>
              <a:t>scivērunt</a:t>
            </a:r>
            <a:r>
              <a:rPr lang="hr-HR" sz="2900" b="1" dirty="0"/>
              <a:t>?</a:t>
            </a:r>
          </a:p>
          <a:p>
            <a:r>
              <a:rPr lang="hr-HR" sz="2900" b="1" dirty="0" err="1">
                <a:solidFill>
                  <a:srgbClr val="FF0000"/>
                </a:solidFill>
              </a:rPr>
              <a:t>Multa</a:t>
            </a:r>
            <a:endParaRPr lang="hr-HR" sz="2900" b="1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hr-HR" sz="29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21220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76740" y="235132"/>
            <a:ext cx="11061820" cy="1320800"/>
          </a:xfrm>
        </p:spPr>
        <p:txBody>
          <a:bodyPr>
            <a:normAutofit fontScale="90000"/>
          </a:bodyPr>
          <a:lstStyle/>
          <a:p>
            <a:r>
              <a:rPr lang="hr-HR" b="1" dirty="0"/>
              <a:t>2. </a:t>
            </a:r>
            <a:r>
              <a:rPr lang="hr-HR" b="1" dirty="0" err="1"/>
              <a:t>Hippocrătes</a:t>
            </a:r>
            <a:r>
              <a:rPr lang="hr-HR" b="1" dirty="0"/>
              <a:t>, </a:t>
            </a:r>
            <a:r>
              <a:rPr lang="hr-HR" b="1" dirty="0" err="1"/>
              <a:t>ille</a:t>
            </a:r>
            <a:r>
              <a:rPr lang="hr-HR" b="1" dirty="0"/>
              <a:t> </a:t>
            </a:r>
            <a:r>
              <a:rPr lang="hr-HR" b="1" dirty="0" err="1"/>
              <a:t>Graecus</a:t>
            </a:r>
            <a:r>
              <a:rPr lang="hr-HR" b="1" dirty="0"/>
              <a:t>, pater </a:t>
            </a:r>
            <a:r>
              <a:rPr lang="hr-HR" b="1" dirty="0" err="1"/>
              <a:t>medicinae</a:t>
            </a:r>
            <a:r>
              <a:rPr lang="hr-HR" b="1" dirty="0"/>
              <a:t>, </a:t>
            </a:r>
            <a:r>
              <a:rPr lang="hr-HR" b="1" dirty="0" err="1"/>
              <a:t>inflammationes</a:t>
            </a:r>
            <a:r>
              <a:rPr lang="hr-HR" b="1" dirty="0"/>
              <a:t> </a:t>
            </a:r>
            <a:r>
              <a:rPr lang="hr-HR" b="1" dirty="0" err="1"/>
              <a:t>externas</a:t>
            </a:r>
            <a:r>
              <a:rPr lang="hr-HR" b="1" dirty="0"/>
              <a:t> bene </a:t>
            </a:r>
            <a:r>
              <a:rPr lang="hr-HR" b="1" dirty="0" err="1"/>
              <a:t>scivit</a:t>
            </a:r>
            <a:r>
              <a:rPr lang="hr-HR" b="1" dirty="0"/>
              <a:t>.</a:t>
            </a:r>
            <a:br>
              <a:rPr lang="hr-HR" b="1" dirty="0"/>
            </a:br>
            <a:endParaRPr lang="hr-HR" b="1" dirty="0"/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00297" y="1555932"/>
            <a:ext cx="11991703" cy="5376092"/>
          </a:xfrm>
        </p:spPr>
        <p:txBody>
          <a:bodyPr>
            <a:normAutofit/>
          </a:bodyPr>
          <a:lstStyle/>
          <a:p>
            <a:r>
              <a:rPr lang="hr-HR" sz="2800" b="1" dirty="0" err="1"/>
              <a:t>Hippocrătem</a:t>
            </a:r>
            <a:r>
              <a:rPr lang="hr-HR" sz="2800" b="1" dirty="0"/>
              <a:t> </a:t>
            </a:r>
            <a:r>
              <a:rPr lang="hr-HR" sz="2800" b="1" dirty="0" err="1"/>
              <a:t>patrem</a:t>
            </a:r>
            <a:r>
              <a:rPr lang="hr-HR" sz="2800" b="1" dirty="0"/>
              <a:t> </a:t>
            </a:r>
            <a:r>
              <a:rPr lang="hr-HR" sz="2800" b="1" dirty="0" err="1"/>
              <a:t>medicinae</a:t>
            </a:r>
            <a:r>
              <a:rPr lang="hr-HR" sz="2800" b="1" dirty="0"/>
              <a:t> </a:t>
            </a:r>
            <a:r>
              <a:rPr lang="hr-HR" sz="2800" b="1" dirty="0" err="1"/>
              <a:t>appellav</a:t>
            </a:r>
            <a:r>
              <a:rPr lang="hr-HR" sz="2800" b="1" dirty="0" err="1">
                <a:solidFill>
                  <a:schemeClr val="tx1"/>
                </a:solidFill>
              </a:rPr>
              <a:t>ē</a:t>
            </a:r>
            <a:r>
              <a:rPr lang="hr-HR" sz="2800" b="1" dirty="0" err="1"/>
              <a:t>runt</a:t>
            </a:r>
            <a:r>
              <a:rPr lang="hr-HR" sz="2800" b="1" dirty="0"/>
              <a:t> </a:t>
            </a:r>
            <a:r>
              <a:rPr lang="hr-HR" sz="2800" b="1" dirty="0" err="1"/>
              <a:t>quia</a:t>
            </a:r>
            <a:r>
              <a:rPr lang="hr-HR" sz="2800" b="1" dirty="0"/>
              <a:t> </a:t>
            </a:r>
            <a:r>
              <a:rPr lang="hr-HR" sz="2800" b="1" dirty="0" err="1"/>
              <a:t>medicinam</a:t>
            </a:r>
            <a:r>
              <a:rPr lang="hr-HR" sz="2800" b="1" dirty="0"/>
              <a:t> </a:t>
            </a:r>
            <a:r>
              <a:rPr lang="hr-HR" sz="2800" b="1" dirty="0" err="1"/>
              <a:t>ab</a:t>
            </a:r>
            <a:r>
              <a:rPr lang="hr-HR" sz="2800" b="1" dirty="0"/>
              <a:t> studio </a:t>
            </a:r>
            <a:r>
              <a:rPr lang="hr-HR" sz="2800" b="1" dirty="0" err="1"/>
              <a:t>sapientiae</a:t>
            </a:r>
            <a:r>
              <a:rPr lang="hr-HR" sz="2800" b="1" dirty="0"/>
              <a:t> </a:t>
            </a:r>
            <a:r>
              <a:rPr lang="hr-HR" sz="2800" b="1" dirty="0" err="1"/>
              <a:t>separavĕrat</a:t>
            </a:r>
            <a:r>
              <a:rPr lang="hr-HR" sz="2800" b="1" dirty="0"/>
              <a:t>. (</a:t>
            </a:r>
            <a:r>
              <a:rPr lang="hr-HR" sz="2800" b="1" dirty="0" err="1"/>
              <a:t>quia</a:t>
            </a:r>
            <a:r>
              <a:rPr lang="hr-HR" sz="2800" b="1" dirty="0"/>
              <a:t> –jer)</a:t>
            </a:r>
          </a:p>
          <a:p>
            <a:r>
              <a:rPr lang="hr-HR" sz="2800" b="1" dirty="0" err="1"/>
              <a:t>Hippocrătes</a:t>
            </a:r>
            <a:r>
              <a:rPr lang="hr-HR" sz="2800" b="1" dirty="0"/>
              <a:t>, -</a:t>
            </a:r>
            <a:r>
              <a:rPr lang="hr-HR" sz="2800" b="1" dirty="0" err="1"/>
              <a:t>is</a:t>
            </a:r>
            <a:r>
              <a:rPr lang="hr-HR" sz="2800" b="1" dirty="0"/>
              <a:t>, m.</a:t>
            </a:r>
          </a:p>
          <a:p>
            <a:r>
              <a:rPr lang="hr-HR" sz="2800" b="1" dirty="0" err="1"/>
              <a:t>Verbum</a:t>
            </a:r>
            <a:r>
              <a:rPr lang="hr-HR" sz="2800" b="1" dirty="0"/>
              <a:t> „</a:t>
            </a:r>
            <a:r>
              <a:rPr lang="hr-HR" sz="2800" b="1" dirty="0" err="1"/>
              <a:t>separavĕrat</a:t>
            </a:r>
            <a:r>
              <a:rPr lang="hr-HR" sz="2800" b="1" dirty="0"/>
              <a:t>” </a:t>
            </a:r>
            <a:r>
              <a:rPr lang="hr-HR" sz="2800" b="1" dirty="0" err="1"/>
              <a:t>describe</a:t>
            </a:r>
            <a:r>
              <a:rPr lang="hr-HR" sz="2800" b="1" dirty="0"/>
              <a:t>!</a:t>
            </a:r>
          </a:p>
          <a:p>
            <a:r>
              <a:rPr lang="hr-HR" sz="2800" b="1" dirty="0">
                <a:solidFill>
                  <a:srgbClr val="FF0000"/>
                </a:solidFill>
              </a:rPr>
              <a:t>3.lice jednine indikativa pluskvamperfekta aktivnog</a:t>
            </a:r>
          </a:p>
          <a:p>
            <a:r>
              <a:rPr lang="hr-HR" sz="2800" b="1" dirty="0"/>
              <a:t>De </a:t>
            </a:r>
            <a:r>
              <a:rPr lang="hr-HR" sz="2800" b="1" dirty="0" err="1"/>
              <a:t>qua</a:t>
            </a:r>
            <a:r>
              <a:rPr lang="hr-HR" sz="2800" b="1" dirty="0"/>
              <a:t> </a:t>
            </a:r>
            <a:r>
              <a:rPr lang="hr-HR" sz="2800" b="1" dirty="0" err="1"/>
              <a:t>re</a:t>
            </a:r>
            <a:r>
              <a:rPr lang="hr-HR" sz="2800" b="1" dirty="0"/>
              <a:t> </a:t>
            </a:r>
            <a:r>
              <a:rPr lang="hr-HR" sz="2800" b="1" dirty="0" err="1"/>
              <a:t>hoc</a:t>
            </a:r>
            <a:r>
              <a:rPr lang="hr-HR" sz="2800" b="1" dirty="0"/>
              <a:t> </a:t>
            </a:r>
            <a:r>
              <a:rPr lang="hr-HR" sz="2800" b="1" dirty="0" err="1"/>
              <a:t>verbum</a:t>
            </a:r>
            <a:r>
              <a:rPr lang="hr-HR" sz="2800" b="1" dirty="0"/>
              <a:t> </a:t>
            </a:r>
            <a:r>
              <a:rPr lang="hr-HR" sz="2800" b="1" dirty="0" err="1"/>
              <a:t>compositum</a:t>
            </a:r>
            <a:r>
              <a:rPr lang="hr-HR" sz="2800" b="1" dirty="0"/>
              <a:t> </a:t>
            </a:r>
            <a:r>
              <a:rPr lang="hr-HR" sz="2800" b="1" dirty="0" err="1"/>
              <a:t>est</a:t>
            </a:r>
            <a:r>
              <a:rPr lang="hr-HR" sz="2800" b="1" dirty="0"/>
              <a:t>?</a:t>
            </a:r>
          </a:p>
          <a:p>
            <a:r>
              <a:rPr lang="hr-HR" sz="2800" b="1" dirty="0">
                <a:solidFill>
                  <a:srgbClr val="FF0000"/>
                </a:solidFill>
              </a:rPr>
              <a:t>Od perfektne osnove „</a:t>
            </a:r>
            <a:r>
              <a:rPr lang="hr-HR" sz="2800" b="1" dirty="0" err="1">
                <a:solidFill>
                  <a:srgbClr val="FF0000"/>
                </a:solidFill>
              </a:rPr>
              <a:t>separav</a:t>
            </a:r>
            <a:r>
              <a:rPr lang="hr-HR" sz="2800" b="1" dirty="0">
                <a:solidFill>
                  <a:srgbClr val="FF0000"/>
                </a:solidFill>
              </a:rPr>
              <a:t>” i nastavka „–</a:t>
            </a:r>
            <a:r>
              <a:rPr lang="hr-HR" sz="2800" b="1" dirty="0" err="1">
                <a:solidFill>
                  <a:srgbClr val="FF0000"/>
                </a:solidFill>
              </a:rPr>
              <a:t>ĕrat</a:t>
            </a:r>
            <a:r>
              <a:rPr lang="hr-HR" sz="2800" b="1" dirty="0">
                <a:solidFill>
                  <a:srgbClr val="FF0000"/>
                </a:solidFill>
              </a:rPr>
              <a:t>”</a:t>
            </a:r>
          </a:p>
          <a:p>
            <a:r>
              <a:rPr lang="hr-HR" sz="2800" b="1" dirty="0"/>
              <a:t>Pluskvamperfekt naznačuje radnju koja je prethodila nekoj prošloj radnji</a:t>
            </a:r>
          </a:p>
        </p:txBody>
      </p:sp>
    </p:spTree>
    <p:extLst>
      <p:ext uri="{BB962C8B-B14F-4D97-AF65-F5344CB8AC3E}">
        <p14:creationId xmlns:p14="http://schemas.microsoft.com/office/powerpoint/2010/main" val="38990092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0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182881" y="357050"/>
            <a:ext cx="11904616" cy="6322423"/>
          </a:xfrm>
        </p:spPr>
        <p:txBody>
          <a:bodyPr>
            <a:normAutofit fontScale="85000" lnSpcReduction="20000"/>
          </a:bodyPr>
          <a:lstStyle/>
          <a:p>
            <a:r>
              <a:rPr lang="hr-HR" sz="3200" b="1" dirty="0" err="1"/>
              <a:t>Quales</a:t>
            </a:r>
            <a:r>
              <a:rPr lang="hr-HR" sz="3200" b="1" dirty="0"/>
              <a:t> </a:t>
            </a:r>
            <a:r>
              <a:rPr lang="hr-HR" sz="3200" b="1" dirty="0" err="1"/>
              <a:t>inflammationes</a:t>
            </a:r>
            <a:r>
              <a:rPr lang="hr-HR" sz="3200" b="1" dirty="0"/>
              <a:t> </a:t>
            </a:r>
            <a:r>
              <a:rPr lang="hr-HR" sz="3200" b="1" dirty="0" err="1"/>
              <a:t>Hippocrătes</a:t>
            </a:r>
            <a:r>
              <a:rPr lang="hr-HR" sz="3200" b="1" dirty="0"/>
              <a:t> bene </a:t>
            </a:r>
            <a:r>
              <a:rPr lang="hr-HR" sz="3200" b="1" dirty="0" err="1"/>
              <a:t>scivit</a:t>
            </a:r>
            <a:r>
              <a:rPr lang="hr-HR" sz="3200" b="1" dirty="0"/>
              <a:t>? </a:t>
            </a:r>
            <a:r>
              <a:rPr lang="hr-HR" sz="3200" b="1" dirty="0" err="1"/>
              <a:t>Internas</a:t>
            </a:r>
            <a:r>
              <a:rPr lang="hr-HR" sz="3200" b="1" dirty="0"/>
              <a:t> aut </a:t>
            </a:r>
            <a:r>
              <a:rPr lang="hr-HR" sz="3200" b="1" dirty="0" err="1"/>
              <a:t>externas</a:t>
            </a:r>
            <a:r>
              <a:rPr lang="hr-HR" sz="3200" b="1" dirty="0"/>
              <a:t>?</a:t>
            </a:r>
          </a:p>
          <a:p>
            <a:r>
              <a:rPr lang="hr-HR" sz="3200" b="1" dirty="0" err="1">
                <a:solidFill>
                  <a:srgbClr val="FF0000"/>
                </a:solidFill>
              </a:rPr>
              <a:t>Externas</a:t>
            </a:r>
            <a:endParaRPr lang="hr-HR" sz="3200" b="1" dirty="0">
              <a:solidFill>
                <a:srgbClr val="FF0000"/>
              </a:solidFill>
            </a:endParaRPr>
          </a:p>
          <a:p>
            <a:r>
              <a:rPr lang="hr-HR" sz="3200" b="1" dirty="0" err="1"/>
              <a:t>Quis</a:t>
            </a:r>
            <a:r>
              <a:rPr lang="hr-HR" sz="3200" b="1" dirty="0"/>
              <a:t> </a:t>
            </a:r>
            <a:r>
              <a:rPr lang="hr-HR" sz="3200" b="1" dirty="0" err="1"/>
              <a:t>hic</a:t>
            </a:r>
            <a:r>
              <a:rPr lang="hr-HR" sz="3200" b="1" dirty="0"/>
              <a:t> </a:t>
            </a:r>
            <a:r>
              <a:rPr lang="hr-HR" sz="3200" b="1" dirty="0" err="1"/>
              <a:t>homo</a:t>
            </a:r>
            <a:r>
              <a:rPr lang="hr-HR" sz="3200" b="1" dirty="0"/>
              <a:t> </a:t>
            </a:r>
            <a:r>
              <a:rPr lang="hr-HR" sz="3200" b="1" dirty="0" err="1"/>
              <a:t>fuit</a:t>
            </a:r>
            <a:r>
              <a:rPr lang="hr-HR" sz="3200" b="1" dirty="0"/>
              <a:t>?</a:t>
            </a:r>
          </a:p>
          <a:p>
            <a:r>
              <a:rPr lang="hr-HR" sz="3200" b="1" dirty="0">
                <a:solidFill>
                  <a:srgbClr val="FF0000"/>
                </a:solidFill>
              </a:rPr>
              <a:t>a) </a:t>
            </a:r>
            <a:r>
              <a:rPr lang="hr-HR" sz="3200" b="1" dirty="0" err="1">
                <a:solidFill>
                  <a:srgbClr val="FF0000"/>
                </a:solidFill>
              </a:rPr>
              <a:t>optimus</a:t>
            </a:r>
            <a:r>
              <a:rPr lang="hr-HR" sz="3200" b="1" dirty="0">
                <a:solidFill>
                  <a:srgbClr val="FF0000"/>
                </a:solidFill>
              </a:rPr>
              <a:t> poeta </a:t>
            </a:r>
            <a:r>
              <a:rPr lang="hr-HR" sz="3200" b="1" dirty="0" err="1">
                <a:solidFill>
                  <a:srgbClr val="FF0000"/>
                </a:solidFill>
              </a:rPr>
              <a:t>Graecus</a:t>
            </a:r>
            <a:endParaRPr lang="hr-HR" sz="3200" b="1" dirty="0">
              <a:solidFill>
                <a:srgbClr val="FF0000"/>
              </a:solidFill>
            </a:endParaRPr>
          </a:p>
          <a:p>
            <a:r>
              <a:rPr lang="hr-HR" sz="3200" b="1" dirty="0">
                <a:solidFill>
                  <a:srgbClr val="FF0000"/>
                </a:solidFill>
              </a:rPr>
              <a:t>b) </a:t>
            </a:r>
            <a:r>
              <a:rPr lang="hr-HR" sz="3200" b="1" dirty="0" err="1">
                <a:solidFill>
                  <a:srgbClr val="FF0000"/>
                </a:solidFill>
              </a:rPr>
              <a:t>sapientissimus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medicus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Romanus</a:t>
            </a:r>
            <a:endParaRPr lang="hr-HR" sz="3200" b="1" dirty="0">
              <a:solidFill>
                <a:srgbClr val="FF0000"/>
              </a:solidFill>
            </a:endParaRPr>
          </a:p>
          <a:p>
            <a:r>
              <a:rPr lang="hr-HR" sz="3200" b="1" dirty="0">
                <a:solidFill>
                  <a:srgbClr val="FF0000"/>
                </a:solidFill>
              </a:rPr>
              <a:t>d) </a:t>
            </a:r>
            <a:r>
              <a:rPr lang="hr-HR" sz="3200" b="1" dirty="0" err="1">
                <a:solidFill>
                  <a:srgbClr val="FF0000"/>
                </a:solidFill>
              </a:rPr>
              <a:t>celeberrimus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medicus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Graecus</a:t>
            </a:r>
            <a:endParaRPr lang="hr-HR" sz="3200" b="1" dirty="0">
              <a:solidFill>
                <a:srgbClr val="FF0000"/>
              </a:solidFill>
            </a:endParaRPr>
          </a:p>
          <a:p>
            <a:r>
              <a:rPr lang="hr-HR" sz="3200" b="1" dirty="0" err="1">
                <a:solidFill>
                  <a:schemeClr val="tx1"/>
                </a:solidFill>
              </a:rPr>
              <a:t>Quod</a:t>
            </a:r>
            <a:r>
              <a:rPr lang="hr-HR" sz="3200" b="1" dirty="0">
                <a:solidFill>
                  <a:schemeClr val="tx1"/>
                </a:solidFill>
              </a:rPr>
              <a:t> </a:t>
            </a:r>
            <a:r>
              <a:rPr lang="hr-HR" sz="3200" b="1" dirty="0" err="1">
                <a:solidFill>
                  <a:schemeClr val="tx1"/>
                </a:solidFill>
              </a:rPr>
              <a:t>nomen</a:t>
            </a:r>
            <a:r>
              <a:rPr lang="hr-HR" sz="3200" b="1" dirty="0">
                <a:solidFill>
                  <a:schemeClr val="tx1"/>
                </a:solidFill>
              </a:rPr>
              <a:t> </a:t>
            </a:r>
            <a:r>
              <a:rPr lang="hr-HR" sz="3200" b="1" dirty="0" err="1">
                <a:solidFill>
                  <a:schemeClr val="tx1"/>
                </a:solidFill>
              </a:rPr>
              <a:t>ei</a:t>
            </a:r>
            <a:r>
              <a:rPr lang="hr-HR" sz="3200" b="1" dirty="0">
                <a:solidFill>
                  <a:schemeClr val="tx1"/>
                </a:solidFill>
              </a:rPr>
              <a:t> </a:t>
            </a:r>
            <a:r>
              <a:rPr lang="hr-HR" sz="3200" b="1" dirty="0" err="1">
                <a:solidFill>
                  <a:schemeClr val="tx1"/>
                </a:solidFill>
              </a:rPr>
              <a:t>dedērunt</a:t>
            </a:r>
            <a:r>
              <a:rPr lang="hr-HR" sz="3200" b="1" dirty="0">
                <a:solidFill>
                  <a:schemeClr val="tx1"/>
                </a:solidFill>
              </a:rPr>
              <a:t>? (do, 1. </a:t>
            </a:r>
            <a:r>
              <a:rPr lang="hr-HR" sz="3200" b="1" dirty="0" err="1">
                <a:solidFill>
                  <a:schemeClr val="tx1"/>
                </a:solidFill>
              </a:rPr>
              <a:t>dedi</a:t>
            </a:r>
            <a:r>
              <a:rPr lang="hr-HR" sz="3200" b="1" dirty="0">
                <a:solidFill>
                  <a:schemeClr val="tx1"/>
                </a:solidFill>
              </a:rPr>
              <a:t>, datum)</a:t>
            </a:r>
          </a:p>
          <a:p>
            <a:r>
              <a:rPr lang="hr-HR" sz="3200" b="1" dirty="0">
                <a:solidFill>
                  <a:srgbClr val="FF0000"/>
                </a:solidFill>
              </a:rPr>
              <a:t>a) Pater </a:t>
            </a:r>
            <a:r>
              <a:rPr lang="hr-HR" sz="3200" b="1" dirty="0" err="1">
                <a:solidFill>
                  <a:srgbClr val="FF0000"/>
                </a:solidFill>
              </a:rPr>
              <a:t>medicinae</a:t>
            </a:r>
            <a:endParaRPr lang="hr-HR" sz="3200" b="1" dirty="0">
              <a:solidFill>
                <a:srgbClr val="FF0000"/>
              </a:solidFill>
            </a:endParaRPr>
          </a:p>
          <a:p>
            <a:r>
              <a:rPr lang="hr-HR" sz="3200" b="1" dirty="0">
                <a:solidFill>
                  <a:srgbClr val="FF0000"/>
                </a:solidFill>
              </a:rPr>
              <a:t>b) </a:t>
            </a:r>
            <a:r>
              <a:rPr lang="hr-HR" sz="3200" b="1" dirty="0" err="1">
                <a:solidFill>
                  <a:srgbClr val="FF0000"/>
                </a:solidFill>
              </a:rPr>
              <a:t>Deus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medicinae</a:t>
            </a:r>
            <a:endParaRPr lang="hr-HR" sz="3200" b="1" dirty="0">
              <a:solidFill>
                <a:srgbClr val="FF0000"/>
              </a:solidFill>
            </a:endParaRPr>
          </a:p>
          <a:p>
            <a:r>
              <a:rPr lang="hr-HR" sz="3200" b="1" dirty="0" err="1">
                <a:solidFill>
                  <a:schemeClr val="tx1"/>
                </a:solidFill>
              </a:rPr>
              <a:t>Cur</a:t>
            </a:r>
            <a:r>
              <a:rPr lang="hr-HR" sz="3200" b="1" dirty="0">
                <a:solidFill>
                  <a:schemeClr val="tx1"/>
                </a:solidFill>
              </a:rPr>
              <a:t> </a:t>
            </a:r>
            <a:r>
              <a:rPr lang="hr-HR" sz="3200" b="1" dirty="0" err="1">
                <a:solidFill>
                  <a:schemeClr val="tx1"/>
                </a:solidFill>
              </a:rPr>
              <a:t>Hippocrăti</a:t>
            </a:r>
            <a:r>
              <a:rPr lang="hr-HR" sz="3200" b="1" dirty="0">
                <a:solidFill>
                  <a:schemeClr val="tx1"/>
                </a:solidFill>
              </a:rPr>
              <a:t> iste </a:t>
            </a:r>
            <a:r>
              <a:rPr lang="hr-HR" sz="3200" b="1" dirty="0" err="1">
                <a:solidFill>
                  <a:schemeClr val="tx1"/>
                </a:solidFill>
              </a:rPr>
              <a:t>nomen</a:t>
            </a:r>
            <a:r>
              <a:rPr lang="hr-HR" sz="3200" b="1" dirty="0">
                <a:solidFill>
                  <a:schemeClr val="tx1"/>
                </a:solidFill>
              </a:rPr>
              <a:t> </a:t>
            </a:r>
            <a:r>
              <a:rPr lang="hr-HR" sz="3200" b="1" dirty="0" err="1">
                <a:solidFill>
                  <a:schemeClr val="tx1"/>
                </a:solidFill>
              </a:rPr>
              <a:t>dedērunt</a:t>
            </a:r>
            <a:r>
              <a:rPr lang="hr-HR" sz="3200" b="1" dirty="0">
                <a:solidFill>
                  <a:schemeClr val="tx1"/>
                </a:solidFill>
              </a:rPr>
              <a:t>?</a:t>
            </a:r>
          </a:p>
          <a:p>
            <a:r>
              <a:rPr lang="hr-HR" sz="3200" b="1" dirty="0">
                <a:solidFill>
                  <a:srgbClr val="FF0000"/>
                </a:solidFill>
              </a:rPr>
              <a:t>a) </a:t>
            </a:r>
            <a:r>
              <a:rPr lang="hr-HR" sz="3200" b="1" dirty="0" err="1">
                <a:solidFill>
                  <a:srgbClr val="FF0000"/>
                </a:solidFill>
              </a:rPr>
              <a:t>cur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optimus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medicus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fuit</a:t>
            </a:r>
            <a:endParaRPr lang="hr-HR" sz="3200" b="1" dirty="0">
              <a:solidFill>
                <a:srgbClr val="FF0000"/>
              </a:solidFill>
            </a:endParaRPr>
          </a:p>
          <a:p>
            <a:r>
              <a:rPr lang="hr-HR" sz="3200" b="1" dirty="0">
                <a:solidFill>
                  <a:srgbClr val="FF0000"/>
                </a:solidFill>
              </a:rPr>
              <a:t>b) </a:t>
            </a:r>
            <a:r>
              <a:rPr lang="hr-HR" sz="3200" b="1" dirty="0" err="1">
                <a:solidFill>
                  <a:srgbClr val="FF0000"/>
                </a:solidFill>
              </a:rPr>
              <a:t>cur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medicinam</a:t>
            </a:r>
            <a:r>
              <a:rPr lang="hr-HR" sz="3200" b="1" dirty="0">
                <a:solidFill>
                  <a:srgbClr val="FF0000"/>
                </a:solidFill>
              </a:rPr>
              <a:t> a studio </a:t>
            </a:r>
            <a:r>
              <a:rPr lang="hr-HR" sz="3200" b="1" dirty="0" err="1">
                <a:solidFill>
                  <a:srgbClr val="FF0000"/>
                </a:solidFill>
              </a:rPr>
              <a:t>sapientiae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et</a:t>
            </a:r>
            <a:r>
              <a:rPr lang="hr-HR" sz="3200" b="1" dirty="0">
                <a:solidFill>
                  <a:srgbClr val="FF0000"/>
                </a:solidFill>
              </a:rPr>
              <a:t> </a:t>
            </a:r>
            <a:r>
              <a:rPr lang="hr-HR" sz="3200" b="1" dirty="0" err="1">
                <a:solidFill>
                  <a:srgbClr val="FF0000"/>
                </a:solidFill>
              </a:rPr>
              <a:t>religione</a:t>
            </a:r>
            <a:endParaRPr lang="hr-HR" sz="3200" b="1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hr-HR" sz="3200" b="1" dirty="0">
                <a:solidFill>
                  <a:srgbClr val="FF0000"/>
                </a:solidFill>
              </a:rPr>
              <a:t>       </a:t>
            </a:r>
            <a:r>
              <a:rPr lang="hr-HR" sz="3200" b="1" dirty="0" err="1">
                <a:solidFill>
                  <a:srgbClr val="FF0000"/>
                </a:solidFill>
              </a:rPr>
              <a:t>separavit</a:t>
            </a:r>
            <a:r>
              <a:rPr lang="hr-HR" sz="3200" b="1" dirty="0">
                <a:solidFill>
                  <a:srgbClr val="FF0000"/>
                </a:solidFill>
              </a:rPr>
              <a:t>. </a:t>
            </a:r>
          </a:p>
          <a:p>
            <a:endParaRPr lang="hr-HR" sz="2400" b="1" dirty="0">
              <a:solidFill>
                <a:srgbClr val="FF0000"/>
              </a:solidFill>
            </a:endParaRPr>
          </a:p>
          <a:p>
            <a:endParaRPr lang="hr-HR" sz="2400" b="1" dirty="0">
              <a:solidFill>
                <a:srgbClr val="FF0000"/>
              </a:solidFill>
            </a:endParaRPr>
          </a:p>
          <a:p>
            <a:endParaRPr lang="hr-HR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674677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6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1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4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7" dur="5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seta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8C59B386-999D-4CB6-B907-9F3997C027C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1445</TotalTime>
  <Words>1782</Words>
  <Application>Microsoft Office PowerPoint</Application>
  <PresentationFormat>Widescreen</PresentationFormat>
  <Paragraphs>196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6" baseType="lpstr">
      <vt:lpstr>Arial</vt:lpstr>
      <vt:lpstr>Trebuchet MS</vt:lpstr>
      <vt:lpstr>Wingdings 3</vt:lpstr>
      <vt:lpstr>Faseta</vt:lpstr>
      <vt:lpstr>De inflammationibus  et earum curatione</vt:lpstr>
      <vt:lpstr>1. Aegypti antiqui iam de inflammationibus multa     scivērunt.</vt:lpstr>
      <vt:lpstr>PowerPoint Presentation</vt:lpstr>
      <vt:lpstr>PowerPoint Presentation</vt:lpstr>
      <vt:lpstr>PowerPoint Presentation</vt:lpstr>
      <vt:lpstr>Scio, 4. scivi, scitum  perfektna osnova glagola =SCIV</vt:lpstr>
      <vt:lpstr>PowerPoint Presentation</vt:lpstr>
      <vt:lpstr>2. Hippocrătes, ille Graecus, pater medicinae, inflammationes externas bene scivit. </vt:lpstr>
      <vt:lpstr>PowerPoint Presentation</vt:lpstr>
      <vt:lpstr>3.Ab eo verba: phlogŏsis, phlegmŏne, erysipelas, oedema, ad nos pervenērunt.</vt:lpstr>
      <vt:lpstr>Imenice grčkog podrijetla</vt:lpstr>
      <vt:lpstr>PowerPoint Presentation</vt:lpstr>
      <vt:lpstr>PowerPoint Presentation</vt:lpstr>
      <vt:lpstr>4. Temporibus imperatoris Tiberii A. Cornelius Celsus, sriptor in opere „Artes” scripsit: rubor, dolor, calor, tumor inflammationis signa sunt.</vt:lpstr>
      <vt:lpstr>PowerPoint Presentation</vt:lpstr>
      <vt:lpstr>PowerPoint Presentation</vt:lpstr>
      <vt:lpstr>PowerPoint Presentation</vt:lpstr>
      <vt:lpstr>5. Postea Galēnus, ille medicus e Pergamo, istis signis signum: functio laesa addĭdit. </vt:lpstr>
      <vt:lpstr>PowerPoint Presentation</vt:lpstr>
      <vt:lpstr>Exercitationes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inflammationibus  et earum curatione</dc:title>
  <dc:creator>Korisnik</dc:creator>
  <cp:lastModifiedBy>Kornelija Pavlic</cp:lastModifiedBy>
  <cp:revision>113</cp:revision>
  <dcterms:created xsi:type="dcterms:W3CDTF">2021-01-15T16:23:16Z</dcterms:created>
  <dcterms:modified xsi:type="dcterms:W3CDTF">2021-02-28T21:09:38Z</dcterms:modified>
</cp:coreProperties>
</file>

<file path=docProps/thumbnail.jpeg>
</file>