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91" r:id="rId2"/>
    <p:sldId id="336" r:id="rId3"/>
    <p:sldId id="340" r:id="rId4"/>
    <p:sldId id="339" r:id="rId5"/>
    <p:sldId id="331" r:id="rId6"/>
    <p:sldId id="313" r:id="rId7"/>
    <p:sldId id="314" r:id="rId8"/>
    <p:sldId id="338" r:id="rId9"/>
    <p:sldId id="328" r:id="rId10"/>
    <p:sldId id="330" r:id="rId11"/>
    <p:sldId id="305" r:id="rId12"/>
    <p:sldId id="341" r:id="rId13"/>
    <p:sldId id="342" r:id="rId14"/>
    <p:sldId id="343" r:id="rId15"/>
    <p:sldId id="344" r:id="rId16"/>
    <p:sldId id="345" r:id="rId17"/>
    <p:sldId id="346" r:id="rId18"/>
    <p:sldId id="347" r:id="rId19"/>
    <p:sldId id="348" r:id="rId20"/>
    <p:sldId id="323" r:id="rId21"/>
    <p:sldId id="321" r:id="rId22"/>
  </p:sldIdLst>
  <p:sldSz cx="9144000" cy="6858000" type="screen4x3"/>
  <p:notesSz cx="6870700" cy="9774238"/>
  <p:defaultTextStyle>
    <a:defPPr>
      <a:defRPr lang="hr-HR"/>
    </a:defPPr>
    <a:lvl1pPr algn="l" rtl="0" fontAlgn="base">
      <a:spcBef>
        <a:spcPct val="0"/>
      </a:spcBef>
      <a:spcAft>
        <a:spcPct val="0"/>
      </a:spcAft>
      <a:defRPr b="1" kern="1200">
        <a:solidFill>
          <a:schemeClr val="tx1"/>
        </a:solidFill>
        <a:latin typeface="Arial" pitchFamily="34" charset="0"/>
        <a:ea typeface="+mn-ea"/>
        <a:cs typeface="+mn-cs"/>
      </a:defRPr>
    </a:lvl1pPr>
    <a:lvl2pPr marL="457200" algn="l" rtl="0" fontAlgn="base">
      <a:spcBef>
        <a:spcPct val="0"/>
      </a:spcBef>
      <a:spcAft>
        <a:spcPct val="0"/>
      </a:spcAft>
      <a:defRPr b="1" kern="1200">
        <a:solidFill>
          <a:schemeClr val="tx1"/>
        </a:solidFill>
        <a:latin typeface="Arial" pitchFamily="34" charset="0"/>
        <a:ea typeface="+mn-ea"/>
        <a:cs typeface="+mn-cs"/>
      </a:defRPr>
    </a:lvl2pPr>
    <a:lvl3pPr marL="914400" algn="l" rtl="0" fontAlgn="base">
      <a:spcBef>
        <a:spcPct val="0"/>
      </a:spcBef>
      <a:spcAft>
        <a:spcPct val="0"/>
      </a:spcAft>
      <a:defRPr b="1" kern="1200">
        <a:solidFill>
          <a:schemeClr val="tx1"/>
        </a:solidFill>
        <a:latin typeface="Arial" pitchFamily="34" charset="0"/>
        <a:ea typeface="+mn-ea"/>
        <a:cs typeface="+mn-cs"/>
      </a:defRPr>
    </a:lvl3pPr>
    <a:lvl4pPr marL="1371600" algn="l" rtl="0" fontAlgn="base">
      <a:spcBef>
        <a:spcPct val="0"/>
      </a:spcBef>
      <a:spcAft>
        <a:spcPct val="0"/>
      </a:spcAft>
      <a:defRPr b="1" kern="1200">
        <a:solidFill>
          <a:schemeClr val="tx1"/>
        </a:solidFill>
        <a:latin typeface="Arial" pitchFamily="34" charset="0"/>
        <a:ea typeface="+mn-ea"/>
        <a:cs typeface="+mn-cs"/>
      </a:defRPr>
    </a:lvl4pPr>
    <a:lvl5pPr marL="1828800" algn="l" rtl="0" fontAlgn="base">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Untitled Section" id="{34956094-2664-4FC9-AF99-EDBCA0D6B97B}">
          <p14:sldIdLst>
            <p14:sldId id="291"/>
            <p14:sldId id="336"/>
            <p14:sldId id="340"/>
            <p14:sldId id="339"/>
            <p14:sldId id="331"/>
            <p14:sldId id="313"/>
            <p14:sldId id="314"/>
            <p14:sldId id="338"/>
            <p14:sldId id="328"/>
            <p14:sldId id="330"/>
            <p14:sldId id="305"/>
            <p14:sldId id="341"/>
            <p14:sldId id="342"/>
            <p14:sldId id="343"/>
            <p14:sldId id="344"/>
            <p14:sldId id="345"/>
            <p14:sldId id="346"/>
            <p14:sldId id="347"/>
            <p14:sldId id="348"/>
            <p14:sldId id="323"/>
            <p14:sldId id="32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8">
          <p15:clr>
            <a:srgbClr val="A4A3A4"/>
          </p15:clr>
        </p15:guide>
        <p15:guide id="2" pos="216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ka Vladusic" initials="RV" lastIdx="5" clrIdx="0">
    <p:extLst>
      <p:ext uri="{19B8F6BF-5375-455C-9EA6-DF929625EA0E}">
        <p15:presenceInfo xmlns:p15="http://schemas.microsoft.com/office/powerpoint/2012/main" userId="bc05143b5e04757d" providerId="Windows Live"/>
      </p:ext>
    </p:extLst>
  </p:cmAuthor>
  <p:cmAuthor id="2" name="sanda" initials="s" lastIdx="0" clrIdx="1">
    <p:extLst>
      <p:ext uri="{19B8F6BF-5375-455C-9EA6-DF929625EA0E}">
        <p15:presenceInfo xmlns:p15="http://schemas.microsoft.com/office/powerpoint/2012/main" userId="sanda" providerId="None"/>
      </p:ext>
    </p:extLst>
  </p:cmAuthor>
  <p:cmAuthor id="3" name="Dasa" initials="D" lastIdx="9" clrIdx="2">
    <p:extLst>
      <p:ext uri="{19B8F6BF-5375-455C-9EA6-DF929625EA0E}">
        <p15:presenceInfo xmlns:p15="http://schemas.microsoft.com/office/powerpoint/2012/main" userId="Das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0C8B"/>
    <a:srgbClr val="1D720C"/>
    <a:srgbClr val="C8F8BE"/>
    <a:srgbClr val="89F074"/>
    <a:srgbClr val="E56D43"/>
    <a:srgbClr val="561A92"/>
    <a:srgbClr val="336F36"/>
    <a:srgbClr val="ACF49E"/>
    <a:srgbClr val="C80831"/>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13" autoAdjust="0"/>
    <p:restoredTop sz="96433" autoAdjust="0"/>
  </p:normalViewPr>
  <p:slideViewPr>
    <p:cSldViewPr>
      <p:cViewPr varScale="1">
        <p:scale>
          <a:sx n="82" d="100"/>
          <a:sy n="82" d="100"/>
        </p:scale>
        <p:origin x="1325" y="58"/>
      </p:cViewPr>
      <p:guideLst>
        <p:guide orient="horz" pos="2160"/>
        <p:guide pos="2880"/>
      </p:guideLst>
    </p:cSldViewPr>
  </p:slideViewPr>
  <p:outlineViewPr>
    <p:cViewPr>
      <p:scale>
        <a:sx n="33" d="100"/>
        <a:sy n="33" d="100"/>
      </p:scale>
      <p:origin x="0" y="-91"/>
    </p:cViewPr>
  </p:outlineViewPr>
  <p:notesTextViewPr>
    <p:cViewPr>
      <p:scale>
        <a:sx n="100" d="100"/>
        <a:sy n="100" d="100"/>
      </p:scale>
      <p:origin x="0" y="0"/>
    </p:cViewPr>
  </p:notesTextViewPr>
  <p:sorterViewPr>
    <p:cViewPr>
      <p:scale>
        <a:sx n="200" d="100"/>
        <a:sy n="200" d="100"/>
      </p:scale>
      <p:origin x="0" y="-17890"/>
    </p:cViewPr>
  </p:sorterViewPr>
  <p:notesViewPr>
    <p:cSldViewPr>
      <p:cViewPr varScale="1">
        <p:scale>
          <a:sx n="61" d="100"/>
          <a:sy n="61" d="100"/>
        </p:scale>
        <p:origin x="3240" y="48"/>
      </p:cViewPr>
      <p:guideLst>
        <p:guide orient="horz" pos="3078"/>
        <p:guide pos="216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76563"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a:defRPr/>
            </a:pPr>
            <a:endParaRPr lang="hr-HR"/>
          </a:p>
        </p:txBody>
      </p:sp>
      <p:sp>
        <p:nvSpPr>
          <p:cNvPr id="51203" name="Rectangle 3"/>
          <p:cNvSpPr>
            <a:spLocks noGrp="1" noChangeArrowheads="1"/>
          </p:cNvSpPr>
          <p:nvPr>
            <p:ph type="dt" idx="1"/>
          </p:nvPr>
        </p:nvSpPr>
        <p:spPr bwMode="auto">
          <a:xfrm>
            <a:off x="3892550" y="0"/>
            <a:ext cx="2976563" cy="488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pPr>
              <a:defRPr/>
            </a:pPr>
            <a:endParaRPr lang="hr-HR"/>
          </a:p>
        </p:txBody>
      </p:sp>
      <p:sp>
        <p:nvSpPr>
          <p:cNvPr id="13316" name="Rectangle 4"/>
          <p:cNvSpPr>
            <a:spLocks noGrp="1" noRot="1" noChangeAspect="1" noChangeArrowheads="1" noTextEdit="1"/>
          </p:cNvSpPr>
          <p:nvPr>
            <p:ph type="sldImg" idx="2"/>
          </p:nvPr>
        </p:nvSpPr>
        <p:spPr bwMode="auto">
          <a:xfrm>
            <a:off x="992188" y="733425"/>
            <a:ext cx="4886325" cy="3665538"/>
          </a:xfrm>
          <a:prstGeom prst="rect">
            <a:avLst/>
          </a:prstGeom>
          <a:noFill/>
          <a:ln w="9525">
            <a:solidFill>
              <a:srgbClr val="000000"/>
            </a:solidFill>
            <a:miter lim="800000"/>
            <a:headEnd/>
            <a:tailEnd/>
          </a:ln>
        </p:spPr>
      </p:sp>
      <p:sp>
        <p:nvSpPr>
          <p:cNvPr id="51205" name="Rectangle 5"/>
          <p:cNvSpPr>
            <a:spLocks noGrp="1" noChangeArrowheads="1"/>
          </p:cNvSpPr>
          <p:nvPr>
            <p:ph type="body" sz="quarter" idx="3"/>
          </p:nvPr>
        </p:nvSpPr>
        <p:spPr bwMode="auto">
          <a:xfrm>
            <a:off x="687388" y="4643438"/>
            <a:ext cx="5495925" cy="4397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r-HR" noProof="0"/>
              <a:t>Click to edit Master text styles</a:t>
            </a:r>
          </a:p>
          <a:p>
            <a:pPr lvl="1"/>
            <a:r>
              <a:rPr lang="hr-HR" noProof="0"/>
              <a:t>Second level</a:t>
            </a:r>
          </a:p>
          <a:p>
            <a:pPr lvl="2"/>
            <a:r>
              <a:rPr lang="hr-HR" noProof="0"/>
              <a:t>Third level</a:t>
            </a:r>
          </a:p>
          <a:p>
            <a:pPr lvl="3"/>
            <a:r>
              <a:rPr lang="hr-HR" noProof="0"/>
              <a:t>Fourth level</a:t>
            </a:r>
          </a:p>
          <a:p>
            <a:pPr lvl="4"/>
            <a:r>
              <a:rPr lang="hr-HR" noProof="0"/>
              <a:t>Fifth level</a:t>
            </a:r>
          </a:p>
        </p:txBody>
      </p:sp>
      <p:sp>
        <p:nvSpPr>
          <p:cNvPr id="51206" name="Rectangle 6"/>
          <p:cNvSpPr>
            <a:spLocks noGrp="1" noChangeArrowheads="1"/>
          </p:cNvSpPr>
          <p:nvPr>
            <p:ph type="ftr" sz="quarter" idx="4"/>
          </p:nvPr>
        </p:nvSpPr>
        <p:spPr bwMode="auto">
          <a:xfrm>
            <a:off x="0" y="9283700"/>
            <a:ext cx="2976563"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pPr>
              <a:defRPr/>
            </a:pPr>
            <a:endParaRPr lang="hr-HR"/>
          </a:p>
        </p:txBody>
      </p:sp>
      <p:sp>
        <p:nvSpPr>
          <p:cNvPr id="51207" name="Rectangle 7"/>
          <p:cNvSpPr>
            <a:spLocks noGrp="1" noChangeArrowheads="1"/>
          </p:cNvSpPr>
          <p:nvPr>
            <p:ph type="sldNum" sz="quarter" idx="5"/>
          </p:nvPr>
        </p:nvSpPr>
        <p:spPr bwMode="auto">
          <a:xfrm>
            <a:off x="3892550" y="9283700"/>
            <a:ext cx="2976563" cy="488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pPr>
              <a:defRPr/>
            </a:pPr>
            <a:fld id="{22D60235-1C13-40A2-9DB2-ED08BC37D5E4}" type="slidenum">
              <a:rPr lang="hr-HR"/>
              <a:pPr>
                <a:defRPr/>
              </a:pPr>
              <a:t>‹#›</a:t>
            </a:fld>
            <a:endParaRPr lang="hr-HR"/>
          </a:p>
        </p:txBody>
      </p:sp>
    </p:spTree>
    <p:extLst>
      <p:ext uri="{BB962C8B-B14F-4D97-AF65-F5344CB8AC3E}">
        <p14:creationId xmlns:p14="http://schemas.microsoft.com/office/powerpoint/2010/main" val="1927263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21188015-C2DA-48AD-8FA0-AA197A28A640}" type="slidenum">
              <a:rPr lang="hr-HR" smtClean="0">
                <a:latin typeface="Arial" pitchFamily="34" charset="0"/>
              </a:rPr>
              <a:pPr/>
              <a:t>1</a:t>
            </a:fld>
            <a:endParaRPr lang="hr-HR">
              <a:latin typeface="Arial"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sr-Latn-CS">
              <a:latin typeface="Arial" pitchFamily="34" charset="0"/>
            </a:endParaRPr>
          </a:p>
        </p:txBody>
      </p:sp>
    </p:spTree>
    <p:extLst>
      <p:ext uri="{BB962C8B-B14F-4D97-AF65-F5344CB8AC3E}">
        <p14:creationId xmlns:p14="http://schemas.microsoft.com/office/powerpoint/2010/main" val="1462603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800" b="0" i="0" u="none" strike="noStrike" baseline="0" dirty="0">
              <a:solidFill>
                <a:srgbClr val="000000"/>
              </a:solidFill>
              <a:latin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14</a:t>
            </a:fld>
            <a:endParaRPr lang="hr-HR"/>
          </a:p>
        </p:txBody>
      </p:sp>
    </p:spTree>
    <p:extLst>
      <p:ext uri="{BB962C8B-B14F-4D97-AF65-F5344CB8AC3E}">
        <p14:creationId xmlns:p14="http://schemas.microsoft.com/office/powerpoint/2010/main" val="3421050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22D60235-1C13-40A2-9DB2-ED08BC37D5E4}" type="slidenum">
              <a:rPr lang="hr-HR" smtClean="0"/>
              <a:pPr>
                <a:defRPr/>
              </a:pPr>
              <a:t>20</a:t>
            </a:fld>
            <a:endParaRPr lang="hr-HR"/>
          </a:p>
        </p:txBody>
      </p:sp>
    </p:spTree>
    <p:extLst>
      <p:ext uri="{BB962C8B-B14F-4D97-AF65-F5344CB8AC3E}">
        <p14:creationId xmlns:p14="http://schemas.microsoft.com/office/powerpoint/2010/main" val="837123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l"/>
            <a:r>
              <a:rPr lang="pl-PL" sz="1800" b="0" i="0" u="none" strike="noStrike" baseline="0" dirty="0">
                <a:latin typeface="MinionPro-Capt"/>
              </a:rPr>
              <a:t>dobiveni rezultati pokazali su da je submikroskopska razina učenicma i studentima ujedno i najteža razina, kao i da je ona povezana s najvećim kognitivnim</a:t>
            </a:r>
          </a:p>
          <a:p>
            <a:pPr algn="l"/>
            <a:r>
              <a:rPr lang="hr-HR" sz="1800" b="0" i="0" u="none" strike="noStrike" baseline="0" dirty="0">
                <a:latin typeface="MinionPro-Capt"/>
              </a:rPr>
              <a:t>opterećenjem, pitanje je može li se, i kako, kognitivno opterećenje smanjiti.</a:t>
            </a:r>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5</a:t>
            </a:fld>
            <a:endParaRPr lang="hr-HR"/>
          </a:p>
        </p:txBody>
      </p:sp>
    </p:spTree>
    <p:extLst>
      <p:ext uri="{BB962C8B-B14F-4D97-AF65-F5344CB8AC3E}">
        <p14:creationId xmlns:p14="http://schemas.microsoft.com/office/powerpoint/2010/main" val="3870435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l"/>
            <a:endParaRPr lang="hr-HR" sz="1800" b="0" i="0" u="none" strike="noStrike" baseline="0" dirty="0">
              <a:solidFill>
                <a:srgbClr val="000000"/>
              </a:solidFill>
              <a:latin typeface="Times New Roman" panose="02020603050405020304" pitchFamily="18" charset="0"/>
            </a:endParaRPr>
          </a:p>
          <a:p>
            <a:pPr algn="l"/>
            <a:r>
              <a:rPr lang="hr-HR" sz="1800" b="0" i="0" u="none" strike="noStrike" baseline="0" dirty="0">
                <a:solidFill>
                  <a:srgbClr val="000000"/>
                </a:solidFill>
                <a:latin typeface="Times New Roman" panose="02020603050405020304" pitchFamily="18" charset="0"/>
              </a:rPr>
              <a:t> </a:t>
            </a:r>
            <a:r>
              <a:rPr lang="hr-HR" sz="1800" b="1" i="0" u="none" strike="noStrike" baseline="0" dirty="0">
                <a:solidFill>
                  <a:srgbClr val="000000"/>
                </a:solidFill>
                <a:latin typeface="Times New Roman" panose="02020603050405020304" pitchFamily="18" charset="0"/>
              </a:rPr>
              <a:t>Realni sustav </a:t>
            </a:r>
            <a:r>
              <a:rPr lang="hr-HR" sz="1800" b="0" i="0" u="none" strike="noStrike" baseline="0" dirty="0">
                <a:solidFill>
                  <a:srgbClr val="000000"/>
                </a:solidFill>
                <a:latin typeface="Times New Roman" panose="02020603050405020304" pitchFamily="18" charset="0"/>
              </a:rPr>
              <a:t>je više ili manje izdvojeni dio stvarnoga svijeta koji čini funkcionalnu cjelinu. Realnim sustavom smatramo i nešto što u stvarnosti ne postoji, nego je zamišljeno (planirano) da se napravi u budućnosti. </a:t>
            </a:r>
            <a:r>
              <a:rPr lang="hr-HR" sz="1800" b="1" i="0" u="none" strike="noStrike" baseline="0" dirty="0">
                <a:solidFill>
                  <a:srgbClr val="000000"/>
                </a:solidFill>
                <a:latin typeface="Times New Roman" panose="02020603050405020304" pitchFamily="18" charset="0"/>
              </a:rPr>
              <a:t>Modeliranje </a:t>
            </a:r>
            <a:r>
              <a:rPr lang="hr-HR" sz="1800" b="0" i="0" u="none" strike="noStrike" baseline="0" dirty="0">
                <a:solidFill>
                  <a:srgbClr val="000000"/>
                </a:solidFill>
                <a:latin typeface="Times New Roman" panose="02020603050405020304" pitchFamily="18" charset="0"/>
              </a:rPr>
              <a:t>je stvaranje (oblikovanje) modela. </a:t>
            </a:r>
          </a:p>
          <a:p>
            <a:pPr marR="0" algn="just"/>
            <a:r>
              <a:rPr lang="hr-HR" sz="1800" b="0" i="0" u="none" strike="noStrike" baseline="0" dirty="0">
                <a:solidFill>
                  <a:srgbClr val="000000"/>
                </a:solidFill>
                <a:latin typeface="Times New Roman" panose="02020603050405020304" pitchFamily="18" charset="0"/>
              </a:rPr>
              <a:t> </a:t>
            </a:r>
            <a:r>
              <a:rPr lang="hr-HR" sz="1800" b="1" i="0" u="none" strike="noStrike" baseline="0" dirty="0">
                <a:solidFill>
                  <a:srgbClr val="000000"/>
                </a:solidFill>
                <a:latin typeface="Times New Roman" panose="02020603050405020304" pitchFamily="18" charset="0"/>
              </a:rPr>
              <a:t>Model </a:t>
            </a:r>
            <a:r>
              <a:rPr lang="hr-HR" sz="1800" b="0" i="0" u="none" strike="noStrike" baseline="0" dirty="0">
                <a:solidFill>
                  <a:srgbClr val="000000"/>
                </a:solidFill>
                <a:latin typeface="Times New Roman" panose="02020603050405020304" pitchFamily="18" charset="0"/>
              </a:rPr>
              <a:t>je pojednostavnjeni prikaz realnoga sustava napravljen zato da bi poslužio boljem razumijevanju i/ili daljnjem proučavanju tog sustava i eksperimentiranju s njim. </a:t>
            </a:r>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6</a:t>
            </a:fld>
            <a:endParaRPr lang="hr-HR"/>
          </a:p>
        </p:txBody>
      </p:sp>
    </p:spTree>
    <p:extLst>
      <p:ext uri="{BB962C8B-B14F-4D97-AF65-F5344CB8AC3E}">
        <p14:creationId xmlns:p14="http://schemas.microsoft.com/office/powerpoint/2010/main" val="3729883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800" b="0" i="0" u="none" strike="noStrike" baseline="0" dirty="0">
                <a:solidFill>
                  <a:srgbClr val="000000"/>
                </a:solidFill>
                <a:latin typeface="Times New Roman" panose="02020603050405020304" pitchFamily="18" charset="0"/>
              </a:rPr>
              <a:t>simboličkim ili apstraktnim modelima. Zovu se tako jer su pojedini elementi (ili varijable) tih modela prikazane simbolima ili brojčanim vrijednostima, dakle apstraktnim pojmovima. Bavit ćemo se dinamičkim modelima tj. modelima sustava koji se mijenjaju tijekom vremena i upravo te promjene želimo ispitivati simulacijom na računalu. Pseudo-lažan</a:t>
            </a:r>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7</a:t>
            </a:fld>
            <a:endParaRPr lang="hr-HR"/>
          </a:p>
        </p:txBody>
      </p:sp>
    </p:spTree>
    <p:extLst>
      <p:ext uri="{BB962C8B-B14F-4D97-AF65-F5344CB8AC3E}">
        <p14:creationId xmlns:p14="http://schemas.microsoft.com/office/powerpoint/2010/main" val="95505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800" b="0" i="0" u="none" strike="noStrike" baseline="0" dirty="0">
                <a:solidFill>
                  <a:srgbClr val="000000"/>
                </a:solidFill>
                <a:latin typeface="Times New Roman" panose="02020603050405020304" pitchFamily="18" charset="0"/>
              </a:rPr>
              <a:t>simboličkim ili apstraktnim modelima. Zovu se tako jer su pojedini elementi (ili varijable) tih modela prikazane simbolima ili brojčanim vrijednostima, dakle apstraktnim pojmovima. Bavit ćemo se dinamičkim modelima tj. modelima sustava koji se mijenjaju tijekom vremena i upravo te promjene želimo ispitivati simulacijom na računalu. Pseudo-lažan</a:t>
            </a:r>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8</a:t>
            </a:fld>
            <a:endParaRPr lang="hr-HR"/>
          </a:p>
        </p:txBody>
      </p:sp>
    </p:spTree>
    <p:extLst>
      <p:ext uri="{BB962C8B-B14F-4D97-AF65-F5344CB8AC3E}">
        <p14:creationId xmlns:p14="http://schemas.microsoft.com/office/powerpoint/2010/main" val="3148018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21188015-C2DA-48AD-8FA0-AA197A28A640}" type="slidenum">
              <a:rPr lang="hr-HR" smtClean="0">
                <a:latin typeface="Arial" pitchFamily="34" charset="0"/>
              </a:rPr>
              <a:pPr/>
              <a:t>9</a:t>
            </a:fld>
            <a:endParaRPr lang="hr-HR">
              <a:latin typeface="Arial"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sr-Latn-CS">
              <a:latin typeface="Arial" pitchFamily="34" charset="0"/>
            </a:endParaRPr>
          </a:p>
        </p:txBody>
      </p:sp>
    </p:spTree>
    <p:extLst>
      <p:ext uri="{BB962C8B-B14F-4D97-AF65-F5344CB8AC3E}">
        <p14:creationId xmlns:p14="http://schemas.microsoft.com/office/powerpoint/2010/main" val="2774334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l"/>
            <a:r>
              <a:rPr lang="hr-HR" sz="1800" b="0" i="0" u="none" strike="noStrike" baseline="0" dirty="0">
                <a:solidFill>
                  <a:srgbClr val="000000"/>
                </a:solidFill>
                <a:latin typeface="Times New Roman" panose="02020603050405020304" pitchFamily="18" charset="0"/>
              </a:rPr>
              <a:t>1.Okolina sustava modelira se tako da se ne uključuju detalji i uzročne veze među njima, nego se daje samo njihov sažeti prikaz (npr. slučajna razdioba dolazaka u sustav). 2.  Odviše složene i detaljne modele teško je ili čak nemoguće razumjeti i vrjednovati </a:t>
            </a:r>
          </a:p>
          <a:p>
            <a:endParaRPr lang="hr-HR" sz="1800" b="0" i="0" u="none" strike="noStrike" baseline="0" dirty="0">
              <a:solidFill>
                <a:srgbClr val="000000"/>
              </a:solidFill>
              <a:latin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11</a:t>
            </a:fld>
            <a:endParaRPr lang="hr-HR"/>
          </a:p>
        </p:txBody>
      </p:sp>
    </p:spTree>
    <p:extLst>
      <p:ext uri="{BB962C8B-B14F-4D97-AF65-F5344CB8AC3E}">
        <p14:creationId xmlns:p14="http://schemas.microsoft.com/office/powerpoint/2010/main" val="3272854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l"/>
            <a:r>
              <a:rPr lang="hr-HR" sz="1800" b="0" i="0" u="none" strike="noStrike" baseline="0" dirty="0">
                <a:solidFill>
                  <a:srgbClr val="000000"/>
                </a:solidFill>
                <a:latin typeface="Times New Roman" panose="02020603050405020304" pitchFamily="18" charset="0"/>
              </a:rPr>
              <a:t>1.Okolina sustava modelira se tako da se ne uključuju detalji i uzročne veze među njima, nego se daje samo njihov sažeti prikaz (npr. slučajna razdioba dolazaka u sustav). 2.  Odviše složene i detaljne modele teško je ili čak nemoguće razumjeti i vrjednovati </a:t>
            </a:r>
          </a:p>
          <a:p>
            <a:endParaRPr lang="hr-HR" sz="1800" b="0" i="0" u="none" strike="noStrike" baseline="0" dirty="0">
              <a:solidFill>
                <a:srgbClr val="000000"/>
              </a:solidFill>
              <a:latin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12</a:t>
            </a:fld>
            <a:endParaRPr lang="hr-HR"/>
          </a:p>
        </p:txBody>
      </p:sp>
    </p:spTree>
    <p:extLst>
      <p:ext uri="{BB962C8B-B14F-4D97-AF65-F5344CB8AC3E}">
        <p14:creationId xmlns:p14="http://schemas.microsoft.com/office/powerpoint/2010/main" val="4029057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endParaRPr lang="hr-HR" sz="1800" b="0" i="0" u="none" strike="noStrike" baseline="0" dirty="0">
              <a:solidFill>
                <a:srgbClr val="000000"/>
              </a:solidFill>
              <a:latin typeface="Times New Roman" panose="02020603050405020304" pitchFamily="18" charset="0"/>
            </a:endParaRPr>
          </a:p>
          <a:p>
            <a:endParaRPr lang="hr-HR" dirty="0"/>
          </a:p>
        </p:txBody>
      </p:sp>
      <p:sp>
        <p:nvSpPr>
          <p:cNvPr id="4" name="Rezervirano mjesto broja slajda 3"/>
          <p:cNvSpPr>
            <a:spLocks noGrp="1"/>
          </p:cNvSpPr>
          <p:nvPr>
            <p:ph type="sldNum" sz="quarter" idx="5"/>
          </p:nvPr>
        </p:nvSpPr>
        <p:spPr/>
        <p:txBody>
          <a:bodyPr/>
          <a:lstStyle/>
          <a:p>
            <a:pPr>
              <a:defRPr/>
            </a:pPr>
            <a:fld id="{22D60235-1C13-40A2-9DB2-ED08BC37D5E4}" type="slidenum">
              <a:rPr lang="hr-HR" smtClean="0"/>
              <a:pPr>
                <a:defRPr/>
              </a:pPr>
              <a:t>13</a:t>
            </a:fld>
            <a:endParaRPr lang="hr-HR"/>
          </a:p>
        </p:txBody>
      </p:sp>
    </p:spTree>
    <p:extLst>
      <p:ext uri="{BB962C8B-B14F-4D97-AF65-F5344CB8AC3E}">
        <p14:creationId xmlns:p14="http://schemas.microsoft.com/office/powerpoint/2010/main" val="153836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B1FC7142-18D8-461E-9F34-09021B2DB7FD}" type="slidenum">
              <a:rPr lang="hr-HR"/>
              <a:pPr>
                <a:defRPr/>
              </a:pPr>
              <a:t>‹#›</a:t>
            </a:fld>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3C7DD15E-4001-43F4-9FDC-7DD429563430}" type="slidenum">
              <a:rPr lang="hr-HR"/>
              <a:pPr>
                <a:defRPr/>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C086A3EF-109A-494F-AB25-818E12AA4180}" type="slidenum">
              <a:rPr lang="hr-HR"/>
              <a:pPr>
                <a:defRPr/>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C8E7C23E-9B3D-4FB6-AB38-FABCE921E317}" type="slidenum">
              <a:rPr lang="hr-HR"/>
              <a:pPr>
                <a:defRPr/>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F164BF74-35F7-48D4-AA0E-E77B8B108DCA}" type="slidenum">
              <a:rPr lang="hr-HR"/>
              <a:pPr>
                <a:defRPr/>
              </a:pPr>
              <a:t>‹#›</a:t>
            </a:fld>
            <a:endParaRPr lang="hr-H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D6964440-62EE-43A3-9948-4EF2C7970C93}" type="slidenum">
              <a:rPr lang="hr-HR"/>
              <a:pPr>
                <a:defRPr/>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7" name="Rectangle 4"/>
          <p:cNvSpPr>
            <a:spLocks noGrp="1" noChangeArrowheads="1"/>
          </p:cNvSpPr>
          <p:nvPr>
            <p:ph type="dt" sz="half" idx="10"/>
          </p:nvPr>
        </p:nvSpPr>
        <p:spPr>
          <a:ln/>
        </p:spPr>
        <p:txBody>
          <a:bodyPr/>
          <a:lstStyle>
            <a:lvl1pPr>
              <a:defRPr/>
            </a:lvl1pPr>
          </a:lstStyle>
          <a:p>
            <a:pPr>
              <a:defRPr/>
            </a:pPr>
            <a:endParaRPr lang="hr-HR"/>
          </a:p>
        </p:txBody>
      </p:sp>
      <p:sp>
        <p:nvSpPr>
          <p:cNvPr id="8" name="Rectangle 5"/>
          <p:cNvSpPr>
            <a:spLocks noGrp="1" noChangeArrowheads="1"/>
          </p:cNvSpPr>
          <p:nvPr>
            <p:ph type="ftr" sz="quarter" idx="11"/>
          </p:nvPr>
        </p:nvSpPr>
        <p:spPr>
          <a:ln/>
        </p:spPr>
        <p:txBody>
          <a:bodyPr/>
          <a:lstStyle>
            <a:lvl1pPr>
              <a:defRPr/>
            </a:lvl1pPr>
          </a:lstStyle>
          <a:p>
            <a:pPr>
              <a:defRPr/>
            </a:pPr>
            <a:endParaRPr lang="hr-HR"/>
          </a:p>
        </p:txBody>
      </p:sp>
      <p:sp>
        <p:nvSpPr>
          <p:cNvPr id="9" name="Rectangle 6"/>
          <p:cNvSpPr>
            <a:spLocks noGrp="1" noChangeArrowheads="1"/>
          </p:cNvSpPr>
          <p:nvPr>
            <p:ph type="sldNum" sz="quarter" idx="12"/>
          </p:nvPr>
        </p:nvSpPr>
        <p:spPr>
          <a:ln/>
        </p:spPr>
        <p:txBody>
          <a:bodyPr/>
          <a:lstStyle>
            <a:lvl1pPr>
              <a:defRPr/>
            </a:lvl1pPr>
          </a:lstStyle>
          <a:p>
            <a:pPr>
              <a:defRPr/>
            </a:pPr>
            <a:fld id="{B531A14F-C0B4-4B24-A801-2C0C2F8BDA32}" type="slidenum">
              <a:rPr lang="hr-HR"/>
              <a:pPr>
                <a:defRPr/>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r-HR"/>
          </a:p>
        </p:txBody>
      </p:sp>
      <p:sp>
        <p:nvSpPr>
          <p:cNvPr id="3" name="Rectangle 4"/>
          <p:cNvSpPr>
            <a:spLocks noGrp="1" noChangeArrowheads="1"/>
          </p:cNvSpPr>
          <p:nvPr>
            <p:ph type="dt" sz="half" idx="10"/>
          </p:nvPr>
        </p:nvSpPr>
        <p:spPr>
          <a:ln/>
        </p:spPr>
        <p:txBody>
          <a:bodyPr/>
          <a:lstStyle>
            <a:lvl1pPr>
              <a:defRPr/>
            </a:lvl1pPr>
          </a:lstStyle>
          <a:p>
            <a:pPr>
              <a:defRPr/>
            </a:pPr>
            <a:endParaRPr lang="hr-HR"/>
          </a:p>
        </p:txBody>
      </p:sp>
      <p:sp>
        <p:nvSpPr>
          <p:cNvPr id="4" name="Rectangle 5"/>
          <p:cNvSpPr>
            <a:spLocks noGrp="1" noChangeArrowheads="1"/>
          </p:cNvSpPr>
          <p:nvPr>
            <p:ph type="ftr" sz="quarter" idx="11"/>
          </p:nvPr>
        </p:nvSpPr>
        <p:spPr>
          <a:ln/>
        </p:spPr>
        <p:txBody>
          <a:bodyPr/>
          <a:lstStyle>
            <a:lvl1pPr>
              <a:defRPr/>
            </a:lvl1pPr>
          </a:lstStyle>
          <a:p>
            <a:pPr>
              <a:defRPr/>
            </a:pPr>
            <a:endParaRPr lang="hr-HR"/>
          </a:p>
        </p:txBody>
      </p:sp>
      <p:sp>
        <p:nvSpPr>
          <p:cNvPr id="5" name="Rectangle 6"/>
          <p:cNvSpPr>
            <a:spLocks noGrp="1" noChangeArrowheads="1"/>
          </p:cNvSpPr>
          <p:nvPr>
            <p:ph type="sldNum" sz="quarter" idx="12"/>
          </p:nvPr>
        </p:nvSpPr>
        <p:spPr>
          <a:ln/>
        </p:spPr>
        <p:txBody>
          <a:bodyPr/>
          <a:lstStyle>
            <a:lvl1pPr>
              <a:defRPr/>
            </a:lvl1pPr>
          </a:lstStyle>
          <a:p>
            <a:pPr>
              <a:defRPr/>
            </a:pPr>
            <a:fld id="{435746D4-7532-4AB3-B42B-C81870015D93}" type="slidenum">
              <a:rPr lang="hr-HR"/>
              <a:pPr>
                <a:defRPr/>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hr-HR"/>
          </a:p>
        </p:txBody>
      </p:sp>
      <p:sp>
        <p:nvSpPr>
          <p:cNvPr id="3" name="Rectangle 5"/>
          <p:cNvSpPr>
            <a:spLocks noGrp="1" noChangeArrowheads="1"/>
          </p:cNvSpPr>
          <p:nvPr>
            <p:ph type="ftr" sz="quarter" idx="11"/>
          </p:nvPr>
        </p:nvSpPr>
        <p:spPr>
          <a:ln/>
        </p:spPr>
        <p:txBody>
          <a:bodyPr/>
          <a:lstStyle>
            <a:lvl1pPr>
              <a:defRPr/>
            </a:lvl1pPr>
          </a:lstStyle>
          <a:p>
            <a:pPr>
              <a:defRPr/>
            </a:pPr>
            <a:endParaRPr lang="hr-HR"/>
          </a:p>
        </p:txBody>
      </p:sp>
      <p:sp>
        <p:nvSpPr>
          <p:cNvPr id="4" name="Rectangle 6"/>
          <p:cNvSpPr>
            <a:spLocks noGrp="1" noChangeArrowheads="1"/>
          </p:cNvSpPr>
          <p:nvPr>
            <p:ph type="sldNum" sz="quarter" idx="12"/>
          </p:nvPr>
        </p:nvSpPr>
        <p:spPr>
          <a:ln/>
        </p:spPr>
        <p:txBody>
          <a:bodyPr/>
          <a:lstStyle>
            <a:lvl1pPr>
              <a:defRPr/>
            </a:lvl1pPr>
          </a:lstStyle>
          <a:p>
            <a:pPr>
              <a:defRPr/>
            </a:pPr>
            <a:fld id="{ED85C42C-CEFC-4033-937D-BD6EF65D4EB1}" type="slidenum">
              <a:rPr lang="hr-HR"/>
              <a:pPr>
                <a:defRPr/>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097275DA-001E-46C1-9C58-A683696509AB}" type="slidenum">
              <a:rPr lang="hr-HR"/>
              <a:pPr>
                <a:defRPr/>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r-H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9A18B999-8B57-48B5-8731-A1ABAD392809}" type="slidenum">
              <a:rPr lang="hr-HR"/>
              <a:pPr>
                <a:defRPr/>
              </a:pPr>
              <a:t>‹#›</a:t>
            </a:fld>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alphaModFix amt="58000"/>
            <a:extLst>
              <a:ext uri="{BEBA8EAE-BF5A-486C-A8C5-ECC9F3942E4B}">
                <a14:imgProps xmlns:a14="http://schemas.microsoft.com/office/drawing/2010/main">
                  <a14:imgLayer r:embed="rId14">
                    <a14:imgEffect>
                      <a14:colorTemperature colorTemp="6591"/>
                    </a14:imgEffect>
                    <a14:imgEffect>
                      <a14:saturation sat="53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hr-HR"/>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r-HR"/>
              <a:t>Click to edit Master text styles</a:t>
            </a:r>
          </a:p>
          <a:p>
            <a:pPr lvl="1"/>
            <a:r>
              <a:rPr lang="hr-HR"/>
              <a:t>Second level</a:t>
            </a:r>
          </a:p>
          <a:p>
            <a:pPr lvl="2"/>
            <a:r>
              <a:rPr lang="hr-HR"/>
              <a:t>Third level</a:t>
            </a:r>
          </a:p>
          <a:p>
            <a:pPr lvl="3"/>
            <a:r>
              <a:rPr lang="hr-HR"/>
              <a:t>Fourth level</a:t>
            </a:r>
          </a:p>
          <a:p>
            <a:pPr lvl="4"/>
            <a:r>
              <a:rPr lang="hr-HR"/>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pPr>
              <a:defRPr/>
            </a:pPr>
            <a:endParaRPr lang="hr-H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hr-H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Arial" charset="0"/>
              </a:defRPr>
            </a:lvl1pPr>
          </a:lstStyle>
          <a:p>
            <a:pPr>
              <a:defRPr/>
            </a:pPr>
            <a:fld id="{D8FD998C-0F0C-46E3-AD7A-24DAB6E5D918}" type="slidenum">
              <a:rPr lang="hr-HR"/>
              <a:pPr>
                <a:defRPr/>
              </a:pPr>
              <a:t>‹#›</a:t>
            </a:fld>
            <a:endParaRPr lang="hr-H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molview.or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molview.org/docs/manual.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phet.colorado.edu/bs/simulation/acid-base-solutions"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bit.ly/3pxYtkl"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6.xml"/><Relationship Id="rId5" Type="http://schemas.openxmlformats.org/officeDocument/2006/relationships/image" Target="../media/image10.emf"/><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6.xml"/><Relationship Id="rId5" Type="http://schemas.openxmlformats.org/officeDocument/2006/relationships/image" Target="../media/image10.emf"/><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58000"/>
            <a:extLst>
              <a:ext uri="{BEBA8EAE-BF5A-486C-A8C5-ECC9F3942E4B}">
                <a14:imgProps xmlns:a14="http://schemas.microsoft.com/office/drawing/2010/main">
                  <a14:imgLayer r:embed="rId4">
                    <a14:imgEffect>
                      <a14:colorTemperature colorTemp="6591"/>
                    </a14:imgEffect>
                    <a14:imgEffect>
                      <a14:saturation sat="53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683568" y="2564904"/>
            <a:ext cx="7776864" cy="830997"/>
          </a:xfrm>
          <a:prstGeom prst="rect">
            <a:avLst/>
          </a:prstGeom>
        </p:spPr>
        <p:txBody>
          <a:bodyPr wrap="square">
            <a:spAutoFit/>
          </a:bodyPr>
          <a:lstStyle/>
          <a:p>
            <a:pPr algn="ctr"/>
            <a:r>
              <a:rPr lang="hr-HR" sz="2400" dirty="0">
                <a:solidFill>
                  <a:srgbClr val="C80831"/>
                </a:solidFill>
              </a:rPr>
              <a:t>VIZUALIZACIJA ČESTIČNE RAZINE UPORABOM ČESTIČNOG CRTEŽA I RAČUNALNE SIMULACIJE</a:t>
            </a:r>
          </a:p>
        </p:txBody>
      </p:sp>
      <p:sp>
        <p:nvSpPr>
          <p:cNvPr id="3" name="Rectangle 2"/>
          <p:cNvSpPr/>
          <p:nvPr/>
        </p:nvSpPr>
        <p:spPr>
          <a:xfrm>
            <a:off x="539552" y="5286304"/>
            <a:ext cx="8280920" cy="634020"/>
          </a:xfrm>
          <a:prstGeom prst="rect">
            <a:avLst/>
          </a:prstGeom>
        </p:spPr>
        <p:txBody>
          <a:bodyPr wrap="square">
            <a:spAutoFit/>
          </a:bodyPr>
          <a:lstStyle/>
          <a:p>
            <a:pPr algn="ctr" eaLnBrk="1" fontAlgn="auto" hangingPunct="1">
              <a:spcBef>
                <a:spcPct val="20000"/>
              </a:spcBef>
              <a:spcAft>
                <a:spcPts val="0"/>
              </a:spcAft>
              <a:buClr>
                <a:schemeClr val="accent1"/>
              </a:buClr>
              <a:buSzPct val="65000"/>
              <a:defRPr/>
            </a:pPr>
            <a:r>
              <a:rPr lang="hr-HR" sz="1600" dirty="0"/>
              <a:t>Sanda Šimičić </a:t>
            </a:r>
          </a:p>
          <a:p>
            <a:pPr algn="ctr" eaLnBrk="1" fontAlgn="auto" hangingPunct="1">
              <a:spcBef>
                <a:spcPct val="20000"/>
              </a:spcBef>
              <a:spcAft>
                <a:spcPts val="0"/>
              </a:spcAft>
              <a:buClr>
                <a:schemeClr val="accent1"/>
              </a:buClr>
              <a:buSzPct val="65000"/>
              <a:defRPr/>
            </a:pPr>
            <a:r>
              <a:rPr lang="hr-HR" sz="1600" b="0" dirty="0"/>
              <a:t>Brune Bušića 6, OŠ Split 3, 21 000 Split, Hrvatska</a:t>
            </a:r>
          </a:p>
        </p:txBody>
      </p:sp>
      <p:sp>
        <p:nvSpPr>
          <p:cNvPr id="4" name="Rectangle 3"/>
          <p:cNvSpPr/>
          <p:nvPr/>
        </p:nvSpPr>
        <p:spPr>
          <a:xfrm>
            <a:off x="467544" y="710699"/>
            <a:ext cx="8208912" cy="615553"/>
          </a:xfrm>
          <a:prstGeom prst="rect">
            <a:avLst/>
          </a:prstGeom>
        </p:spPr>
        <p:txBody>
          <a:bodyPr wrap="square">
            <a:spAutoFit/>
          </a:bodyPr>
          <a:lstStyle/>
          <a:p>
            <a:endParaRPr lang="hr-HR" sz="1600" b="0" dirty="0">
              <a:solidFill>
                <a:srgbClr val="000000"/>
              </a:solidFill>
              <a:latin typeface="Times New Roman" panose="02020603050405020304" pitchFamily="18" charset="0"/>
            </a:endParaRPr>
          </a:p>
          <a:p>
            <a:pPr algn="ctr"/>
            <a:r>
              <a:rPr lang="hr-HR" sz="1600" b="0" dirty="0">
                <a:solidFill>
                  <a:srgbClr val="000000"/>
                </a:solidFill>
                <a:latin typeface="Times New Roman" panose="02020603050405020304" pitchFamily="18" charset="0"/>
              </a:rPr>
              <a:t> </a:t>
            </a:r>
            <a:r>
              <a:rPr lang="hr-HR" dirty="0">
                <a:solidFill>
                  <a:srgbClr val="000000"/>
                </a:solidFill>
                <a:latin typeface="Times New Roman" panose="02020603050405020304" pitchFamily="18" charset="0"/>
              </a:rPr>
              <a:t>	</a:t>
            </a:r>
            <a:r>
              <a:rPr lang="hr-HR" dirty="0">
                <a:solidFill>
                  <a:srgbClr val="000000"/>
                </a:solidFill>
                <a:latin typeface="+mj-lt"/>
              </a:rPr>
              <a:t>Izazovi u stručnom i metodičkom oblikovanju nastave kemije </a:t>
            </a:r>
            <a:endParaRPr lang="hr-HR" dirty="0">
              <a:latin typeface="+mj-lt"/>
            </a:endParaRPr>
          </a:p>
        </p:txBody>
      </p:sp>
      <p:sp>
        <p:nvSpPr>
          <p:cNvPr id="5" name="Rectangle 4"/>
          <p:cNvSpPr/>
          <p:nvPr/>
        </p:nvSpPr>
        <p:spPr>
          <a:xfrm>
            <a:off x="3680569" y="1326252"/>
            <a:ext cx="1782860" cy="338554"/>
          </a:xfrm>
          <a:prstGeom prst="rect">
            <a:avLst/>
          </a:prstGeom>
        </p:spPr>
        <p:txBody>
          <a:bodyPr wrap="none">
            <a:spAutoFit/>
          </a:bodyPr>
          <a:lstStyle/>
          <a:p>
            <a:pPr algn="ctr" eaLnBrk="1" fontAlgn="auto" hangingPunct="1">
              <a:spcBef>
                <a:spcPct val="20000"/>
              </a:spcBef>
              <a:spcAft>
                <a:spcPts val="0"/>
              </a:spcAft>
              <a:buClr>
                <a:schemeClr val="accent1"/>
              </a:buClr>
              <a:buSzPct val="65000"/>
              <a:defRPr/>
            </a:pPr>
            <a:r>
              <a:rPr lang="hr-HR" sz="1600" dirty="0"/>
              <a:t>24. veljače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2204864"/>
            <a:ext cx="8208912" cy="461665"/>
          </a:xfrm>
          <a:prstGeom prst="rect">
            <a:avLst/>
          </a:prstGeom>
        </p:spPr>
        <p:txBody>
          <a:bodyPr wrap="square">
            <a:spAutoFit/>
          </a:bodyPr>
          <a:lstStyle/>
          <a:p>
            <a:pPr eaLnBrk="1" hangingPunct="1"/>
            <a:endParaRPr lang="hr-HR" sz="2400" dirty="0"/>
          </a:p>
        </p:txBody>
      </p:sp>
      <p:pic>
        <p:nvPicPr>
          <p:cNvPr id="5" name="Slika 4">
            <a:extLst>
              <a:ext uri="{FF2B5EF4-FFF2-40B4-BE49-F238E27FC236}">
                <a16:creationId xmlns:a16="http://schemas.microsoft.com/office/drawing/2014/main" id="{9E68AE21-3F2F-499D-B302-DC5F809B3BDD}"/>
              </a:ext>
            </a:extLst>
          </p:cNvPr>
          <p:cNvPicPr>
            <a:picLocks noChangeAspect="1"/>
          </p:cNvPicPr>
          <p:nvPr/>
        </p:nvPicPr>
        <p:blipFill>
          <a:blip r:embed="rId2"/>
          <a:stretch>
            <a:fillRect/>
          </a:stretch>
        </p:blipFill>
        <p:spPr>
          <a:xfrm>
            <a:off x="242135" y="1064525"/>
            <a:ext cx="8659729" cy="4728950"/>
          </a:xfrm>
          <a:prstGeom prst="rect">
            <a:avLst/>
          </a:prstGeom>
        </p:spPr>
      </p:pic>
      <p:sp>
        <p:nvSpPr>
          <p:cNvPr id="6" name="TekstniOkvir 5">
            <a:extLst>
              <a:ext uri="{FF2B5EF4-FFF2-40B4-BE49-F238E27FC236}">
                <a16:creationId xmlns:a16="http://schemas.microsoft.com/office/drawing/2014/main" id="{1AF14A1E-BCF1-42E1-BC19-6477E6E7E45A}"/>
              </a:ext>
            </a:extLst>
          </p:cNvPr>
          <p:cNvSpPr txBox="1"/>
          <p:nvPr/>
        </p:nvSpPr>
        <p:spPr>
          <a:xfrm>
            <a:off x="395536" y="5949280"/>
            <a:ext cx="8659729"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6</a:t>
            </a:r>
            <a:r>
              <a:rPr lang="hr-HR" sz="1800" b="0" i="0" u="none" strike="noStrike" baseline="0" dirty="0">
                <a:solidFill>
                  <a:srgbClr val="000000"/>
                </a:solidFill>
                <a:latin typeface="Times New Roman" panose="02020603050405020304" pitchFamily="18" charset="0"/>
              </a:rPr>
              <a:t>. </a:t>
            </a:r>
            <a:r>
              <a:rPr lang="hr-HR" sz="1800" b="0" i="0" u="none" strike="noStrike" baseline="0" dirty="0" err="1">
                <a:solidFill>
                  <a:srgbClr val="000000"/>
                </a:solidFill>
                <a:latin typeface="Times New Roman" panose="02020603050405020304" pitchFamily="18" charset="0"/>
              </a:rPr>
              <a:t>Čestični</a:t>
            </a:r>
            <a:r>
              <a:rPr lang="hr-HR" sz="1800" b="0" i="0" u="none" strike="noStrike" baseline="0" dirty="0">
                <a:solidFill>
                  <a:srgbClr val="000000"/>
                </a:solidFill>
                <a:latin typeface="Times New Roman" panose="02020603050405020304" pitchFamily="18" charset="0"/>
              </a:rPr>
              <a:t> prikaz t</a:t>
            </a:r>
            <a:r>
              <a:rPr lang="hr-HR" b="0" dirty="0">
                <a:solidFill>
                  <a:srgbClr val="000000"/>
                </a:solidFill>
                <a:latin typeface="Times New Roman" panose="02020603050405020304" pitchFamily="18" charset="0"/>
              </a:rPr>
              <a:t>eorije sudara</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Chang i sur.</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2009</a:t>
            </a:r>
            <a:r>
              <a:rPr lang="hr-HR" sz="1800" b="0" i="0" u="none" strike="noStrike" baseline="0" dirty="0">
                <a:solidFill>
                  <a:srgbClr val="000000"/>
                </a:solidFill>
                <a:latin typeface="Times New Roman" panose="02020603050405020304" pitchFamily="18" charset="0"/>
              </a:rPr>
              <a:t>) </a:t>
            </a:r>
            <a:endParaRPr lang="hr-HR" dirty="0"/>
          </a:p>
        </p:txBody>
      </p:sp>
    </p:spTree>
    <p:extLst>
      <p:ext uri="{BB962C8B-B14F-4D97-AF65-F5344CB8AC3E}">
        <p14:creationId xmlns:p14="http://schemas.microsoft.com/office/powerpoint/2010/main" val="1772545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564" y="1235133"/>
            <a:ext cx="8352928" cy="461665"/>
          </a:xfrm>
          <a:prstGeom prst="rect">
            <a:avLst/>
          </a:prstGeom>
        </p:spPr>
        <p:txBody>
          <a:bodyPr wrap="square">
            <a:spAutoFit/>
          </a:bodyPr>
          <a:lstStyle/>
          <a:p>
            <a:r>
              <a:rPr lang="hr-HR" sz="2400" dirty="0"/>
              <a:t>Preporuke za modeliranje</a:t>
            </a:r>
          </a:p>
        </p:txBody>
      </p:sp>
      <p:sp>
        <p:nvSpPr>
          <p:cNvPr id="3" name="Rectangle 2"/>
          <p:cNvSpPr/>
          <p:nvPr/>
        </p:nvSpPr>
        <p:spPr>
          <a:xfrm>
            <a:off x="230009" y="1700808"/>
            <a:ext cx="8488039" cy="4585871"/>
          </a:xfrm>
          <a:prstGeom prst="rect">
            <a:avLst/>
          </a:prstGeom>
        </p:spPr>
        <p:txBody>
          <a:bodyPr wrap="square">
            <a:spAutoFit/>
          </a:bodyPr>
          <a:lstStyle/>
          <a:p>
            <a:r>
              <a:rPr lang="hr-HR" sz="2000" b="0" i="0" u="none" strike="noStrike" baseline="0" dirty="0">
                <a:solidFill>
                  <a:srgbClr val="000000"/>
                </a:solidFill>
                <a:latin typeface="+mn-lt"/>
              </a:rPr>
              <a:t> </a:t>
            </a:r>
            <a:endParaRPr lang="hr-HR" sz="1800" b="0" i="0" u="none" strike="noStrike" baseline="0" dirty="0">
              <a:solidFill>
                <a:srgbClr val="000000"/>
              </a:solidFill>
              <a:latin typeface="Times New Roman" panose="02020603050405020304" pitchFamily="18" charset="0"/>
            </a:endParaRPr>
          </a:p>
          <a:p>
            <a:pPr marL="285750" indent="-285750">
              <a:buFont typeface="Wingdings" panose="05000000000000000000" pitchFamily="2" charset="2"/>
              <a:buChar char="Ø"/>
            </a:pPr>
            <a:r>
              <a:rPr lang="hr-HR" sz="2400" b="0" dirty="0">
                <a:solidFill>
                  <a:srgbClr val="000000"/>
                </a:solidFill>
                <a:latin typeface="+mj-lt"/>
              </a:rPr>
              <a:t>m</a:t>
            </a:r>
            <a:r>
              <a:rPr lang="hr-HR" sz="2400" b="0" i="0" u="none" strike="noStrike" baseline="0" dirty="0">
                <a:solidFill>
                  <a:srgbClr val="000000"/>
                </a:solidFill>
                <a:latin typeface="+mj-lt"/>
              </a:rPr>
              <a:t>odeli ne smiju biti odviše složeni </a:t>
            </a:r>
            <a:r>
              <a:rPr lang="hr-HR" sz="2400" b="0" dirty="0">
                <a:solidFill>
                  <a:srgbClr val="000000"/>
                </a:solidFill>
                <a:latin typeface="+mj-lt"/>
              </a:rPr>
              <a:t>i</a:t>
            </a:r>
            <a:r>
              <a:rPr lang="hr-HR" sz="2400" b="0" i="0" u="none" strike="noStrike" baseline="0" dirty="0">
                <a:solidFill>
                  <a:srgbClr val="000000"/>
                </a:solidFill>
                <a:latin typeface="+mj-lt"/>
              </a:rPr>
              <a:t> detaljni, treba modelirati samo relevantne elemente sustava</a:t>
            </a:r>
          </a:p>
          <a:p>
            <a:pPr marL="285750" indent="-285750">
              <a:buFont typeface="Wingdings" panose="05000000000000000000" pitchFamily="2" charset="2"/>
              <a:buChar char="Ø"/>
            </a:pPr>
            <a:endParaRPr lang="hr-HR" sz="2400" b="0" dirty="0">
              <a:solidFill>
                <a:srgbClr val="000000"/>
              </a:solidFill>
              <a:latin typeface="+mj-lt"/>
            </a:endParaRPr>
          </a:p>
          <a:p>
            <a:pPr marL="285750" indent="-285750">
              <a:buFont typeface="Wingdings" panose="05000000000000000000" pitchFamily="2" charset="2"/>
              <a:buChar char="Ø"/>
            </a:pPr>
            <a:r>
              <a:rPr lang="hr-HR" sz="2400" b="0" dirty="0">
                <a:solidFill>
                  <a:srgbClr val="000000"/>
                </a:solidFill>
                <a:latin typeface="+mj-lt"/>
              </a:rPr>
              <a:t>m</a:t>
            </a:r>
            <a:r>
              <a:rPr lang="hr-HR" sz="2400" b="0" i="0" u="none" strike="noStrike" baseline="0" dirty="0">
                <a:solidFill>
                  <a:srgbClr val="000000"/>
                </a:solidFill>
                <a:latin typeface="+mj-lt"/>
              </a:rPr>
              <a:t>odel ne smije niti </a:t>
            </a:r>
            <a:r>
              <a:rPr lang="hr-HR" sz="2400" b="0" dirty="0">
                <a:solidFill>
                  <a:srgbClr val="000000"/>
                </a:solidFill>
                <a:latin typeface="+mj-lt"/>
              </a:rPr>
              <a:t>odviše</a:t>
            </a:r>
            <a:r>
              <a:rPr lang="hr-HR" sz="2400" b="0" i="0" u="none" strike="noStrike" baseline="0" dirty="0">
                <a:solidFill>
                  <a:srgbClr val="000000"/>
                </a:solidFill>
                <a:latin typeface="+mj-lt"/>
              </a:rPr>
              <a:t> pojednostavniti </a:t>
            </a:r>
            <a:r>
              <a:rPr lang="hr-HR" sz="2400" b="0" dirty="0">
                <a:solidFill>
                  <a:srgbClr val="000000"/>
                </a:solidFill>
                <a:latin typeface="+mj-lt"/>
              </a:rPr>
              <a:t>pojavu</a:t>
            </a:r>
            <a:r>
              <a:rPr lang="hr-HR" sz="2400" b="0" i="0" u="none" strike="noStrike" baseline="0" dirty="0">
                <a:solidFill>
                  <a:srgbClr val="000000"/>
                </a:solidFill>
                <a:latin typeface="+mj-lt"/>
              </a:rPr>
              <a:t> npr. izbacivanjem </a:t>
            </a:r>
            <a:r>
              <a:rPr lang="hr-HR" sz="2400" b="0" dirty="0">
                <a:solidFill>
                  <a:srgbClr val="000000"/>
                </a:solidFill>
                <a:latin typeface="+mj-lt"/>
              </a:rPr>
              <a:t>elemenata</a:t>
            </a:r>
            <a:r>
              <a:rPr lang="hr-HR" sz="2400" b="0" i="0" u="none" strike="noStrike" baseline="0" dirty="0">
                <a:solidFill>
                  <a:srgbClr val="000000"/>
                </a:solidFill>
                <a:latin typeface="+mj-lt"/>
              </a:rPr>
              <a:t> važnih za </a:t>
            </a:r>
            <a:r>
              <a:rPr lang="hr-HR" sz="2400" b="0" dirty="0">
                <a:solidFill>
                  <a:srgbClr val="000000"/>
                </a:solidFill>
                <a:latin typeface="+mj-lt"/>
              </a:rPr>
              <a:t>opisivanje pojave</a:t>
            </a:r>
            <a:endParaRPr lang="hr-HR" sz="2400" b="0" i="0" u="none" strike="noStrike" baseline="0" dirty="0">
              <a:solidFill>
                <a:srgbClr val="000000"/>
              </a:solidFill>
              <a:latin typeface="+mj-lt"/>
            </a:endParaRPr>
          </a:p>
          <a:p>
            <a:pPr algn="l"/>
            <a:r>
              <a:rPr lang="hr-HR" sz="2400" b="0" i="0" u="none" strike="noStrike" baseline="0" dirty="0">
                <a:solidFill>
                  <a:srgbClr val="000000"/>
                </a:solidFill>
                <a:latin typeface="+mj-lt"/>
              </a:rPr>
              <a:t> </a:t>
            </a:r>
            <a:endParaRPr lang="hr-HR" sz="2400" b="0" i="0" u="none" strike="noStrike" baseline="0" dirty="0">
              <a:solidFill>
                <a:srgbClr val="000000"/>
              </a:solidFill>
              <a:latin typeface="Times New Roman" panose="02020603050405020304" pitchFamily="18" charset="0"/>
            </a:endParaRPr>
          </a:p>
          <a:p>
            <a:pPr marL="285750" indent="-285750">
              <a:buFont typeface="Wingdings" panose="05000000000000000000" pitchFamily="2" charset="2"/>
              <a:buChar char="Ø"/>
            </a:pPr>
            <a:r>
              <a:rPr lang="hr-HR" sz="2400" b="0" dirty="0">
                <a:solidFill>
                  <a:srgbClr val="000000"/>
                </a:solidFill>
                <a:latin typeface="+mj-lt"/>
              </a:rPr>
              <a:t>p</a:t>
            </a:r>
            <a:r>
              <a:rPr lang="it-IT" sz="2400" b="0" i="0" u="none" strike="noStrike" baseline="0" dirty="0" err="1">
                <a:solidFill>
                  <a:srgbClr val="000000"/>
                </a:solidFill>
                <a:latin typeface="+mj-lt"/>
              </a:rPr>
              <a:t>otrebna</a:t>
            </a:r>
            <a:r>
              <a:rPr lang="it-IT" sz="2400" b="0" i="0" u="none" strike="noStrike" baseline="0" dirty="0">
                <a:solidFill>
                  <a:srgbClr val="000000"/>
                </a:solidFill>
                <a:latin typeface="+mj-lt"/>
              </a:rPr>
              <a:t> je </a:t>
            </a:r>
            <a:r>
              <a:rPr lang="it-IT" sz="2400" b="0" i="0" u="none" strike="noStrike" baseline="0" dirty="0" err="1">
                <a:solidFill>
                  <a:srgbClr val="000000"/>
                </a:solidFill>
                <a:latin typeface="+mj-lt"/>
              </a:rPr>
              <a:t>provjera</a:t>
            </a:r>
            <a:r>
              <a:rPr lang="it-IT" sz="2400" b="0" i="0" u="none" strike="noStrike" baseline="0" dirty="0">
                <a:solidFill>
                  <a:srgbClr val="000000"/>
                </a:solidFill>
                <a:latin typeface="+mj-lt"/>
              </a:rPr>
              <a:t> </a:t>
            </a:r>
            <a:r>
              <a:rPr lang="hr-HR" sz="2400" b="0" i="0" u="none" strike="noStrike" baseline="0" dirty="0">
                <a:solidFill>
                  <a:srgbClr val="000000"/>
                </a:solidFill>
                <a:latin typeface="+mj-lt"/>
              </a:rPr>
              <a:t>znanstvene i metodičke</a:t>
            </a:r>
            <a:r>
              <a:rPr lang="it-IT" sz="2400" b="0" i="0" u="none" strike="noStrike" baseline="0" dirty="0">
                <a:solidFill>
                  <a:srgbClr val="000000"/>
                </a:solidFill>
                <a:latin typeface="+mj-lt"/>
              </a:rPr>
              <a:t> </a:t>
            </a:r>
            <a:r>
              <a:rPr lang="it-IT" sz="2400" b="0" i="0" u="none" strike="noStrike" baseline="0" dirty="0" err="1">
                <a:solidFill>
                  <a:srgbClr val="000000"/>
                </a:solidFill>
                <a:latin typeface="+mj-lt"/>
              </a:rPr>
              <a:t>ispravnosti</a:t>
            </a:r>
            <a:r>
              <a:rPr lang="it-IT" sz="2400" b="0" i="0" u="none" strike="noStrike" baseline="0" dirty="0">
                <a:solidFill>
                  <a:srgbClr val="000000"/>
                </a:solidFill>
                <a:latin typeface="+mj-lt"/>
              </a:rPr>
              <a:t> </a:t>
            </a:r>
            <a:r>
              <a:rPr lang="it-IT" sz="2400" b="0" i="0" u="none" strike="noStrike" baseline="0" dirty="0" err="1">
                <a:solidFill>
                  <a:srgbClr val="000000"/>
                </a:solidFill>
                <a:latin typeface="+mj-lt"/>
              </a:rPr>
              <a:t>modela</a:t>
            </a:r>
            <a:r>
              <a:rPr lang="it-IT" sz="2400" b="0" i="0" u="none" strike="noStrike" baseline="0" dirty="0">
                <a:solidFill>
                  <a:srgbClr val="000000"/>
                </a:solidFill>
                <a:latin typeface="+mj-lt"/>
              </a:rPr>
              <a:t> </a:t>
            </a: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a:p>
            <a:pPr marL="285750" indent="-285750">
              <a:buFont typeface="Wingdings" panose="05000000000000000000" pitchFamily="2" charset="2"/>
              <a:buChar char="Ø"/>
            </a:pPr>
            <a:endParaRPr lang="hr-HR" sz="2000" b="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p:txBody>
      </p:sp>
    </p:spTree>
    <p:extLst>
      <p:ext uri="{BB962C8B-B14F-4D97-AF65-F5344CB8AC3E}">
        <p14:creationId xmlns:p14="http://schemas.microsoft.com/office/powerpoint/2010/main" val="3843194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009" y="1239143"/>
            <a:ext cx="8352928" cy="461665"/>
          </a:xfrm>
          <a:prstGeom prst="rect">
            <a:avLst/>
          </a:prstGeom>
        </p:spPr>
        <p:txBody>
          <a:bodyPr wrap="square">
            <a:spAutoFit/>
          </a:bodyPr>
          <a:lstStyle/>
          <a:p>
            <a:r>
              <a:rPr lang="hr-HR" sz="2400" dirty="0"/>
              <a:t>Učinkovitost računalnih simulacija</a:t>
            </a:r>
          </a:p>
        </p:txBody>
      </p:sp>
      <p:sp>
        <p:nvSpPr>
          <p:cNvPr id="3" name="Rectangle 2"/>
          <p:cNvSpPr/>
          <p:nvPr/>
        </p:nvSpPr>
        <p:spPr>
          <a:xfrm>
            <a:off x="230009" y="1700808"/>
            <a:ext cx="8488039" cy="3511987"/>
          </a:xfrm>
          <a:prstGeom prst="rect">
            <a:avLst/>
          </a:prstGeom>
        </p:spPr>
        <p:txBody>
          <a:bodyPr wrap="square">
            <a:spAutoFit/>
          </a:bodyPr>
          <a:lstStyle/>
          <a:p>
            <a:r>
              <a:rPr lang="hr-HR" sz="2000" b="0" i="0" u="none" strike="noStrike" baseline="0" dirty="0">
                <a:solidFill>
                  <a:srgbClr val="000000"/>
                </a:solidFill>
                <a:latin typeface="+mn-lt"/>
              </a:rPr>
              <a:t> </a:t>
            </a:r>
            <a:endParaRPr lang="hr-HR" sz="1800" b="0" i="0" u="none" strike="noStrike" baseline="0" dirty="0">
              <a:solidFill>
                <a:srgbClr val="000000"/>
              </a:solidFill>
              <a:latin typeface="Times New Roman" panose="02020603050405020304" pitchFamily="18" charset="0"/>
            </a:endParaRPr>
          </a:p>
          <a:p>
            <a:pPr>
              <a:lnSpc>
                <a:spcPct val="103000"/>
              </a:lnSpc>
              <a:spcBef>
                <a:spcPts val="500"/>
              </a:spcBef>
              <a:spcAft>
                <a:spcPts val="800"/>
              </a:spcAft>
            </a:pPr>
            <a:r>
              <a:rPr lang="hr-HR" sz="2400" b="0" dirty="0">
                <a:solidFill>
                  <a:srgbClr val="333333"/>
                </a:solidFill>
                <a:effectLst/>
                <a:latin typeface="+mj-lt"/>
                <a:ea typeface="Calibri" panose="020F0502020204030204" pitchFamily="34" charset="0"/>
                <a:cs typeface="Times New Roman" panose="02020603050405020304" pitchFamily="18" charset="0"/>
              </a:rPr>
              <a:t>Računalne simulacije su najučinkovitije kada:</a:t>
            </a: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se</a:t>
            </a:r>
            <a:r>
              <a:rPr lang="hr-HR" sz="2400" b="0" dirty="0">
                <a:solidFill>
                  <a:srgbClr val="333333"/>
                </a:solidFill>
                <a:effectLst/>
                <a:latin typeface="+mj-lt"/>
                <a:ea typeface="Calibri" panose="020F0502020204030204" pitchFamily="34" charset="0"/>
                <a:cs typeface="Times New Roman" panose="02020603050405020304" pitchFamily="18" charset="0"/>
              </a:rPr>
              <a:t> koriste u kombinaciji s drugim modelima</a:t>
            </a: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potiču refleksiju učenika</a:t>
            </a: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pot</a:t>
            </a:r>
            <a:r>
              <a:rPr lang="hr-HR" sz="2400" b="0" dirty="0">
                <a:solidFill>
                  <a:srgbClr val="333333"/>
                </a:solidFill>
                <a:effectLst/>
                <a:latin typeface="+mj-lt"/>
                <a:ea typeface="Calibri" panose="020F0502020204030204" pitchFamily="34" charset="0"/>
                <a:cs typeface="Times New Roman" panose="02020603050405020304" pitchFamily="18" charset="0"/>
              </a:rPr>
              <a:t>iču kognitivnu disonancu</a:t>
            </a:r>
            <a:endParaRPr lang="hr-HR" sz="2400" b="0" i="0" u="none" strike="noStrike" baseline="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a:p>
            <a:pPr marL="285750" indent="-285750">
              <a:buFont typeface="Wingdings" panose="05000000000000000000" pitchFamily="2" charset="2"/>
              <a:buChar char="Ø"/>
            </a:pPr>
            <a:endParaRPr lang="hr-HR" sz="2000" b="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p:txBody>
      </p:sp>
    </p:spTree>
    <p:extLst>
      <p:ext uri="{BB962C8B-B14F-4D97-AF65-F5344CB8AC3E}">
        <p14:creationId xmlns:p14="http://schemas.microsoft.com/office/powerpoint/2010/main" val="949468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009" y="1239143"/>
            <a:ext cx="8352928" cy="461665"/>
          </a:xfrm>
          <a:prstGeom prst="rect">
            <a:avLst/>
          </a:prstGeom>
        </p:spPr>
        <p:txBody>
          <a:bodyPr wrap="square">
            <a:spAutoFit/>
          </a:bodyPr>
          <a:lstStyle/>
          <a:p>
            <a:r>
              <a:rPr lang="hr-HR" sz="2400" dirty="0" err="1"/>
              <a:t>MolView</a:t>
            </a:r>
            <a:endParaRPr lang="hr-HR" sz="2400" dirty="0"/>
          </a:p>
        </p:txBody>
      </p:sp>
      <p:sp>
        <p:nvSpPr>
          <p:cNvPr id="3" name="Rectangle 2"/>
          <p:cNvSpPr/>
          <p:nvPr/>
        </p:nvSpPr>
        <p:spPr>
          <a:xfrm>
            <a:off x="230009" y="1700808"/>
            <a:ext cx="8488039" cy="3265766"/>
          </a:xfrm>
          <a:prstGeom prst="rect">
            <a:avLst/>
          </a:prstGeom>
        </p:spPr>
        <p:txBody>
          <a:bodyPr wrap="square">
            <a:spAutoFit/>
          </a:bodyPr>
          <a:lstStyle/>
          <a:p>
            <a:endParaRPr lang="hr-HR" sz="2400" b="0" dirty="0">
              <a:solidFill>
                <a:srgbClr val="333333"/>
              </a:solidFill>
              <a:effectLst/>
              <a:latin typeface="+mj-lt"/>
              <a:ea typeface="Calibri" panose="020F0502020204030204" pitchFamily="34" charset="0"/>
              <a:cs typeface="Times New Roman" panose="02020603050405020304" pitchFamily="18" charset="0"/>
            </a:endParaRP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aplikacija koja omogućava vizualizaciju čestica</a:t>
            </a:r>
            <a:endParaRPr lang="hr-HR" sz="2400" b="0" dirty="0">
              <a:solidFill>
                <a:srgbClr val="333333"/>
              </a:solidFill>
              <a:effectLst/>
              <a:latin typeface="+mj-lt"/>
              <a:ea typeface="Calibri" panose="020F0502020204030204" pitchFamily="34" charset="0"/>
              <a:cs typeface="Times New Roman" panose="02020603050405020304" pitchFamily="18" charset="0"/>
            </a:endParaRP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besplatan pristup</a:t>
            </a: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333333"/>
                </a:solidFill>
                <a:latin typeface="+mj-lt"/>
                <a:ea typeface="Calibri" panose="020F0502020204030204" pitchFamily="34" charset="0"/>
                <a:cs typeface="Times New Roman" panose="02020603050405020304" pitchFamily="18" charset="0"/>
              </a:rPr>
              <a:t>poveznica: </a:t>
            </a:r>
            <a:r>
              <a:rPr lang="hr-HR" sz="2400" b="0" dirty="0">
                <a:latin typeface="+mj-lt"/>
                <a:hlinkClick r:id="rId3"/>
              </a:rPr>
              <a:t>https://molview.org/</a:t>
            </a:r>
            <a:endParaRPr lang="hr-HR" sz="2400" b="0" dirty="0">
              <a:latin typeface="+mj-lt"/>
            </a:endParaRPr>
          </a:p>
          <a:p>
            <a:pPr marL="285750" indent="-285750">
              <a:lnSpc>
                <a:spcPct val="103000"/>
              </a:lnSpc>
              <a:spcBef>
                <a:spcPts val="500"/>
              </a:spcBef>
              <a:spcAft>
                <a:spcPts val="800"/>
              </a:spcAft>
              <a:buFont typeface="Wingdings" panose="05000000000000000000" pitchFamily="2" charset="2"/>
              <a:buChar char="Ø"/>
            </a:pPr>
            <a:r>
              <a:rPr lang="hr-HR" sz="2400" b="0" dirty="0">
                <a:solidFill>
                  <a:srgbClr val="000000"/>
                </a:solidFill>
                <a:latin typeface="+mj-lt"/>
              </a:rPr>
              <a:t>p</a:t>
            </a:r>
            <a:r>
              <a:rPr lang="hr-HR" sz="2400" b="0" i="0" u="none" strike="noStrike" baseline="0" dirty="0">
                <a:solidFill>
                  <a:srgbClr val="000000"/>
                </a:solidFill>
                <a:latin typeface="+mj-lt"/>
              </a:rPr>
              <a:t>rir</a:t>
            </a:r>
            <a:r>
              <a:rPr lang="hr-HR" sz="2400" b="0" dirty="0">
                <a:solidFill>
                  <a:srgbClr val="000000"/>
                </a:solidFill>
                <a:latin typeface="+mj-lt"/>
              </a:rPr>
              <a:t>učnik za korištenje: </a:t>
            </a:r>
            <a:r>
              <a:rPr lang="hr-HR" sz="2400" b="0" dirty="0">
                <a:solidFill>
                  <a:srgbClr val="000000"/>
                </a:solidFill>
                <a:latin typeface="+mj-lt"/>
                <a:hlinkClick r:id="rId4"/>
              </a:rPr>
              <a:t>https://molview.org/docs/manual.pdf</a:t>
            </a:r>
            <a:r>
              <a:rPr lang="hr-HR" sz="2400" b="0" dirty="0">
                <a:solidFill>
                  <a:srgbClr val="000000"/>
                </a:solidFill>
                <a:latin typeface="+mj-lt"/>
              </a:rPr>
              <a:t> </a:t>
            </a:r>
            <a:endParaRPr lang="hr-HR" sz="2400" b="0" i="0" u="none" strike="noStrike" baseline="0" dirty="0">
              <a:solidFill>
                <a:srgbClr val="000000"/>
              </a:solidFill>
              <a:latin typeface="+mj-lt"/>
            </a:endParaRPr>
          </a:p>
          <a:p>
            <a:pPr marL="285750" indent="-285750">
              <a:buFont typeface="Wingdings" panose="05000000000000000000" pitchFamily="2" charset="2"/>
              <a:buChar char="Ø"/>
            </a:pPr>
            <a:endParaRPr lang="hr-HR" sz="2000" b="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p:txBody>
      </p:sp>
    </p:spTree>
    <p:extLst>
      <p:ext uri="{BB962C8B-B14F-4D97-AF65-F5344CB8AC3E}">
        <p14:creationId xmlns:p14="http://schemas.microsoft.com/office/powerpoint/2010/main" val="3474335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0009" y="1700808"/>
            <a:ext cx="8488039" cy="4813112"/>
          </a:xfrm>
          <a:prstGeom prst="rect">
            <a:avLst/>
          </a:prstGeom>
        </p:spPr>
        <p:txBody>
          <a:bodyPr wrap="square">
            <a:spAutoFit/>
          </a:bodyPr>
          <a:lstStyle/>
          <a:p>
            <a:endParaRPr lang="hr-HR" sz="2400" b="0" dirty="0">
              <a:solidFill>
                <a:srgbClr val="333333"/>
              </a:solidFill>
              <a:effectLst/>
              <a:latin typeface="+mj-lt"/>
              <a:ea typeface="Calibri" panose="020F0502020204030204" pitchFamily="34" charset="0"/>
              <a:cs typeface="Times New Roman" panose="02020603050405020304" pitchFamily="18" charset="0"/>
            </a:endParaRPr>
          </a:p>
          <a:p>
            <a:pPr marL="285750" indent="-285750">
              <a:lnSpc>
                <a:spcPct val="103000"/>
              </a:lnSpc>
              <a:spcBef>
                <a:spcPts val="500"/>
              </a:spcBef>
              <a:spcAft>
                <a:spcPts val="800"/>
              </a:spcAft>
              <a:buFont typeface="Wingdings" panose="05000000000000000000" pitchFamily="2" charset="2"/>
              <a:buChar char="Ø"/>
            </a:pPr>
            <a:r>
              <a:rPr lang="hr-HR" sz="2400" b="0" i="0" dirty="0">
                <a:solidFill>
                  <a:srgbClr val="000000"/>
                </a:solidFill>
                <a:effectLst/>
                <a:latin typeface="Roboto"/>
              </a:rPr>
              <a:t>projekt </a:t>
            </a:r>
            <a:r>
              <a:rPr lang="hr-HR" sz="2400" b="0" i="0" dirty="0" err="1">
                <a:solidFill>
                  <a:srgbClr val="000000"/>
                </a:solidFill>
                <a:effectLst/>
                <a:latin typeface="Roboto"/>
              </a:rPr>
              <a:t>PhET</a:t>
            </a:r>
            <a:r>
              <a:rPr lang="hr-HR" sz="2400" b="0" i="0" dirty="0">
                <a:solidFill>
                  <a:srgbClr val="000000"/>
                </a:solidFill>
                <a:effectLst/>
                <a:latin typeface="Roboto"/>
              </a:rPr>
              <a:t> </a:t>
            </a:r>
            <a:r>
              <a:rPr lang="hr-HR" sz="2400" b="0" dirty="0">
                <a:solidFill>
                  <a:srgbClr val="000000"/>
                </a:solidFill>
                <a:latin typeface="Roboto"/>
              </a:rPr>
              <a:t>i</a:t>
            </a:r>
            <a:r>
              <a:rPr lang="hr-HR" sz="2400" b="0" i="0" dirty="0">
                <a:solidFill>
                  <a:srgbClr val="000000"/>
                </a:solidFill>
                <a:effectLst/>
                <a:latin typeface="Roboto"/>
              </a:rPr>
              <a:t>nteraktivne simulacije je utemeljio nobelovac Carl </a:t>
            </a:r>
            <a:r>
              <a:rPr lang="hr-HR" sz="2400" b="0" i="0" dirty="0" err="1">
                <a:solidFill>
                  <a:srgbClr val="000000"/>
                </a:solidFill>
                <a:effectLst/>
                <a:latin typeface="Roboto"/>
              </a:rPr>
              <a:t>Wieman</a:t>
            </a:r>
            <a:r>
              <a:rPr lang="hr-HR" sz="2400" b="0" i="0" dirty="0">
                <a:solidFill>
                  <a:srgbClr val="000000"/>
                </a:solidFill>
                <a:effectLst/>
                <a:latin typeface="Roboto"/>
              </a:rPr>
              <a:t> </a:t>
            </a:r>
            <a:r>
              <a:rPr lang="hr-HR" sz="2400" b="0" dirty="0">
                <a:solidFill>
                  <a:srgbClr val="000000"/>
                </a:solidFill>
                <a:latin typeface="Roboto"/>
              </a:rPr>
              <a:t>s</a:t>
            </a:r>
            <a:r>
              <a:rPr lang="hr-HR" sz="2400" b="0" i="0" dirty="0">
                <a:solidFill>
                  <a:srgbClr val="000000"/>
                </a:solidFill>
                <a:effectLst/>
                <a:latin typeface="Roboto"/>
              </a:rPr>
              <a:t>a Sveučilišta Colorado </a:t>
            </a:r>
            <a:r>
              <a:rPr lang="hr-HR" sz="2400" b="0" i="0" dirty="0" err="1">
                <a:solidFill>
                  <a:srgbClr val="000000"/>
                </a:solidFill>
                <a:effectLst/>
                <a:latin typeface="Roboto"/>
              </a:rPr>
              <a:t>Boulder</a:t>
            </a:r>
            <a:r>
              <a:rPr lang="hr-HR" sz="2400" b="0" i="0" dirty="0">
                <a:solidFill>
                  <a:srgbClr val="000000"/>
                </a:solidFill>
                <a:effectLst/>
                <a:latin typeface="Roboto"/>
              </a:rPr>
              <a:t> 2002. godine </a:t>
            </a:r>
          </a:p>
          <a:p>
            <a:pPr marL="285750" indent="-285750">
              <a:lnSpc>
                <a:spcPct val="103000"/>
              </a:lnSpc>
              <a:spcBef>
                <a:spcPts val="500"/>
              </a:spcBef>
              <a:spcAft>
                <a:spcPts val="800"/>
              </a:spcAft>
              <a:buFont typeface="Wingdings" panose="05000000000000000000" pitchFamily="2" charset="2"/>
              <a:buChar char="Ø"/>
            </a:pPr>
            <a:r>
              <a:rPr lang="hr-HR" sz="2400" b="0" dirty="0">
                <a:effectLst/>
                <a:latin typeface="+mj-lt"/>
                <a:ea typeface="Calibri" panose="020F0502020204030204" pitchFamily="34" charset="0"/>
              </a:rPr>
              <a:t>127 interaktivne simulacije</a:t>
            </a:r>
          </a:p>
          <a:p>
            <a:pPr marL="285750" indent="-285750">
              <a:lnSpc>
                <a:spcPct val="103000"/>
              </a:lnSpc>
              <a:spcBef>
                <a:spcPts val="500"/>
              </a:spcBef>
              <a:spcAft>
                <a:spcPts val="800"/>
              </a:spcAft>
              <a:buFont typeface="Wingdings" panose="05000000000000000000" pitchFamily="2" charset="2"/>
              <a:buChar char="Ø"/>
            </a:pPr>
            <a:r>
              <a:rPr lang="hr-HR" sz="2400" b="0" dirty="0">
                <a:latin typeface="+mj-lt"/>
                <a:ea typeface="Calibri" panose="020F0502020204030204" pitchFamily="34" charset="0"/>
                <a:cs typeface="Times New Roman" panose="02020603050405020304" pitchFamily="18" charset="0"/>
              </a:rPr>
              <a:t>30 simulacija je iz područja kemije</a:t>
            </a:r>
            <a:endParaRPr lang="hr-HR" sz="2400" b="0" dirty="0">
              <a:effectLst/>
              <a:latin typeface="+mj-lt"/>
              <a:ea typeface="Calibri" panose="020F0502020204030204" pitchFamily="34" charset="0"/>
              <a:cs typeface="Times New Roman" panose="02020603050405020304" pitchFamily="18" charset="0"/>
            </a:endParaRPr>
          </a:p>
          <a:p>
            <a:pPr marL="285750" indent="-285750">
              <a:lnSpc>
                <a:spcPct val="103000"/>
              </a:lnSpc>
              <a:spcBef>
                <a:spcPts val="500"/>
              </a:spcBef>
              <a:spcAft>
                <a:spcPts val="800"/>
              </a:spcAft>
              <a:buFont typeface="Wingdings" panose="05000000000000000000" pitchFamily="2" charset="2"/>
              <a:buChar char="Ø"/>
            </a:pPr>
            <a:r>
              <a:rPr lang="hr-HR" sz="2400" b="0" dirty="0">
                <a:latin typeface="+mj-lt"/>
                <a:ea typeface="Calibri" panose="020F0502020204030204" pitchFamily="34" charset="0"/>
                <a:cs typeface="Times New Roman" panose="02020603050405020304" pitchFamily="18" charset="0"/>
              </a:rPr>
              <a:t>besplatan pristup</a:t>
            </a:r>
          </a:p>
          <a:p>
            <a:pPr marL="285750" indent="-285750">
              <a:lnSpc>
                <a:spcPct val="103000"/>
              </a:lnSpc>
              <a:spcBef>
                <a:spcPts val="500"/>
              </a:spcBef>
              <a:spcAft>
                <a:spcPts val="800"/>
              </a:spcAft>
              <a:buFont typeface="Wingdings" panose="05000000000000000000" pitchFamily="2" charset="2"/>
              <a:buChar char="Ø"/>
            </a:pPr>
            <a:r>
              <a:rPr lang="hr-HR" sz="2400" b="0" dirty="0">
                <a:latin typeface="+mj-lt"/>
                <a:ea typeface="Calibri" panose="020F0502020204030204" pitchFamily="34" charset="0"/>
                <a:cs typeface="Times New Roman" panose="02020603050405020304" pitchFamily="18" charset="0"/>
              </a:rPr>
              <a:t>poveznica: </a:t>
            </a:r>
          </a:p>
          <a:p>
            <a:pPr>
              <a:lnSpc>
                <a:spcPct val="103000"/>
              </a:lnSpc>
              <a:spcBef>
                <a:spcPts val="500"/>
              </a:spcBef>
              <a:spcAft>
                <a:spcPts val="800"/>
              </a:spcAft>
            </a:pPr>
            <a:r>
              <a:rPr lang="hr-HR" sz="2400" b="0" dirty="0">
                <a:hlinkClick r:id="rId3"/>
              </a:rPr>
              <a:t>https://phet.colorado.edu/bs/simulation/acid-base-solutions</a:t>
            </a:r>
            <a:endParaRPr lang="hr-HR" sz="2400" b="0" dirty="0">
              <a:solidFill>
                <a:srgbClr val="000000"/>
              </a:solidFill>
              <a:latin typeface="+mj-lt"/>
            </a:endParaRPr>
          </a:p>
          <a:p>
            <a:pPr marL="285750" indent="-285750">
              <a:buFont typeface="Wingdings" panose="05000000000000000000" pitchFamily="2" charset="2"/>
              <a:buChar char="Ø"/>
            </a:pPr>
            <a:endParaRPr lang="hr-HR" sz="2000" b="0" i="0" u="none" strike="noStrike" baseline="0" dirty="0">
              <a:solidFill>
                <a:srgbClr val="000000"/>
              </a:solidFill>
              <a:latin typeface="+mj-lt"/>
            </a:endParaRPr>
          </a:p>
        </p:txBody>
      </p:sp>
      <p:sp>
        <p:nvSpPr>
          <p:cNvPr id="5" name="TekstniOkvir 4">
            <a:extLst>
              <a:ext uri="{FF2B5EF4-FFF2-40B4-BE49-F238E27FC236}">
                <a16:creationId xmlns:a16="http://schemas.microsoft.com/office/drawing/2014/main" id="{7802F492-1F6D-48A7-948D-7DE6548FE026}"/>
              </a:ext>
            </a:extLst>
          </p:cNvPr>
          <p:cNvSpPr txBox="1"/>
          <p:nvPr/>
        </p:nvSpPr>
        <p:spPr>
          <a:xfrm>
            <a:off x="230009" y="1340768"/>
            <a:ext cx="4572000" cy="461665"/>
          </a:xfrm>
          <a:prstGeom prst="rect">
            <a:avLst/>
          </a:prstGeom>
          <a:noFill/>
        </p:spPr>
        <p:txBody>
          <a:bodyPr wrap="square">
            <a:spAutoFit/>
          </a:bodyPr>
          <a:lstStyle/>
          <a:p>
            <a:r>
              <a:rPr lang="hr-HR" sz="2400" dirty="0" err="1">
                <a:effectLst/>
                <a:latin typeface="Arial" panose="020B0604020202020204" pitchFamily="34" charset="0"/>
                <a:ea typeface="Calibri" panose="020F0502020204030204" pitchFamily="34" charset="0"/>
              </a:rPr>
              <a:t>PhET</a:t>
            </a:r>
            <a:r>
              <a:rPr lang="hr-HR" sz="2400" dirty="0">
                <a:effectLst/>
                <a:latin typeface="Arial" panose="020B0604020202020204" pitchFamily="34" charset="0"/>
                <a:ea typeface="Calibri" panose="020F0502020204030204" pitchFamily="34" charset="0"/>
              </a:rPr>
              <a:t> računalne simulacije</a:t>
            </a:r>
            <a:endParaRPr lang="hr-HR" sz="2400" dirty="0"/>
          </a:p>
        </p:txBody>
      </p:sp>
    </p:spTree>
    <p:extLst>
      <p:ext uri="{BB962C8B-B14F-4D97-AF65-F5344CB8AC3E}">
        <p14:creationId xmlns:p14="http://schemas.microsoft.com/office/powerpoint/2010/main" val="2676903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ica 2">
            <a:extLst>
              <a:ext uri="{FF2B5EF4-FFF2-40B4-BE49-F238E27FC236}">
                <a16:creationId xmlns:a16="http://schemas.microsoft.com/office/drawing/2014/main" id="{55A65D2B-D130-4299-96F3-AB115B9D0CB2}"/>
              </a:ext>
            </a:extLst>
          </p:cNvPr>
          <p:cNvGraphicFramePr>
            <a:graphicFrameLocks noGrp="1"/>
          </p:cNvGraphicFramePr>
          <p:nvPr>
            <p:extLst>
              <p:ext uri="{D42A27DB-BD31-4B8C-83A1-F6EECF244321}">
                <p14:modId xmlns:p14="http://schemas.microsoft.com/office/powerpoint/2010/main" val="3065402653"/>
              </p:ext>
            </p:extLst>
          </p:nvPr>
        </p:nvGraphicFramePr>
        <p:xfrm>
          <a:off x="803666" y="1052736"/>
          <a:ext cx="7536668" cy="5059680"/>
        </p:xfrm>
        <a:graphic>
          <a:graphicData uri="http://schemas.openxmlformats.org/drawingml/2006/table">
            <a:tbl>
              <a:tblPr firstRow="1" bandRow="1">
                <a:tableStyleId>{5C22544A-7EE6-4342-B048-85BDC9FD1C3A}</a:tableStyleId>
              </a:tblPr>
              <a:tblGrid>
                <a:gridCol w="3768334">
                  <a:extLst>
                    <a:ext uri="{9D8B030D-6E8A-4147-A177-3AD203B41FA5}">
                      <a16:colId xmlns:a16="http://schemas.microsoft.com/office/drawing/2014/main" val="1699613662"/>
                    </a:ext>
                  </a:extLst>
                </a:gridCol>
                <a:gridCol w="3768334">
                  <a:extLst>
                    <a:ext uri="{9D8B030D-6E8A-4147-A177-3AD203B41FA5}">
                      <a16:colId xmlns:a16="http://schemas.microsoft.com/office/drawing/2014/main" val="3346978762"/>
                    </a:ext>
                  </a:extLst>
                </a:gridCol>
              </a:tblGrid>
              <a:tr h="542032">
                <a:tc>
                  <a:txBody>
                    <a:bodyPr/>
                    <a:lstStyle/>
                    <a:p>
                      <a:r>
                        <a:rPr lang="hr-HR" dirty="0">
                          <a:solidFill>
                            <a:schemeClr val="tx1"/>
                          </a:solidFill>
                        </a:rPr>
                        <a:t>ODGOJNO-OBRAZOVNI ISHODI - kurikulum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chemeClr val="tx1"/>
                          </a:solidFill>
                        </a:rPr>
                        <a:t>ODGOJNO-OBRAZOVNI ISHODI</a:t>
                      </a:r>
                    </a:p>
                    <a:p>
                      <a:endParaRPr lang="hr-HR" dirty="0"/>
                    </a:p>
                  </a:txBody>
                  <a:tcPr/>
                </a:tc>
                <a:extLst>
                  <a:ext uri="{0D108BD9-81ED-4DB2-BD59-A6C34878D82A}">
                    <a16:rowId xmlns:a16="http://schemas.microsoft.com/office/drawing/2014/main" val="2560910569"/>
                  </a:ext>
                </a:extLst>
              </a:tr>
              <a:tr h="0">
                <a:tc>
                  <a:txBody>
                    <a:bodyPr/>
                    <a:lstStyle/>
                    <a:p>
                      <a:pPr fontAlgn="base"/>
                      <a:r>
                        <a:rPr lang="hr-HR" sz="1600" b="1" i="0" u="none" strike="noStrike" kern="1200" dirty="0">
                          <a:solidFill>
                            <a:schemeClr val="dk1"/>
                          </a:solidFill>
                          <a:effectLst/>
                          <a:latin typeface="+mn-lt"/>
                          <a:ea typeface="+mn-ea"/>
                          <a:cs typeface="+mn-cs"/>
                        </a:rPr>
                        <a:t>KEM OŠ A.8.1. </a:t>
                      </a:r>
                      <a:r>
                        <a:rPr lang="hr-HR" sz="1600" b="0" i="0" u="none" strike="noStrike" kern="1200" dirty="0">
                          <a:solidFill>
                            <a:schemeClr val="dk1"/>
                          </a:solidFill>
                          <a:effectLst/>
                          <a:latin typeface="+mn-lt"/>
                          <a:ea typeface="+mn-ea"/>
                          <a:cs typeface="+mn-cs"/>
                        </a:rPr>
                        <a:t>Primjenjuje kemijsko nazivlje i simboliku za opisivanje sastava tvari.</a:t>
                      </a:r>
                    </a:p>
                  </a:txBody>
                  <a:tcPr/>
                </a:tc>
                <a:tc>
                  <a:txBody>
                    <a:bodyPr/>
                    <a:lstStyle/>
                    <a:p>
                      <a:r>
                        <a:rPr lang="hr-HR" sz="1600" b="0" i="0" u="none" strike="noStrike" kern="1200" baseline="0" dirty="0">
                          <a:solidFill>
                            <a:schemeClr val="dk1"/>
                          </a:solidFill>
                          <a:latin typeface="+mn-lt"/>
                          <a:ea typeface="+mn-ea"/>
                          <a:cs typeface="+mn-cs"/>
                        </a:rPr>
                        <a:t>crtežom prikazuje vodenu otopinu jake kiseline </a:t>
                      </a:r>
                      <a:r>
                        <a:rPr lang="hr-HR" sz="1800" b="0" i="0" u="none" strike="noStrike" kern="1200" baseline="0" dirty="0">
                          <a:solidFill>
                            <a:schemeClr val="dk1"/>
                          </a:solidFill>
                          <a:latin typeface="+mn-lt"/>
                          <a:ea typeface="+mn-ea"/>
                          <a:cs typeface="+mn-cs"/>
                        </a:rPr>
                        <a:t> </a:t>
                      </a:r>
                    </a:p>
                    <a:p>
                      <a:endParaRPr lang="hr-HR" dirty="0"/>
                    </a:p>
                  </a:txBody>
                  <a:tcPr/>
                </a:tc>
                <a:extLst>
                  <a:ext uri="{0D108BD9-81ED-4DB2-BD59-A6C34878D82A}">
                    <a16:rowId xmlns:a16="http://schemas.microsoft.com/office/drawing/2014/main" val="2986745716"/>
                  </a:ext>
                </a:extLst>
              </a:tr>
              <a:tr h="542032">
                <a:tc>
                  <a:txBody>
                    <a:bodyPr/>
                    <a:lstStyle/>
                    <a:p>
                      <a:r>
                        <a:rPr lang="hr-HR" sz="1600" b="1" i="0" kern="1200" dirty="0">
                          <a:solidFill>
                            <a:schemeClr val="dk1"/>
                          </a:solidFill>
                          <a:effectLst/>
                          <a:latin typeface="+mn-lt"/>
                          <a:ea typeface="+mn-ea"/>
                          <a:cs typeface="+mn-cs"/>
                        </a:rPr>
                        <a:t>KEM OŠ A.8.2. </a:t>
                      </a:r>
                      <a:r>
                        <a:rPr lang="hr-HR" sz="1600" b="0" i="0" kern="1200" dirty="0">
                          <a:solidFill>
                            <a:schemeClr val="dk1"/>
                          </a:solidFill>
                          <a:effectLst/>
                          <a:latin typeface="+mn-lt"/>
                          <a:ea typeface="+mn-ea"/>
                          <a:cs typeface="+mn-cs"/>
                        </a:rPr>
                        <a:t>Povezuje građu tvari s njihovim svojstvima.</a:t>
                      </a:r>
                      <a:endParaRPr lang="hr-H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600" b="0" i="0" u="none" strike="noStrike" kern="1200" baseline="0" dirty="0">
                          <a:solidFill>
                            <a:schemeClr val="dk1"/>
                          </a:solidFill>
                          <a:latin typeface="+mn-lt"/>
                          <a:ea typeface="+mn-ea"/>
                          <a:cs typeface="+mn-cs"/>
                        </a:rPr>
                        <a:t>kemijskom jednadžbom opisuje razlaganje jake kiseline na ione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sz="1600" b="0" i="0" u="none" strike="noStrike" kern="1200" baseline="0" dirty="0">
                        <a:solidFill>
                          <a:schemeClr val="dk1"/>
                        </a:solidFill>
                        <a:latin typeface="+mn-lt"/>
                        <a:ea typeface="+mn-ea"/>
                        <a:cs typeface="+mn-cs"/>
                      </a:endParaRPr>
                    </a:p>
                  </a:txBody>
                  <a:tcPr/>
                </a:tc>
                <a:extLst>
                  <a:ext uri="{0D108BD9-81ED-4DB2-BD59-A6C34878D82A}">
                    <a16:rowId xmlns:a16="http://schemas.microsoft.com/office/drawing/2014/main" val="4056853292"/>
                  </a:ext>
                </a:extLst>
              </a:tr>
              <a:tr h="542032">
                <a:tc>
                  <a:txBody>
                    <a:bodyPr/>
                    <a:lstStyle/>
                    <a:p>
                      <a:r>
                        <a:rPr lang="hr-HR" sz="1600" b="1" i="0" kern="1200" dirty="0">
                          <a:solidFill>
                            <a:schemeClr val="dk1"/>
                          </a:solidFill>
                          <a:effectLst/>
                          <a:latin typeface="+mn-lt"/>
                          <a:ea typeface="+mn-ea"/>
                          <a:cs typeface="+mn-cs"/>
                        </a:rPr>
                        <a:t>KEM OŠ B.8.1. </a:t>
                      </a:r>
                      <a:r>
                        <a:rPr lang="hr-HR" sz="1600" b="0" i="0" kern="1200" dirty="0">
                          <a:solidFill>
                            <a:schemeClr val="dk1"/>
                          </a:solidFill>
                          <a:effectLst/>
                          <a:latin typeface="+mn-lt"/>
                          <a:ea typeface="+mn-ea"/>
                          <a:cs typeface="+mn-cs"/>
                        </a:rPr>
                        <a:t>Primjenjuje kemijsko nazivlje i simboliku za opisivanje promjena.</a:t>
                      </a:r>
                      <a:endParaRPr lang="hr-H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600" b="0" i="0" u="none" strike="noStrike" kern="1200" baseline="0" dirty="0">
                          <a:solidFill>
                            <a:schemeClr val="dk1"/>
                          </a:solidFill>
                          <a:latin typeface="+mn-lt"/>
                          <a:ea typeface="+mn-ea"/>
                          <a:cs typeface="+mn-cs"/>
                        </a:rPr>
                        <a:t>određuje pH-vrijednost otopine i</a:t>
                      </a:r>
                    </a:p>
                  </a:txBody>
                  <a:tcPr/>
                </a:tc>
                <a:extLst>
                  <a:ext uri="{0D108BD9-81ED-4DB2-BD59-A6C34878D82A}">
                    <a16:rowId xmlns:a16="http://schemas.microsoft.com/office/drawing/2014/main" val="837940887"/>
                  </a:ext>
                </a:extLst>
              </a:tr>
              <a:tr h="542032">
                <a:tc>
                  <a:txBody>
                    <a:bodyPr/>
                    <a:lstStyle/>
                    <a:p>
                      <a:pPr fontAlgn="base"/>
                      <a:r>
                        <a:rPr lang="hr-HR" sz="1600" b="1" i="0" u="none" strike="noStrike" kern="1200" dirty="0">
                          <a:solidFill>
                            <a:schemeClr val="dk1"/>
                          </a:solidFill>
                          <a:effectLst/>
                          <a:latin typeface="+mn-lt"/>
                          <a:ea typeface="+mn-ea"/>
                          <a:cs typeface="+mn-cs"/>
                        </a:rPr>
                        <a:t>KEM OŠ D.8.1. </a:t>
                      </a:r>
                      <a:r>
                        <a:rPr lang="hr-HR" sz="1600" b="0" i="0" u="none" strike="noStrike" kern="1200" dirty="0">
                          <a:solidFill>
                            <a:schemeClr val="dk1"/>
                          </a:solidFill>
                          <a:effectLst/>
                          <a:latin typeface="+mn-lt"/>
                          <a:ea typeface="+mn-ea"/>
                          <a:cs typeface="+mn-cs"/>
                        </a:rPr>
                        <a:t>Povezuje</a:t>
                      </a:r>
                    </a:p>
                    <a:p>
                      <a:pPr fontAlgn="base"/>
                      <a:r>
                        <a:rPr lang="hr-HR" sz="1600" b="0" i="0" u="none" strike="noStrike" kern="1200" dirty="0">
                          <a:solidFill>
                            <a:schemeClr val="dk1"/>
                          </a:solidFill>
                          <a:effectLst/>
                          <a:latin typeface="+mn-lt"/>
                          <a:ea typeface="+mn-ea"/>
                          <a:cs typeface="+mn-cs"/>
                        </a:rPr>
                        <a:t>rezultate i zaključke istraživanja s konceptualnim spoznajama.</a:t>
                      </a:r>
                    </a:p>
                  </a:txBody>
                  <a:tcPr/>
                </a:tc>
                <a:tc>
                  <a:txBody>
                    <a:bodyPr/>
                    <a:lstStyle/>
                    <a:p>
                      <a:r>
                        <a:rPr lang="hr-HR" sz="1600" b="0" i="0" u="none" strike="noStrike" kern="1200" baseline="0" dirty="0">
                          <a:solidFill>
                            <a:schemeClr val="dk1"/>
                          </a:solidFill>
                          <a:latin typeface="+mn-lt"/>
                          <a:ea typeface="+mn-ea"/>
                          <a:cs typeface="+mn-cs"/>
                        </a:rPr>
                        <a:t>objašnjava smjer porasta kiselosti na pH-ljestvici </a:t>
                      </a:r>
                      <a:endParaRPr lang="hr-HR" sz="1600" dirty="0"/>
                    </a:p>
                  </a:txBody>
                  <a:tcPr/>
                </a:tc>
                <a:extLst>
                  <a:ext uri="{0D108BD9-81ED-4DB2-BD59-A6C34878D82A}">
                    <a16:rowId xmlns:a16="http://schemas.microsoft.com/office/drawing/2014/main" val="2034100838"/>
                  </a:ext>
                </a:extLst>
              </a:tr>
              <a:tr h="542032">
                <a:tc>
                  <a:txBody>
                    <a:bodyPr/>
                    <a:lstStyle/>
                    <a:p>
                      <a:r>
                        <a:rPr lang="hr-HR" sz="1600" b="1" i="0" kern="1200" dirty="0">
                          <a:solidFill>
                            <a:schemeClr val="dk1"/>
                          </a:solidFill>
                          <a:effectLst/>
                          <a:latin typeface="+mn-lt"/>
                          <a:ea typeface="+mn-ea"/>
                          <a:cs typeface="+mn-cs"/>
                        </a:rPr>
                        <a:t>KEM OŠ D.8.3. </a:t>
                      </a:r>
                      <a:r>
                        <a:rPr lang="hr-HR" sz="1600" b="0" i="0" kern="1200" dirty="0">
                          <a:solidFill>
                            <a:schemeClr val="dk1"/>
                          </a:solidFill>
                          <a:effectLst/>
                          <a:latin typeface="+mn-lt"/>
                          <a:ea typeface="+mn-ea"/>
                          <a:cs typeface="+mn-cs"/>
                        </a:rPr>
                        <a:t>Uočava zakonitosti uopćavanjem podataka prikazanih tekstom, crtežom, modelima, tablicama i grafovima.</a:t>
                      </a:r>
                      <a:endParaRPr lang="hr-HR" sz="1600" dirty="0"/>
                    </a:p>
                  </a:txBody>
                  <a:tcPr/>
                </a:tc>
                <a:tc>
                  <a:txBody>
                    <a:bodyPr/>
                    <a:lstStyle/>
                    <a:p>
                      <a:endParaRPr lang="hr-HR" dirty="0"/>
                    </a:p>
                  </a:txBody>
                  <a:tcPr/>
                </a:tc>
                <a:extLst>
                  <a:ext uri="{0D108BD9-81ED-4DB2-BD59-A6C34878D82A}">
                    <a16:rowId xmlns:a16="http://schemas.microsoft.com/office/drawing/2014/main" val="15321269"/>
                  </a:ext>
                </a:extLst>
              </a:tr>
            </a:tbl>
          </a:graphicData>
        </a:graphic>
      </p:graphicFrame>
    </p:spTree>
    <p:extLst>
      <p:ext uri="{BB962C8B-B14F-4D97-AF65-F5344CB8AC3E}">
        <p14:creationId xmlns:p14="http://schemas.microsoft.com/office/powerpoint/2010/main" val="3450246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B9648B4-7B55-4A43-9707-BF926FFCD945}"/>
              </a:ext>
            </a:extLst>
          </p:cNvPr>
          <p:cNvSpPr>
            <a:spLocks noGrp="1"/>
          </p:cNvSpPr>
          <p:nvPr>
            <p:ph type="title"/>
          </p:nvPr>
        </p:nvSpPr>
        <p:spPr>
          <a:xfrm>
            <a:off x="238335" y="980728"/>
            <a:ext cx="8229600" cy="432048"/>
          </a:xfrm>
        </p:spPr>
        <p:txBody>
          <a:bodyPr/>
          <a:lstStyle/>
          <a:p>
            <a:pPr algn="l"/>
            <a:r>
              <a:rPr lang="hr-HR" sz="2800" dirty="0"/>
              <a:t>Zadatak      </a:t>
            </a:r>
            <a:r>
              <a:rPr lang="hr-HR" sz="2800" dirty="0">
                <a:hlinkClick r:id="rId2"/>
              </a:rPr>
              <a:t>http://bit.ly/3pxYtkl</a:t>
            </a:r>
            <a:r>
              <a:rPr lang="hr-HR" sz="2800" dirty="0"/>
              <a:t> </a:t>
            </a:r>
          </a:p>
        </p:txBody>
      </p:sp>
      <p:sp>
        <p:nvSpPr>
          <p:cNvPr id="3" name="TekstniOkvir 2">
            <a:extLst>
              <a:ext uri="{FF2B5EF4-FFF2-40B4-BE49-F238E27FC236}">
                <a16:creationId xmlns:a16="http://schemas.microsoft.com/office/drawing/2014/main" id="{75868F08-5850-4D63-8CB5-08CCED4583A9}"/>
              </a:ext>
            </a:extLst>
          </p:cNvPr>
          <p:cNvSpPr txBox="1"/>
          <p:nvPr/>
        </p:nvSpPr>
        <p:spPr>
          <a:xfrm>
            <a:off x="238335" y="1556792"/>
            <a:ext cx="8712968" cy="4647426"/>
          </a:xfrm>
          <a:prstGeom prst="rect">
            <a:avLst/>
          </a:prstGeom>
          <a:noFill/>
        </p:spPr>
        <p:txBody>
          <a:bodyPr wrap="square" rtlCol="0">
            <a:spAutoFit/>
          </a:bodyPr>
          <a:lstStyle/>
          <a:p>
            <a:r>
              <a:rPr lang="hr-HR" sz="2000" dirty="0"/>
              <a:t>1</a:t>
            </a:r>
            <a:r>
              <a:rPr lang="hr-HR" sz="2000" b="0" dirty="0"/>
              <a:t>.  Analizirajte </a:t>
            </a:r>
            <a:r>
              <a:rPr lang="hr-HR" sz="2000" b="0" dirty="0" err="1"/>
              <a:t>čestični</a:t>
            </a:r>
            <a:r>
              <a:rPr lang="hr-HR" sz="2000" b="0" dirty="0"/>
              <a:t> crtež i računalnu simulaciju. </a:t>
            </a:r>
          </a:p>
          <a:p>
            <a:pPr>
              <a:spcAft>
                <a:spcPts val="600"/>
              </a:spcAft>
            </a:pPr>
            <a:r>
              <a:rPr lang="hr-HR" sz="2000" b="0" dirty="0"/>
              <a:t>     Odgovorite na postavljena pitanja.</a:t>
            </a:r>
          </a:p>
          <a:p>
            <a:pPr>
              <a:spcAft>
                <a:spcPts val="600"/>
              </a:spcAft>
            </a:pPr>
            <a:r>
              <a:rPr lang="hr-HR" sz="2000" b="0" dirty="0"/>
              <a:t>     Koja su ograničenja </a:t>
            </a:r>
            <a:r>
              <a:rPr lang="hr-HR" sz="2000" b="0" dirty="0" err="1"/>
              <a:t>čestičnog</a:t>
            </a:r>
            <a:r>
              <a:rPr lang="hr-HR" sz="2000" b="0" dirty="0"/>
              <a:t> crteža?</a:t>
            </a:r>
          </a:p>
          <a:p>
            <a:pPr>
              <a:spcAft>
                <a:spcPts val="600"/>
              </a:spcAft>
            </a:pPr>
            <a:r>
              <a:rPr lang="hr-HR" sz="2000" b="0" dirty="0"/>
              <a:t>     Koja su ograničenja računalne simulacije?</a:t>
            </a:r>
          </a:p>
          <a:p>
            <a:pPr>
              <a:spcAft>
                <a:spcPts val="600"/>
              </a:spcAft>
            </a:pPr>
            <a:r>
              <a:rPr lang="hr-HR" sz="2000" b="0" dirty="0"/>
              <a:t>     Što biste promijenili na </a:t>
            </a:r>
            <a:r>
              <a:rPr lang="hr-HR" sz="2000" b="0" dirty="0" err="1"/>
              <a:t>čestičnom</a:t>
            </a:r>
            <a:r>
              <a:rPr lang="hr-HR" sz="2000" b="0" dirty="0"/>
              <a:t> crtežu?</a:t>
            </a:r>
          </a:p>
          <a:p>
            <a:r>
              <a:rPr lang="hr-HR" sz="2000" b="0" dirty="0"/>
              <a:t>     Što biste promijenili u računalnoj simulaciji?</a:t>
            </a:r>
          </a:p>
          <a:p>
            <a:endParaRPr lang="hr-HR" sz="2000" b="0" dirty="0"/>
          </a:p>
          <a:p>
            <a:r>
              <a:rPr lang="hr-HR" sz="2000" dirty="0"/>
              <a:t>2.  </a:t>
            </a:r>
            <a:r>
              <a:rPr lang="hr-HR" sz="2000" b="0" dirty="0"/>
              <a:t>Osmislite tekst zadatka kojim biste pomoću </a:t>
            </a:r>
            <a:r>
              <a:rPr lang="hr-HR" sz="2000" b="0" dirty="0" err="1"/>
              <a:t>čestičnog</a:t>
            </a:r>
            <a:r>
              <a:rPr lang="hr-HR" sz="2000" b="0" dirty="0"/>
              <a:t> crteža </a:t>
            </a:r>
          </a:p>
          <a:p>
            <a:r>
              <a:rPr lang="hr-HR" sz="2000" b="0" dirty="0"/>
              <a:t>     provjerili ostvarenost zadanih odgojno-obrazovnih ishoda.</a:t>
            </a:r>
          </a:p>
          <a:p>
            <a:r>
              <a:rPr lang="hr-HR" sz="2000" b="0" dirty="0"/>
              <a:t> </a:t>
            </a:r>
          </a:p>
          <a:p>
            <a:r>
              <a:rPr lang="hr-HR" sz="2000" dirty="0"/>
              <a:t>3</a:t>
            </a:r>
            <a:r>
              <a:rPr lang="hr-HR" sz="2000"/>
              <a:t>. </a:t>
            </a:r>
            <a:r>
              <a:rPr lang="hr-HR" sz="2000" b="0" dirty="0"/>
              <a:t>Predložite metodu kojom biste vrednovali rješavanje zadataka s  </a:t>
            </a:r>
          </a:p>
          <a:p>
            <a:r>
              <a:rPr lang="hr-HR" sz="2000" b="0" dirty="0"/>
              <a:t>    </a:t>
            </a:r>
            <a:r>
              <a:rPr lang="hr-HR" sz="2000" b="0" dirty="0" err="1"/>
              <a:t>čestičnim</a:t>
            </a:r>
            <a:r>
              <a:rPr lang="hr-HR" sz="2000" b="0" dirty="0"/>
              <a:t> crtežom.</a:t>
            </a:r>
          </a:p>
          <a:p>
            <a:endParaRPr lang="hr-HR" dirty="0"/>
          </a:p>
          <a:p>
            <a:pPr marL="342900" indent="-342900">
              <a:buAutoNum type="arabicPeriod"/>
            </a:pPr>
            <a:endParaRPr lang="hr-HR" dirty="0"/>
          </a:p>
        </p:txBody>
      </p:sp>
    </p:spTree>
    <p:extLst>
      <p:ext uri="{BB962C8B-B14F-4D97-AF65-F5344CB8AC3E}">
        <p14:creationId xmlns:p14="http://schemas.microsoft.com/office/powerpoint/2010/main" val="3097244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F071D14-9ED1-41ED-B497-14A6C71B4C33}"/>
              </a:ext>
            </a:extLst>
          </p:cNvPr>
          <p:cNvSpPr>
            <a:spLocks noGrp="1"/>
          </p:cNvSpPr>
          <p:nvPr>
            <p:ph type="title"/>
          </p:nvPr>
        </p:nvSpPr>
        <p:spPr>
          <a:xfrm>
            <a:off x="423766" y="4514952"/>
            <a:ext cx="8229600" cy="1143000"/>
          </a:xfrm>
        </p:spPr>
        <p:txBody>
          <a:bodyPr/>
          <a:lstStyle/>
          <a:p>
            <a:pPr algn="l"/>
            <a:r>
              <a:rPr lang="hr-HR" sz="1800" dirty="0"/>
              <a:t>Legenda:             model molekule klorovodika                  model </a:t>
            </a:r>
            <a:r>
              <a:rPr lang="hr-HR" sz="1800" dirty="0" err="1"/>
              <a:t>kloridnoga</a:t>
            </a:r>
            <a:r>
              <a:rPr lang="hr-HR" sz="1800" dirty="0"/>
              <a:t> iona </a:t>
            </a:r>
            <a:br>
              <a:rPr lang="hr-HR" sz="1800" dirty="0"/>
            </a:br>
            <a:r>
              <a:rPr lang="hr-HR" sz="1800" dirty="0"/>
              <a:t>             </a:t>
            </a:r>
            <a:br>
              <a:rPr lang="hr-HR" sz="1800" dirty="0"/>
            </a:br>
            <a:r>
              <a:rPr lang="hr-HR" sz="1800" dirty="0"/>
              <a:t>                            model </a:t>
            </a:r>
            <a:r>
              <a:rPr lang="hr-HR" sz="1800" dirty="0" err="1"/>
              <a:t>oksonijeva</a:t>
            </a:r>
            <a:r>
              <a:rPr lang="hr-HR" sz="1800" dirty="0"/>
              <a:t> iona        </a:t>
            </a:r>
          </a:p>
        </p:txBody>
      </p:sp>
      <p:pic>
        <p:nvPicPr>
          <p:cNvPr id="5" name="Slika 4">
            <a:extLst>
              <a:ext uri="{FF2B5EF4-FFF2-40B4-BE49-F238E27FC236}">
                <a16:creationId xmlns:a16="http://schemas.microsoft.com/office/drawing/2014/main" id="{F2362933-806B-4276-AAC1-37FD3F24D7D3}"/>
              </a:ext>
            </a:extLst>
          </p:cNvPr>
          <p:cNvPicPr>
            <a:picLocks noChangeAspect="1"/>
          </p:cNvPicPr>
          <p:nvPr/>
        </p:nvPicPr>
        <p:blipFill>
          <a:blip r:embed="rId2"/>
          <a:stretch>
            <a:fillRect/>
          </a:stretch>
        </p:blipFill>
        <p:spPr>
          <a:xfrm>
            <a:off x="1804702" y="5086452"/>
            <a:ext cx="431442" cy="495837"/>
          </a:xfrm>
          <a:prstGeom prst="rect">
            <a:avLst/>
          </a:prstGeom>
        </p:spPr>
      </p:pic>
      <p:pic>
        <p:nvPicPr>
          <p:cNvPr id="8" name="Slika 7">
            <a:extLst>
              <a:ext uri="{FF2B5EF4-FFF2-40B4-BE49-F238E27FC236}">
                <a16:creationId xmlns:a16="http://schemas.microsoft.com/office/drawing/2014/main" id="{8A4C41AD-5031-4452-BDB5-D7351DAAC9BF}"/>
              </a:ext>
            </a:extLst>
          </p:cNvPr>
          <p:cNvPicPr>
            <a:picLocks noChangeAspect="1"/>
          </p:cNvPicPr>
          <p:nvPr/>
        </p:nvPicPr>
        <p:blipFill>
          <a:blip r:embed="rId3"/>
          <a:stretch>
            <a:fillRect/>
          </a:stretch>
        </p:blipFill>
        <p:spPr>
          <a:xfrm>
            <a:off x="5724128" y="4591675"/>
            <a:ext cx="519675" cy="401153"/>
          </a:xfrm>
          <a:prstGeom prst="rect">
            <a:avLst/>
          </a:prstGeom>
        </p:spPr>
      </p:pic>
      <p:pic>
        <p:nvPicPr>
          <p:cNvPr id="11" name="Slika 10">
            <a:extLst>
              <a:ext uri="{FF2B5EF4-FFF2-40B4-BE49-F238E27FC236}">
                <a16:creationId xmlns:a16="http://schemas.microsoft.com/office/drawing/2014/main" id="{B28A3FE8-76ED-4671-92E8-002AAB3C2047}"/>
              </a:ext>
            </a:extLst>
          </p:cNvPr>
          <p:cNvPicPr>
            <a:picLocks noChangeAspect="1"/>
          </p:cNvPicPr>
          <p:nvPr/>
        </p:nvPicPr>
        <p:blipFill>
          <a:blip r:embed="rId4"/>
          <a:stretch>
            <a:fillRect/>
          </a:stretch>
        </p:blipFill>
        <p:spPr>
          <a:xfrm>
            <a:off x="1804702" y="4591676"/>
            <a:ext cx="470919" cy="401153"/>
          </a:xfrm>
          <a:prstGeom prst="rect">
            <a:avLst/>
          </a:prstGeom>
        </p:spPr>
      </p:pic>
      <p:pic>
        <p:nvPicPr>
          <p:cNvPr id="13" name="Slika 12">
            <a:extLst>
              <a:ext uri="{FF2B5EF4-FFF2-40B4-BE49-F238E27FC236}">
                <a16:creationId xmlns:a16="http://schemas.microsoft.com/office/drawing/2014/main" id="{E3DD3003-B0B6-4EF9-AD06-0D4EB27FE3DC}"/>
              </a:ext>
            </a:extLst>
          </p:cNvPr>
          <p:cNvPicPr>
            <a:picLocks noChangeAspect="1"/>
          </p:cNvPicPr>
          <p:nvPr/>
        </p:nvPicPr>
        <p:blipFill>
          <a:blip r:embed="rId5"/>
          <a:stretch>
            <a:fillRect/>
          </a:stretch>
        </p:blipFill>
        <p:spPr>
          <a:xfrm>
            <a:off x="299560" y="1916832"/>
            <a:ext cx="8544880" cy="2239348"/>
          </a:xfrm>
          <a:prstGeom prst="rect">
            <a:avLst/>
          </a:prstGeom>
        </p:spPr>
      </p:pic>
    </p:spTree>
    <p:extLst>
      <p:ext uri="{BB962C8B-B14F-4D97-AF65-F5344CB8AC3E}">
        <p14:creationId xmlns:p14="http://schemas.microsoft.com/office/powerpoint/2010/main" val="2152558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F071D14-9ED1-41ED-B497-14A6C71B4C33}"/>
              </a:ext>
            </a:extLst>
          </p:cNvPr>
          <p:cNvSpPr>
            <a:spLocks noGrp="1"/>
          </p:cNvSpPr>
          <p:nvPr>
            <p:ph type="title"/>
          </p:nvPr>
        </p:nvSpPr>
        <p:spPr>
          <a:xfrm>
            <a:off x="474603" y="4770771"/>
            <a:ext cx="8229600" cy="1143000"/>
          </a:xfrm>
        </p:spPr>
        <p:txBody>
          <a:bodyPr/>
          <a:lstStyle/>
          <a:p>
            <a:pPr algn="l"/>
            <a:r>
              <a:rPr lang="hr-HR" sz="1800" dirty="0"/>
              <a:t>Legenda:             model molekule klorovodika               model </a:t>
            </a:r>
            <a:r>
              <a:rPr lang="hr-HR" sz="1800" dirty="0" err="1"/>
              <a:t>kloridnoga</a:t>
            </a:r>
            <a:r>
              <a:rPr lang="hr-HR" sz="1800" dirty="0"/>
              <a:t> iona </a:t>
            </a:r>
            <a:br>
              <a:rPr lang="hr-HR" sz="1800" dirty="0"/>
            </a:br>
            <a:r>
              <a:rPr lang="hr-HR" sz="1800" dirty="0"/>
              <a:t>             </a:t>
            </a:r>
            <a:br>
              <a:rPr lang="hr-HR" sz="1800" dirty="0"/>
            </a:br>
            <a:r>
              <a:rPr lang="hr-HR" sz="1800" dirty="0"/>
              <a:t>                            model </a:t>
            </a:r>
            <a:r>
              <a:rPr lang="hr-HR" sz="1800" dirty="0" err="1"/>
              <a:t>oksonijeva</a:t>
            </a:r>
            <a:r>
              <a:rPr lang="hr-HR" sz="1800" dirty="0"/>
              <a:t> iona        </a:t>
            </a:r>
          </a:p>
        </p:txBody>
      </p:sp>
      <p:pic>
        <p:nvPicPr>
          <p:cNvPr id="5" name="Slika 4">
            <a:extLst>
              <a:ext uri="{FF2B5EF4-FFF2-40B4-BE49-F238E27FC236}">
                <a16:creationId xmlns:a16="http://schemas.microsoft.com/office/drawing/2014/main" id="{F2362933-806B-4276-AAC1-37FD3F24D7D3}"/>
              </a:ext>
            </a:extLst>
          </p:cNvPr>
          <p:cNvPicPr>
            <a:picLocks noChangeAspect="1"/>
          </p:cNvPicPr>
          <p:nvPr/>
        </p:nvPicPr>
        <p:blipFill>
          <a:blip r:embed="rId2"/>
          <a:stretch>
            <a:fillRect/>
          </a:stretch>
        </p:blipFill>
        <p:spPr>
          <a:xfrm>
            <a:off x="1816020" y="5399476"/>
            <a:ext cx="431442" cy="495837"/>
          </a:xfrm>
          <a:prstGeom prst="rect">
            <a:avLst/>
          </a:prstGeom>
        </p:spPr>
      </p:pic>
      <p:pic>
        <p:nvPicPr>
          <p:cNvPr id="8" name="Slika 7">
            <a:extLst>
              <a:ext uri="{FF2B5EF4-FFF2-40B4-BE49-F238E27FC236}">
                <a16:creationId xmlns:a16="http://schemas.microsoft.com/office/drawing/2014/main" id="{8A4C41AD-5031-4452-BDB5-D7351DAAC9BF}"/>
              </a:ext>
            </a:extLst>
          </p:cNvPr>
          <p:cNvPicPr>
            <a:picLocks noChangeAspect="1"/>
          </p:cNvPicPr>
          <p:nvPr/>
        </p:nvPicPr>
        <p:blipFill>
          <a:blip r:embed="rId3"/>
          <a:stretch>
            <a:fillRect/>
          </a:stretch>
        </p:blipFill>
        <p:spPr>
          <a:xfrm>
            <a:off x="5580112" y="4863731"/>
            <a:ext cx="519675" cy="401153"/>
          </a:xfrm>
          <a:prstGeom prst="rect">
            <a:avLst/>
          </a:prstGeom>
        </p:spPr>
      </p:pic>
      <p:pic>
        <p:nvPicPr>
          <p:cNvPr id="11" name="Slika 10">
            <a:extLst>
              <a:ext uri="{FF2B5EF4-FFF2-40B4-BE49-F238E27FC236}">
                <a16:creationId xmlns:a16="http://schemas.microsoft.com/office/drawing/2014/main" id="{B28A3FE8-76ED-4671-92E8-002AAB3C2047}"/>
              </a:ext>
            </a:extLst>
          </p:cNvPr>
          <p:cNvPicPr>
            <a:picLocks noChangeAspect="1"/>
          </p:cNvPicPr>
          <p:nvPr/>
        </p:nvPicPr>
        <p:blipFill>
          <a:blip r:embed="rId4"/>
          <a:stretch>
            <a:fillRect/>
          </a:stretch>
        </p:blipFill>
        <p:spPr>
          <a:xfrm>
            <a:off x="1835696" y="4881440"/>
            <a:ext cx="470919" cy="401153"/>
          </a:xfrm>
          <a:prstGeom prst="rect">
            <a:avLst/>
          </a:prstGeom>
        </p:spPr>
      </p:pic>
      <p:pic>
        <p:nvPicPr>
          <p:cNvPr id="13" name="Slika 12">
            <a:extLst>
              <a:ext uri="{FF2B5EF4-FFF2-40B4-BE49-F238E27FC236}">
                <a16:creationId xmlns:a16="http://schemas.microsoft.com/office/drawing/2014/main" id="{E3DD3003-B0B6-4EF9-AD06-0D4EB27FE3DC}"/>
              </a:ext>
            </a:extLst>
          </p:cNvPr>
          <p:cNvPicPr>
            <a:picLocks noChangeAspect="1"/>
          </p:cNvPicPr>
          <p:nvPr/>
        </p:nvPicPr>
        <p:blipFill>
          <a:blip r:embed="rId5"/>
          <a:stretch>
            <a:fillRect/>
          </a:stretch>
        </p:blipFill>
        <p:spPr>
          <a:xfrm>
            <a:off x="564258" y="2754000"/>
            <a:ext cx="8050290" cy="2109731"/>
          </a:xfrm>
          <a:prstGeom prst="rect">
            <a:avLst/>
          </a:prstGeom>
        </p:spPr>
      </p:pic>
      <p:sp>
        <p:nvSpPr>
          <p:cNvPr id="3" name="TekstniOkvir 2">
            <a:extLst>
              <a:ext uri="{FF2B5EF4-FFF2-40B4-BE49-F238E27FC236}">
                <a16:creationId xmlns:a16="http://schemas.microsoft.com/office/drawing/2014/main" id="{27B2A592-5AD8-4ED3-9438-AD36F417811D}"/>
              </a:ext>
            </a:extLst>
          </p:cNvPr>
          <p:cNvSpPr txBox="1"/>
          <p:nvPr/>
        </p:nvSpPr>
        <p:spPr>
          <a:xfrm>
            <a:off x="179512" y="738892"/>
            <a:ext cx="8784976" cy="2092881"/>
          </a:xfrm>
          <a:prstGeom prst="rect">
            <a:avLst/>
          </a:prstGeom>
          <a:noFill/>
        </p:spPr>
        <p:txBody>
          <a:bodyPr wrap="square" rtlCol="0">
            <a:spAutoFit/>
          </a:bodyPr>
          <a:lstStyle/>
          <a:p>
            <a:r>
              <a:rPr lang="hr-HR" sz="2400" dirty="0"/>
              <a:t>Zadatak</a:t>
            </a:r>
          </a:p>
          <a:p>
            <a:endParaRPr lang="hr-HR" sz="2200" dirty="0"/>
          </a:p>
          <a:p>
            <a:pPr>
              <a:buClr>
                <a:schemeClr val="accent5">
                  <a:lumMod val="75000"/>
                </a:schemeClr>
              </a:buClr>
            </a:pPr>
            <a:r>
              <a:rPr lang="hr-HR" sz="2200" dirty="0">
                <a:latin typeface="Segoe UI Semilight"/>
                <a:cs typeface="Segoe UI Semilight"/>
              </a:rPr>
              <a:t>1. a) </a:t>
            </a:r>
            <a:r>
              <a:rPr lang="hr-HR" sz="2200" b="0" dirty="0">
                <a:latin typeface="Segoe UI Semilight"/>
                <a:cs typeface="Segoe UI Semilight"/>
              </a:rPr>
              <a:t>Koji </a:t>
            </a:r>
            <a:r>
              <a:rPr lang="hr-HR" sz="2200" b="0" dirty="0" err="1">
                <a:latin typeface="Segoe UI Semilight"/>
                <a:cs typeface="Segoe UI Semilight"/>
              </a:rPr>
              <a:t>čestični</a:t>
            </a:r>
            <a:r>
              <a:rPr lang="hr-HR" sz="2200" b="0" dirty="0">
                <a:latin typeface="Segoe UI Semilight"/>
                <a:cs typeface="Segoe UI Semilight"/>
              </a:rPr>
              <a:t> crtež </a:t>
            </a:r>
            <a:r>
              <a:rPr lang="hr-HR" sz="2200" dirty="0">
                <a:latin typeface="Segoe UI Semilight"/>
                <a:cs typeface="Segoe UI Semilight"/>
              </a:rPr>
              <a:t>A-C </a:t>
            </a:r>
            <a:r>
              <a:rPr lang="hr-HR" sz="2200" b="0" dirty="0">
                <a:latin typeface="Segoe UI Semilight"/>
                <a:cs typeface="Segoe UI Semilight"/>
              </a:rPr>
              <a:t>prikazuje vodenu otopinu </a:t>
            </a:r>
            <a:r>
              <a:rPr lang="hr-HR" sz="2200" b="0" dirty="0" err="1">
                <a:latin typeface="Segoe UI Semilight"/>
                <a:cs typeface="Segoe UI Semilight"/>
              </a:rPr>
              <a:t>klorovodične</a:t>
            </a:r>
            <a:r>
              <a:rPr lang="hr-HR" sz="2200" b="0" dirty="0">
                <a:latin typeface="Segoe UI Semilight"/>
                <a:cs typeface="Segoe UI Semilight"/>
              </a:rPr>
              <a:t> kiseline? </a:t>
            </a:r>
            <a:r>
              <a:rPr lang="hr-HR" sz="2200" b="0" dirty="0">
                <a:solidFill>
                  <a:prstClr val="black"/>
                </a:solidFill>
                <a:latin typeface="Segoe UI Semilight" panose="020B0402040204020203" pitchFamily="34" charset="0"/>
                <a:cs typeface="Segoe UI Semilight" panose="020B0402040204020203" pitchFamily="34" charset="0"/>
              </a:rPr>
              <a:t>Bijela boja unutar okvira predstavlja molekule vode koje okružuju čestice.</a:t>
            </a:r>
            <a:r>
              <a:rPr lang="hr-HR" sz="2200" b="0" dirty="0">
                <a:solidFill>
                  <a:srgbClr val="4472C4"/>
                </a:solidFill>
                <a:latin typeface="Segoe UI Semilight" panose="020B0402040204020203" pitchFamily="34" charset="0"/>
                <a:cs typeface="Segoe UI Semilight" panose="020B0402040204020203" pitchFamily="34" charset="0"/>
              </a:rPr>
              <a:t> </a:t>
            </a:r>
            <a:r>
              <a:rPr lang="hr-HR" sz="2200" b="0" dirty="0">
                <a:latin typeface="Segoe UI Semilight" panose="020B0402040204020203" pitchFamily="34" charset="0"/>
                <a:cs typeface="Segoe UI Semilight" panose="020B0402040204020203" pitchFamily="34" charset="0"/>
              </a:rPr>
              <a:t>Objasni.</a:t>
            </a:r>
            <a:endParaRPr lang="hr-HR" sz="2200" b="0" dirty="0">
              <a:latin typeface="Segoe UI Semilight"/>
              <a:cs typeface="Segoe UI Semilight"/>
            </a:endParaRPr>
          </a:p>
          <a:p>
            <a:endParaRPr lang="hr-HR" dirty="0"/>
          </a:p>
        </p:txBody>
      </p:sp>
      <p:sp>
        <p:nvSpPr>
          <p:cNvPr id="9" name="TekstniOkvir 8">
            <a:extLst>
              <a:ext uri="{FF2B5EF4-FFF2-40B4-BE49-F238E27FC236}">
                <a16:creationId xmlns:a16="http://schemas.microsoft.com/office/drawing/2014/main" id="{42E4ADE3-1A92-4B2D-871D-BB4AD7AF0648}"/>
              </a:ext>
            </a:extLst>
          </p:cNvPr>
          <p:cNvSpPr txBox="1"/>
          <p:nvPr/>
        </p:nvSpPr>
        <p:spPr>
          <a:xfrm>
            <a:off x="441135" y="6058320"/>
            <a:ext cx="8524691" cy="430887"/>
          </a:xfrm>
          <a:prstGeom prst="rect">
            <a:avLst/>
          </a:prstGeom>
          <a:noFill/>
        </p:spPr>
        <p:txBody>
          <a:bodyPr wrap="square">
            <a:spAutoFit/>
          </a:bodyPr>
          <a:lstStyle/>
          <a:p>
            <a:r>
              <a:rPr lang="hr-HR" sz="2200" dirty="0">
                <a:latin typeface="+mj-lt"/>
                <a:cs typeface="Segoe UI Semilight" panose="020B0402040204020203" pitchFamily="34" charset="0"/>
              </a:rPr>
              <a:t>R: </a:t>
            </a:r>
            <a:r>
              <a:rPr lang="hr-HR" sz="2200" b="0" dirty="0" err="1">
                <a:solidFill>
                  <a:schemeClr val="accent6">
                    <a:lumMod val="75000"/>
                  </a:schemeClr>
                </a:solidFill>
                <a:latin typeface="+mj-lt"/>
                <a:cs typeface="Segoe UI Semilight" panose="020B0402040204020203" pitchFamily="34" charset="0"/>
              </a:rPr>
              <a:t>Čestični</a:t>
            </a:r>
            <a:r>
              <a:rPr lang="hr-HR" sz="2200" b="0" dirty="0">
                <a:solidFill>
                  <a:schemeClr val="accent6">
                    <a:lumMod val="75000"/>
                  </a:schemeClr>
                </a:solidFill>
                <a:latin typeface="+mj-lt"/>
                <a:cs typeface="Segoe UI Semilight" panose="020B0402040204020203" pitchFamily="34" charset="0"/>
              </a:rPr>
              <a:t> crtež </a:t>
            </a:r>
            <a:r>
              <a:rPr lang="hr-HR" sz="2200" dirty="0">
                <a:solidFill>
                  <a:schemeClr val="accent6">
                    <a:lumMod val="75000"/>
                  </a:schemeClr>
                </a:solidFill>
                <a:latin typeface="+mj-lt"/>
                <a:cs typeface="Segoe UI Semilight" panose="020B0402040204020203" pitchFamily="34" charset="0"/>
              </a:rPr>
              <a:t>B</a:t>
            </a:r>
            <a:r>
              <a:rPr lang="hr-HR" sz="2200" b="0" dirty="0">
                <a:solidFill>
                  <a:schemeClr val="accent6">
                    <a:lumMod val="75000"/>
                  </a:schemeClr>
                </a:solidFill>
                <a:latin typeface="+mj-lt"/>
                <a:cs typeface="Segoe UI Semilight" panose="020B0402040204020203" pitchFamily="34" charset="0"/>
              </a:rPr>
              <a:t> prikazuje vodenu otopinu </a:t>
            </a:r>
            <a:r>
              <a:rPr lang="hr-HR" sz="2200" b="0" dirty="0" err="1">
                <a:solidFill>
                  <a:schemeClr val="accent6">
                    <a:lumMod val="75000"/>
                  </a:schemeClr>
                </a:solidFill>
                <a:latin typeface="+mj-lt"/>
                <a:cs typeface="Segoe UI Semilight" panose="020B0402040204020203" pitchFamily="34" charset="0"/>
              </a:rPr>
              <a:t>klorovodične</a:t>
            </a:r>
            <a:r>
              <a:rPr lang="hr-HR" sz="2200" b="0" dirty="0">
                <a:solidFill>
                  <a:schemeClr val="accent6">
                    <a:lumMod val="75000"/>
                  </a:schemeClr>
                </a:solidFill>
                <a:latin typeface="+mj-lt"/>
                <a:cs typeface="Segoe UI Semilight" panose="020B0402040204020203" pitchFamily="34" charset="0"/>
              </a:rPr>
              <a:t> kiseline. </a:t>
            </a:r>
            <a:endParaRPr lang="hr-HR" sz="2200" b="0" dirty="0">
              <a:solidFill>
                <a:schemeClr val="accent6">
                  <a:lumMod val="75000"/>
                </a:schemeClr>
              </a:solidFill>
              <a:latin typeface="+mj-lt"/>
            </a:endParaRPr>
          </a:p>
        </p:txBody>
      </p:sp>
    </p:spTree>
    <p:extLst>
      <p:ext uri="{BB962C8B-B14F-4D97-AF65-F5344CB8AC3E}">
        <p14:creationId xmlns:p14="http://schemas.microsoft.com/office/powerpoint/2010/main" val="20248892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niOkvir 3">
            <a:extLst>
              <a:ext uri="{FF2B5EF4-FFF2-40B4-BE49-F238E27FC236}">
                <a16:creationId xmlns:a16="http://schemas.microsoft.com/office/drawing/2014/main" id="{590D3652-736D-4BA5-93CA-F40D352D902D}"/>
              </a:ext>
            </a:extLst>
          </p:cNvPr>
          <p:cNvSpPr txBox="1"/>
          <p:nvPr/>
        </p:nvSpPr>
        <p:spPr>
          <a:xfrm>
            <a:off x="395536" y="908720"/>
            <a:ext cx="8352928" cy="6211957"/>
          </a:xfrm>
          <a:prstGeom prst="rect">
            <a:avLst/>
          </a:prstGeom>
          <a:noFill/>
        </p:spPr>
        <p:txBody>
          <a:bodyPr wrap="square">
            <a:spAutoFit/>
          </a:bodyPr>
          <a:lstStyle/>
          <a:p>
            <a:pPr defTabSz="685800" fontAlgn="auto">
              <a:spcBef>
                <a:spcPts val="0"/>
              </a:spcBef>
              <a:spcAft>
                <a:spcPts val="900"/>
              </a:spcAft>
              <a:buClr>
                <a:srgbClr val="5B9BD5">
                  <a:lumMod val="75000"/>
                </a:srgbClr>
              </a:buClr>
              <a:defRPr/>
            </a:pPr>
            <a:r>
              <a:rPr lang="hr-HR" sz="2200" dirty="0">
                <a:latin typeface="+mj-lt"/>
                <a:cs typeface="Segoe UI Semilight" panose="020B0402040204020203" pitchFamily="34" charset="0"/>
              </a:rPr>
              <a:t>1. b) </a:t>
            </a:r>
            <a:r>
              <a:rPr lang="hr-HR" sz="2200" b="0" dirty="0">
                <a:latin typeface="+mj-lt"/>
                <a:cs typeface="Segoe UI Semilight" panose="020B0402040204020203" pitchFamily="34" charset="0"/>
              </a:rPr>
              <a:t>Jednadžbom kemijske reakcije prikažite razlaganje       </a:t>
            </a:r>
          </a:p>
          <a:p>
            <a:pPr defTabSz="685800" fontAlgn="auto">
              <a:spcBef>
                <a:spcPts val="0"/>
              </a:spcBef>
              <a:spcAft>
                <a:spcPts val="1200"/>
              </a:spcAft>
              <a:buClr>
                <a:srgbClr val="5B9BD5">
                  <a:lumMod val="75000"/>
                </a:srgbClr>
              </a:buClr>
              <a:defRPr/>
            </a:pPr>
            <a:r>
              <a:rPr lang="hr-HR" sz="2200" b="0" dirty="0">
                <a:latin typeface="+mj-lt"/>
                <a:cs typeface="Segoe UI Semilight" panose="020B0402040204020203" pitchFamily="34" charset="0"/>
              </a:rPr>
              <a:t>    </a:t>
            </a:r>
            <a:r>
              <a:rPr lang="hr-HR" sz="2200" b="0" dirty="0" err="1">
                <a:latin typeface="+mj-lt"/>
                <a:cs typeface="Segoe UI Semilight" panose="020B0402040204020203" pitchFamily="34" charset="0"/>
              </a:rPr>
              <a:t>klorovodične</a:t>
            </a:r>
            <a:r>
              <a:rPr lang="hr-HR" sz="2200" b="0" dirty="0">
                <a:latin typeface="+mj-lt"/>
                <a:cs typeface="Segoe UI Semilight" panose="020B0402040204020203" pitchFamily="34" charset="0"/>
              </a:rPr>
              <a:t> kiseline na ione.</a:t>
            </a:r>
          </a:p>
          <a:p>
            <a:pPr defTabSz="685800" fontAlgn="auto">
              <a:spcBef>
                <a:spcPts val="0"/>
              </a:spcBef>
              <a:spcAft>
                <a:spcPts val="2400"/>
              </a:spcAft>
              <a:buClr>
                <a:srgbClr val="5B9BD5">
                  <a:lumMod val="75000"/>
                </a:srgbClr>
              </a:buClr>
              <a:defRPr/>
            </a:pPr>
            <a:r>
              <a:rPr lang="hr-HR" sz="2200" b="0" dirty="0">
                <a:latin typeface="+mj-lt"/>
                <a:cs typeface="Segoe UI Semilight" panose="020B0402040204020203" pitchFamily="34" charset="0"/>
              </a:rPr>
              <a:t>    </a:t>
            </a:r>
            <a:r>
              <a:rPr lang="hr-HR" sz="2200" dirty="0">
                <a:latin typeface="+mj-lt"/>
                <a:cs typeface="Segoe UI Semilight" panose="020B0402040204020203" pitchFamily="34" charset="0"/>
              </a:rPr>
              <a:t>R: </a:t>
            </a:r>
            <a:r>
              <a:rPr lang="hr-HR" sz="2200" b="0" dirty="0">
                <a:solidFill>
                  <a:srgbClr val="002060"/>
                </a:solidFill>
                <a:latin typeface="+mj-lt"/>
                <a:cs typeface="Segoe UI Semilight" panose="020B0402040204020203" pitchFamily="34" charset="0"/>
              </a:rPr>
              <a:t>HCl(</a:t>
            </a:r>
            <a:r>
              <a:rPr lang="hr-HR" sz="2200" b="0" dirty="0" err="1">
                <a:solidFill>
                  <a:srgbClr val="002060"/>
                </a:solidFill>
                <a:latin typeface="+mj-lt"/>
                <a:cs typeface="Segoe UI Semilight" panose="020B0402040204020203" pitchFamily="34" charset="0"/>
              </a:rPr>
              <a:t>aq</a:t>
            </a:r>
            <a:r>
              <a:rPr lang="hr-HR" sz="2200" b="0" dirty="0">
                <a:solidFill>
                  <a:srgbClr val="002060"/>
                </a:solidFill>
                <a:latin typeface="+mj-lt"/>
                <a:cs typeface="Segoe UI Semilight" panose="020B0402040204020203" pitchFamily="34" charset="0"/>
              </a:rPr>
              <a:t>) + H</a:t>
            </a:r>
            <a:r>
              <a:rPr lang="hr-HR" sz="2200" b="0" baseline="-25000" dirty="0">
                <a:solidFill>
                  <a:srgbClr val="002060"/>
                </a:solidFill>
                <a:latin typeface="+mj-lt"/>
                <a:cs typeface="Segoe UI Semilight" panose="020B0402040204020203" pitchFamily="34" charset="0"/>
              </a:rPr>
              <a:t>2</a:t>
            </a:r>
            <a:r>
              <a:rPr lang="hr-HR" sz="2200" b="0" dirty="0">
                <a:solidFill>
                  <a:srgbClr val="002060"/>
                </a:solidFill>
                <a:latin typeface="+mj-lt"/>
                <a:cs typeface="Segoe UI Semilight" panose="020B0402040204020203" pitchFamily="34" charset="0"/>
              </a:rPr>
              <a:t>O(l) → H</a:t>
            </a:r>
            <a:r>
              <a:rPr lang="hr-HR" sz="2200" b="0" baseline="-25000" dirty="0">
                <a:solidFill>
                  <a:srgbClr val="002060"/>
                </a:solidFill>
                <a:latin typeface="+mj-lt"/>
                <a:cs typeface="Segoe UI Semilight" panose="020B0402040204020203" pitchFamily="34" charset="0"/>
              </a:rPr>
              <a:t>3</a:t>
            </a:r>
            <a:r>
              <a:rPr lang="hr-HR" sz="2200" b="0" dirty="0">
                <a:solidFill>
                  <a:srgbClr val="002060"/>
                </a:solidFill>
                <a:latin typeface="+mj-lt"/>
                <a:cs typeface="Segoe UI Semilight" panose="020B0402040204020203" pitchFamily="34" charset="0"/>
              </a:rPr>
              <a:t>O</a:t>
            </a:r>
            <a:r>
              <a:rPr lang="hr-HR" sz="2200" b="0" baseline="30000" dirty="0">
                <a:solidFill>
                  <a:srgbClr val="002060"/>
                </a:solidFill>
                <a:latin typeface="+mj-lt"/>
                <a:cs typeface="Segoe UI Semilight" panose="020B0402040204020203" pitchFamily="34" charset="0"/>
              </a:rPr>
              <a:t>+</a:t>
            </a:r>
            <a:r>
              <a:rPr lang="hr-HR" sz="2200" b="0" dirty="0">
                <a:solidFill>
                  <a:srgbClr val="002060"/>
                </a:solidFill>
                <a:latin typeface="+mj-lt"/>
                <a:cs typeface="Segoe UI Semilight" panose="020B0402040204020203" pitchFamily="34" charset="0"/>
              </a:rPr>
              <a:t>(</a:t>
            </a:r>
            <a:r>
              <a:rPr lang="hr-HR" sz="2200" b="0" dirty="0" err="1">
                <a:solidFill>
                  <a:srgbClr val="002060"/>
                </a:solidFill>
                <a:latin typeface="+mj-lt"/>
                <a:cs typeface="Segoe UI Semilight" panose="020B0402040204020203" pitchFamily="34" charset="0"/>
              </a:rPr>
              <a:t>aq</a:t>
            </a:r>
            <a:r>
              <a:rPr lang="hr-HR" sz="2200" b="0" dirty="0">
                <a:solidFill>
                  <a:srgbClr val="002060"/>
                </a:solidFill>
                <a:latin typeface="+mj-lt"/>
                <a:cs typeface="Segoe UI Semilight" panose="020B0402040204020203" pitchFamily="34" charset="0"/>
              </a:rPr>
              <a:t>) + Cl</a:t>
            </a:r>
            <a:r>
              <a:rPr lang="hr-HR" sz="2200" b="0" baseline="30000" dirty="0">
                <a:solidFill>
                  <a:srgbClr val="002060"/>
                </a:solidFill>
                <a:latin typeface="+mj-lt"/>
                <a:cs typeface="Segoe UI Semilight" panose="020B0402040204020203" pitchFamily="34" charset="0"/>
              </a:rPr>
              <a:t>−</a:t>
            </a:r>
            <a:r>
              <a:rPr lang="hr-HR" sz="2200" b="0" dirty="0">
                <a:solidFill>
                  <a:srgbClr val="002060"/>
                </a:solidFill>
                <a:latin typeface="+mj-lt"/>
                <a:cs typeface="Segoe UI Semilight" panose="020B0402040204020203" pitchFamily="34" charset="0"/>
              </a:rPr>
              <a:t>(</a:t>
            </a:r>
            <a:r>
              <a:rPr lang="hr-HR" sz="2200" b="0" dirty="0" err="1">
                <a:solidFill>
                  <a:srgbClr val="002060"/>
                </a:solidFill>
                <a:latin typeface="+mj-lt"/>
                <a:cs typeface="Segoe UI Semilight" panose="020B0402040204020203" pitchFamily="34" charset="0"/>
              </a:rPr>
              <a:t>aq</a:t>
            </a:r>
            <a:r>
              <a:rPr lang="hr-HR" sz="2200" b="0" dirty="0">
                <a:solidFill>
                  <a:srgbClr val="002060"/>
                </a:solidFill>
                <a:latin typeface="+mj-lt"/>
                <a:cs typeface="Segoe UI Semilight" panose="020B0402040204020203" pitchFamily="34" charset="0"/>
              </a:rPr>
              <a:t>)</a:t>
            </a:r>
          </a:p>
          <a:p>
            <a:pPr defTabSz="685800" fontAlgn="auto">
              <a:spcBef>
                <a:spcPts val="0"/>
              </a:spcBef>
              <a:spcAft>
                <a:spcPts val="450"/>
              </a:spcAft>
              <a:buClr>
                <a:srgbClr val="5B9BD5">
                  <a:lumMod val="75000"/>
                </a:srgbClr>
              </a:buClr>
              <a:defRPr/>
            </a:pPr>
            <a:r>
              <a:rPr lang="hr-HR" sz="2200" dirty="0">
                <a:latin typeface="+mj-lt"/>
                <a:cs typeface="Segoe UI Semilight" panose="020B0402040204020203" pitchFamily="34" charset="0"/>
              </a:rPr>
              <a:t>1. c) </a:t>
            </a:r>
            <a:r>
              <a:rPr lang="hr-HR" sz="2200" b="0" dirty="0">
                <a:latin typeface="+mj-lt"/>
                <a:cs typeface="Segoe UI Semilight" panose="020B0402040204020203" pitchFamily="34" charset="0"/>
              </a:rPr>
              <a:t>Što će se dogoditi s brojem </a:t>
            </a:r>
            <a:r>
              <a:rPr lang="hr-HR" sz="2200" b="0" dirty="0" err="1">
                <a:latin typeface="+mj-lt"/>
                <a:cs typeface="Segoe UI Semilight" panose="020B0402040204020203" pitchFamily="34" charset="0"/>
              </a:rPr>
              <a:t>oksonijevih</a:t>
            </a:r>
            <a:r>
              <a:rPr lang="hr-HR" sz="2200" b="0" dirty="0">
                <a:latin typeface="+mj-lt"/>
                <a:cs typeface="Segoe UI Semilight" panose="020B0402040204020203" pitchFamily="34" charset="0"/>
              </a:rPr>
              <a:t> iona ako </a:t>
            </a:r>
          </a:p>
          <a:p>
            <a:pPr defTabSz="685800" fontAlgn="auto">
              <a:spcBef>
                <a:spcPts val="0"/>
              </a:spcBef>
              <a:spcAft>
                <a:spcPts val="1200"/>
              </a:spcAft>
              <a:buClr>
                <a:srgbClr val="5B9BD5">
                  <a:lumMod val="75000"/>
                </a:srgbClr>
              </a:buClr>
              <a:defRPr/>
            </a:pPr>
            <a:r>
              <a:rPr lang="hr-HR" sz="2200" b="0" dirty="0">
                <a:latin typeface="+mj-lt"/>
                <a:cs typeface="Segoe UI Semilight" panose="020B0402040204020203" pitchFamily="34" charset="0"/>
              </a:rPr>
              <a:t>    </a:t>
            </a:r>
            <a:r>
              <a:rPr lang="hr-HR" sz="2200" b="0" dirty="0" err="1">
                <a:latin typeface="+mj-lt"/>
                <a:cs typeface="Segoe UI Semilight" panose="020B0402040204020203" pitchFamily="34" charset="0"/>
              </a:rPr>
              <a:t>klorovodičnoj</a:t>
            </a:r>
            <a:r>
              <a:rPr lang="hr-HR" sz="2200" b="0" dirty="0">
                <a:latin typeface="+mj-lt"/>
                <a:cs typeface="Segoe UI Semilight" panose="020B0402040204020203" pitchFamily="34" charset="0"/>
              </a:rPr>
              <a:t> kiselini dodate deset kapi sumporne kiseline?</a:t>
            </a:r>
          </a:p>
          <a:p>
            <a:pPr defTabSz="685800" fontAlgn="auto">
              <a:spcBef>
                <a:spcPts val="0"/>
              </a:spcBef>
              <a:spcAft>
                <a:spcPts val="2400"/>
              </a:spcAft>
              <a:buClr>
                <a:srgbClr val="5B9BD5">
                  <a:lumMod val="75000"/>
                </a:srgbClr>
              </a:buClr>
              <a:defRPr/>
            </a:pPr>
            <a:r>
              <a:rPr lang="hr-HR" sz="2200" b="0" dirty="0">
                <a:latin typeface="+mj-lt"/>
                <a:cs typeface="Segoe UI Semilight" panose="020B0402040204020203" pitchFamily="34" charset="0"/>
              </a:rPr>
              <a:t>    </a:t>
            </a:r>
            <a:r>
              <a:rPr lang="hr-HR" sz="2200" dirty="0">
                <a:latin typeface="+mj-lt"/>
                <a:cs typeface="Segoe UI Semilight" panose="020B0402040204020203" pitchFamily="34" charset="0"/>
              </a:rPr>
              <a:t>R: </a:t>
            </a:r>
            <a:r>
              <a:rPr lang="hr-HR" sz="2200" b="0" dirty="0">
                <a:solidFill>
                  <a:srgbClr val="002060"/>
                </a:solidFill>
                <a:latin typeface="+mj-lt"/>
                <a:cs typeface="Segoe UI Semilight" panose="020B0402040204020203" pitchFamily="34" charset="0"/>
              </a:rPr>
              <a:t>Broj će se </a:t>
            </a:r>
            <a:r>
              <a:rPr lang="hr-HR" sz="2200" b="0" dirty="0" err="1">
                <a:solidFill>
                  <a:srgbClr val="002060"/>
                </a:solidFill>
                <a:latin typeface="+mj-lt"/>
                <a:cs typeface="Segoe UI Semilight" panose="020B0402040204020203" pitchFamily="34" charset="0"/>
              </a:rPr>
              <a:t>oksonijevih</a:t>
            </a:r>
            <a:r>
              <a:rPr lang="hr-HR" sz="2200" b="0" dirty="0">
                <a:solidFill>
                  <a:srgbClr val="002060"/>
                </a:solidFill>
                <a:latin typeface="+mj-lt"/>
                <a:cs typeface="Segoe UI Semilight" panose="020B0402040204020203" pitchFamily="34" charset="0"/>
              </a:rPr>
              <a:t> iona povećati.</a:t>
            </a:r>
          </a:p>
          <a:p>
            <a:pPr marL="0" marR="0" lvl="0" indent="0" algn="l" defTabSz="914400" rtl="0" eaLnBrk="1" fontAlgn="auto" latinLnBrk="0" hangingPunct="1">
              <a:lnSpc>
                <a:spcPct val="100000"/>
              </a:lnSpc>
              <a:spcBef>
                <a:spcPts val="0"/>
              </a:spcBef>
              <a:spcAft>
                <a:spcPts val="600"/>
              </a:spcAft>
              <a:buClr>
                <a:srgbClr val="5B9BD5">
                  <a:lumMod val="75000"/>
                </a:srgbClr>
              </a:buClr>
              <a:buSzTx/>
              <a:buFontTx/>
              <a:buNone/>
              <a:tabLst/>
              <a:defRPr/>
            </a:pPr>
            <a:r>
              <a:rPr lang="hr-HR" sz="2200" dirty="0">
                <a:latin typeface="+mj-lt"/>
                <a:cs typeface="Segoe UI Semilight" panose="020B0402040204020203" pitchFamily="34" charset="0"/>
              </a:rPr>
              <a:t>1. d) </a:t>
            </a:r>
            <a:r>
              <a:rPr lang="hr-HR" sz="2200" b="0" dirty="0">
                <a:solidFill>
                  <a:prstClr val="black"/>
                </a:solidFill>
                <a:latin typeface="+mj-lt"/>
                <a:cs typeface="Segoe UI Semilight" panose="020B0402040204020203" pitchFamily="34" charset="0"/>
              </a:rPr>
              <a:t>Kolika je pH-vrijednost </a:t>
            </a:r>
            <a:r>
              <a:rPr lang="hr-HR" sz="2200" b="0" dirty="0" err="1">
                <a:solidFill>
                  <a:prstClr val="black"/>
                </a:solidFill>
                <a:latin typeface="+mj-lt"/>
                <a:cs typeface="Segoe UI Semilight" panose="020B0402040204020203" pitchFamily="34" charset="0"/>
              </a:rPr>
              <a:t>klorovodične</a:t>
            </a:r>
            <a:r>
              <a:rPr lang="hr-HR" sz="2200" b="0" dirty="0">
                <a:solidFill>
                  <a:prstClr val="black"/>
                </a:solidFill>
                <a:latin typeface="+mj-lt"/>
                <a:cs typeface="Segoe UI Semilight" panose="020B0402040204020203" pitchFamily="34" charset="0"/>
              </a:rPr>
              <a:t> kiseline? Zaokružite  </a:t>
            </a:r>
          </a:p>
          <a:p>
            <a:pPr marL="0" marR="0" lvl="0" indent="0" algn="l" defTabSz="914400" rtl="0" eaLnBrk="1" fontAlgn="auto" latinLnBrk="0" hangingPunct="1">
              <a:lnSpc>
                <a:spcPct val="100000"/>
              </a:lnSpc>
              <a:spcBef>
                <a:spcPts val="0"/>
              </a:spcBef>
              <a:spcAft>
                <a:spcPts val="600"/>
              </a:spcAft>
              <a:buClr>
                <a:srgbClr val="5B9BD5">
                  <a:lumMod val="75000"/>
                </a:srgbClr>
              </a:buClr>
              <a:buSzTx/>
              <a:buFontTx/>
              <a:buNone/>
              <a:tabLst/>
              <a:defRPr/>
            </a:pPr>
            <a:r>
              <a:rPr lang="hr-HR" sz="2200" b="0" dirty="0">
                <a:solidFill>
                  <a:prstClr val="black"/>
                </a:solidFill>
                <a:latin typeface="+mj-lt"/>
                <a:cs typeface="Segoe UI Semilight" panose="020B0402040204020203" pitchFamily="34" charset="0"/>
              </a:rPr>
              <a:t>    slovo uz točan odgovor.</a:t>
            </a:r>
          </a:p>
          <a:p>
            <a:pPr marL="0" marR="0" lvl="0" indent="0" algn="l" defTabSz="914400" rtl="0" eaLnBrk="1" fontAlgn="auto" latinLnBrk="0" hangingPunct="1">
              <a:lnSpc>
                <a:spcPct val="100000"/>
              </a:lnSpc>
              <a:spcBef>
                <a:spcPts val="0"/>
              </a:spcBef>
              <a:spcAft>
                <a:spcPts val="600"/>
              </a:spcAft>
              <a:buClr>
                <a:srgbClr val="5B9BD5">
                  <a:lumMod val="75000"/>
                </a:srgbClr>
              </a:buClr>
              <a:buSzTx/>
              <a:buFontTx/>
              <a:buNone/>
              <a:tabLst/>
              <a:defRPr/>
            </a:pPr>
            <a:r>
              <a:rPr lang="hr-HR" sz="2200" b="0" dirty="0">
                <a:latin typeface="+mj-lt"/>
                <a:cs typeface="Segoe UI Semilight" panose="020B0402040204020203" pitchFamily="34" charset="0"/>
              </a:rPr>
              <a:t>        </a:t>
            </a:r>
            <a:r>
              <a:rPr lang="hr-HR" sz="2200" dirty="0">
                <a:latin typeface="+mj-lt"/>
                <a:cs typeface="Segoe UI Semilight" panose="020B0402040204020203" pitchFamily="34" charset="0"/>
              </a:rPr>
              <a:t>A </a:t>
            </a:r>
            <a:r>
              <a:rPr lang="hr-HR" sz="2200" b="0" dirty="0">
                <a:latin typeface="+mj-lt"/>
                <a:cs typeface="Segoe UI Semilight" panose="020B0402040204020203" pitchFamily="34" charset="0"/>
              </a:rPr>
              <a:t> pH = 7</a:t>
            </a:r>
          </a:p>
          <a:p>
            <a:pPr>
              <a:spcAft>
                <a:spcPts val="600"/>
              </a:spcAft>
              <a:buClr>
                <a:srgbClr val="5B9BD5">
                  <a:lumMod val="75000"/>
                </a:srgbClr>
              </a:buClr>
              <a:defRPr/>
            </a:pPr>
            <a:r>
              <a:rPr lang="hr-HR" sz="2200" b="0" dirty="0">
                <a:latin typeface="+mj-lt"/>
                <a:cs typeface="Segoe UI Semilight" panose="020B0402040204020203" pitchFamily="34" charset="0"/>
              </a:rPr>
              <a:t>        </a:t>
            </a:r>
            <a:r>
              <a:rPr lang="hr-HR" sz="2200" dirty="0">
                <a:latin typeface="+mj-lt"/>
                <a:cs typeface="Segoe UI Semilight" panose="020B0402040204020203" pitchFamily="34" charset="0"/>
              </a:rPr>
              <a:t>B</a:t>
            </a:r>
            <a:r>
              <a:rPr lang="hr-HR" sz="2200" b="0" dirty="0">
                <a:latin typeface="+mj-lt"/>
                <a:cs typeface="Segoe UI Semilight" panose="020B0402040204020203" pitchFamily="34" charset="0"/>
              </a:rPr>
              <a:t>  pH </a:t>
            </a:r>
            <a:r>
              <a:rPr lang="hr-HR" sz="2200" b="0" dirty="0">
                <a:solidFill>
                  <a:prstClr val="black"/>
                </a:solidFill>
                <a:latin typeface="+mj-lt"/>
                <a:cs typeface="Segoe UI Semilight" panose="020B0402040204020203" pitchFamily="34" charset="0"/>
              </a:rPr>
              <a:t>&gt;</a:t>
            </a:r>
            <a:r>
              <a:rPr lang="hr-HR" sz="2200" b="0" dirty="0">
                <a:latin typeface="+mj-lt"/>
                <a:cs typeface="Segoe UI Semilight" panose="020B0402040204020203" pitchFamily="34" charset="0"/>
              </a:rPr>
              <a:t> 7</a:t>
            </a:r>
            <a:r>
              <a:rPr lang="hr-HR" sz="2200" b="0" dirty="0">
                <a:solidFill>
                  <a:prstClr val="black"/>
                </a:solidFill>
                <a:latin typeface="+mj-lt"/>
                <a:cs typeface="Segoe UI Semilight" panose="020B0402040204020203" pitchFamily="34" charset="0"/>
              </a:rPr>
              <a:t> </a:t>
            </a:r>
          </a:p>
          <a:p>
            <a:pPr>
              <a:spcAft>
                <a:spcPts val="600"/>
              </a:spcAft>
              <a:buClr>
                <a:srgbClr val="5B9BD5">
                  <a:lumMod val="75000"/>
                </a:srgbClr>
              </a:buClr>
              <a:defRPr/>
            </a:pPr>
            <a:r>
              <a:rPr lang="hr-HR" sz="2200" b="0" dirty="0">
                <a:solidFill>
                  <a:prstClr val="black"/>
                </a:solidFill>
                <a:latin typeface="+mj-lt"/>
                <a:cs typeface="Segoe UI Semilight" panose="020B0402040204020203" pitchFamily="34" charset="0"/>
              </a:rPr>
              <a:t>        </a:t>
            </a:r>
            <a:r>
              <a:rPr lang="hr-HR" sz="2200" dirty="0">
                <a:latin typeface="+mj-lt"/>
                <a:cs typeface="Segoe UI Semilight" panose="020B0402040204020203" pitchFamily="34" charset="0"/>
              </a:rPr>
              <a:t>C</a:t>
            </a:r>
            <a:r>
              <a:rPr lang="hr-HR" sz="2200" b="0" dirty="0">
                <a:solidFill>
                  <a:prstClr val="black"/>
                </a:solidFill>
                <a:latin typeface="+mj-lt"/>
                <a:cs typeface="Segoe UI Semilight" panose="020B0402040204020203" pitchFamily="34" charset="0"/>
              </a:rPr>
              <a:t>  pH </a:t>
            </a:r>
            <a:r>
              <a:rPr lang="hr-HR" sz="2200" b="0" dirty="0">
                <a:latin typeface="+mj-lt"/>
                <a:cs typeface="Segoe UI Semilight" panose="020B0402040204020203" pitchFamily="34" charset="0"/>
              </a:rPr>
              <a:t>&lt;</a:t>
            </a:r>
            <a:r>
              <a:rPr lang="hr-HR" sz="2200" b="0" dirty="0">
                <a:solidFill>
                  <a:prstClr val="black"/>
                </a:solidFill>
                <a:latin typeface="+mj-lt"/>
                <a:cs typeface="Segoe UI Semilight" panose="020B0402040204020203" pitchFamily="34" charset="0"/>
              </a:rPr>
              <a:t> 7</a:t>
            </a:r>
          </a:p>
          <a:p>
            <a:pPr>
              <a:spcAft>
                <a:spcPts val="1800"/>
              </a:spcAft>
              <a:buClr>
                <a:srgbClr val="5B9BD5">
                  <a:lumMod val="75000"/>
                </a:srgbClr>
              </a:buClr>
              <a:defRPr/>
            </a:pPr>
            <a:r>
              <a:rPr lang="hr-HR" sz="2200" dirty="0">
                <a:latin typeface="+mj-lt"/>
                <a:cs typeface="Segoe UI Semilight" panose="020B0402040204020203" pitchFamily="34" charset="0"/>
              </a:rPr>
              <a:t>    R: </a:t>
            </a:r>
            <a:r>
              <a:rPr lang="hr-HR" sz="2200" b="0" dirty="0">
                <a:solidFill>
                  <a:srgbClr val="002060"/>
                </a:solidFill>
                <a:latin typeface="+mj-lt"/>
                <a:cs typeface="Segoe UI Semilight" panose="020B0402040204020203" pitchFamily="34" charset="0"/>
              </a:rPr>
              <a:t>Točan odgovor je </a:t>
            </a:r>
            <a:r>
              <a:rPr lang="hr-HR" sz="2200" dirty="0">
                <a:solidFill>
                  <a:srgbClr val="002060"/>
                </a:solidFill>
                <a:latin typeface="+mj-lt"/>
                <a:cs typeface="Segoe UI Semilight" panose="020B0402040204020203" pitchFamily="34" charset="0"/>
              </a:rPr>
              <a:t>C</a:t>
            </a:r>
            <a:r>
              <a:rPr lang="hr-HR" sz="2200" b="0" dirty="0">
                <a:solidFill>
                  <a:srgbClr val="002060"/>
                </a:solidFill>
                <a:latin typeface="+mj-lt"/>
                <a:cs typeface="Segoe UI Semilight" panose="020B0402040204020203" pitchFamily="34" charset="0"/>
              </a:rPr>
              <a:t>.</a:t>
            </a:r>
          </a:p>
          <a:p>
            <a:pPr>
              <a:spcAft>
                <a:spcPts val="1800"/>
              </a:spcAft>
              <a:buClr>
                <a:srgbClr val="5B9BD5">
                  <a:lumMod val="75000"/>
                </a:srgbClr>
              </a:buClr>
              <a:defRPr/>
            </a:pPr>
            <a:endParaRPr lang="hr-HR" sz="2200" b="0" dirty="0">
              <a:solidFill>
                <a:prstClr val="black"/>
              </a:solidFill>
              <a:latin typeface="+mj-lt"/>
              <a:cs typeface="Segoe UI Semilight" panose="020B0402040204020203" pitchFamily="34" charset="0"/>
            </a:endParaRPr>
          </a:p>
        </p:txBody>
      </p:sp>
    </p:spTree>
    <p:extLst>
      <p:ext uri="{BB962C8B-B14F-4D97-AF65-F5344CB8AC3E}">
        <p14:creationId xmlns:p14="http://schemas.microsoft.com/office/powerpoint/2010/main" val="184070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niOkvir 6">
            <a:extLst>
              <a:ext uri="{FF2B5EF4-FFF2-40B4-BE49-F238E27FC236}">
                <a16:creationId xmlns:a16="http://schemas.microsoft.com/office/drawing/2014/main" id="{A2B50885-7946-4DB7-859A-EB6AC8E3C56E}"/>
              </a:ext>
            </a:extLst>
          </p:cNvPr>
          <p:cNvSpPr txBox="1"/>
          <p:nvPr/>
        </p:nvSpPr>
        <p:spPr>
          <a:xfrm>
            <a:off x="323528" y="1052736"/>
            <a:ext cx="8496944" cy="461665"/>
          </a:xfrm>
          <a:prstGeom prst="rect">
            <a:avLst/>
          </a:prstGeom>
          <a:noFill/>
        </p:spPr>
        <p:txBody>
          <a:bodyPr wrap="square" rtlCol="0">
            <a:spAutoFit/>
          </a:bodyPr>
          <a:lstStyle/>
          <a:p>
            <a:r>
              <a:rPr lang="hr-HR" sz="2400" dirty="0"/>
              <a:t>Vrste pamćenja</a:t>
            </a:r>
          </a:p>
        </p:txBody>
      </p:sp>
      <p:pic>
        <p:nvPicPr>
          <p:cNvPr id="3" name="Slika 2">
            <a:extLst>
              <a:ext uri="{FF2B5EF4-FFF2-40B4-BE49-F238E27FC236}">
                <a16:creationId xmlns:a16="http://schemas.microsoft.com/office/drawing/2014/main" id="{B57D177B-650D-4810-976C-5D3B73223386}"/>
              </a:ext>
            </a:extLst>
          </p:cNvPr>
          <p:cNvPicPr>
            <a:picLocks noChangeAspect="1"/>
          </p:cNvPicPr>
          <p:nvPr/>
        </p:nvPicPr>
        <p:blipFill>
          <a:blip r:embed="rId2"/>
          <a:stretch>
            <a:fillRect/>
          </a:stretch>
        </p:blipFill>
        <p:spPr>
          <a:xfrm>
            <a:off x="179512" y="2120857"/>
            <a:ext cx="5472608" cy="3775622"/>
          </a:xfrm>
          <a:prstGeom prst="rect">
            <a:avLst/>
          </a:prstGeom>
        </p:spPr>
      </p:pic>
      <p:sp>
        <p:nvSpPr>
          <p:cNvPr id="4" name="TekstniOkvir 3">
            <a:extLst>
              <a:ext uri="{FF2B5EF4-FFF2-40B4-BE49-F238E27FC236}">
                <a16:creationId xmlns:a16="http://schemas.microsoft.com/office/drawing/2014/main" id="{33822C45-4E3E-4FF7-A0E4-12DA14E8ECCB}"/>
              </a:ext>
            </a:extLst>
          </p:cNvPr>
          <p:cNvSpPr txBox="1"/>
          <p:nvPr/>
        </p:nvSpPr>
        <p:spPr>
          <a:xfrm flipH="1">
            <a:off x="5940152" y="1948190"/>
            <a:ext cx="3024336" cy="3924151"/>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hr-HR" dirty="0"/>
              <a:t>Senzorno pamćenje</a:t>
            </a:r>
          </a:p>
          <a:p>
            <a:r>
              <a:rPr lang="hr-HR" dirty="0"/>
              <a:t>    </a:t>
            </a:r>
            <a:r>
              <a:rPr lang="hr-HR" b="0" dirty="0"/>
              <a:t>informacija se prima </a:t>
            </a:r>
          </a:p>
          <a:p>
            <a:r>
              <a:rPr lang="hr-HR" b="0" dirty="0"/>
              <a:t>    putem osjetila</a:t>
            </a:r>
          </a:p>
          <a:p>
            <a:endParaRPr lang="hr-HR" b="0" dirty="0"/>
          </a:p>
          <a:p>
            <a:pPr marL="285750" indent="-285750">
              <a:spcAft>
                <a:spcPts val="600"/>
              </a:spcAft>
              <a:buFont typeface="Wingdings" panose="05000000000000000000" pitchFamily="2" charset="2"/>
              <a:buChar char="Ø"/>
            </a:pPr>
            <a:r>
              <a:rPr lang="hr-HR" dirty="0"/>
              <a:t>Kratkoročno pamćenje</a:t>
            </a:r>
          </a:p>
          <a:p>
            <a:r>
              <a:rPr lang="hr-HR" b="0" dirty="0"/>
              <a:t>    može zadržati oko 7      </a:t>
            </a:r>
          </a:p>
          <a:p>
            <a:r>
              <a:rPr lang="hr-HR" b="0" dirty="0"/>
              <a:t>    informacija bez   </a:t>
            </a:r>
          </a:p>
          <a:p>
            <a:r>
              <a:rPr lang="hr-HR" b="0" dirty="0"/>
              <a:t>    vježbanja</a:t>
            </a:r>
          </a:p>
          <a:p>
            <a:endParaRPr lang="hr-HR" b="0" dirty="0"/>
          </a:p>
          <a:p>
            <a:pPr marL="285750" indent="-285750">
              <a:spcAft>
                <a:spcPts val="600"/>
              </a:spcAft>
              <a:buFont typeface="Wingdings" panose="05000000000000000000" pitchFamily="2" charset="2"/>
              <a:buChar char="Ø"/>
            </a:pPr>
            <a:r>
              <a:rPr lang="hr-HR" dirty="0"/>
              <a:t>Dugoročno pamćenje</a:t>
            </a:r>
          </a:p>
          <a:p>
            <a:r>
              <a:rPr lang="hr-HR" b="0" dirty="0"/>
              <a:t>     nije ograničeno,   </a:t>
            </a:r>
          </a:p>
          <a:p>
            <a:r>
              <a:rPr lang="hr-HR" b="0" dirty="0"/>
              <a:t>     informacije se brzo ne   </a:t>
            </a:r>
          </a:p>
          <a:p>
            <a:r>
              <a:rPr lang="hr-HR" b="0" dirty="0"/>
              <a:t>     zaboravljaju</a:t>
            </a:r>
            <a:endParaRPr lang="hr-HR" dirty="0"/>
          </a:p>
        </p:txBody>
      </p:sp>
      <p:sp>
        <p:nvSpPr>
          <p:cNvPr id="8" name="TekstniOkvir 7">
            <a:extLst>
              <a:ext uri="{FF2B5EF4-FFF2-40B4-BE49-F238E27FC236}">
                <a16:creationId xmlns:a16="http://schemas.microsoft.com/office/drawing/2014/main" id="{157F3409-EEC0-440C-A4BD-3AF8775D34C4}"/>
              </a:ext>
            </a:extLst>
          </p:cNvPr>
          <p:cNvSpPr txBox="1"/>
          <p:nvPr/>
        </p:nvSpPr>
        <p:spPr>
          <a:xfrm>
            <a:off x="323528" y="6121464"/>
            <a:ext cx="8712968"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1</a:t>
            </a:r>
            <a:r>
              <a:rPr lang="hr-HR" sz="1800" b="0" i="0" u="none" strike="noStrike" baseline="0" dirty="0">
                <a:solidFill>
                  <a:srgbClr val="000000"/>
                </a:solidFill>
                <a:latin typeface="Times New Roman" panose="02020603050405020304" pitchFamily="18" charset="0"/>
              </a:rPr>
              <a:t>. Vrste pamćenja (Atkinson i </a:t>
            </a:r>
            <a:r>
              <a:rPr lang="hr-HR" sz="1800" b="0" i="0" u="none" strike="noStrike" baseline="0" dirty="0" err="1">
                <a:solidFill>
                  <a:srgbClr val="000000"/>
                </a:solidFill>
                <a:latin typeface="Times New Roman" panose="02020603050405020304" pitchFamily="18" charset="0"/>
              </a:rPr>
              <a:t>Shiffrin</a:t>
            </a:r>
            <a:r>
              <a:rPr lang="hr-HR" sz="1800" b="0" i="0" u="none" strike="noStrike" baseline="0" dirty="0">
                <a:solidFill>
                  <a:srgbClr val="000000"/>
                </a:solidFill>
                <a:latin typeface="Times New Roman" panose="02020603050405020304" pitchFamily="18" charset="0"/>
              </a:rPr>
              <a:t>, 1968.) </a:t>
            </a:r>
            <a:endParaRPr lang="hr-HR" dirty="0"/>
          </a:p>
        </p:txBody>
      </p:sp>
    </p:spTree>
    <p:extLst>
      <p:ext uri="{BB962C8B-B14F-4D97-AF65-F5344CB8AC3E}">
        <p14:creationId xmlns:p14="http://schemas.microsoft.com/office/powerpoint/2010/main" val="4564750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32656"/>
            <a:ext cx="8352928" cy="400110"/>
          </a:xfrm>
          <a:prstGeom prst="rect">
            <a:avLst/>
          </a:prstGeom>
        </p:spPr>
        <p:txBody>
          <a:bodyPr wrap="square">
            <a:spAutoFit/>
          </a:bodyPr>
          <a:lstStyle/>
          <a:p>
            <a:r>
              <a:rPr lang="hr-HR" sz="2000" b="0" dirty="0">
                <a:solidFill>
                  <a:srgbClr val="000000"/>
                </a:solidFill>
                <a:latin typeface="Calibri" panose="020F0502020204030204" pitchFamily="34" charset="0"/>
              </a:rPr>
              <a:t> </a:t>
            </a:r>
            <a:endParaRPr lang="hr-HR" sz="2000" dirty="0"/>
          </a:p>
        </p:txBody>
      </p:sp>
      <p:sp>
        <p:nvSpPr>
          <p:cNvPr id="5" name="Rectangle 4"/>
          <p:cNvSpPr/>
          <p:nvPr/>
        </p:nvSpPr>
        <p:spPr>
          <a:xfrm>
            <a:off x="143508" y="735955"/>
            <a:ext cx="8856984" cy="6724918"/>
          </a:xfrm>
          <a:prstGeom prst="rect">
            <a:avLst/>
          </a:prstGeom>
        </p:spPr>
        <p:txBody>
          <a:bodyPr wrap="square">
            <a:spAutoFit/>
          </a:bodyPr>
          <a:lstStyle/>
          <a:p>
            <a:pPr algn="just">
              <a:spcAft>
                <a:spcPts val="600"/>
              </a:spcAft>
            </a:pPr>
            <a:r>
              <a:rPr lang="hr-HR" sz="2000" dirty="0">
                <a:latin typeface="+mj-lt"/>
                <a:ea typeface="Times New Roman" panose="02020603050405020304" pitchFamily="18" charset="0"/>
              </a:rPr>
              <a:t>Literaturni navodi</a:t>
            </a:r>
          </a:p>
          <a:p>
            <a:pPr marL="342900" indent="-342900" algn="just">
              <a:buAutoNum type="arabicPeriod"/>
            </a:pPr>
            <a:r>
              <a:rPr lang="en-US" b="0" i="0" dirty="0">
                <a:solidFill>
                  <a:srgbClr val="121212"/>
                </a:solidFill>
                <a:effectLst/>
                <a:latin typeface="Times New Roman" panose="02020603050405020304" pitchFamily="18" charset="0"/>
                <a:cs typeface="Times New Roman" panose="02020603050405020304" pitchFamily="18" charset="0"/>
              </a:rPr>
              <a:t>Atkinson, R. C., &amp; Shiffrin, R. M. (1968). Chapter: Human memory: A proposed system </a:t>
            </a:r>
            <a:r>
              <a:rPr lang="hr-HR" b="0" i="0" dirty="0">
                <a:solidFill>
                  <a:srgbClr val="121212"/>
                </a:solidFill>
                <a:effectLst/>
                <a:latin typeface="Times New Roman" panose="02020603050405020304" pitchFamily="18" charset="0"/>
                <a:cs typeface="Times New Roman" panose="02020603050405020304" pitchFamily="18" charset="0"/>
              </a:rPr>
              <a:t>  </a:t>
            </a:r>
          </a:p>
          <a:p>
            <a:pPr algn="just"/>
            <a:r>
              <a:rPr lang="hr-HR" b="0" dirty="0">
                <a:solidFill>
                  <a:srgbClr val="121212"/>
                </a:solidFill>
                <a:latin typeface="Times New Roman" panose="02020603050405020304" pitchFamily="18" charset="0"/>
                <a:cs typeface="Times New Roman" panose="02020603050405020304" pitchFamily="18" charset="0"/>
              </a:rPr>
              <a:t>      </a:t>
            </a:r>
            <a:r>
              <a:rPr lang="en-US" b="0" i="0" dirty="0">
                <a:solidFill>
                  <a:srgbClr val="121212"/>
                </a:solidFill>
                <a:effectLst/>
                <a:latin typeface="Times New Roman" panose="02020603050405020304" pitchFamily="18" charset="0"/>
                <a:cs typeface="Times New Roman" panose="02020603050405020304" pitchFamily="18" charset="0"/>
              </a:rPr>
              <a:t>and its control processes. In Spence, K. W., &amp; Spence, J. T. </a:t>
            </a:r>
            <a:r>
              <a:rPr lang="en-US" b="0" i="1" dirty="0">
                <a:solidFill>
                  <a:srgbClr val="121212"/>
                </a:solidFill>
                <a:effectLst/>
                <a:latin typeface="Times New Roman" panose="02020603050405020304" pitchFamily="18" charset="0"/>
                <a:cs typeface="Times New Roman" panose="02020603050405020304" pitchFamily="18" charset="0"/>
              </a:rPr>
              <a:t>The psychology of learning </a:t>
            </a:r>
            <a:endParaRPr lang="hr-HR" b="0" i="1" dirty="0">
              <a:solidFill>
                <a:srgbClr val="121212"/>
              </a:solidFill>
              <a:effectLst/>
              <a:latin typeface="Times New Roman" panose="02020603050405020304" pitchFamily="18" charset="0"/>
              <a:cs typeface="Times New Roman" panose="02020603050405020304" pitchFamily="18" charset="0"/>
            </a:endParaRPr>
          </a:p>
          <a:p>
            <a:pPr algn="just">
              <a:spcAft>
                <a:spcPts val="1200"/>
              </a:spcAft>
            </a:pPr>
            <a:r>
              <a:rPr lang="hr-HR" b="0" i="1" dirty="0">
                <a:solidFill>
                  <a:srgbClr val="121212"/>
                </a:solidFill>
                <a:latin typeface="Times New Roman" panose="02020603050405020304" pitchFamily="18" charset="0"/>
                <a:cs typeface="Times New Roman" panose="02020603050405020304" pitchFamily="18" charset="0"/>
              </a:rPr>
              <a:t>      </a:t>
            </a:r>
            <a:r>
              <a:rPr lang="en-US" b="0" i="1" dirty="0">
                <a:solidFill>
                  <a:srgbClr val="121212"/>
                </a:solidFill>
                <a:effectLst/>
                <a:latin typeface="Times New Roman" panose="02020603050405020304" pitchFamily="18" charset="0"/>
                <a:cs typeface="Times New Roman" panose="02020603050405020304" pitchFamily="18" charset="0"/>
              </a:rPr>
              <a:t>and motivation</a:t>
            </a:r>
            <a:r>
              <a:rPr lang="en-US" b="0" i="0" dirty="0">
                <a:solidFill>
                  <a:srgbClr val="121212"/>
                </a:solidFill>
                <a:effectLst/>
                <a:latin typeface="Times New Roman" panose="02020603050405020304" pitchFamily="18" charset="0"/>
                <a:cs typeface="Times New Roman" panose="02020603050405020304" pitchFamily="18" charset="0"/>
              </a:rPr>
              <a:t> (Volume 2). New York: Academic Press. pp. 89–195</a:t>
            </a:r>
            <a:r>
              <a:rPr lang="en-US" b="0" i="0" dirty="0">
                <a:solidFill>
                  <a:srgbClr val="121212"/>
                </a:solidFill>
                <a:effectLst/>
                <a:latin typeface="noto sans" panose="020B0502040504020204" pitchFamily="34"/>
              </a:rPr>
              <a:t>.</a:t>
            </a:r>
            <a:endParaRPr lang="hr-HR" sz="2000" dirty="0">
              <a:latin typeface="+mj-lt"/>
              <a:ea typeface="Times New Roman" panose="02020603050405020304" pitchFamily="18" charset="0"/>
            </a:endParaRPr>
          </a:p>
          <a:p>
            <a:pPr algn="l"/>
            <a:r>
              <a:rPr lang="hr-HR" b="0" dirty="0">
                <a:latin typeface="Times New Roman" panose="02020603050405020304" pitchFamily="18" charset="0"/>
                <a:cs typeface="Times New Roman" panose="02020603050405020304" pitchFamily="18" charset="0"/>
              </a:rPr>
              <a:t>1</a:t>
            </a:r>
            <a:r>
              <a:rPr lang="hr-HR" sz="2000" b="0" dirty="0">
                <a:latin typeface="Times New Roman" panose="02020603050405020304" pitchFamily="18" charset="0"/>
                <a:cs typeface="Times New Roman" panose="02020603050405020304" pitchFamily="18" charset="0"/>
              </a:rPr>
              <a:t>.</a:t>
            </a:r>
            <a:r>
              <a:rPr lang="hr-HR" b="0" dirty="0">
                <a:latin typeface="Times New Roman" panose="02020603050405020304" pitchFamily="18" charset="0"/>
                <a:cs typeface="Times New Roman" panose="02020603050405020304" pitchFamily="18" charset="0"/>
              </a:rPr>
              <a:t> </a:t>
            </a:r>
            <a:r>
              <a:rPr lang="en-US" sz="1800" b="0" i="0" u="none" strike="noStrike" baseline="0" dirty="0">
                <a:latin typeface="MinionPro-Capt"/>
              </a:rPr>
              <a:t> </a:t>
            </a:r>
            <a:r>
              <a:rPr lang="hr-HR" sz="1800" b="0" i="0" u="none" strike="noStrike" baseline="0" dirty="0">
                <a:latin typeface="MinionPro-Capt"/>
              </a:rPr>
              <a:t> </a:t>
            </a:r>
            <a:r>
              <a:rPr lang="en-US" sz="1800" b="0" i="0" u="none" strike="noStrike" baseline="0" dirty="0" err="1">
                <a:latin typeface="Times New Roman" panose="02020603050405020304" pitchFamily="18" charset="0"/>
                <a:cs typeface="Times New Roman" panose="02020603050405020304" pitchFamily="18" charset="0"/>
              </a:rPr>
              <a:t>Sweller</a:t>
            </a:r>
            <a:r>
              <a:rPr lang="en-US" sz="1800" b="0" i="0" u="none" strike="noStrike" baseline="0" dirty="0">
                <a:latin typeface="Times New Roman" panose="02020603050405020304" pitchFamily="18" charset="0"/>
                <a:cs typeface="Times New Roman" panose="02020603050405020304" pitchFamily="18" charset="0"/>
              </a:rPr>
              <a:t>, J. (2010). Cognitive Load Theory: Recent Theoretical Advances. In J.L. </a:t>
            </a:r>
            <a:r>
              <a:rPr lang="en-US" sz="1800" b="0" i="0" u="none" strike="noStrike" baseline="0" dirty="0" err="1">
                <a:latin typeface="Times New Roman" panose="02020603050405020304" pitchFamily="18" charset="0"/>
                <a:cs typeface="Times New Roman" panose="02020603050405020304" pitchFamily="18" charset="0"/>
              </a:rPr>
              <a:t>Plass</a:t>
            </a:r>
            <a:r>
              <a:rPr lang="en-US" sz="1800" b="0" i="0" u="none" strike="noStrike" baseline="0" dirty="0">
                <a:latin typeface="Times New Roman" panose="02020603050405020304" pitchFamily="18" charset="0"/>
                <a:cs typeface="Times New Roman" panose="02020603050405020304" pitchFamily="18" charset="0"/>
              </a:rPr>
              <a:t>, R.</a:t>
            </a:r>
          </a:p>
          <a:p>
            <a:pPr algn="l"/>
            <a:r>
              <a:rPr lang="hr-HR" sz="1800" b="0" i="0" u="none" strike="noStrike" baseline="0" dirty="0">
                <a:latin typeface="Times New Roman" panose="02020603050405020304" pitchFamily="18" charset="0"/>
                <a:cs typeface="Times New Roman" panose="02020603050405020304" pitchFamily="18" charset="0"/>
              </a:rPr>
              <a:t>      </a:t>
            </a:r>
            <a:r>
              <a:rPr lang="en-US" sz="1800" b="0" i="0" u="none" strike="noStrike" baseline="0" dirty="0">
                <a:latin typeface="Times New Roman" panose="02020603050405020304" pitchFamily="18" charset="0"/>
                <a:cs typeface="Times New Roman" panose="02020603050405020304" pitchFamily="18" charset="0"/>
              </a:rPr>
              <a:t>Moreno &amp; R. </a:t>
            </a:r>
            <a:r>
              <a:rPr lang="en-US" sz="1800" b="0" i="0" u="none" strike="noStrike" baseline="0" dirty="0" err="1">
                <a:latin typeface="Times New Roman" panose="02020603050405020304" pitchFamily="18" charset="0"/>
                <a:cs typeface="Times New Roman" panose="02020603050405020304" pitchFamily="18" charset="0"/>
              </a:rPr>
              <a:t>Brünken</a:t>
            </a:r>
            <a:r>
              <a:rPr lang="en-US" sz="1800" b="0" i="0" u="none" strike="noStrike" baseline="0" dirty="0">
                <a:latin typeface="Times New Roman" panose="02020603050405020304" pitchFamily="18" charset="0"/>
                <a:cs typeface="Times New Roman" panose="02020603050405020304" pitchFamily="18" charset="0"/>
              </a:rPr>
              <a:t> (Eds.), </a:t>
            </a:r>
            <a:r>
              <a:rPr lang="en-US" sz="1800" b="0" i="1" u="none" strike="noStrike" baseline="0" dirty="0">
                <a:latin typeface="Times New Roman" panose="02020603050405020304" pitchFamily="18" charset="0"/>
                <a:cs typeface="Times New Roman" panose="02020603050405020304" pitchFamily="18" charset="0"/>
              </a:rPr>
              <a:t>Cognitive Load Theory </a:t>
            </a:r>
            <a:r>
              <a:rPr lang="en-US" sz="1800" b="0" i="0" u="none" strike="noStrike" baseline="0" dirty="0">
                <a:latin typeface="Times New Roman" panose="02020603050405020304" pitchFamily="18" charset="0"/>
                <a:cs typeface="Times New Roman" panose="02020603050405020304" pitchFamily="18" charset="0"/>
              </a:rPr>
              <a:t>(pp. 40-41). New York: Cambridge</a:t>
            </a:r>
          </a:p>
          <a:p>
            <a:pPr algn="l">
              <a:spcAft>
                <a:spcPts val="1200"/>
              </a:spcAft>
            </a:pPr>
            <a:r>
              <a:rPr lang="hr-HR" sz="1800" b="0" i="0" u="none" strike="noStrike" baseline="0" dirty="0">
                <a:latin typeface="Times New Roman" panose="02020603050405020304" pitchFamily="18" charset="0"/>
                <a:cs typeface="Times New Roman" panose="02020603050405020304" pitchFamily="18" charset="0"/>
              </a:rPr>
              <a:t>      University Press.</a:t>
            </a:r>
            <a:endParaRPr lang="hr-HR" sz="2000" b="0" dirty="0">
              <a:latin typeface="Times New Roman" panose="02020603050405020304" pitchFamily="18" charset="0"/>
              <a:cs typeface="Times New Roman" panose="02020603050405020304" pitchFamily="18" charset="0"/>
            </a:endParaRPr>
          </a:p>
          <a:p>
            <a:pPr marL="342900" indent="-342900" algn="just">
              <a:spcAft>
                <a:spcPts val="1200"/>
              </a:spcAft>
              <a:buAutoNum type="arabicPeriod" startAt="2"/>
            </a:pPr>
            <a:r>
              <a:rPr lang="en-US" sz="1800" b="0" i="0" u="none" strike="noStrike" baseline="0" dirty="0">
                <a:solidFill>
                  <a:srgbClr val="000000"/>
                </a:solidFill>
                <a:latin typeface="Times New Roman" panose="02020603050405020304" pitchFamily="18" charset="0"/>
                <a:cs typeface="Times New Roman" panose="02020603050405020304" pitchFamily="18" charset="0"/>
              </a:rPr>
              <a:t>Johnstone, A. H. (1993). The development of chemistry teaching: A changing response to </a:t>
            </a:r>
            <a:r>
              <a:rPr lang="hr-HR" sz="1800" b="0" i="0" u="none" strike="noStrike" baseline="0" dirty="0">
                <a:solidFill>
                  <a:srgbClr val="000000"/>
                </a:solidFill>
                <a:latin typeface="Times New Roman" panose="02020603050405020304" pitchFamily="18" charset="0"/>
                <a:cs typeface="Times New Roman" panose="02020603050405020304" pitchFamily="18" charset="0"/>
              </a:rPr>
              <a:t>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changing demand. </a:t>
            </a:r>
            <a:r>
              <a:rPr lang="en-US" sz="1800" b="0" i="1" u="none" strike="noStrike" baseline="0" dirty="0">
                <a:solidFill>
                  <a:srgbClr val="000000"/>
                </a:solidFill>
                <a:latin typeface="Times New Roman" panose="02020603050405020304" pitchFamily="18" charset="0"/>
                <a:cs typeface="Times New Roman" panose="02020603050405020304" pitchFamily="18" charset="0"/>
              </a:rPr>
              <a:t>Journal of Chemical Education, </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70: 701–705. </a:t>
            </a:r>
            <a:endParaRPr lang="hr-HR" sz="1800" b="0" i="0" u="none" strike="noStrike" baseline="0" dirty="0">
              <a:solidFill>
                <a:srgbClr val="000000"/>
              </a:solidFill>
              <a:latin typeface="Times New Roman" panose="02020603050405020304" pitchFamily="18" charset="0"/>
              <a:cs typeface="Times New Roman" panose="02020603050405020304" pitchFamily="18" charset="0"/>
            </a:endParaRPr>
          </a:p>
          <a:p>
            <a:pPr marL="342900" indent="-342900" algn="just">
              <a:spcAft>
                <a:spcPts val="1200"/>
              </a:spcAft>
              <a:buAutoNum type="arabicPeriod" startAt="2"/>
            </a:pPr>
            <a:r>
              <a:rPr lang="hr-HR" b="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Milenković</a:t>
            </a:r>
            <a:r>
              <a:rPr lang="hr-HR"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 </a:t>
            </a:r>
            <a:r>
              <a:rPr lang="hr-HR" b="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Segedinac</a:t>
            </a:r>
            <a:r>
              <a:rPr lang="hr-HR"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 </a:t>
            </a:r>
            <a:r>
              <a:rPr lang="hr-HR" b="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Hrin</a:t>
            </a:r>
            <a:r>
              <a:rPr lang="hr-HR"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 </a:t>
            </a:r>
            <a:r>
              <a:rPr lang="hr-HR" b="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and</a:t>
            </a:r>
            <a:r>
              <a:rPr lang="hr-HR"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Cvjetičanin, S. (2014). </a:t>
            </a:r>
            <a:r>
              <a:rPr lang="en-US" b="0" i="0" dirty="0">
                <a:solidFill>
                  <a:srgbClr val="272727"/>
                </a:solidFill>
                <a:effectLst/>
                <a:latin typeface="Times New Roman" panose="02020603050405020304" pitchFamily="18" charset="0"/>
                <a:cs typeface="Times New Roman" panose="02020603050405020304" pitchFamily="18" charset="0"/>
              </a:rPr>
              <a:t>Cognitive Load at Different Levels of Chemistry Representations</a:t>
            </a:r>
            <a:r>
              <a:rPr lang="hr-HR" b="0" i="0" dirty="0">
                <a:solidFill>
                  <a:srgbClr val="272727"/>
                </a:solidFill>
                <a:effectLst/>
                <a:latin typeface="Times New Roman" panose="02020603050405020304" pitchFamily="18" charset="0"/>
                <a:cs typeface="Times New Roman" panose="02020603050405020304" pitchFamily="18" charset="0"/>
              </a:rPr>
              <a:t>. </a:t>
            </a:r>
            <a:r>
              <a:rPr lang="hr-HR" b="0" i="1" dirty="0">
                <a:solidFill>
                  <a:srgbClr val="272727"/>
                </a:solidFill>
                <a:effectLst/>
                <a:latin typeface="Times New Roman" panose="02020603050405020304" pitchFamily="18" charset="0"/>
                <a:cs typeface="Times New Roman" panose="02020603050405020304" pitchFamily="18" charset="0"/>
              </a:rPr>
              <a:t>Croatian Journal </a:t>
            </a:r>
            <a:r>
              <a:rPr lang="hr-HR" b="0" i="1" dirty="0" err="1">
                <a:solidFill>
                  <a:srgbClr val="272727"/>
                </a:solidFill>
                <a:effectLst/>
                <a:latin typeface="Times New Roman" panose="02020603050405020304" pitchFamily="18" charset="0"/>
                <a:cs typeface="Times New Roman" panose="02020603050405020304" pitchFamily="18" charset="0"/>
              </a:rPr>
              <a:t>of</a:t>
            </a:r>
            <a:r>
              <a:rPr lang="hr-HR" b="0" i="1" dirty="0">
                <a:solidFill>
                  <a:srgbClr val="272727"/>
                </a:solidFill>
                <a:effectLst/>
                <a:latin typeface="Times New Roman" panose="02020603050405020304" pitchFamily="18" charset="0"/>
                <a:cs typeface="Times New Roman" panose="02020603050405020304" pitchFamily="18" charset="0"/>
              </a:rPr>
              <a:t> </a:t>
            </a:r>
            <a:r>
              <a:rPr lang="hr-HR" b="0" i="1" dirty="0" err="1">
                <a:solidFill>
                  <a:srgbClr val="272727"/>
                </a:solidFill>
                <a:effectLst/>
                <a:latin typeface="Times New Roman" panose="02020603050405020304" pitchFamily="18" charset="0"/>
                <a:cs typeface="Times New Roman" panose="02020603050405020304" pitchFamily="18" charset="0"/>
              </a:rPr>
              <a:t>Education</a:t>
            </a:r>
            <a:r>
              <a:rPr lang="hr-HR" b="0" i="0" dirty="0">
                <a:solidFill>
                  <a:srgbClr val="272727"/>
                </a:solidFill>
                <a:effectLst/>
                <a:latin typeface="Times New Roman" panose="02020603050405020304" pitchFamily="18" charset="0"/>
                <a:cs typeface="Times New Roman" panose="02020603050405020304" pitchFamily="18" charset="0"/>
              </a:rPr>
              <a:t>.               </a:t>
            </a:r>
            <a:r>
              <a:rPr lang="hr-HR" b="0" dirty="0">
                <a:solidFill>
                  <a:srgbClr val="000000"/>
                </a:solidFill>
                <a:effectLst/>
                <a:latin typeface="Times New Roman" panose="02020603050405020304" pitchFamily="18" charset="0"/>
                <a:cs typeface="Times New Roman" panose="02020603050405020304" pitchFamily="18" charset="0"/>
              </a:rPr>
              <a:t>16</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 </a:t>
            </a:r>
            <a:r>
              <a:rPr lang="hr-HR" sz="1800" b="0" i="0" u="none" strike="noStrike" baseline="0" dirty="0">
                <a:solidFill>
                  <a:srgbClr val="000000"/>
                </a:solidFill>
                <a:latin typeface="Times New Roman" panose="02020603050405020304" pitchFamily="18" charset="0"/>
                <a:cs typeface="Times New Roman" panose="02020603050405020304" pitchFamily="18" charset="0"/>
              </a:rPr>
              <a:t>699</a:t>
            </a:r>
            <a:r>
              <a:rPr lang="en-US" sz="1800" b="0" i="0" u="none" strike="noStrike" baseline="0" dirty="0">
                <a:solidFill>
                  <a:srgbClr val="000000"/>
                </a:solidFill>
                <a:latin typeface="Times New Roman" panose="02020603050405020304" pitchFamily="18" charset="0"/>
                <a:cs typeface="Times New Roman" panose="02020603050405020304" pitchFamily="18" charset="0"/>
              </a:rPr>
              <a:t>–7</a:t>
            </a:r>
            <a:r>
              <a:rPr lang="hr-HR" sz="1800" b="0" i="0" u="none" strike="noStrike" baseline="0" dirty="0">
                <a:solidFill>
                  <a:srgbClr val="000000"/>
                </a:solidFill>
                <a:latin typeface="Times New Roman" panose="02020603050405020304" pitchFamily="18" charset="0"/>
                <a:cs typeface="Times New Roman" panose="02020603050405020304" pitchFamily="18" charset="0"/>
              </a:rPr>
              <a:t>22.</a:t>
            </a:r>
            <a:endParaRPr lang="hr-HR" b="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600"/>
              </a:spcAft>
            </a:pPr>
            <a:r>
              <a:rPr lang="hr-HR" b="0" dirty="0">
                <a:latin typeface="Times New Roman" panose="02020603050405020304" pitchFamily="18" charset="0"/>
                <a:ea typeface="Calibri" panose="020F0502020204030204" pitchFamily="34" charset="0"/>
                <a:cs typeface="Times New Roman" panose="02020603050405020304" pitchFamily="18" charset="0"/>
              </a:rPr>
              <a:t>4.   </a:t>
            </a:r>
            <a:r>
              <a:rPr lang="hr-HR" b="0" dirty="0" err="1">
                <a:latin typeface="Times New Roman" panose="02020603050405020304" pitchFamily="18" charset="0"/>
                <a:ea typeface="Calibri" panose="020F0502020204030204" pitchFamily="34" charset="0"/>
                <a:cs typeface="Times New Roman" panose="02020603050405020304" pitchFamily="18" charset="0"/>
              </a:rPr>
              <a:t>Locatelli</a:t>
            </a:r>
            <a:r>
              <a:rPr lang="hr-HR" b="0" dirty="0">
                <a:latin typeface="Times New Roman" panose="02020603050405020304" pitchFamily="18" charset="0"/>
                <a:ea typeface="Calibri" panose="020F0502020204030204" pitchFamily="34" charset="0"/>
                <a:cs typeface="Times New Roman" panose="02020603050405020304" pitchFamily="18" charset="0"/>
              </a:rPr>
              <a:t>, S. W. </a:t>
            </a:r>
            <a:r>
              <a:rPr lang="hr-HR" b="0" dirty="0" err="1">
                <a:latin typeface="Times New Roman" panose="02020603050405020304" pitchFamily="18" charset="0"/>
                <a:ea typeface="Calibri" panose="020F0502020204030204" pitchFamily="34" charset="0"/>
                <a:cs typeface="Times New Roman" panose="02020603050405020304" pitchFamily="18" charset="0"/>
              </a:rPr>
              <a:t>and</a:t>
            </a:r>
            <a:r>
              <a:rPr lang="hr-HR" b="0" dirty="0">
                <a:latin typeface="Times New Roman" panose="02020603050405020304" pitchFamily="18" charset="0"/>
                <a:ea typeface="Calibri" panose="020F0502020204030204" pitchFamily="34" charset="0"/>
                <a:cs typeface="Times New Roman" panose="02020603050405020304" pitchFamily="18" charset="0"/>
              </a:rPr>
              <a:t> </a:t>
            </a:r>
            <a:r>
              <a:rPr lang="hr-HR" b="0" dirty="0" err="1">
                <a:latin typeface="Times New Roman" panose="02020603050405020304" pitchFamily="18" charset="0"/>
                <a:ea typeface="Calibri" panose="020F0502020204030204" pitchFamily="34" charset="0"/>
                <a:cs typeface="Times New Roman" panose="02020603050405020304" pitchFamily="18" charset="0"/>
              </a:rPr>
              <a:t>Dawidovitz</a:t>
            </a:r>
            <a:r>
              <a:rPr lang="hr-HR" b="0" dirty="0">
                <a:latin typeface="Times New Roman" panose="02020603050405020304" pitchFamily="18" charset="0"/>
                <a:ea typeface="Calibri" panose="020F0502020204030204" pitchFamily="34" charset="0"/>
                <a:cs typeface="Times New Roman" panose="02020603050405020304" pitchFamily="18" charset="0"/>
              </a:rPr>
              <a:t> B. (2021). </a:t>
            </a:r>
            <a:r>
              <a:rPr lang="en-US" b="0" i="0" dirty="0">
                <a:effectLst/>
                <a:latin typeface="Times New Roman" panose="02020603050405020304" pitchFamily="18" charset="0"/>
                <a:cs typeface="Times New Roman" panose="02020603050405020304" pitchFamily="18" charset="0"/>
              </a:rPr>
              <a:t>Using </a:t>
            </a:r>
            <a:r>
              <a:rPr lang="en-US" b="0" i="0" dirty="0" err="1">
                <a:effectLst/>
                <a:latin typeface="Times New Roman" panose="02020603050405020304" pitchFamily="18" charset="0"/>
                <a:cs typeface="Times New Roman" panose="02020603050405020304" pitchFamily="18" charset="0"/>
              </a:rPr>
              <a:t>metavisualization</a:t>
            </a:r>
            <a:r>
              <a:rPr lang="en-US" b="0" i="0" dirty="0">
                <a:effectLst/>
                <a:latin typeface="Times New Roman" panose="02020603050405020304" pitchFamily="18" charset="0"/>
                <a:cs typeface="Times New Roman" panose="02020603050405020304" pitchFamily="18" charset="0"/>
              </a:rPr>
              <a:t> to revise an</a:t>
            </a:r>
            <a:r>
              <a:rPr lang="hr-HR" b="0" dirty="0">
                <a:latin typeface="Times New Roman" panose="02020603050405020304" pitchFamily="18" charset="0"/>
                <a:cs typeface="Times New Roman" panose="02020603050405020304" pitchFamily="18" charset="0"/>
              </a:rPr>
              <a:t>                                                                             </a:t>
            </a:r>
          </a:p>
          <a:p>
            <a:pPr algn="just">
              <a:spcAft>
                <a:spcPts val="1200"/>
              </a:spcAft>
            </a:pPr>
            <a:r>
              <a:rPr lang="hr-HR" b="0" i="0" dirty="0">
                <a:effectLst/>
                <a:latin typeface="Times New Roman" panose="02020603050405020304" pitchFamily="18" charset="0"/>
                <a:cs typeface="Times New Roman" panose="02020603050405020304" pitchFamily="18" charset="0"/>
              </a:rPr>
              <a:t>      </a:t>
            </a:r>
            <a:r>
              <a:rPr lang="en-US" b="0" i="0" dirty="0">
                <a:effectLst/>
                <a:latin typeface="Times New Roman" panose="02020603050405020304" pitchFamily="18" charset="0"/>
                <a:cs typeface="Times New Roman" panose="02020603050405020304" pitchFamily="18" charset="0"/>
              </a:rPr>
              <a:t>explanatory model regarding a chemical reaction between ions</a:t>
            </a:r>
            <a:r>
              <a:rPr lang="hr-HR" b="0" i="0" dirty="0">
                <a:effectLst/>
                <a:latin typeface="Times New Roman" panose="02020603050405020304" pitchFamily="18" charset="0"/>
                <a:cs typeface="Times New Roman" panose="02020603050405020304" pitchFamily="18" charset="0"/>
              </a:rPr>
              <a:t>. </a:t>
            </a:r>
            <a:r>
              <a:rPr lang="hr-HR" b="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Chem</a:t>
            </a:r>
            <a:r>
              <a:rPr lang="hr-HR" b="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hr-HR" b="0" i="1" dirty="0" err="1">
                <a:latin typeface="Times New Roman" panose="02020603050405020304" pitchFamily="18" charset="0"/>
                <a:ea typeface="Calibri" panose="020F0502020204030204" pitchFamily="34" charset="0"/>
                <a:cs typeface="Times New Roman" panose="02020603050405020304" pitchFamily="18" charset="0"/>
              </a:rPr>
              <a:t>Educ</a:t>
            </a:r>
            <a:r>
              <a:rPr lang="hr-HR" b="0" i="1" dirty="0">
                <a:latin typeface="Times New Roman" panose="02020603050405020304" pitchFamily="18" charset="0"/>
                <a:ea typeface="Calibri" panose="020F0502020204030204" pitchFamily="34" charset="0"/>
                <a:cs typeface="Times New Roman" panose="02020603050405020304" pitchFamily="18" charset="0"/>
              </a:rPr>
              <a:t>. </a:t>
            </a:r>
            <a:r>
              <a:rPr lang="hr-HR" b="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Res</a:t>
            </a:r>
            <a:r>
              <a:rPr lang="hr-HR" b="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hr-HR" b="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Pract</a:t>
            </a:r>
            <a:r>
              <a:rPr lang="hr-HR" b="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hr-HR" b="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a:p>
            <a:pPr algn="l"/>
            <a:r>
              <a:rPr lang="hr-HR" b="0" dirty="0">
                <a:latin typeface="Times New Roman" panose="02020603050405020304" pitchFamily="18" charset="0"/>
                <a:ea typeface="Calibri" panose="020F0502020204030204" pitchFamily="34" charset="0"/>
                <a:cs typeface="Times New Roman" panose="02020603050405020304" pitchFamily="18" charset="0"/>
              </a:rPr>
              <a:t>5.   </a:t>
            </a:r>
            <a:r>
              <a:rPr lang="en-US" sz="1800" b="0" i="0" u="none" strike="noStrike" baseline="0" dirty="0">
                <a:latin typeface="Times New Roman" panose="02020603050405020304" pitchFamily="18" charset="0"/>
                <a:cs typeface="Times New Roman" panose="02020603050405020304" pitchFamily="18" charset="0"/>
              </a:rPr>
              <a:t>Cheng M. M. W. and Gilbert J. K. (2009)</a:t>
            </a:r>
            <a:r>
              <a:rPr lang="hr-HR" sz="1800" b="0" i="0" u="none" strike="noStrike" baseline="0" dirty="0">
                <a:latin typeface="Times New Roman" panose="02020603050405020304" pitchFamily="18" charset="0"/>
                <a:cs typeface="Times New Roman" panose="02020603050405020304" pitchFamily="18" charset="0"/>
              </a:rPr>
              <a:t>.</a:t>
            </a:r>
            <a:r>
              <a:rPr lang="en-US" sz="1800" b="0" i="0" u="none" strike="noStrike" baseline="0" dirty="0">
                <a:latin typeface="Times New Roman" panose="02020603050405020304" pitchFamily="18" charset="0"/>
                <a:cs typeface="Times New Roman" panose="02020603050405020304" pitchFamily="18" charset="0"/>
              </a:rPr>
              <a:t> Towards a better</a:t>
            </a:r>
            <a:r>
              <a:rPr lang="hr-HR" sz="1800" b="0" i="0" u="none" strike="noStrike" baseline="0" dirty="0">
                <a:latin typeface="Times New Roman" panose="02020603050405020304" pitchFamily="18" charset="0"/>
                <a:cs typeface="Times New Roman" panose="02020603050405020304" pitchFamily="18" charset="0"/>
              </a:rPr>
              <a:t> </a:t>
            </a:r>
            <a:r>
              <a:rPr lang="en-US" sz="1800" b="0" i="0" u="none" strike="noStrike" baseline="0" dirty="0">
                <a:latin typeface="Times New Roman" panose="02020603050405020304" pitchFamily="18" charset="0"/>
                <a:cs typeface="Times New Roman" panose="02020603050405020304" pitchFamily="18" charset="0"/>
              </a:rPr>
              <a:t>utilization of diagrams in </a:t>
            </a:r>
            <a:r>
              <a:rPr lang="hr-HR" sz="1800" b="0" i="0" u="none" strike="noStrike" baseline="0" dirty="0">
                <a:latin typeface="Times New Roman" panose="02020603050405020304" pitchFamily="18" charset="0"/>
                <a:cs typeface="Times New Roman" panose="02020603050405020304" pitchFamily="18" charset="0"/>
              </a:rPr>
              <a:t>  </a:t>
            </a:r>
          </a:p>
          <a:p>
            <a:pPr algn="l"/>
            <a:r>
              <a:rPr lang="hr-HR" b="0" dirty="0">
                <a:latin typeface="Times New Roman" panose="02020603050405020304" pitchFamily="18" charset="0"/>
                <a:cs typeface="Times New Roman" panose="02020603050405020304" pitchFamily="18" charset="0"/>
              </a:rPr>
              <a:t>      </a:t>
            </a:r>
            <a:r>
              <a:rPr lang="en-US" sz="1800" b="0" i="0" u="none" strike="noStrike" baseline="0" dirty="0">
                <a:latin typeface="Times New Roman" panose="02020603050405020304" pitchFamily="18" charset="0"/>
                <a:cs typeface="Times New Roman" panose="02020603050405020304" pitchFamily="18" charset="0"/>
              </a:rPr>
              <a:t>research into the use of representational</a:t>
            </a:r>
            <a:r>
              <a:rPr lang="hr-HR" sz="1800" b="0" i="0" u="none" strike="noStrike" baseline="0" dirty="0">
                <a:latin typeface="Times New Roman" panose="02020603050405020304" pitchFamily="18" charset="0"/>
                <a:cs typeface="Times New Roman" panose="02020603050405020304" pitchFamily="18" charset="0"/>
              </a:rPr>
              <a:t> </a:t>
            </a:r>
            <a:r>
              <a:rPr lang="en-US" sz="1800" b="0" i="0" u="none" strike="noStrike" baseline="0" dirty="0">
                <a:latin typeface="Times New Roman" panose="02020603050405020304" pitchFamily="18" charset="0"/>
                <a:cs typeface="Times New Roman" panose="02020603050405020304" pitchFamily="18" charset="0"/>
              </a:rPr>
              <a:t>levels in chemical education, in Gilbert J. K. and</a:t>
            </a:r>
          </a:p>
          <a:p>
            <a:pPr algn="l"/>
            <a:r>
              <a:rPr lang="hr-HR" sz="1800" b="0" i="0" u="none" strike="noStrike" baseline="0" dirty="0">
                <a:latin typeface="Times New Roman" panose="02020603050405020304" pitchFamily="18" charset="0"/>
                <a:cs typeface="Times New Roman" panose="02020603050405020304" pitchFamily="18" charset="0"/>
              </a:rPr>
              <a:t>      </a:t>
            </a:r>
            <a:r>
              <a:rPr lang="en-US" sz="1800" b="0" i="0" u="none" strike="noStrike" baseline="0" dirty="0" err="1">
                <a:latin typeface="Times New Roman" panose="02020603050405020304" pitchFamily="18" charset="0"/>
                <a:cs typeface="Times New Roman" panose="02020603050405020304" pitchFamily="18" charset="0"/>
              </a:rPr>
              <a:t>Treagust</a:t>
            </a:r>
            <a:r>
              <a:rPr lang="en-US" sz="1800" b="0" i="0" u="none" strike="noStrike" baseline="0" dirty="0">
                <a:latin typeface="Times New Roman" panose="02020603050405020304" pitchFamily="18" charset="0"/>
                <a:cs typeface="Times New Roman" panose="02020603050405020304" pitchFamily="18" charset="0"/>
              </a:rPr>
              <a:t> D. (ed.), Multiple representations in chemical education,</a:t>
            </a:r>
            <a:r>
              <a:rPr lang="hr-HR" sz="1800" b="0" i="0" u="none" strike="noStrike" baseline="0" dirty="0">
                <a:latin typeface="Times New Roman" panose="02020603050405020304" pitchFamily="18" charset="0"/>
                <a:cs typeface="Times New Roman" panose="02020603050405020304" pitchFamily="18" charset="0"/>
              </a:rPr>
              <a:t> </a:t>
            </a:r>
            <a:r>
              <a:rPr lang="hr-HR" sz="1800" b="0" i="0" u="none" strike="noStrike" baseline="0" dirty="0" err="1">
                <a:latin typeface="Times New Roman" panose="02020603050405020304" pitchFamily="18" charset="0"/>
                <a:cs typeface="Times New Roman" panose="02020603050405020304" pitchFamily="18" charset="0"/>
              </a:rPr>
              <a:t>Dordrecht</a:t>
            </a:r>
            <a:r>
              <a:rPr lang="hr-HR" sz="1800" b="0" i="0" u="none" strike="noStrike" baseline="0" dirty="0">
                <a:latin typeface="Times New Roman" panose="02020603050405020304" pitchFamily="18" charset="0"/>
                <a:cs typeface="Times New Roman" panose="02020603050405020304" pitchFamily="18" charset="0"/>
              </a:rPr>
              <a:t>, </a:t>
            </a:r>
            <a:r>
              <a:rPr lang="hr-HR" sz="1800" b="0" i="0" u="none" strike="noStrike" baseline="0" dirty="0" err="1">
                <a:latin typeface="Times New Roman" panose="02020603050405020304" pitchFamily="18" charset="0"/>
                <a:cs typeface="Times New Roman" panose="02020603050405020304" pitchFamily="18" charset="0"/>
              </a:rPr>
              <a:t>Netherlands</a:t>
            </a:r>
            <a:r>
              <a:rPr lang="hr-HR" sz="1800" b="0" i="0" u="none" strike="noStrike" baseline="0" dirty="0">
                <a:latin typeface="Times New Roman" panose="02020603050405020304" pitchFamily="18" charset="0"/>
                <a:cs typeface="Times New Roman" panose="02020603050405020304" pitchFamily="18" charset="0"/>
              </a:rPr>
              <a:t>:  </a:t>
            </a:r>
          </a:p>
          <a:p>
            <a:pPr algn="l"/>
            <a:r>
              <a:rPr lang="hr-HR" b="0" dirty="0">
                <a:latin typeface="Times New Roman" panose="02020603050405020304" pitchFamily="18" charset="0"/>
                <a:cs typeface="Times New Roman" panose="02020603050405020304" pitchFamily="18" charset="0"/>
              </a:rPr>
              <a:t>      </a:t>
            </a:r>
            <a:r>
              <a:rPr lang="hr-HR" sz="1800" b="0" i="0" u="none" strike="noStrike" baseline="0" dirty="0">
                <a:latin typeface="Times New Roman" panose="02020603050405020304" pitchFamily="18" charset="0"/>
                <a:cs typeface="Times New Roman" panose="02020603050405020304" pitchFamily="18" charset="0"/>
              </a:rPr>
              <a:t>Springer, </a:t>
            </a:r>
            <a:r>
              <a:rPr lang="hr-HR" sz="1800" b="0" i="0" u="none" strike="noStrike" baseline="0" dirty="0" err="1">
                <a:latin typeface="Times New Roman" panose="02020603050405020304" pitchFamily="18" charset="0"/>
                <a:cs typeface="Times New Roman" panose="02020603050405020304" pitchFamily="18" charset="0"/>
              </a:rPr>
              <a:t>pp</a:t>
            </a:r>
            <a:r>
              <a:rPr lang="hr-HR" sz="1800" b="0" i="0" u="none" strike="noStrike" baseline="0" dirty="0">
                <a:latin typeface="Times New Roman" panose="02020603050405020304" pitchFamily="18" charset="0"/>
                <a:cs typeface="Times New Roman" panose="02020603050405020304" pitchFamily="18" charset="0"/>
              </a:rPr>
              <a:t>. 55–73.</a:t>
            </a:r>
          </a:p>
          <a:p>
            <a:pPr algn="l"/>
            <a:endParaRPr lang="hr-HR" b="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hr-HR" b="0" dirty="0">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42007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23928" y="5013176"/>
            <a:ext cx="3700052" cy="523220"/>
          </a:xfrm>
          <a:prstGeom prst="rect">
            <a:avLst/>
          </a:prstGeom>
        </p:spPr>
        <p:txBody>
          <a:bodyPr wrap="none">
            <a:spAutoFit/>
          </a:bodyPr>
          <a:lstStyle/>
          <a:p>
            <a:r>
              <a:rPr lang="hr-HR" sz="2800" dirty="0"/>
              <a:t>Hvala na pozornosti.</a:t>
            </a:r>
          </a:p>
        </p:txBody>
      </p:sp>
    </p:spTree>
    <p:extLst>
      <p:ext uri="{BB962C8B-B14F-4D97-AF65-F5344CB8AC3E}">
        <p14:creationId xmlns:p14="http://schemas.microsoft.com/office/powerpoint/2010/main" val="2660961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a:extLst>
              <a:ext uri="{FF2B5EF4-FFF2-40B4-BE49-F238E27FC236}">
                <a16:creationId xmlns:a16="http://schemas.microsoft.com/office/drawing/2014/main" id="{1600F5E7-2C91-487D-ABAD-6A3A9A0C7DDD}"/>
              </a:ext>
            </a:extLst>
          </p:cNvPr>
          <p:cNvPicPr>
            <a:picLocks noChangeAspect="1"/>
          </p:cNvPicPr>
          <p:nvPr/>
        </p:nvPicPr>
        <p:blipFill>
          <a:blip r:embed="rId2"/>
          <a:stretch>
            <a:fillRect/>
          </a:stretch>
        </p:blipFill>
        <p:spPr>
          <a:xfrm>
            <a:off x="1043608" y="913366"/>
            <a:ext cx="7414536" cy="5400600"/>
          </a:xfrm>
          <a:prstGeom prst="rect">
            <a:avLst/>
          </a:prstGeom>
        </p:spPr>
      </p:pic>
      <p:sp>
        <p:nvSpPr>
          <p:cNvPr id="6" name="TekstniOkvir 5">
            <a:extLst>
              <a:ext uri="{FF2B5EF4-FFF2-40B4-BE49-F238E27FC236}">
                <a16:creationId xmlns:a16="http://schemas.microsoft.com/office/drawing/2014/main" id="{A58A7969-7666-44CE-AC02-8C9F383B94D3}"/>
              </a:ext>
            </a:extLst>
          </p:cNvPr>
          <p:cNvSpPr txBox="1"/>
          <p:nvPr/>
        </p:nvSpPr>
        <p:spPr>
          <a:xfrm>
            <a:off x="971600" y="6313966"/>
            <a:ext cx="4572000"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a:t>
            </a:r>
            <a:r>
              <a:rPr lang="hr-HR" dirty="0">
                <a:solidFill>
                  <a:srgbClr val="000000"/>
                </a:solidFill>
                <a:latin typeface="Times New Roman" panose="02020603050405020304" pitchFamily="18" charset="0"/>
              </a:rPr>
              <a:t>2</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Struktura</a:t>
            </a:r>
            <a:r>
              <a:rPr lang="hr-HR" sz="1800" b="0" i="0" u="none" strike="noStrike" baseline="0" dirty="0">
                <a:solidFill>
                  <a:srgbClr val="000000"/>
                </a:solidFill>
                <a:latin typeface="Times New Roman" panose="02020603050405020304" pitchFamily="18" charset="0"/>
              </a:rPr>
              <a:t> pamćenja </a:t>
            </a:r>
            <a:endParaRPr lang="hr-HR" dirty="0"/>
          </a:p>
        </p:txBody>
      </p:sp>
    </p:spTree>
    <p:extLst>
      <p:ext uri="{BB962C8B-B14F-4D97-AF65-F5344CB8AC3E}">
        <p14:creationId xmlns:p14="http://schemas.microsoft.com/office/powerpoint/2010/main" val="3563562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niOkvir 6">
            <a:extLst>
              <a:ext uri="{FF2B5EF4-FFF2-40B4-BE49-F238E27FC236}">
                <a16:creationId xmlns:a16="http://schemas.microsoft.com/office/drawing/2014/main" id="{A2B50885-7946-4DB7-859A-EB6AC8E3C56E}"/>
              </a:ext>
            </a:extLst>
          </p:cNvPr>
          <p:cNvSpPr txBox="1"/>
          <p:nvPr/>
        </p:nvSpPr>
        <p:spPr>
          <a:xfrm>
            <a:off x="323528" y="1052736"/>
            <a:ext cx="8496944" cy="461665"/>
          </a:xfrm>
          <a:prstGeom prst="rect">
            <a:avLst/>
          </a:prstGeom>
          <a:noFill/>
        </p:spPr>
        <p:txBody>
          <a:bodyPr wrap="square" rtlCol="0">
            <a:spAutoFit/>
          </a:bodyPr>
          <a:lstStyle/>
          <a:p>
            <a:r>
              <a:rPr lang="hr-HR" sz="2400" dirty="0"/>
              <a:t>TEORIJA KOGNITIVNOG OPTEREĆENJA</a:t>
            </a:r>
          </a:p>
        </p:txBody>
      </p:sp>
      <p:sp>
        <p:nvSpPr>
          <p:cNvPr id="5" name="TekstniOkvir 4">
            <a:extLst>
              <a:ext uri="{FF2B5EF4-FFF2-40B4-BE49-F238E27FC236}">
                <a16:creationId xmlns:a16="http://schemas.microsoft.com/office/drawing/2014/main" id="{A385E70A-3F3E-49C4-8118-FB13E14E6B14}"/>
              </a:ext>
            </a:extLst>
          </p:cNvPr>
          <p:cNvSpPr txBox="1"/>
          <p:nvPr/>
        </p:nvSpPr>
        <p:spPr>
          <a:xfrm>
            <a:off x="333062" y="6185859"/>
            <a:ext cx="8712968"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3</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Teorija kognitivnog opterećenja</a:t>
            </a:r>
            <a:r>
              <a:rPr lang="hr-HR" sz="1800" b="0" i="0" u="none" strike="noStrike" baseline="0" dirty="0">
                <a:solidFill>
                  <a:srgbClr val="000000"/>
                </a:solidFill>
                <a:latin typeface="Times New Roman" panose="02020603050405020304" pitchFamily="18" charset="0"/>
              </a:rPr>
              <a:t> (</a:t>
            </a:r>
            <a:r>
              <a:rPr lang="hr-HR" b="0" dirty="0" err="1">
                <a:solidFill>
                  <a:srgbClr val="000000"/>
                </a:solidFill>
                <a:latin typeface="Times New Roman" panose="02020603050405020304" pitchFamily="18" charset="0"/>
              </a:rPr>
              <a:t>Sweller</a:t>
            </a:r>
            <a:r>
              <a:rPr lang="hr-HR" sz="1800" b="0" i="0" u="none" strike="noStrike" baseline="0" dirty="0">
                <a:solidFill>
                  <a:srgbClr val="000000"/>
                </a:solidFill>
                <a:latin typeface="Times New Roman" panose="02020603050405020304" pitchFamily="18" charset="0"/>
              </a:rPr>
              <a:t>, 2010) </a:t>
            </a:r>
            <a:endParaRPr lang="hr-HR" dirty="0"/>
          </a:p>
        </p:txBody>
      </p:sp>
      <p:pic>
        <p:nvPicPr>
          <p:cNvPr id="8" name="Slika 7">
            <a:extLst>
              <a:ext uri="{FF2B5EF4-FFF2-40B4-BE49-F238E27FC236}">
                <a16:creationId xmlns:a16="http://schemas.microsoft.com/office/drawing/2014/main" id="{55AA05ED-749A-4C4A-91E5-56CB0B354999}"/>
              </a:ext>
            </a:extLst>
          </p:cNvPr>
          <p:cNvPicPr>
            <a:picLocks noChangeAspect="1"/>
          </p:cNvPicPr>
          <p:nvPr/>
        </p:nvPicPr>
        <p:blipFill>
          <a:blip r:embed="rId2"/>
          <a:stretch>
            <a:fillRect/>
          </a:stretch>
        </p:blipFill>
        <p:spPr>
          <a:xfrm>
            <a:off x="160805" y="1772816"/>
            <a:ext cx="8822389" cy="4313581"/>
          </a:xfrm>
          <a:prstGeom prst="rect">
            <a:avLst/>
          </a:prstGeom>
        </p:spPr>
      </p:pic>
    </p:spTree>
    <p:extLst>
      <p:ext uri="{BB962C8B-B14F-4D97-AF65-F5344CB8AC3E}">
        <p14:creationId xmlns:p14="http://schemas.microsoft.com/office/powerpoint/2010/main" val="3980377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908720"/>
            <a:ext cx="8553151" cy="461665"/>
          </a:xfrm>
          <a:prstGeom prst="rect">
            <a:avLst/>
          </a:prstGeom>
          <a:noFill/>
        </p:spPr>
        <p:txBody>
          <a:bodyPr wrap="square" rtlCol="0">
            <a:spAutoFit/>
          </a:bodyPr>
          <a:lstStyle/>
          <a:p>
            <a:r>
              <a:rPr lang="hr-HR" sz="2400" dirty="0"/>
              <a:t>KEMIJSKI TRIPLET</a:t>
            </a:r>
          </a:p>
        </p:txBody>
      </p:sp>
      <p:sp>
        <p:nvSpPr>
          <p:cNvPr id="3" name="Elipsa 2">
            <a:extLst>
              <a:ext uri="{FF2B5EF4-FFF2-40B4-BE49-F238E27FC236}">
                <a16:creationId xmlns:a16="http://schemas.microsoft.com/office/drawing/2014/main" id="{9B07EE09-FFC9-422A-8E0E-AC5D1B93CA3C}"/>
              </a:ext>
            </a:extLst>
          </p:cNvPr>
          <p:cNvSpPr/>
          <p:nvPr/>
        </p:nvSpPr>
        <p:spPr bwMode="auto">
          <a:xfrm>
            <a:off x="0" y="188640"/>
            <a:ext cx="45719" cy="45719"/>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6" name="Jednakokračni trokut 5">
            <a:extLst>
              <a:ext uri="{FF2B5EF4-FFF2-40B4-BE49-F238E27FC236}">
                <a16:creationId xmlns:a16="http://schemas.microsoft.com/office/drawing/2014/main" id="{E033AEEF-E3B1-4199-AC7A-9DCF19DF141F}"/>
              </a:ext>
            </a:extLst>
          </p:cNvPr>
          <p:cNvSpPr/>
          <p:nvPr/>
        </p:nvSpPr>
        <p:spPr bwMode="auto">
          <a:xfrm>
            <a:off x="665566" y="2132856"/>
            <a:ext cx="3906434" cy="2838913"/>
          </a:xfrm>
          <a:prstGeom prst="triangle">
            <a:avLst/>
          </a:prstGeom>
          <a:solidFill>
            <a:srgbClr val="C8F8BE"/>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7" name="Strelica: lijevo-desno 6">
            <a:extLst>
              <a:ext uri="{FF2B5EF4-FFF2-40B4-BE49-F238E27FC236}">
                <a16:creationId xmlns:a16="http://schemas.microsoft.com/office/drawing/2014/main" id="{C3195D23-BD06-41F1-ACF1-BAFB4354680B}"/>
              </a:ext>
            </a:extLst>
          </p:cNvPr>
          <p:cNvSpPr/>
          <p:nvPr/>
        </p:nvSpPr>
        <p:spPr bwMode="auto">
          <a:xfrm>
            <a:off x="1898703" y="4827753"/>
            <a:ext cx="1440160" cy="288032"/>
          </a:xfrm>
          <a:prstGeom prst="leftRightArrow">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8" name="Strelica: lijevo-desno 7">
            <a:extLst>
              <a:ext uri="{FF2B5EF4-FFF2-40B4-BE49-F238E27FC236}">
                <a16:creationId xmlns:a16="http://schemas.microsoft.com/office/drawing/2014/main" id="{2047643C-F66C-4DE9-8F9A-7BB959B5D06E}"/>
              </a:ext>
            </a:extLst>
          </p:cNvPr>
          <p:cNvSpPr/>
          <p:nvPr/>
        </p:nvSpPr>
        <p:spPr bwMode="auto">
          <a:xfrm rot="3306099">
            <a:off x="2941851" y="3517642"/>
            <a:ext cx="1440160" cy="288032"/>
          </a:xfrm>
          <a:prstGeom prst="leftRightArrow">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9" name="Strelica: lijevo-desno 8">
            <a:extLst>
              <a:ext uri="{FF2B5EF4-FFF2-40B4-BE49-F238E27FC236}">
                <a16:creationId xmlns:a16="http://schemas.microsoft.com/office/drawing/2014/main" id="{DAA654EC-5AEA-4253-9555-6EA61C5802CD}"/>
              </a:ext>
            </a:extLst>
          </p:cNvPr>
          <p:cNvSpPr/>
          <p:nvPr/>
        </p:nvSpPr>
        <p:spPr bwMode="auto">
          <a:xfrm rot="18292344">
            <a:off x="899591" y="3468471"/>
            <a:ext cx="1440160" cy="288032"/>
          </a:xfrm>
          <a:prstGeom prst="leftRightArrow">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10" name="TekstniOkvir 9">
            <a:extLst>
              <a:ext uri="{FF2B5EF4-FFF2-40B4-BE49-F238E27FC236}">
                <a16:creationId xmlns:a16="http://schemas.microsoft.com/office/drawing/2014/main" id="{3AB889B2-4C67-486F-B722-76F1B5786A56}"/>
              </a:ext>
            </a:extLst>
          </p:cNvPr>
          <p:cNvSpPr txBox="1"/>
          <p:nvPr/>
        </p:nvSpPr>
        <p:spPr>
          <a:xfrm>
            <a:off x="1619672" y="1749890"/>
            <a:ext cx="2628292" cy="369332"/>
          </a:xfrm>
          <a:prstGeom prst="rect">
            <a:avLst/>
          </a:prstGeom>
          <a:noFill/>
        </p:spPr>
        <p:txBody>
          <a:bodyPr wrap="square" rtlCol="0">
            <a:spAutoFit/>
          </a:bodyPr>
          <a:lstStyle/>
          <a:p>
            <a:r>
              <a:rPr lang="hr-HR" dirty="0"/>
              <a:t>MAKROSKOPSKA</a:t>
            </a:r>
          </a:p>
        </p:txBody>
      </p:sp>
      <p:sp>
        <p:nvSpPr>
          <p:cNvPr id="11" name="TekstniOkvir 10">
            <a:extLst>
              <a:ext uri="{FF2B5EF4-FFF2-40B4-BE49-F238E27FC236}">
                <a16:creationId xmlns:a16="http://schemas.microsoft.com/office/drawing/2014/main" id="{4622AACC-4B41-4B53-B444-76E688D1C68B}"/>
              </a:ext>
            </a:extLst>
          </p:cNvPr>
          <p:cNvSpPr txBox="1"/>
          <p:nvPr/>
        </p:nvSpPr>
        <p:spPr>
          <a:xfrm>
            <a:off x="320834" y="5045746"/>
            <a:ext cx="4812715" cy="369332"/>
          </a:xfrm>
          <a:prstGeom prst="rect">
            <a:avLst/>
          </a:prstGeom>
          <a:noFill/>
        </p:spPr>
        <p:txBody>
          <a:bodyPr wrap="square" rtlCol="0">
            <a:spAutoFit/>
          </a:bodyPr>
          <a:lstStyle/>
          <a:p>
            <a:r>
              <a:rPr lang="hr-HR" dirty="0"/>
              <a:t>ČESTIČNA                            SIMBOLIČKA</a:t>
            </a:r>
          </a:p>
        </p:txBody>
      </p:sp>
      <p:sp>
        <p:nvSpPr>
          <p:cNvPr id="13" name="TekstniOkvir 12">
            <a:extLst>
              <a:ext uri="{FF2B5EF4-FFF2-40B4-BE49-F238E27FC236}">
                <a16:creationId xmlns:a16="http://schemas.microsoft.com/office/drawing/2014/main" id="{E9DCC6C0-E204-40C1-8F2B-0DBA63605938}"/>
              </a:ext>
            </a:extLst>
          </p:cNvPr>
          <p:cNvSpPr txBox="1"/>
          <p:nvPr/>
        </p:nvSpPr>
        <p:spPr>
          <a:xfrm>
            <a:off x="495086" y="5633071"/>
            <a:ext cx="4572000" cy="646331"/>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4</a:t>
            </a:r>
            <a:r>
              <a:rPr lang="hr-HR" sz="1800" b="0" i="0" u="none" strike="noStrike" baseline="0" dirty="0">
                <a:solidFill>
                  <a:srgbClr val="000000"/>
                </a:solidFill>
                <a:latin typeface="Times New Roman" panose="02020603050405020304" pitchFamily="18" charset="0"/>
              </a:rPr>
              <a:t>. </a:t>
            </a:r>
            <a:r>
              <a:rPr lang="hr-HR" sz="1800" b="0" i="0" u="none" strike="noStrike" baseline="0" dirty="0" err="1">
                <a:solidFill>
                  <a:srgbClr val="000000"/>
                </a:solidFill>
                <a:latin typeface="Times New Roman" panose="02020603050405020304" pitchFamily="18" charset="0"/>
              </a:rPr>
              <a:t>Johnstonov</a:t>
            </a:r>
            <a:r>
              <a:rPr lang="hr-HR" sz="1800" b="0" i="0" u="none" strike="noStrike" baseline="0" dirty="0">
                <a:solidFill>
                  <a:srgbClr val="000000"/>
                </a:solidFill>
                <a:latin typeface="Times New Roman" panose="02020603050405020304" pitchFamily="18" charset="0"/>
              </a:rPr>
              <a:t> trokut-razine poučavanja kemije (</a:t>
            </a:r>
            <a:r>
              <a:rPr lang="hr-HR" sz="1800" b="0" i="0" u="none" strike="noStrike" baseline="0" dirty="0" err="1">
                <a:solidFill>
                  <a:srgbClr val="000000"/>
                </a:solidFill>
                <a:latin typeface="Times New Roman" panose="02020603050405020304" pitchFamily="18" charset="0"/>
              </a:rPr>
              <a:t>Johnstone</a:t>
            </a:r>
            <a:r>
              <a:rPr lang="hr-HR" sz="1800" b="0" i="0" u="none" strike="noStrike" baseline="0" dirty="0">
                <a:solidFill>
                  <a:srgbClr val="000000"/>
                </a:solidFill>
                <a:latin typeface="Times New Roman" panose="02020603050405020304" pitchFamily="18" charset="0"/>
              </a:rPr>
              <a:t>, 1993) </a:t>
            </a:r>
            <a:endParaRPr lang="hr-HR" dirty="0"/>
          </a:p>
        </p:txBody>
      </p:sp>
      <p:sp>
        <p:nvSpPr>
          <p:cNvPr id="12" name="TekstniOkvir 11">
            <a:extLst>
              <a:ext uri="{FF2B5EF4-FFF2-40B4-BE49-F238E27FC236}">
                <a16:creationId xmlns:a16="http://schemas.microsoft.com/office/drawing/2014/main" id="{FE610639-D582-4D6A-AD4D-EC3044457AE0}"/>
              </a:ext>
            </a:extLst>
          </p:cNvPr>
          <p:cNvSpPr txBox="1"/>
          <p:nvPr/>
        </p:nvSpPr>
        <p:spPr>
          <a:xfrm>
            <a:off x="4428237" y="1776667"/>
            <a:ext cx="4572000" cy="2246769"/>
          </a:xfrm>
          <a:prstGeom prst="rect">
            <a:avLst/>
          </a:prstGeom>
          <a:noFill/>
        </p:spPr>
        <p:txBody>
          <a:bodyPr wrap="square">
            <a:spAutoFit/>
          </a:bodyPr>
          <a:lstStyle/>
          <a:p>
            <a:pPr algn="l">
              <a:spcAft>
                <a:spcPts val="1200"/>
              </a:spcAft>
            </a:pPr>
            <a:r>
              <a:rPr lang="hr-HR" sz="2000" dirty="0">
                <a:latin typeface="+mj-lt"/>
              </a:rPr>
              <a:t>P</a:t>
            </a:r>
            <a:r>
              <a:rPr lang="hr-HR" sz="2000" i="0" u="none" strike="noStrike" baseline="0" dirty="0">
                <a:latin typeface="+mj-lt"/>
              </a:rPr>
              <a:t>ostignuće studenata na testu </a:t>
            </a:r>
            <a:r>
              <a:rPr lang="hr-HR" sz="2000" b="0" i="0" u="none" strike="noStrike" baseline="0" dirty="0">
                <a:latin typeface="+mj-lt"/>
              </a:rPr>
              <a:t>(</a:t>
            </a:r>
            <a:r>
              <a:rPr lang="hr-HR" sz="2000" b="0" dirty="0" err="1">
                <a:latin typeface="+mj-lt"/>
              </a:rPr>
              <a:t>M</a:t>
            </a:r>
            <a:r>
              <a:rPr lang="hr-HR" sz="2000" b="0" i="0" u="none" strike="noStrike" baseline="0" dirty="0" err="1">
                <a:latin typeface="+mj-lt"/>
              </a:rPr>
              <a:t>ilenković</a:t>
            </a:r>
            <a:r>
              <a:rPr lang="hr-HR" sz="2000" b="0" i="0" u="none" strike="noStrike" baseline="0" dirty="0">
                <a:latin typeface="+mj-lt"/>
              </a:rPr>
              <a:t> i sur, 2014): </a:t>
            </a:r>
          </a:p>
          <a:p>
            <a:pPr marL="285750" indent="-285750" algn="l">
              <a:spcAft>
                <a:spcPts val="600"/>
              </a:spcAft>
              <a:buFont typeface="Wingdings" panose="05000000000000000000" pitchFamily="2" charset="2"/>
              <a:buChar char="Ø"/>
            </a:pPr>
            <a:r>
              <a:rPr lang="pl-PL" sz="2000" b="0" i="0" u="none" strike="noStrike" baseline="0" dirty="0">
                <a:latin typeface="+mj-lt"/>
              </a:rPr>
              <a:t>makroskopska razina (49,3 %) </a:t>
            </a:r>
            <a:endParaRPr lang="pl-PL" sz="2000" b="0" dirty="0">
              <a:latin typeface="+mj-lt"/>
            </a:endParaRPr>
          </a:p>
          <a:p>
            <a:pPr marL="285750" indent="-285750" algn="l">
              <a:spcAft>
                <a:spcPts val="600"/>
              </a:spcAft>
              <a:buFont typeface="Wingdings" panose="05000000000000000000" pitchFamily="2" charset="2"/>
              <a:buChar char="Ø"/>
            </a:pPr>
            <a:r>
              <a:rPr lang="hr-HR" sz="2000" b="0" i="0" u="none" strike="noStrike" baseline="0" dirty="0">
                <a:latin typeface="+mj-lt"/>
              </a:rPr>
              <a:t>simbolička razina (43,2 %)</a:t>
            </a:r>
          </a:p>
          <a:p>
            <a:pPr marL="285750" indent="-285750">
              <a:buFont typeface="Wingdings" panose="05000000000000000000" pitchFamily="2" charset="2"/>
              <a:buChar char="Ø"/>
            </a:pPr>
            <a:r>
              <a:rPr lang="pl-PL" sz="2000" b="0" i="0" u="none" strike="noStrike" baseline="0" dirty="0">
                <a:latin typeface="+mj-lt"/>
              </a:rPr>
              <a:t>čestična razina (22,6 %)</a:t>
            </a:r>
          </a:p>
          <a:p>
            <a:pPr marL="285750" indent="-285750" algn="l">
              <a:buFont typeface="Wingdings" panose="05000000000000000000" pitchFamily="2" charset="2"/>
              <a:buChar char="Ø"/>
            </a:pPr>
            <a:endParaRPr lang="hr-HR" sz="2000" dirty="0">
              <a:latin typeface="+mj-lt"/>
            </a:endParaRPr>
          </a:p>
        </p:txBody>
      </p:sp>
      <p:sp>
        <p:nvSpPr>
          <p:cNvPr id="15" name="TekstniOkvir 14">
            <a:extLst>
              <a:ext uri="{FF2B5EF4-FFF2-40B4-BE49-F238E27FC236}">
                <a16:creationId xmlns:a16="http://schemas.microsoft.com/office/drawing/2014/main" id="{5CE503BB-CDFA-4CF1-A6B3-9E80E8790216}"/>
              </a:ext>
            </a:extLst>
          </p:cNvPr>
          <p:cNvSpPr txBox="1"/>
          <p:nvPr/>
        </p:nvSpPr>
        <p:spPr>
          <a:xfrm>
            <a:off x="4959297" y="4077072"/>
            <a:ext cx="4572000" cy="2862322"/>
          </a:xfrm>
          <a:prstGeom prst="rect">
            <a:avLst/>
          </a:prstGeom>
          <a:noFill/>
        </p:spPr>
        <p:txBody>
          <a:bodyPr wrap="square">
            <a:spAutoFit/>
          </a:bodyPr>
          <a:lstStyle/>
          <a:p>
            <a:pPr algn="l">
              <a:spcAft>
                <a:spcPts val="1200"/>
              </a:spcAft>
            </a:pPr>
            <a:r>
              <a:rPr lang="hr-HR" sz="2000" dirty="0">
                <a:latin typeface="+mj-lt"/>
              </a:rPr>
              <a:t>K</a:t>
            </a:r>
            <a:r>
              <a:rPr lang="hr-HR" sz="2000" i="0" u="none" strike="noStrike" baseline="0" dirty="0">
                <a:latin typeface="+mj-lt"/>
              </a:rPr>
              <a:t>ognitivno opterećenje:</a:t>
            </a:r>
          </a:p>
          <a:p>
            <a:pPr marL="285750" indent="-285750" algn="l">
              <a:buFont typeface="Wingdings" panose="05000000000000000000" pitchFamily="2" charset="2"/>
              <a:buChar char="Ø"/>
            </a:pPr>
            <a:r>
              <a:rPr lang="pl-PL" sz="2000" b="0" i="0" u="none" strike="noStrike" baseline="0" dirty="0">
                <a:latin typeface="+mj-lt"/>
              </a:rPr>
              <a:t>makroskopska razina (3,94)</a:t>
            </a:r>
          </a:p>
          <a:p>
            <a:pPr algn="l">
              <a:spcAft>
                <a:spcPts val="600"/>
              </a:spcAft>
            </a:pPr>
            <a:r>
              <a:rPr lang="pl-PL" sz="2000" dirty="0">
                <a:solidFill>
                  <a:srgbClr val="C00000"/>
                </a:solidFill>
                <a:latin typeface="+mj-lt"/>
              </a:rPr>
              <a:t>NI TEŠKO NI LAGANO</a:t>
            </a:r>
            <a:r>
              <a:rPr lang="pl-PL" sz="2000" i="0" u="none" strike="noStrike" baseline="0" dirty="0">
                <a:solidFill>
                  <a:srgbClr val="C00000"/>
                </a:solidFill>
                <a:latin typeface="+mj-lt"/>
              </a:rPr>
              <a:t> </a:t>
            </a:r>
            <a:endParaRPr lang="pl-PL" sz="2000" dirty="0">
              <a:solidFill>
                <a:srgbClr val="C00000"/>
              </a:solidFill>
              <a:latin typeface="+mj-lt"/>
            </a:endParaRPr>
          </a:p>
          <a:p>
            <a:pPr marL="285750" indent="-285750" algn="l">
              <a:buFont typeface="Wingdings" panose="05000000000000000000" pitchFamily="2" charset="2"/>
              <a:buChar char="Ø"/>
            </a:pPr>
            <a:r>
              <a:rPr lang="hr-HR" sz="2000" b="0" i="0" u="none" strike="noStrike" baseline="0" dirty="0">
                <a:latin typeface="+mj-lt"/>
              </a:rPr>
              <a:t>simbolička razina  </a:t>
            </a:r>
            <a:r>
              <a:rPr lang="pl-PL" sz="2000" b="0" i="0" u="none" strike="noStrike" baseline="0" dirty="0">
                <a:latin typeface="+mj-lt"/>
              </a:rPr>
              <a:t>(3,94)</a:t>
            </a:r>
          </a:p>
          <a:p>
            <a:pPr>
              <a:spcAft>
                <a:spcPts val="600"/>
              </a:spcAft>
            </a:pPr>
            <a:r>
              <a:rPr lang="pl-PL" sz="2000" b="0" i="0" u="none" strike="noStrike" baseline="0" dirty="0">
                <a:latin typeface="+mj-lt"/>
              </a:rPr>
              <a:t> </a:t>
            </a:r>
            <a:r>
              <a:rPr lang="pl-PL" sz="2000" dirty="0">
                <a:solidFill>
                  <a:srgbClr val="C00000"/>
                </a:solidFill>
                <a:latin typeface="+mj-lt"/>
              </a:rPr>
              <a:t>NI TEŠKO NI LAGANO</a:t>
            </a:r>
            <a:r>
              <a:rPr lang="pl-PL" sz="2000" i="0" u="none" strike="noStrike" baseline="0" dirty="0">
                <a:solidFill>
                  <a:srgbClr val="C00000"/>
                </a:solidFill>
                <a:latin typeface="+mj-lt"/>
              </a:rPr>
              <a:t> </a:t>
            </a:r>
            <a:endParaRPr lang="pl-PL" sz="2000" dirty="0">
              <a:solidFill>
                <a:srgbClr val="C00000"/>
              </a:solidFill>
              <a:latin typeface="+mj-lt"/>
            </a:endParaRPr>
          </a:p>
          <a:p>
            <a:pPr marL="285750" indent="-285750">
              <a:buFont typeface="Wingdings" panose="05000000000000000000" pitchFamily="2" charset="2"/>
              <a:buChar char="Ø"/>
            </a:pPr>
            <a:r>
              <a:rPr lang="pl-PL" sz="2000" b="0" i="0" u="none" strike="noStrike" baseline="0" dirty="0">
                <a:latin typeface="+mj-lt"/>
              </a:rPr>
              <a:t>čestična razina (4,96 %) </a:t>
            </a:r>
            <a:r>
              <a:rPr lang="pl-PL" sz="2000" i="0" u="none" strike="noStrike" baseline="0" dirty="0">
                <a:solidFill>
                  <a:srgbClr val="C00000"/>
                </a:solidFill>
                <a:latin typeface="+mj-lt"/>
              </a:rPr>
              <a:t>TEŠKO</a:t>
            </a:r>
          </a:p>
          <a:p>
            <a:pPr marL="3943350" lvl="8" indent="-285750">
              <a:buFont typeface="Wingdings" panose="05000000000000000000" pitchFamily="2" charset="2"/>
              <a:buChar char="Ø"/>
            </a:pPr>
            <a:endParaRPr lang="hr-HR" sz="2000" dirty="0">
              <a:latin typeface="+mj-lt"/>
            </a:endParaRPr>
          </a:p>
          <a:p>
            <a:pPr algn="l"/>
            <a:endParaRPr lang="hr-HR" sz="2000" i="0" u="none" strike="noStrike" baseline="0" dirty="0">
              <a:latin typeface="+mj-lt"/>
            </a:endParaRPr>
          </a:p>
        </p:txBody>
      </p:sp>
    </p:spTree>
    <p:extLst>
      <p:ext uri="{BB962C8B-B14F-4D97-AF65-F5344CB8AC3E}">
        <p14:creationId xmlns:p14="http://schemas.microsoft.com/office/powerpoint/2010/main" val="131565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908720"/>
            <a:ext cx="8136904" cy="830997"/>
          </a:xfrm>
          <a:prstGeom prst="rect">
            <a:avLst/>
          </a:prstGeom>
          <a:noFill/>
        </p:spPr>
        <p:txBody>
          <a:bodyPr wrap="square" rtlCol="0">
            <a:spAutoFit/>
          </a:bodyPr>
          <a:lstStyle/>
          <a:p>
            <a:endParaRPr lang="hr-HR" sz="2400" dirty="0"/>
          </a:p>
          <a:p>
            <a:pPr marL="342900" indent="-342900">
              <a:buFont typeface="Wingdings" panose="05000000000000000000" pitchFamily="2" charset="2"/>
              <a:buChar char="Ø"/>
            </a:pPr>
            <a:endParaRPr lang="hr-HR" sz="2400" dirty="0"/>
          </a:p>
        </p:txBody>
      </p:sp>
      <p:sp>
        <p:nvSpPr>
          <p:cNvPr id="4" name="Pravokutnik: zaobljeni kutovi 3">
            <a:extLst>
              <a:ext uri="{FF2B5EF4-FFF2-40B4-BE49-F238E27FC236}">
                <a16:creationId xmlns:a16="http://schemas.microsoft.com/office/drawing/2014/main" id="{F90BD5AB-86F1-4399-AC81-B93D6DE35DE9}"/>
              </a:ext>
            </a:extLst>
          </p:cNvPr>
          <p:cNvSpPr/>
          <p:nvPr/>
        </p:nvSpPr>
        <p:spPr bwMode="auto">
          <a:xfrm>
            <a:off x="2698214" y="1053965"/>
            <a:ext cx="2329252" cy="936104"/>
          </a:xfrm>
          <a:prstGeom prst="roundRect">
            <a:avLst/>
          </a:prstGeom>
          <a:solidFill>
            <a:schemeClr val="accent6">
              <a:lumMod val="60000"/>
              <a:lumOff val="40000"/>
            </a:schemeClr>
          </a:solidFill>
          <a:ln w="38100">
            <a:solidFill>
              <a:schemeClr val="accent6">
                <a:lumMod val="75000"/>
              </a:schemeClr>
            </a:solidFill>
            <a:headEnd type="none" w="med" len="med"/>
            <a:tailEnd type="none" w="med" len="med"/>
          </a:ln>
          <a:scene3d>
            <a:camera prst="orthographicFront"/>
            <a:lightRig rig="threePt" dir="t"/>
          </a:scene3d>
          <a:sp3d>
            <a:bevelT w="139700" h="139700" prst="divot"/>
            <a:bevelB w="139700" h="139700" prst="divot"/>
          </a:sp3d>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hr-HR" sz="2400" b="1" i="0" u="none" strike="noStrike" cap="none" normalizeH="0" baseline="0" dirty="0">
                <a:ln>
                  <a:noFill/>
                </a:ln>
                <a:solidFill>
                  <a:schemeClr val="tx1"/>
                </a:solidFill>
                <a:effectLst/>
                <a:latin typeface="Arial" charset="0"/>
              </a:rPr>
              <a:t>REALNI SUSTAV</a:t>
            </a:r>
          </a:p>
        </p:txBody>
      </p:sp>
      <p:sp>
        <p:nvSpPr>
          <p:cNvPr id="7" name="Pravokutnik: zaobljeni kutovi 6">
            <a:extLst>
              <a:ext uri="{FF2B5EF4-FFF2-40B4-BE49-F238E27FC236}">
                <a16:creationId xmlns:a16="http://schemas.microsoft.com/office/drawing/2014/main" id="{6DB96793-CDB7-44EA-A5E0-473A86103992}"/>
              </a:ext>
            </a:extLst>
          </p:cNvPr>
          <p:cNvSpPr/>
          <p:nvPr/>
        </p:nvSpPr>
        <p:spPr bwMode="auto">
          <a:xfrm>
            <a:off x="2794473" y="3429000"/>
            <a:ext cx="2136734" cy="1160837"/>
          </a:xfrm>
          <a:prstGeom prst="roundRect">
            <a:avLst/>
          </a:prstGeom>
          <a:solidFill>
            <a:schemeClr val="accent6">
              <a:lumMod val="40000"/>
              <a:lumOff val="60000"/>
            </a:schemeClr>
          </a:solidFill>
          <a:ln w="38100">
            <a:solidFill>
              <a:schemeClr val="accent6">
                <a:lumMod val="75000"/>
              </a:schemeClr>
            </a:solidFill>
            <a:headEnd type="none" w="med" len="med"/>
            <a:tailEnd type="none" w="med" len="med"/>
          </a:ln>
          <a:scene3d>
            <a:camera prst="orthographicFront"/>
            <a:lightRig rig="threePt" dir="t"/>
          </a:scene3d>
          <a:sp3d>
            <a:bevelT w="139700" h="139700" prst="divot"/>
            <a:bevelB w="101600" prst="riblet"/>
          </a:sp3d>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hr-HR" sz="2400" b="1" i="0" u="none" strike="noStrike" cap="none" normalizeH="0" baseline="0" dirty="0">
                <a:ln>
                  <a:noFill/>
                </a:ln>
                <a:solidFill>
                  <a:schemeClr val="tx1"/>
                </a:solidFill>
                <a:effectLst/>
                <a:latin typeface="Arial" charset="0"/>
              </a:rPr>
              <a:t>     </a:t>
            </a:r>
          </a:p>
          <a:p>
            <a:pPr marL="0" marR="0" indent="0" algn="l" defTabSz="914400" rtl="0" eaLnBrk="1" fontAlgn="base" latinLnBrk="0" hangingPunct="1">
              <a:lnSpc>
                <a:spcPct val="100000"/>
              </a:lnSpc>
              <a:spcBef>
                <a:spcPct val="0"/>
              </a:spcBef>
              <a:spcAft>
                <a:spcPct val="0"/>
              </a:spcAft>
              <a:buClrTx/>
              <a:buSzTx/>
              <a:buFontTx/>
              <a:buNone/>
              <a:tabLst/>
            </a:pPr>
            <a:r>
              <a:rPr lang="hr-HR" sz="2400" dirty="0">
                <a:solidFill>
                  <a:schemeClr val="tx1"/>
                </a:solidFill>
                <a:latin typeface="Arial" charset="0"/>
              </a:rPr>
              <a:t>     </a:t>
            </a:r>
            <a:r>
              <a:rPr kumimoji="0" lang="hr-HR" sz="2400" b="1" i="0" u="none" strike="noStrike" cap="none" normalizeH="0" baseline="0" dirty="0">
                <a:ln>
                  <a:noFill/>
                </a:ln>
                <a:solidFill>
                  <a:schemeClr val="tx1"/>
                </a:solidFill>
                <a:effectLst/>
                <a:latin typeface="Arial" charset="0"/>
              </a:rPr>
              <a:t>MODEL</a:t>
            </a:r>
          </a:p>
        </p:txBody>
      </p:sp>
      <p:sp>
        <p:nvSpPr>
          <p:cNvPr id="9" name="Pravokutnik: zaobljeni kutovi 8">
            <a:extLst>
              <a:ext uri="{FF2B5EF4-FFF2-40B4-BE49-F238E27FC236}">
                <a16:creationId xmlns:a16="http://schemas.microsoft.com/office/drawing/2014/main" id="{632D40A8-F12C-4838-A898-E588AF284AF6}"/>
              </a:ext>
            </a:extLst>
          </p:cNvPr>
          <p:cNvSpPr/>
          <p:nvPr/>
        </p:nvSpPr>
        <p:spPr bwMode="auto">
          <a:xfrm>
            <a:off x="395536" y="4977367"/>
            <a:ext cx="3154966" cy="1234198"/>
          </a:xfrm>
          <a:prstGeom prst="roundRect">
            <a:avLst/>
          </a:prstGeom>
          <a:solidFill>
            <a:schemeClr val="accent6">
              <a:lumMod val="20000"/>
              <a:lumOff val="80000"/>
            </a:schemeClr>
          </a:solidFill>
          <a:ln w="38100">
            <a:solidFill>
              <a:schemeClr val="accent6">
                <a:lumMod val="75000"/>
              </a:schemeClr>
            </a:solidFill>
            <a:headEnd type="none" w="med" len="med"/>
            <a:tailEnd type="none" w="med" len="med"/>
          </a:ln>
          <a:scene3d>
            <a:camera prst="orthographicFront"/>
            <a:lightRig rig="threePt" dir="t"/>
          </a:scene3d>
          <a:sp3d>
            <a:bevelT w="139700" h="139700" prst="divot"/>
            <a:bevelB w="101600" prst="riblet"/>
          </a:sp3d>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hr-HR" sz="2400" b="1" i="0" u="none" strike="noStrike" cap="none" normalizeH="0" baseline="0" dirty="0">
              <a:ln>
                <a:noFill/>
              </a:ln>
              <a:solidFill>
                <a:schemeClr val="tx1"/>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hr-HR" sz="2400" b="1" i="0" u="none" strike="noStrike" cap="none" normalizeH="0" baseline="0" dirty="0">
                <a:ln>
                  <a:noFill/>
                </a:ln>
                <a:solidFill>
                  <a:schemeClr val="tx1"/>
                </a:solidFill>
                <a:effectLst/>
                <a:latin typeface="Arial" charset="0"/>
              </a:rPr>
              <a:t>ČESTIČNI CRTEŽ</a:t>
            </a:r>
          </a:p>
          <a:p>
            <a:pPr marL="0" marR="0" indent="0" algn="ctr" defTabSz="914400" rtl="0" eaLnBrk="1" fontAlgn="base" latinLnBrk="0" hangingPunct="1">
              <a:lnSpc>
                <a:spcPct val="100000"/>
              </a:lnSpc>
              <a:spcBef>
                <a:spcPct val="0"/>
              </a:spcBef>
              <a:spcAft>
                <a:spcPct val="0"/>
              </a:spcAft>
              <a:buClrTx/>
              <a:buSzTx/>
              <a:buFontTx/>
              <a:buNone/>
              <a:tabLst/>
            </a:pPr>
            <a:endParaRPr kumimoji="0" lang="hr-HR" sz="2400" b="1" i="0" u="none" strike="noStrike" cap="none" normalizeH="0" baseline="0" dirty="0">
              <a:ln>
                <a:noFill/>
              </a:ln>
              <a:solidFill>
                <a:schemeClr val="tx1"/>
              </a:solidFill>
              <a:effectLst/>
              <a:latin typeface="Arial" charset="0"/>
            </a:endParaRPr>
          </a:p>
        </p:txBody>
      </p:sp>
      <p:sp>
        <p:nvSpPr>
          <p:cNvPr id="10" name="Pravokutnik: zaobljeni kutovi 9">
            <a:extLst>
              <a:ext uri="{FF2B5EF4-FFF2-40B4-BE49-F238E27FC236}">
                <a16:creationId xmlns:a16="http://schemas.microsoft.com/office/drawing/2014/main" id="{023576EE-A530-43FF-A1E4-2411B5BA3F15}"/>
              </a:ext>
            </a:extLst>
          </p:cNvPr>
          <p:cNvSpPr/>
          <p:nvPr/>
        </p:nvSpPr>
        <p:spPr bwMode="auto">
          <a:xfrm>
            <a:off x="4339861" y="5007794"/>
            <a:ext cx="4203127" cy="1215462"/>
          </a:xfrm>
          <a:prstGeom prst="roundRect">
            <a:avLst/>
          </a:prstGeom>
          <a:solidFill>
            <a:schemeClr val="accent6">
              <a:lumMod val="20000"/>
              <a:lumOff val="80000"/>
            </a:schemeClr>
          </a:solidFill>
          <a:ln w="38100">
            <a:solidFill>
              <a:schemeClr val="accent6">
                <a:lumMod val="75000"/>
              </a:schemeClr>
            </a:solidFill>
            <a:headEnd type="none" w="med" len="med"/>
            <a:tailEnd type="none" w="med" len="med"/>
          </a:ln>
          <a:scene3d>
            <a:camera prst="orthographicFront"/>
            <a:lightRig rig="threePt" dir="t"/>
          </a:scene3d>
          <a:sp3d>
            <a:bevelT w="139700" h="139700" prst="divot"/>
            <a:bevelB w="139700" h="139700" prst="divot"/>
          </a:sp3d>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hr-HR" sz="2400" b="1" i="0" u="none" strike="noStrike" cap="none" normalizeH="0" baseline="0" dirty="0">
                <a:ln>
                  <a:noFill/>
                </a:ln>
                <a:solidFill>
                  <a:schemeClr val="tx1"/>
                </a:solidFill>
                <a:effectLst/>
                <a:latin typeface="Arial" charset="0"/>
              </a:rPr>
              <a:t> </a:t>
            </a:r>
          </a:p>
          <a:p>
            <a:pPr marL="0" marR="0" indent="0" algn="l" defTabSz="914400" rtl="0" eaLnBrk="1" fontAlgn="base" latinLnBrk="0" hangingPunct="1">
              <a:lnSpc>
                <a:spcPct val="100000"/>
              </a:lnSpc>
              <a:spcBef>
                <a:spcPct val="0"/>
              </a:spcBef>
              <a:spcAft>
                <a:spcPct val="0"/>
              </a:spcAft>
              <a:buClrTx/>
              <a:buSzTx/>
              <a:buFontTx/>
              <a:buNone/>
              <a:tabLst/>
            </a:pPr>
            <a:r>
              <a:rPr lang="hr-HR" sz="2400" dirty="0">
                <a:solidFill>
                  <a:schemeClr val="tx1"/>
                </a:solidFill>
                <a:latin typeface="Arial" charset="0"/>
              </a:rPr>
              <a:t>RAČUNALNA </a:t>
            </a:r>
            <a:r>
              <a:rPr kumimoji="0" lang="hr-HR" sz="2400" b="1" i="0" u="none" strike="noStrike" cap="none" normalizeH="0" baseline="0" dirty="0">
                <a:ln>
                  <a:noFill/>
                </a:ln>
                <a:solidFill>
                  <a:schemeClr val="tx1"/>
                </a:solidFill>
                <a:effectLst/>
                <a:latin typeface="Arial" charset="0"/>
              </a:rPr>
              <a:t>SIMULACIJA</a:t>
            </a:r>
          </a:p>
        </p:txBody>
      </p:sp>
      <p:sp>
        <p:nvSpPr>
          <p:cNvPr id="11" name="Elipsa 10">
            <a:extLst>
              <a:ext uri="{FF2B5EF4-FFF2-40B4-BE49-F238E27FC236}">
                <a16:creationId xmlns:a16="http://schemas.microsoft.com/office/drawing/2014/main" id="{4A7CD488-E61D-453E-B91A-0015EEF485F3}"/>
              </a:ext>
            </a:extLst>
          </p:cNvPr>
          <p:cNvSpPr/>
          <p:nvPr/>
        </p:nvSpPr>
        <p:spPr bwMode="auto">
          <a:xfrm>
            <a:off x="4046365" y="2133470"/>
            <a:ext cx="3645744" cy="1152128"/>
          </a:xfrm>
          <a:prstGeom prst="ellipse">
            <a:avLst/>
          </a:prstGeom>
          <a:solidFill>
            <a:srgbClr val="ACF49E"/>
          </a:solidFill>
          <a:ln w="31750" cap="flat" cmpd="sng" algn="ctr">
            <a:solidFill>
              <a:srgbClr val="1D720C"/>
            </a:solidFill>
            <a:prstDash val="solid"/>
            <a:round/>
            <a:headEnd type="none" w="med" len="med"/>
            <a:tailEnd type="none" w="med" len="med"/>
          </a:ln>
          <a:effectLst/>
          <a:scene3d>
            <a:camera prst="orthographicFront"/>
            <a:lightRig rig="threePt" dir="t"/>
          </a:scene3d>
          <a:sp3d prstMaterial="matte">
            <a:bevelT w="139700" h="139700" prst="divot"/>
            <a:bevelB w="139700" h="139700" prst="divot"/>
          </a:sp3d>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hr-HR" dirty="0">
                <a:latin typeface="Arial" charset="0"/>
              </a:rPr>
              <a:t> </a:t>
            </a:r>
          </a:p>
          <a:p>
            <a:pPr marL="0" marR="0" indent="0" algn="l" defTabSz="914400" rtl="0" eaLnBrk="1" fontAlgn="base" latinLnBrk="0" hangingPunct="1">
              <a:lnSpc>
                <a:spcPct val="100000"/>
              </a:lnSpc>
              <a:spcBef>
                <a:spcPct val="0"/>
              </a:spcBef>
              <a:spcAft>
                <a:spcPct val="0"/>
              </a:spcAft>
              <a:buClrTx/>
              <a:buSzTx/>
              <a:buFontTx/>
              <a:buNone/>
              <a:tabLst/>
            </a:pPr>
            <a:r>
              <a:rPr kumimoji="0" lang="hr-HR" sz="2000" b="1" i="0" u="none" strike="noStrike" cap="none" normalizeH="0" baseline="0" dirty="0">
                <a:ln>
                  <a:noFill/>
                </a:ln>
                <a:solidFill>
                  <a:schemeClr val="tx1"/>
                </a:solidFill>
                <a:effectLst/>
                <a:latin typeface="Arial" charset="0"/>
              </a:rPr>
              <a:t> </a:t>
            </a:r>
            <a:r>
              <a:rPr kumimoji="0" lang="hr-HR" sz="2400" b="1" i="0" u="none" strike="noStrike" cap="none" normalizeH="0" baseline="0" dirty="0">
                <a:ln>
                  <a:noFill/>
                </a:ln>
                <a:solidFill>
                  <a:schemeClr val="tx1"/>
                </a:solidFill>
                <a:effectLst/>
                <a:latin typeface="Arial" charset="0"/>
              </a:rPr>
              <a:t>MODELIRANJE</a:t>
            </a:r>
          </a:p>
        </p:txBody>
      </p:sp>
      <p:sp>
        <p:nvSpPr>
          <p:cNvPr id="12" name="Strelica: prema dolje 11">
            <a:extLst>
              <a:ext uri="{FF2B5EF4-FFF2-40B4-BE49-F238E27FC236}">
                <a16:creationId xmlns:a16="http://schemas.microsoft.com/office/drawing/2014/main" id="{7C1E8F44-4105-412E-BCA8-33E66577CBB3}"/>
              </a:ext>
            </a:extLst>
          </p:cNvPr>
          <p:cNvSpPr/>
          <p:nvPr/>
        </p:nvSpPr>
        <p:spPr bwMode="auto">
          <a:xfrm>
            <a:off x="3696151" y="2133470"/>
            <a:ext cx="333378" cy="1152128"/>
          </a:xfrm>
          <a:prstGeom prst="downArrow">
            <a:avLst/>
          </a:prstGeom>
          <a:solidFill>
            <a:srgbClr val="E56D4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13" name="Strelica: prema dolje 12">
            <a:extLst>
              <a:ext uri="{FF2B5EF4-FFF2-40B4-BE49-F238E27FC236}">
                <a16:creationId xmlns:a16="http://schemas.microsoft.com/office/drawing/2014/main" id="{8650FB60-C02A-43EC-894D-3ECD1EA926FB}"/>
              </a:ext>
            </a:extLst>
          </p:cNvPr>
          <p:cNvSpPr/>
          <p:nvPr/>
        </p:nvSpPr>
        <p:spPr bwMode="auto">
          <a:xfrm rot="3251113">
            <a:off x="2015197" y="3960214"/>
            <a:ext cx="318527" cy="1152128"/>
          </a:xfrm>
          <a:prstGeom prst="downArrow">
            <a:avLst/>
          </a:prstGeom>
          <a:solidFill>
            <a:srgbClr val="E56D4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14" name="Strelica: prema dolje 13">
            <a:extLst>
              <a:ext uri="{FF2B5EF4-FFF2-40B4-BE49-F238E27FC236}">
                <a16:creationId xmlns:a16="http://schemas.microsoft.com/office/drawing/2014/main" id="{1AD8362E-7DF8-4CC0-80DC-59C41D5678EE}"/>
              </a:ext>
            </a:extLst>
          </p:cNvPr>
          <p:cNvSpPr/>
          <p:nvPr/>
        </p:nvSpPr>
        <p:spPr bwMode="auto">
          <a:xfrm rot="18213714">
            <a:off x="5403810" y="3985561"/>
            <a:ext cx="300133" cy="1152128"/>
          </a:xfrm>
          <a:prstGeom prst="downArrow">
            <a:avLst/>
          </a:prstGeom>
          <a:solidFill>
            <a:srgbClr val="E56D4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hr-HR" sz="1800" b="1" i="0" u="none" strike="noStrike" cap="none" normalizeH="0" baseline="0">
              <a:ln>
                <a:noFill/>
              </a:ln>
              <a:solidFill>
                <a:schemeClr val="tx1"/>
              </a:solidFill>
              <a:effectLst/>
              <a:latin typeface="Arial" charset="0"/>
            </a:endParaRPr>
          </a:p>
        </p:txBody>
      </p:sp>
      <p:sp>
        <p:nvSpPr>
          <p:cNvPr id="15" name="TekstniOkvir 14">
            <a:extLst>
              <a:ext uri="{FF2B5EF4-FFF2-40B4-BE49-F238E27FC236}">
                <a16:creationId xmlns:a16="http://schemas.microsoft.com/office/drawing/2014/main" id="{224B5FBB-3B0A-437A-B6C6-F0B9F5976F6E}"/>
              </a:ext>
            </a:extLst>
          </p:cNvPr>
          <p:cNvSpPr txBox="1"/>
          <p:nvPr/>
        </p:nvSpPr>
        <p:spPr>
          <a:xfrm>
            <a:off x="627594" y="6309320"/>
            <a:ext cx="7259423"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4.</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Odnos realnog sustava i modela</a:t>
            </a:r>
            <a:r>
              <a:rPr lang="hr-HR" sz="1800" b="0" i="0" u="none" strike="noStrike" baseline="0" dirty="0">
                <a:solidFill>
                  <a:srgbClr val="000000"/>
                </a:solidFill>
                <a:latin typeface="Times New Roman" panose="02020603050405020304" pitchFamily="18" charset="0"/>
              </a:rPr>
              <a:t>  </a:t>
            </a:r>
            <a:endParaRPr lang="hr-HR" dirty="0"/>
          </a:p>
        </p:txBody>
      </p:sp>
    </p:spTree>
    <p:extLst>
      <p:ext uri="{BB962C8B-B14F-4D97-AF65-F5344CB8AC3E}">
        <p14:creationId xmlns:p14="http://schemas.microsoft.com/office/powerpoint/2010/main" val="2003275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9532" y="908720"/>
            <a:ext cx="8424936" cy="2062103"/>
          </a:xfrm>
          <a:prstGeom prst="rect">
            <a:avLst/>
          </a:prstGeom>
          <a:noFill/>
        </p:spPr>
        <p:txBody>
          <a:bodyPr wrap="square" rtlCol="0">
            <a:spAutoFit/>
          </a:bodyPr>
          <a:lstStyle/>
          <a:p>
            <a:r>
              <a:rPr lang="hr-HR" sz="2400" dirty="0"/>
              <a:t>Usporedba </a:t>
            </a:r>
            <a:r>
              <a:rPr lang="hr-HR" sz="2400" dirty="0" err="1"/>
              <a:t>čestičnog</a:t>
            </a:r>
            <a:r>
              <a:rPr lang="hr-HR" sz="2400" dirty="0"/>
              <a:t> crteža i računalne simulacije</a:t>
            </a:r>
          </a:p>
          <a:p>
            <a:endParaRPr lang="hr-HR" sz="2800" dirty="0"/>
          </a:p>
          <a:p>
            <a:pPr marL="457200" indent="-457200">
              <a:buFont typeface="Wingdings" panose="05000000000000000000" pitchFamily="2" charset="2"/>
              <a:buChar char="v"/>
            </a:pPr>
            <a:endParaRPr lang="hr-HR" sz="2800" dirty="0"/>
          </a:p>
          <a:p>
            <a:endParaRPr lang="hr-HR" sz="2400" dirty="0"/>
          </a:p>
          <a:p>
            <a:endParaRPr lang="hr-HR" sz="2400" dirty="0"/>
          </a:p>
        </p:txBody>
      </p:sp>
      <p:graphicFrame>
        <p:nvGraphicFramePr>
          <p:cNvPr id="3" name="Tablica 3">
            <a:extLst>
              <a:ext uri="{FF2B5EF4-FFF2-40B4-BE49-F238E27FC236}">
                <a16:creationId xmlns:a16="http://schemas.microsoft.com/office/drawing/2014/main" id="{4B96A782-272E-4A28-B36E-34FF1E2AE0A3}"/>
              </a:ext>
            </a:extLst>
          </p:cNvPr>
          <p:cNvGraphicFramePr>
            <a:graphicFrameLocks noGrp="1"/>
          </p:cNvGraphicFramePr>
          <p:nvPr>
            <p:extLst>
              <p:ext uri="{D42A27DB-BD31-4B8C-83A1-F6EECF244321}">
                <p14:modId xmlns:p14="http://schemas.microsoft.com/office/powerpoint/2010/main" val="2485042193"/>
              </p:ext>
            </p:extLst>
          </p:nvPr>
        </p:nvGraphicFramePr>
        <p:xfrm>
          <a:off x="755576" y="1484784"/>
          <a:ext cx="7632848" cy="4937760"/>
        </p:xfrm>
        <a:graphic>
          <a:graphicData uri="http://schemas.openxmlformats.org/drawingml/2006/table">
            <a:tbl>
              <a:tblPr firstRow="1" bandRow="1">
                <a:tableStyleId>{5C22544A-7EE6-4342-B048-85BDC9FD1C3A}</a:tableStyleId>
              </a:tblPr>
              <a:tblGrid>
                <a:gridCol w="3816424">
                  <a:extLst>
                    <a:ext uri="{9D8B030D-6E8A-4147-A177-3AD203B41FA5}">
                      <a16:colId xmlns:a16="http://schemas.microsoft.com/office/drawing/2014/main" val="2205490181"/>
                    </a:ext>
                  </a:extLst>
                </a:gridCol>
                <a:gridCol w="3816424">
                  <a:extLst>
                    <a:ext uri="{9D8B030D-6E8A-4147-A177-3AD203B41FA5}">
                      <a16:colId xmlns:a16="http://schemas.microsoft.com/office/drawing/2014/main" val="2338300023"/>
                    </a:ext>
                  </a:extLst>
                </a:gridCol>
              </a:tblGrid>
              <a:tr h="266833">
                <a:tc>
                  <a:txBody>
                    <a:bodyPr/>
                    <a:lstStyle/>
                    <a:p>
                      <a:pPr algn="ctr"/>
                      <a:r>
                        <a:rPr lang="hr-HR" dirty="0">
                          <a:solidFill>
                            <a:schemeClr val="tx1"/>
                          </a:solidFill>
                        </a:rPr>
                        <a:t>ČESTIČNI CRTEŽ</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dirty="0">
                          <a:solidFill>
                            <a:schemeClr val="tx1"/>
                          </a:solidFill>
                        </a:rPr>
                        <a:t>RAČUNALNA SIMULACIJA</a:t>
                      </a:r>
                    </a:p>
                    <a:p>
                      <a:pPr algn="ctr"/>
                      <a:endParaRPr lang="hr-HR" dirty="0"/>
                    </a:p>
                  </a:txBody>
                  <a:tcPr/>
                </a:tc>
                <a:extLst>
                  <a:ext uri="{0D108BD9-81ED-4DB2-BD59-A6C34878D82A}">
                    <a16:rowId xmlns:a16="http://schemas.microsoft.com/office/drawing/2014/main" val="891604747"/>
                  </a:ext>
                </a:extLst>
              </a:tr>
              <a:tr h="349080">
                <a:tc>
                  <a:txBody>
                    <a:bodyPr/>
                    <a:lstStyle/>
                    <a:p>
                      <a:r>
                        <a:rPr lang="hr-HR" dirty="0"/>
                        <a:t>simbolički model</a:t>
                      </a:r>
                    </a:p>
                    <a:p>
                      <a:endParaRPr lang="hr-HR" dirty="0"/>
                    </a:p>
                  </a:txBody>
                  <a:tcPr/>
                </a:tc>
                <a:tc>
                  <a:txBody>
                    <a:bodyPr/>
                    <a:lstStyle/>
                    <a:p>
                      <a:r>
                        <a:rPr lang="hr-HR" dirty="0"/>
                        <a:t>simbolički model</a:t>
                      </a:r>
                    </a:p>
                  </a:txBody>
                  <a:tcPr/>
                </a:tc>
                <a:extLst>
                  <a:ext uri="{0D108BD9-81ED-4DB2-BD59-A6C34878D82A}">
                    <a16:rowId xmlns:a16="http://schemas.microsoft.com/office/drawing/2014/main" val="1404647336"/>
                  </a:ext>
                </a:extLst>
              </a:tr>
              <a:tr h="4145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C00000"/>
                          </a:solidFill>
                        </a:rPr>
                        <a:t>statični </a:t>
                      </a:r>
                      <a:r>
                        <a:rPr lang="hr-HR">
                          <a:solidFill>
                            <a:srgbClr val="C00000"/>
                          </a:solidFill>
                        </a:rPr>
                        <a:t>i dinamički model</a:t>
                      </a:r>
                      <a:endParaRPr lang="hr-HR" dirty="0">
                        <a:solidFill>
                          <a:srgbClr val="C0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hr-HR" dirty="0">
                        <a:solidFill>
                          <a:srgbClr val="C0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A40C8B"/>
                          </a:solidFill>
                        </a:rPr>
                        <a:t>dinamički model</a:t>
                      </a:r>
                    </a:p>
                  </a:txBody>
                  <a:tcPr/>
                </a:tc>
                <a:extLst>
                  <a:ext uri="{0D108BD9-81ED-4DB2-BD59-A6C34878D82A}">
                    <a16:rowId xmlns:a16="http://schemas.microsoft.com/office/drawing/2014/main" val="201292494"/>
                  </a:ext>
                </a:extLst>
              </a:tr>
              <a:tr h="349080">
                <a:tc>
                  <a:txBody>
                    <a:bodyPr/>
                    <a:lstStyle/>
                    <a:p>
                      <a:r>
                        <a:rPr lang="hr-HR" dirty="0" err="1"/>
                        <a:t>dvodimenzijski</a:t>
                      </a:r>
                      <a:r>
                        <a:rPr lang="hr-HR" dirty="0"/>
                        <a:t> model (pseudo 3D)</a:t>
                      </a:r>
                    </a:p>
                    <a:p>
                      <a:endParaRPr lang="hr-HR" dirty="0"/>
                    </a:p>
                  </a:txBody>
                  <a:tcPr/>
                </a:tc>
                <a:tc>
                  <a:txBody>
                    <a:bodyPr/>
                    <a:lstStyle/>
                    <a:p>
                      <a:r>
                        <a:rPr lang="hr-HR" dirty="0" err="1"/>
                        <a:t>dvodimenzijski</a:t>
                      </a:r>
                      <a:r>
                        <a:rPr lang="hr-HR" dirty="0"/>
                        <a:t> model (pseudo 3D)</a:t>
                      </a:r>
                    </a:p>
                  </a:txBody>
                  <a:tcPr/>
                </a:tc>
                <a:extLst>
                  <a:ext uri="{0D108BD9-81ED-4DB2-BD59-A6C34878D82A}">
                    <a16:rowId xmlns:a16="http://schemas.microsoft.com/office/drawing/2014/main" val="2438434201"/>
                  </a:ext>
                </a:extLst>
              </a:tr>
              <a:tr h="11345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800" b="0" dirty="0"/>
                        <a:t>prikazuju jednu ili više molekula, atoma, iona i </a:t>
                      </a:r>
                      <a:r>
                        <a:rPr lang="hr-HR" sz="1800" b="0" dirty="0" err="1"/>
                        <a:t>submikroskopskih</a:t>
                      </a:r>
                      <a:r>
                        <a:rPr lang="hr-HR" sz="1800" b="0" dirty="0"/>
                        <a:t> čestica </a:t>
                      </a:r>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800" b="0" dirty="0"/>
                        <a:t>prikazuju jednu ili više molekula, atoma, iona i </a:t>
                      </a:r>
                      <a:r>
                        <a:rPr lang="hr-HR" sz="1800" b="0" dirty="0" err="1"/>
                        <a:t>submikroskopskih</a:t>
                      </a:r>
                      <a:r>
                        <a:rPr lang="hr-HR" sz="1800" b="0" dirty="0"/>
                        <a:t> čestica </a:t>
                      </a:r>
                      <a:endParaRPr lang="hr-HR" dirty="0"/>
                    </a:p>
                    <a:p>
                      <a:endParaRPr lang="hr-HR" dirty="0"/>
                    </a:p>
                  </a:txBody>
                  <a:tcPr/>
                </a:tc>
                <a:extLst>
                  <a:ext uri="{0D108BD9-81ED-4DB2-BD59-A6C34878D82A}">
                    <a16:rowId xmlns:a16="http://schemas.microsoft.com/office/drawing/2014/main" val="3506929812"/>
                  </a:ext>
                </a:extLst>
              </a:tr>
              <a:tr h="11345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800" b="0" dirty="0">
                          <a:ea typeface="Calibri" panose="020F0502020204030204" pitchFamily="34" charset="0"/>
                          <a:cs typeface="Times New Roman" panose="02020603050405020304" pitchFamily="18" charset="0"/>
                        </a:rPr>
                        <a:t>pružaju informacije o vrsti, odnosu veličina i međusobnom djelovanju čestica</a:t>
                      </a:r>
                    </a:p>
                    <a:p>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sz="1800" b="0" dirty="0">
                          <a:ea typeface="Calibri" panose="020F0502020204030204" pitchFamily="34" charset="0"/>
                          <a:cs typeface="Times New Roman" panose="02020603050405020304" pitchFamily="18" charset="0"/>
                        </a:rPr>
                        <a:t>pružaju informacije o vrsti, odnosu veličina i međusobnom djelovanju čestica</a:t>
                      </a:r>
                    </a:p>
                    <a:p>
                      <a:endParaRPr lang="hr-HR" dirty="0"/>
                    </a:p>
                  </a:txBody>
                  <a:tcPr/>
                </a:tc>
                <a:extLst>
                  <a:ext uri="{0D108BD9-81ED-4DB2-BD59-A6C34878D82A}">
                    <a16:rowId xmlns:a16="http://schemas.microsoft.com/office/drawing/2014/main" val="1323796117"/>
                  </a:ext>
                </a:extLst>
              </a:tr>
            </a:tbl>
          </a:graphicData>
        </a:graphic>
      </p:graphicFrame>
    </p:spTree>
    <p:extLst>
      <p:ext uri="{BB962C8B-B14F-4D97-AF65-F5344CB8AC3E}">
        <p14:creationId xmlns:p14="http://schemas.microsoft.com/office/powerpoint/2010/main" val="1927332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ica 4">
            <a:extLst>
              <a:ext uri="{FF2B5EF4-FFF2-40B4-BE49-F238E27FC236}">
                <a16:creationId xmlns:a16="http://schemas.microsoft.com/office/drawing/2014/main" id="{A3D6B27D-C496-47A9-A371-DC4D217D0926}"/>
              </a:ext>
            </a:extLst>
          </p:cNvPr>
          <p:cNvGraphicFramePr>
            <a:graphicFrameLocks noGrp="1"/>
          </p:cNvGraphicFramePr>
          <p:nvPr>
            <p:extLst>
              <p:ext uri="{D42A27DB-BD31-4B8C-83A1-F6EECF244321}">
                <p14:modId xmlns:p14="http://schemas.microsoft.com/office/powerpoint/2010/main" val="2348476027"/>
              </p:ext>
            </p:extLst>
          </p:nvPr>
        </p:nvGraphicFramePr>
        <p:xfrm>
          <a:off x="1091698" y="1124744"/>
          <a:ext cx="6960604" cy="5270965"/>
        </p:xfrm>
        <a:graphic>
          <a:graphicData uri="http://schemas.openxmlformats.org/drawingml/2006/table">
            <a:tbl>
              <a:tblPr firstRow="1" bandRow="1">
                <a:tableStyleId>{5C22544A-7EE6-4342-B048-85BDC9FD1C3A}</a:tableStyleId>
              </a:tblPr>
              <a:tblGrid>
                <a:gridCol w="3480302">
                  <a:extLst>
                    <a:ext uri="{9D8B030D-6E8A-4147-A177-3AD203B41FA5}">
                      <a16:colId xmlns:a16="http://schemas.microsoft.com/office/drawing/2014/main" val="873286702"/>
                    </a:ext>
                  </a:extLst>
                </a:gridCol>
                <a:gridCol w="3480302">
                  <a:extLst>
                    <a:ext uri="{9D8B030D-6E8A-4147-A177-3AD203B41FA5}">
                      <a16:colId xmlns:a16="http://schemas.microsoft.com/office/drawing/2014/main" val="127365721"/>
                    </a:ext>
                  </a:extLst>
                </a:gridCol>
              </a:tblGrid>
              <a:tr h="6037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dirty="0">
                          <a:solidFill>
                            <a:schemeClr val="tx1"/>
                          </a:solidFill>
                        </a:rPr>
                        <a:t>ČESTIČNI CRTEŽ</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r-HR" dirty="0">
                          <a:solidFill>
                            <a:schemeClr val="tx1"/>
                          </a:solidFill>
                        </a:rPr>
                        <a:t>RAČUNALNA SIMULACIJA</a:t>
                      </a:r>
                    </a:p>
                    <a:p>
                      <a:pPr algn="ctr"/>
                      <a:endParaRPr lang="hr-HR" dirty="0"/>
                    </a:p>
                  </a:txBody>
                  <a:tcPr/>
                </a:tc>
                <a:extLst>
                  <a:ext uri="{0D108BD9-81ED-4DB2-BD59-A6C34878D82A}">
                    <a16:rowId xmlns:a16="http://schemas.microsoft.com/office/drawing/2014/main" val="1961815901"/>
                  </a:ext>
                </a:extLst>
              </a:tr>
              <a:tr h="6037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C00000"/>
                          </a:solidFill>
                        </a:rPr>
                        <a:t>nije interaktivan</a:t>
                      </a:r>
                    </a:p>
                    <a:p>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a:solidFill>
                            <a:srgbClr val="A40C8B"/>
                          </a:solidFill>
                        </a:rPr>
                        <a:t>interaktivan</a:t>
                      </a:r>
                      <a:endParaRPr lang="hr-HR" dirty="0">
                        <a:solidFill>
                          <a:srgbClr val="A40C8B"/>
                        </a:solidFill>
                      </a:endParaRPr>
                    </a:p>
                  </a:txBody>
                  <a:tcPr/>
                </a:tc>
                <a:extLst>
                  <a:ext uri="{0D108BD9-81ED-4DB2-BD59-A6C34878D82A}">
                    <a16:rowId xmlns:a16="http://schemas.microsoft.com/office/drawing/2014/main" val="3800459966"/>
                  </a:ext>
                </a:extLst>
              </a:tr>
              <a:tr h="862558">
                <a:tc>
                  <a:txBody>
                    <a:bodyPr/>
                    <a:lstStyle/>
                    <a:p>
                      <a:r>
                        <a:rPr lang="hr-HR" dirty="0">
                          <a:solidFill>
                            <a:srgbClr val="C00000"/>
                          </a:solidFill>
                        </a:rPr>
                        <a:t>kombinacija crteža i teksta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A40C8B"/>
                          </a:solidFill>
                        </a:rPr>
                        <a:t>multimedija (kombinacija crteža, teksta, animacije, videa, zvuka)</a:t>
                      </a:r>
                    </a:p>
                    <a:p>
                      <a:endParaRPr lang="hr-HR" dirty="0"/>
                    </a:p>
                  </a:txBody>
                  <a:tcPr/>
                </a:tc>
                <a:extLst>
                  <a:ext uri="{0D108BD9-81ED-4DB2-BD59-A6C34878D82A}">
                    <a16:rowId xmlns:a16="http://schemas.microsoft.com/office/drawing/2014/main" val="281807810"/>
                  </a:ext>
                </a:extLst>
              </a:tr>
              <a:tr h="406205">
                <a:tc>
                  <a:txBody>
                    <a:bodyPr/>
                    <a:lstStyle/>
                    <a:p>
                      <a:r>
                        <a:rPr lang="hr-HR" dirty="0">
                          <a:solidFill>
                            <a:srgbClr val="C00000"/>
                          </a:solidFill>
                        </a:rPr>
                        <a:t>zadane varijable </a:t>
                      </a:r>
                    </a:p>
                    <a:p>
                      <a:endParaRPr lang="hr-HR" dirty="0">
                        <a:solidFill>
                          <a:srgbClr val="C00000"/>
                        </a:solidFill>
                      </a:endParaRPr>
                    </a:p>
                  </a:txBody>
                  <a:tcPr/>
                </a:tc>
                <a:tc>
                  <a:txBody>
                    <a:bodyPr/>
                    <a:lstStyle/>
                    <a:p>
                      <a:r>
                        <a:rPr lang="hr-HR" dirty="0">
                          <a:solidFill>
                            <a:srgbClr val="A40C8B"/>
                          </a:solidFill>
                        </a:rPr>
                        <a:t>mogućnost mijenjanja varijabli</a:t>
                      </a:r>
                    </a:p>
                  </a:txBody>
                  <a:tcPr/>
                </a:tc>
                <a:extLst>
                  <a:ext uri="{0D108BD9-81ED-4DB2-BD59-A6C34878D82A}">
                    <a16:rowId xmlns:a16="http://schemas.microsoft.com/office/drawing/2014/main" val="3245150917"/>
                  </a:ext>
                </a:extLst>
              </a:tr>
              <a:tr h="8625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poučavanje i vrednovanje znanja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poučavanje i vrednovanje znanja</a:t>
                      </a:r>
                    </a:p>
                    <a:p>
                      <a:endParaRPr lang="hr-HR" dirty="0"/>
                    </a:p>
                  </a:txBody>
                  <a:tcPr/>
                </a:tc>
                <a:extLst>
                  <a:ext uri="{0D108BD9-81ED-4DB2-BD59-A6C34878D82A}">
                    <a16:rowId xmlns:a16="http://schemas.microsoft.com/office/drawing/2014/main" val="3082968414"/>
                  </a:ext>
                </a:extLst>
              </a:tr>
              <a:tr h="6037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otkrivanje pogrešnih shvaćanja</a:t>
                      </a:r>
                    </a:p>
                    <a:p>
                      <a:pPr marL="0" marR="0" lvl="0" indent="0" algn="l" defTabSz="914400" rtl="0" eaLnBrk="1" fontAlgn="auto" latinLnBrk="0" hangingPunct="1">
                        <a:lnSpc>
                          <a:spcPct val="100000"/>
                        </a:lnSpc>
                        <a:spcBef>
                          <a:spcPts val="0"/>
                        </a:spcBef>
                        <a:spcAft>
                          <a:spcPts val="0"/>
                        </a:spcAft>
                        <a:buClrTx/>
                        <a:buSzTx/>
                        <a:buFontTx/>
                        <a:buNone/>
                        <a:tabLst/>
                        <a:defRPr/>
                      </a:pPr>
                      <a:endParaRPr lang="hr-H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t>otkrivanje pogrešnih shvaćanja</a:t>
                      </a:r>
                    </a:p>
                    <a:p>
                      <a:endParaRPr lang="hr-HR" dirty="0"/>
                    </a:p>
                  </a:txBody>
                  <a:tcPr/>
                </a:tc>
                <a:extLst>
                  <a:ext uri="{0D108BD9-81ED-4DB2-BD59-A6C34878D82A}">
                    <a16:rowId xmlns:a16="http://schemas.microsoft.com/office/drawing/2014/main" val="2889593211"/>
                  </a:ext>
                </a:extLst>
              </a:tr>
              <a:tr h="8818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C00000"/>
                          </a:solidFill>
                        </a:rPr>
                        <a:t>izrada je jeftina i jednostavna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r-HR" dirty="0">
                          <a:solidFill>
                            <a:srgbClr val="A40C8B"/>
                          </a:solidFill>
                        </a:rPr>
                        <a:t>u izradi sudjeluje tim stručnjaka</a:t>
                      </a:r>
                    </a:p>
                  </a:txBody>
                  <a:tcPr/>
                </a:tc>
                <a:extLst>
                  <a:ext uri="{0D108BD9-81ED-4DB2-BD59-A6C34878D82A}">
                    <a16:rowId xmlns:a16="http://schemas.microsoft.com/office/drawing/2014/main" val="329804606"/>
                  </a:ext>
                </a:extLst>
              </a:tr>
            </a:tbl>
          </a:graphicData>
        </a:graphic>
      </p:graphicFrame>
    </p:spTree>
    <p:extLst>
      <p:ext uri="{BB962C8B-B14F-4D97-AF65-F5344CB8AC3E}">
        <p14:creationId xmlns:p14="http://schemas.microsoft.com/office/powerpoint/2010/main" val="4064238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lika 2">
            <a:extLst>
              <a:ext uri="{FF2B5EF4-FFF2-40B4-BE49-F238E27FC236}">
                <a16:creationId xmlns:a16="http://schemas.microsoft.com/office/drawing/2014/main" id="{7711F99C-7084-406D-BA8B-AEDF52C2EA61}"/>
              </a:ext>
            </a:extLst>
          </p:cNvPr>
          <p:cNvPicPr>
            <a:picLocks noChangeAspect="1"/>
          </p:cNvPicPr>
          <p:nvPr/>
        </p:nvPicPr>
        <p:blipFill>
          <a:blip r:embed="rId3"/>
          <a:stretch>
            <a:fillRect/>
          </a:stretch>
        </p:blipFill>
        <p:spPr>
          <a:xfrm>
            <a:off x="1763688" y="856800"/>
            <a:ext cx="5616624" cy="5341685"/>
          </a:xfrm>
          <a:prstGeom prst="rect">
            <a:avLst/>
          </a:prstGeom>
        </p:spPr>
      </p:pic>
      <p:sp>
        <p:nvSpPr>
          <p:cNvPr id="5" name="TekstniOkvir 4">
            <a:extLst>
              <a:ext uri="{FF2B5EF4-FFF2-40B4-BE49-F238E27FC236}">
                <a16:creationId xmlns:a16="http://schemas.microsoft.com/office/drawing/2014/main" id="{04EF3E04-23E1-42F3-B650-3EC989A09C5B}"/>
              </a:ext>
            </a:extLst>
          </p:cNvPr>
          <p:cNvSpPr txBox="1"/>
          <p:nvPr/>
        </p:nvSpPr>
        <p:spPr>
          <a:xfrm>
            <a:off x="395536" y="6309320"/>
            <a:ext cx="8496944" cy="369332"/>
          </a:xfrm>
          <a:prstGeom prst="rect">
            <a:avLst/>
          </a:prstGeom>
          <a:noFill/>
        </p:spPr>
        <p:txBody>
          <a:bodyPr wrap="square">
            <a:spAutoFit/>
          </a:bodyPr>
          <a:lstStyle/>
          <a:p>
            <a:r>
              <a:rPr lang="hr-HR" sz="1800" b="1" i="0" u="none" strike="noStrike" baseline="0" dirty="0">
                <a:solidFill>
                  <a:srgbClr val="000000"/>
                </a:solidFill>
                <a:latin typeface="Times New Roman" panose="02020603050405020304" pitchFamily="18" charset="0"/>
              </a:rPr>
              <a:t>Slika 5</a:t>
            </a:r>
            <a:r>
              <a:rPr lang="hr-HR" sz="1800" b="0" i="0" u="none" strike="noStrike" baseline="0" dirty="0">
                <a:solidFill>
                  <a:srgbClr val="000000"/>
                </a:solidFill>
                <a:latin typeface="Times New Roman" panose="02020603050405020304" pitchFamily="18" charset="0"/>
              </a:rPr>
              <a:t>. </a:t>
            </a:r>
            <a:r>
              <a:rPr lang="hr-HR" sz="1800" b="0" i="0" u="none" strike="noStrike" baseline="0" dirty="0" err="1">
                <a:solidFill>
                  <a:srgbClr val="000000"/>
                </a:solidFill>
                <a:latin typeface="Times New Roman" panose="02020603050405020304" pitchFamily="18" charset="0"/>
              </a:rPr>
              <a:t>Čestični</a:t>
            </a:r>
            <a:r>
              <a:rPr lang="hr-HR" sz="1800" b="0" i="0" u="none" strike="noStrike" baseline="0" dirty="0">
                <a:solidFill>
                  <a:srgbClr val="000000"/>
                </a:solidFill>
                <a:latin typeface="Times New Roman" panose="02020603050405020304" pitchFamily="18" charset="0"/>
              </a:rPr>
              <a:t> prikaz nastanka taloga </a:t>
            </a:r>
            <a:r>
              <a:rPr lang="hr-HR" sz="1800" b="0" i="0" u="none" strike="noStrike" baseline="0" dirty="0" err="1">
                <a:solidFill>
                  <a:srgbClr val="000000"/>
                </a:solidFill>
                <a:latin typeface="Times New Roman" panose="02020603050405020304" pitchFamily="18" charset="0"/>
              </a:rPr>
              <a:t>srebrova</a:t>
            </a:r>
            <a:r>
              <a:rPr lang="hr-HR" sz="1800" b="0" i="0" u="none" strike="noStrike" baseline="0" dirty="0">
                <a:solidFill>
                  <a:srgbClr val="000000"/>
                </a:solidFill>
                <a:latin typeface="Times New Roman" panose="02020603050405020304" pitchFamily="18" charset="0"/>
              </a:rPr>
              <a:t> klorida (</a:t>
            </a:r>
            <a:r>
              <a:rPr lang="hr-HR" sz="1800" b="0" i="0" u="none" strike="noStrike" baseline="0" dirty="0" err="1">
                <a:solidFill>
                  <a:srgbClr val="000000"/>
                </a:solidFill>
                <a:latin typeface="Times New Roman" panose="02020603050405020304" pitchFamily="18" charset="0"/>
              </a:rPr>
              <a:t>Locatelli</a:t>
            </a:r>
            <a:r>
              <a:rPr lang="hr-HR" sz="1800" b="0" i="0" u="none" strike="noStrike" baseline="0" dirty="0">
                <a:solidFill>
                  <a:srgbClr val="000000"/>
                </a:solidFill>
                <a:latin typeface="Times New Roman" panose="02020603050405020304" pitchFamily="18" charset="0"/>
              </a:rPr>
              <a:t> i </a:t>
            </a:r>
            <a:r>
              <a:rPr lang="hr-HR" sz="1800" b="0" i="0" u="none" strike="noStrike" baseline="0" dirty="0" err="1">
                <a:solidFill>
                  <a:srgbClr val="000000"/>
                </a:solidFill>
                <a:latin typeface="Times New Roman" panose="02020603050405020304" pitchFamily="18" charset="0"/>
              </a:rPr>
              <a:t>Davidowitz</a:t>
            </a:r>
            <a:r>
              <a:rPr lang="hr-HR" sz="1800" b="0" i="0" u="none" strike="noStrike" baseline="0" dirty="0">
                <a:solidFill>
                  <a:srgbClr val="000000"/>
                </a:solidFill>
                <a:latin typeface="Times New Roman" panose="02020603050405020304" pitchFamily="18" charset="0"/>
              </a:rPr>
              <a:t>, </a:t>
            </a:r>
            <a:r>
              <a:rPr lang="hr-HR" b="0" dirty="0">
                <a:solidFill>
                  <a:srgbClr val="000000"/>
                </a:solidFill>
                <a:latin typeface="Times New Roman" panose="02020603050405020304" pitchFamily="18" charset="0"/>
              </a:rPr>
              <a:t>2021</a:t>
            </a:r>
            <a:r>
              <a:rPr lang="hr-HR" sz="1800" b="0" i="0" u="none" strike="noStrike" baseline="0" dirty="0">
                <a:solidFill>
                  <a:srgbClr val="000000"/>
                </a:solidFill>
                <a:latin typeface="Times New Roman" panose="02020603050405020304" pitchFamily="18" charset="0"/>
              </a:rPr>
              <a:t>) </a:t>
            </a:r>
            <a:endParaRPr lang="hr-HR" dirty="0"/>
          </a:p>
        </p:txBody>
      </p:sp>
    </p:spTree>
    <p:extLst>
      <p:ext uri="{BB962C8B-B14F-4D97-AF65-F5344CB8AC3E}">
        <p14:creationId xmlns:p14="http://schemas.microsoft.com/office/powerpoint/2010/main" val="209598411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hr-HR"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hr-HR"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19244</TotalTime>
  <Words>1506</Words>
  <Application>Microsoft Office PowerPoint</Application>
  <PresentationFormat>Prikaz na zaslonu (4:3)</PresentationFormat>
  <Paragraphs>191</Paragraphs>
  <Slides>21</Slides>
  <Notes>11</Notes>
  <HiddenSlides>0</HiddenSlides>
  <MMClips>0</MMClips>
  <ScaleCrop>false</ScaleCrop>
  <HeadingPairs>
    <vt:vector size="6" baseType="variant">
      <vt:variant>
        <vt:lpstr>Korišteni fontovi</vt:lpstr>
      </vt:variant>
      <vt:variant>
        <vt:i4>8</vt:i4>
      </vt:variant>
      <vt:variant>
        <vt:lpstr>Tema</vt:lpstr>
      </vt:variant>
      <vt:variant>
        <vt:i4>1</vt:i4>
      </vt:variant>
      <vt:variant>
        <vt:lpstr>Naslovi slajdova</vt:lpstr>
      </vt:variant>
      <vt:variant>
        <vt:i4>21</vt:i4>
      </vt:variant>
    </vt:vector>
  </HeadingPairs>
  <TitlesOfParts>
    <vt:vector size="30" baseType="lpstr">
      <vt:lpstr>Arial</vt:lpstr>
      <vt:lpstr>Calibri</vt:lpstr>
      <vt:lpstr>MinionPro-Capt</vt:lpstr>
      <vt:lpstr>noto sans</vt:lpstr>
      <vt:lpstr>Roboto</vt:lpstr>
      <vt:lpstr>Segoe UI Semilight</vt:lpstr>
      <vt:lpstr>Times New Roman</vt:lpstr>
      <vt:lpstr>Wingdings</vt:lpstr>
      <vt:lpstr>Default Design</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Zadatak      http://bit.ly/3pxYtkl </vt:lpstr>
      <vt:lpstr>Legenda:             model molekule klorovodika                  model kloridnoga iona                                            model oksonijeva iona        </vt:lpstr>
      <vt:lpstr>Legenda:             model molekule klorovodika               model kloridnoga iona                                            model oksonijeva iona        </vt:lpstr>
      <vt:lpstr>PowerPoint prezentacija</vt:lpstr>
      <vt:lpstr>PowerPoint prezentacija</vt:lpstr>
      <vt:lpstr>PowerPoint prezentacija</vt:lpstr>
    </vt:vector>
  </TitlesOfParts>
  <Company>PMF SPLIT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 sc. ŽELJKO MRKLIĆ</dc:creator>
  <cp:lastModifiedBy>Sanda</cp:lastModifiedBy>
  <cp:revision>572</cp:revision>
  <dcterms:created xsi:type="dcterms:W3CDTF">2006-11-02T09:29:17Z</dcterms:created>
  <dcterms:modified xsi:type="dcterms:W3CDTF">2021-02-26T08:36:37Z</dcterms:modified>
</cp:coreProperties>
</file>