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0" r:id="rId4"/>
    <p:sldId id="271" r:id="rId5"/>
    <p:sldId id="269" r:id="rId6"/>
    <p:sldId id="268" r:id="rId7"/>
    <p:sldId id="267" r:id="rId8"/>
    <p:sldId id="258" r:id="rId9"/>
    <p:sldId id="264" r:id="rId10"/>
    <p:sldId id="263" r:id="rId11"/>
    <p:sldId id="262" r:id="rId12"/>
    <p:sldId id="265" r:id="rId13"/>
    <p:sldId id="260" r:id="rId14"/>
    <p:sldId id="261" r:id="rId15"/>
    <p:sldId id="259" r:id="rId16"/>
    <p:sldId id="272" r:id="rId17"/>
    <p:sldId id="273" r:id="rId18"/>
    <p:sldId id="275" r:id="rId19"/>
    <p:sldId id="27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7" d="100"/>
          <a:sy n="57" d="100"/>
        </p:scale>
        <p:origin x="696"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7FDC05F-F217-4940-8A82-7C41C479DD9B}" type="datetimeFigureOut">
              <a:rPr lang="en-US" smtClean="0"/>
              <a:t>12-Jan-21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7221CC-CA98-4E70-B274-3996D3989D3F}" type="slidenum">
              <a:rPr lang="en-US" smtClean="0"/>
              <a:t>‹#›</a:t>
            </a:fld>
            <a:endParaRPr lang="en-US"/>
          </a:p>
        </p:txBody>
      </p:sp>
    </p:spTree>
    <p:extLst>
      <p:ext uri="{BB962C8B-B14F-4D97-AF65-F5344CB8AC3E}">
        <p14:creationId xmlns:p14="http://schemas.microsoft.com/office/powerpoint/2010/main" val="1125023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FDC05F-F217-4940-8A82-7C41C479DD9B}" type="datetimeFigureOut">
              <a:rPr lang="en-US" smtClean="0"/>
              <a:t>12-Jan-21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7221CC-CA98-4E70-B274-3996D3989D3F}" type="slidenum">
              <a:rPr lang="en-US" smtClean="0"/>
              <a:t>‹#›</a:t>
            </a:fld>
            <a:endParaRPr lang="en-US"/>
          </a:p>
        </p:txBody>
      </p:sp>
    </p:spTree>
    <p:extLst>
      <p:ext uri="{BB962C8B-B14F-4D97-AF65-F5344CB8AC3E}">
        <p14:creationId xmlns:p14="http://schemas.microsoft.com/office/powerpoint/2010/main" val="2149875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FDC05F-F217-4940-8A82-7C41C479DD9B}" type="datetimeFigureOut">
              <a:rPr lang="en-US" smtClean="0"/>
              <a:t>12-Jan-21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7221CC-CA98-4E70-B274-3996D3989D3F}" type="slidenum">
              <a:rPr lang="en-US" smtClean="0"/>
              <a:t>‹#›</a:t>
            </a:fld>
            <a:endParaRPr lang="en-US"/>
          </a:p>
        </p:txBody>
      </p:sp>
    </p:spTree>
    <p:extLst>
      <p:ext uri="{BB962C8B-B14F-4D97-AF65-F5344CB8AC3E}">
        <p14:creationId xmlns:p14="http://schemas.microsoft.com/office/powerpoint/2010/main" val="3566142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FDC05F-F217-4940-8A82-7C41C479DD9B}" type="datetimeFigureOut">
              <a:rPr lang="en-US" smtClean="0"/>
              <a:t>12-Jan-21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7221CC-CA98-4E70-B274-3996D3989D3F}" type="slidenum">
              <a:rPr lang="en-US" smtClean="0"/>
              <a:t>‹#›</a:t>
            </a:fld>
            <a:endParaRPr lang="en-US"/>
          </a:p>
        </p:txBody>
      </p:sp>
    </p:spTree>
    <p:extLst>
      <p:ext uri="{BB962C8B-B14F-4D97-AF65-F5344CB8AC3E}">
        <p14:creationId xmlns:p14="http://schemas.microsoft.com/office/powerpoint/2010/main" val="20615121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7FDC05F-F217-4940-8A82-7C41C479DD9B}" type="datetimeFigureOut">
              <a:rPr lang="en-US" smtClean="0"/>
              <a:t>12-Jan-21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7221CC-CA98-4E70-B274-3996D3989D3F}" type="slidenum">
              <a:rPr lang="en-US" smtClean="0"/>
              <a:t>‹#›</a:t>
            </a:fld>
            <a:endParaRPr lang="en-US"/>
          </a:p>
        </p:txBody>
      </p:sp>
    </p:spTree>
    <p:extLst>
      <p:ext uri="{BB962C8B-B14F-4D97-AF65-F5344CB8AC3E}">
        <p14:creationId xmlns:p14="http://schemas.microsoft.com/office/powerpoint/2010/main" val="3575780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7FDC05F-F217-4940-8A82-7C41C479DD9B}" type="datetimeFigureOut">
              <a:rPr lang="en-US" smtClean="0"/>
              <a:t>12-Jan-21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7221CC-CA98-4E70-B274-3996D3989D3F}" type="slidenum">
              <a:rPr lang="en-US" smtClean="0"/>
              <a:t>‹#›</a:t>
            </a:fld>
            <a:endParaRPr lang="en-US"/>
          </a:p>
        </p:txBody>
      </p:sp>
    </p:spTree>
    <p:extLst>
      <p:ext uri="{BB962C8B-B14F-4D97-AF65-F5344CB8AC3E}">
        <p14:creationId xmlns:p14="http://schemas.microsoft.com/office/powerpoint/2010/main" val="12755789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7FDC05F-F217-4940-8A82-7C41C479DD9B}" type="datetimeFigureOut">
              <a:rPr lang="en-US" smtClean="0"/>
              <a:t>12-Jan-21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7221CC-CA98-4E70-B274-3996D3989D3F}" type="slidenum">
              <a:rPr lang="en-US" smtClean="0"/>
              <a:t>‹#›</a:t>
            </a:fld>
            <a:endParaRPr lang="en-US"/>
          </a:p>
        </p:txBody>
      </p:sp>
    </p:spTree>
    <p:extLst>
      <p:ext uri="{BB962C8B-B14F-4D97-AF65-F5344CB8AC3E}">
        <p14:creationId xmlns:p14="http://schemas.microsoft.com/office/powerpoint/2010/main" val="3010720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7FDC05F-F217-4940-8A82-7C41C479DD9B}" type="datetimeFigureOut">
              <a:rPr lang="en-US" smtClean="0"/>
              <a:t>12-Jan-21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7221CC-CA98-4E70-B274-3996D3989D3F}" type="slidenum">
              <a:rPr lang="en-US" smtClean="0"/>
              <a:t>‹#›</a:t>
            </a:fld>
            <a:endParaRPr lang="en-US"/>
          </a:p>
        </p:txBody>
      </p:sp>
    </p:spTree>
    <p:extLst>
      <p:ext uri="{BB962C8B-B14F-4D97-AF65-F5344CB8AC3E}">
        <p14:creationId xmlns:p14="http://schemas.microsoft.com/office/powerpoint/2010/main" val="35072579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FDC05F-F217-4940-8A82-7C41C479DD9B}" type="datetimeFigureOut">
              <a:rPr lang="en-US" smtClean="0"/>
              <a:t>12-Jan-21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7221CC-CA98-4E70-B274-3996D3989D3F}" type="slidenum">
              <a:rPr lang="en-US" smtClean="0"/>
              <a:t>‹#›</a:t>
            </a:fld>
            <a:endParaRPr lang="en-US"/>
          </a:p>
        </p:txBody>
      </p:sp>
    </p:spTree>
    <p:extLst>
      <p:ext uri="{BB962C8B-B14F-4D97-AF65-F5344CB8AC3E}">
        <p14:creationId xmlns:p14="http://schemas.microsoft.com/office/powerpoint/2010/main" val="40378084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7FDC05F-F217-4940-8A82-7C41C479DD9B}" type="datetimeFigureOut">
              <a:rPr lang="en-US" smtClean="0"/>
              <a:t>12-Jan-21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7221CC-CA98-4E70-B274-3996D3989D3F}" type="slidenum">
              <a:rPr lang="en-US" smtClean="0"/>
              <a:t>‹#›</a:t>
            </a:fld>
            <a:endParaRPr lang="en-US"/>
          </a:p>
        </p:txBody>
      </p:sp>
    </p:spTree>
    <p:extLst>
      <p:ext uri="{BB962C8B-B14F-4D97-AF65-F5344CB8AC3E}">
        <p14:creationId xmlns:p14="http://schemas.microsoft.com/office/powerpoint/2010/main" val="1223205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7FDC05F-F217-4940-8A82-7C41C479DD9B}" type="datetimeFigureOut">
              <a:rPr lang="en-US" smtClean="0"/>
              <a:t>12-Jan-21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7221CC-CA98-4E70-B274-3996D3989D3F}" type="slidenum">
              <a:rPr lang="en-US" smtClean="0"/>
              <a:t>‹#›</a:t>
            </a:fld>
            <a:endParaRPr lang="en-US"/>
          </a:p>
        </p:txBody>
      </p:sp>
    </p:spTree>
    <p:extLst>
      <p:ext uri="{BB962C8B-B14F-4D97-AF65-F5344CB8AC3E}">
        <p14:creationId xmlns:p14="http://schemas.microsoft.com/office/powerpoint/2010/main" val="121101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FDC05F-F217-4940-8A82-7C41C479DD9B}" type="datetimeFigureOut">
              <a:rPr lang="en-US" smtClean="0"/>
              <a:t>12-Jan-21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7221CC-CA98-4E70-B274-3996D3989D3F}" type="slidenum">
              <a:rPr lang="en-US" smtClean="0"/>
              <a:t>‹#›</a:t>
            </a:fld>
            <a:endParaRPr lang="en-US"/>
          </a:p>
        </p:txBody>
      </p:sp>
    </p:spTree>
    <p:extLst>
      <p:ext uri="{BB962C8B-B14F-4D97-AF65-F5344CB8AC3E}">
        <p14:creationId xmlns:p14="http://schemas.microsoft.com/office/powerpoint/2010/main" val="20492507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politicalcompass.org/" TargetMode="Externa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313952"/>
            <a:ext cx="9144000" cy="3440928"/>
          </a:xfrm>
        </p:spPr>
        <p:txBody>
          <a:bodyPr>
            <a:normAutofit fontScale="90000"/>
          </a:bodyPr>
          <a:lstStyle/>
          <a:p>
            <a:r>
              <a:rPr lang="hr-HR" dirty="0"/>
              <a:t>Koraci sustavnog razvijanja interesa kod srednjoškolskih učenika u poučavanju društvenih predmeta</a:t>
            </a:r>
            <a:r>
              <a:rPr lang="en-US" dirty="0"/>
              <a:t/>
            </a:r>
            <a:br>
              <a:rPr lang="en-US" dirty="0"/>
            </a:br>
            <a:endParaRPr lang="en-US" dirty="0"/>
          </a:p>
        </p:txBody>
      </p:sp>
      <p:sp>
        <p:nvSpPr>
          <p:cNvPr id="3" name="Subtitle 2"/>
          <p:cNvSpPr>
            <a:spLocks noGrp="1"/>
          </p:cNvSpPr>
          <p:nvPr>
            <p:ph type="subTitle" idx="1"/>
          </p:nvPr>
        </p:nvSpPr>
        <p:spPr>
          <a:xfrm>
            <a:off x="1524000" y="4754880"/>
            <a:ext cx="9144000" cy="1271450"/>
          </a:xfrm>
        </p:spPr>
        <p:txBody>
          <a:bodyPr/>
          <a:lstStyle/>
          <a:p>
            <a:r>
              <a:rPr lang="hr-HR" dirty="0" smtClean="0"/>
              <a:t>Zvonimir Bošnjak, 08.01.2021.</a:t>
            </a:r>
            <a:endParaRPr lang="en-US" dirty="0"/>
          </a:p>
        </p:txBody>
      </p:sp>
    </p:spTree>
    <p:extLst>
      <p:ext uri="{BB962C8B-B14F-4D97-AF65-F5344CB8AC3E}">
        <p14:creationId xmlns:p14="http://schemas.microsoft.com/office/powerpoint/2010/main" val="3749816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7714"/>
            <a:ext cx="10515600" cy="6640285"/>
          </a:xfrm>
        </p:spPr>
        <p:txBody>
          <a:bodyPr/>
          <a:lstStyle/>
          <a:p>
            <a:r>
              <a:rPr lang="hr-HR" dirty="0">
                <a:solidFill>
                  <a:srgbClr val="FF0000"/>
                </a:solidFill>
              </a:rPr>
              <a:t>SOC</a:t>
            </a:r>
            <a:r>
              <a:rPr lang="hr-HR" dirty="0"/>
              <a:t>: </a:t>
            </a:r>
            <a:r>
              <a:rPr lang="hr-HR" sz="2400" i="1" dirty="0"/>
              <a:t>Promotrite sljedeće fotografije sa 15 ženskih lica i u grupama po 4 učenika (npr. neka se parovi okrenu jedni prema drugima!) odgovori na sljedeća pitanja (svi učenici pišu odgovore: Odakle su te žene? Gledajući njihove noseve, bradu, usne, visinu čela- možete li nešto prosuditi o njihovom karakteru? Postoji li obilježje koje je prisutno kod svake žene? Prema tome što vidite, možete li zaključiti kojim poslom su se bavile? (Odgovori se analiziraju na satu!)</a:t>
            </a:r>
            <a:endParaRPr lang="en-US" sz="2400" dirty="0"/>
          </a:p>
          <a:p>
            <a:endParaRPr lang="en-US" dirty="0"/>
          </a:p>
        </p:txBody>
      </p:sp>
      <p:pic>
        <p:nvPicPr>
          <p:cNvPr id="4" name="Picture 3"/>
          <p:cNvPicPr/>
          <p:nvPr/>
        </p:nvPicPr>
        <p:blipFill>
          <a:blip r:embed="rId2"/>
          <a:stretch>
            <a:fillRect/>
          </a:stretch>
        </p:blipFill>
        <p:spPr>
          <a:xfrm>
            <a:off x="1217022" y="2301785"/>
            <a:ext cx="4661263" cy="2888524"/>
          </a:xfrm>
          <a:prstGeom prst="rect">
            <a:avLst/>
          </a:prstGeom>
        </p:spPr>
      </p:pic>
      <p:sp>
        <p:nvSpPr>
          <p:cNvPr id="2" name="Rectangle 1"/>
          <p:cNvSpPr/>
          <p:nvPr/>
        </p:nvSpPr>
        <p:spPr>
          <a:xfrm>
            <a:off x="209005" y="5049153"/>
            <a:ext cx="11451771" cy="1366528"/>
          </a:xfrm>
          <a:prstGeom prst="rect">
            <a:avLst/>
          </a:prstGeom>
        </p:spPr>
        <p:txBody>
          <a:bodyPr wrap="square">
            <a:spAutoFit/>
          </a:bodyPr>
          <a:lstStyle/>
          <a:p>
            <a:pPr marL="742950" marR="0" indent="-285750">
              <a:lnSpc>
                <a:spcPct val="115000"/>
              </a:lnSpc>
              <a:spcBef>
                <a:spcPts val="0"/>
              </a:spcBef>
              <a:spcAft>
                <a:spcPts val="1000"/>
              </a:spcAft>
              <a:buFont typeface="Arial" panose="020B0604020202020204" pitchFamily="34" charset="0"/>
              <a:buChar char="•"/>
            </a:pPr>
            <a:r>
              <a:rPr lang="hr-HR" sz="2400" dirty="0">
                <a:solidFill>
                  <a:srgbClr val="FF0000"/>
                </a:solidFill>
                <a:latin typeface="Calibri" panose="020F0502020204030204" pitchFamily="34" charset="0"/>
                <a:ea typeface="Calibri" panose="020F0502020204030204" pitchFamily="34" charset="0"/>
                <a:cs typeface="Calibri" panose="020F0502020204030204" pitchFamily="34" charset="0"/>
              </a:rPr>
              <a:t>PIG</a:t>
            </a:r>
            <a:r>
              <a:rPr lang="hr-HR" sz="2400" dirty="0">
                <a:latin typeface="Calibri" panose="020F0502020204030204" pitchFamily="34" charset="0"/>
                <a:ea typeface="Calibri" panose="020F0502020204030204" pitchFamily="34" charset="0"/>
                <a:cs typeface="Calibri" panose="020F0502020204030204" pitchFamily="34" charset="0"/>
              </a:rPr>
              <a:t>: </a:t>
            </a:r>
            <a:r>
              <a:rPr lang="hr-HR" sz="2400" i="1" dirty="0">
                <a:latin typeface="Calibri" panose="020F0502020204030204" pitchFamily="34" charset="0"/>
                <a:ea typeface="Calibri" panose="020F0502020204030204" pitchFamily="34" charset="0"/>
                <a:cs typeface="Calibri" panose="020F0502020204030204" pitchFamily="34" charset="0"/>
              </a:rPr>
              <a:t>Raspravite u grupi pa odluči: što je u ovom slučaju najbolje za tebe- otvoriti obrt, trgovačko društvo ili jednostavno trgovačko društvo (koristi se usporedbom na www:::: ili udžbenikom na stranicama od X do Y ili printanom formom).</a:t>
            </a:r>
            <a:r>
              <a:rPr lang="hr-HR" sz="2400" dirty="0">
                <a:latin typeface="Calibri" panose="020F0502020204030204" pitchFamily="34" charset="0"/>
                <a:ea typeface="Calibri" panose="020F0502020204030204" pitchFamily="34" charset="0"/>
                <a:cs typeface="Calibri" panose="020F0502020204030204" pitchFamily="34" charset="0"/>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98212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66057"/>
            <a:ext cx="10515600" cy="5610906"/>
          </a:xfrm>
        </p:spPr>
        <p:txBody>
          <a:bodyPr/>
          <a:lstStyle/>
          <a:p>
            <a:pPr marL="0" lvl="0" indent="0">
              <a:buNone/>
            </a:pPr>
            <a:r>
              <a:rPr lang="hr-HR" sz="3600" dirty="0" smtClean="0"/>
              <a:t>3. </a:t>
            </a:r>
            <a:r>
              <a:rPr lang="hr-HR" sz="3600" b="1" dirty="0" smtClean="0"/>
              <a:t>Početni </a:t>
            </a:r>
            <a:r>
              <a:rPr lang="hr-HR" sz="3600" b="1" dirty="0"/>
              <a:t>osobni interes</a:t>
            </a:r>
            <a:r>
              <a:rPr lang="hr-HR" sz="3600" dirty="0"/>
              <a:t> (pokretanje pojedinačnog iskustva i perspektive prije usvajanja planiranih znanja te njihovo međusobno </a:t>
            </a:r>
            <a:r>
              <a:rPr lang="hr-HR" sz="3600" dirty="0" smtClean="0"/>
              <a:t>spajanje</a:t>
            </a:r>
            <a:r>
              <a:rPr lang="hr-HR" sz="3600" dirty="0"/>
              <a:t>; važno je osigurati sadržaje kako bi se ključna znanja na više načina/više-kanalno predstavila učenicima a oni bili dodatno uključeni; oblici rada koji uključuju pojedinačno ponavljanje: pronaći sličnosti-razlike, rangirati, napraviti inventuru, dodatno istražiti... u ovim oblicima rada će biti povremeno potrebna podrška i ohrabrenje nastavnika, jer je ponekad riječ o složenim zadaćama).</a:t>
            </a:r>
            <a:endParaRPr lang="en-US" sz="3600" dirty="0"/>
          </a:p>
          <a:p>
            <a:endParaRPr lang="en-US" dirty="0"/>
          </a:p>
        </p:txBody>
      </p:sp>
    </p:spTree>
    <p:extLst>
      <p:ext uri="{BB962C8B-B14F-4D97-AF65-F5344CB8AC3E}">
        <p14:creationId xmlns:p14="http://schemas.microsoft.com/office/powerpoint/2010/main" val="17929890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348343"/>
            <a:ext cx="10883537" cy="6244046"/>
          </a:xfrm>
        </p:spPr>
        <p:txBody>
          <a:bodyPr>
            <a:normAutofit fontScale="92500" lnSpcReduction="10000"/>
          </a:bodyPr>
          <a:lstStyle/>
          <a:p>
            <a:r>
              <a:rPr lang="hr-HR" dirty="0">
                <a:solidFill>
                  <a:srgbClr val="FF0000"/>
                </a:solidFill>
              </a:rPr>
              <a:t>SOC</a:t>
            </a:r>
            <a:r>
              <a:rPr lang="hr-HR" dirty="0"/>
              <a:t>: </a:t>
            </a:r>
            <a:r>
              <a:rPr lang="hr-HR" i="1" dirty="0"/>
              <a:t>Ono što ste vi sada radili- pokušali odrediti moralni profil žena na temelju izgleda njihovog lica/ glave, to isto je pokušao talijanski liječnik Cesare Lambroso, krajem 19. stoljeća. Odnosno, predvidjeti da li će ljudi, gledajući njihova lica, postupati prema društvenim pravilima (biti konformisti odnosno biti prilagođeni!) ili kršiti društvena pravila na način da će ih društvo sankcionirati (biti devijanti). Iščitavanje karaktera iz oblika glave se zove frenologija i u to vrijeme je bila popularna. Možemo reći da žene sa gornje fotografije kao sličnost imaju frizure, stisnute usne zbog gubitka zubije (a zbog loše higijene) i ožiljke na licu zbog grubosti njihovih partnera. Imajući to na umu, kako objašnjavate njihovu „zloću“- svatko od vas neka ponudi objašnjenje u dužini do 5 rečenica. (Objašnjenja se analiziraju na satu!)</a:t>
            </a:r>
            <a:endParaRPr lang="en-US" dirty="0"/>
          </a:p>
          <a:p>
            <a:r>
              <a:rPr lang="hr-HR" dirty="0">
                <a:solidFill>
                  <a:srgbClr val="FF0000"/>
                </a:solidFill>
              </a:rPr>
              <a:t>PIG</a:t>
            </a:r>
            <a:r>
              <a:rPr lang="hr-HR" dirty="0"/>
              <a:t>: </a:t>
            </a:r>
            <a:r>
              <a:rPr lang="hr-HR" i="1" dirty="0"/>
              <a:t>Izradi samostalno: okvirnu procjenu troškova- troškova automobila (automobil star oko 5 godina pogodan za taxi prijevoz), pokretanje obrta, troškovi pokretanja obrta, troškovi zdravstvenog i mirovinskog osiguranja, gorivo, amortizacija (održavanje automobila). (Nastavnik ima pripremljene informacije, ali ih usmjerava na izvore i samostalno traženje preko Gospodarske komore i Obrtničke komore koje imaju pripremljene gotove slučajeve!) (Odgovori se analiziraju na satu!)</a:t>
            </a:r>
            <a:endParaRPr lang="en-US" dirty="0"/>
          </a:p>
          <a:p>
            <a:endParaRPr lang="en-US" dirty="0"/>
          </a:p>
        </p:txBody>
      </p:sp>
    </p:spTree>
    <p:extLst>
      <p:ext uri="{BB962C8B-B14F-4D97-AF65-F5344CB8AC3E}">
        <p14:creationId xmlns:p14="http://schemas.microsoft.com/office/powerpoint/2010/main" val="4240772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66057"/>
            <a:ext cx="10515600" cy="5610906"/>
          </a:xfrm>
        </p:spPr>
        <p:txBody>
          <a:bodyPr>
            <a:normAutofit lnSpcReduction="10000"/>
          </a:bodyPr>
          <a:lstStyle/>
          <a:p>
            <a:pPr marL="0" lvl="0" indent="0">
              <a:buNone/>
            </a:pPr>
            <a:r>
              <a:rPr lang="hr-HR" sz="3600" dirty="0" smtClean="0"/>
              <a:t>4. </a:t>
            </a:r>
            <a:r>
              <a:rPr lang="hr-HR" sz="3600" b="1" dirty="0" smtClean="0"/>
              <a:t>Razvijeni </a:t>
            </a:r>
            <a:r>
              <a:rPr lang="hr-HR" sz="3600" b="1" dirty="0"/>
              <a:t>osobni interes </a:t>
            </a:r>
            <a:r>
              <a:rPr lang="hr-HR" sz="3600" dirty="0"/>
              <a:t>(razvijeni pozitivni emotivni odnos prema sadržaju potvrđuje osobno znanje i vrijednosti kao ono što „odgovara“ ili „riješava problem“ ali otkriva nedosljednosti ili više razine problema; učenici su usmjereni na dodatno istraživanje, trud, planiranje aktivnosti- to doživljava kao izvor zadovoljstva a ne pritisak; iako je ovaj interes uglavnom intrinzičan, zainteresirana osoba se oslanja i proučava iskustva drugih; oni oblici rada koji razvijaju kreativnost, složene modele znanja, projektni pristup- koji su otvoreni i nisu samo zadaća već put prema novim znanjima i iskustvima).</a:t>
            </a:r>
            <a:endParaRPr lang="en-US" sz="3600" dirty="0"/>
          </a:p>
          <a:p>
            <a:pPr marL="0" indent="0">
              <a:buNone/>
            </a:pPr>
            <a:endParaRPr lang="en-US" dirty="0"/>
          </a:p>
        </p:txBody>
      </p:sp>
    </p:spTree>
    <p:extLst>
      <p:ext uri="{BB962C8B-B14F-4D97-AF65-F5344CB8AC3E}">
        <p14:creationId xmlns:p14="http://schemas.microsoft.com/office/powerpoint/2010/main" val="39198364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66057"/>
            <a:ext cx="10515600" cy="5610906"/>
          </a:xfrm>
        </p:spPr>
        <p:txBody>
          <a:bodyPr/>
          <a:lstStyle/>
          <a:p>
            <a:r>
              <a:rPr lang="hr-HR" dirty="0">
                <a:solidFill>
                  <a:srgbClr val="FF0000"/>
                </a:solidFill>
              </a:rPr>
              <a:t>SOC</a:t>
            </a:r>
            <a:r>
              <a:rPr lang="hr-HR" dirty="0"/>
              <a:t>: </a:t>
            </a:r>
            <a:r>
              <a:rPr lang="hr-HR" i="1" dirty="0"/>
              <a:t>Ukoliko znamo da su biološke i genetske osnove devijantnog ponašanja danas uglavnom odbačene, kako biste protumačili sklonost ljudi neprihvatljivom ponašanju? Koji su ključni uvjeti po tebi da se nako razvije kriminalno ponašanje? Da li bi pristao/ la na to da tvrtka u kojoj tražiš posao napravi AI-karakterni profil kako bi bila sigurna da nisi sklon/a nemoralnom ponašanju? Odgovori na ta pitanja u slobodnoj dužini, a kao pomoć koristi udžbenik od stranice x do y ili tekst TTT. Rok je idući sat.</a:t>
            </a:r>
            <a:endParaRPr lang="en-US" dirty="0"/>
          </a:p>
          <a:p>
            <a:r>
              <a:rPr lang="hr-HR" dirty="0">
                <a:solidFill>
                  <a:srgbClr val="FF0000"/>
                </a:solidFill>
              </a:rPr>
              <a:t>PIG</a:t>
            </a:r>
            <a:r>
              <a:rPr lang="hr-HR" dirty="0"/>
              <a:t>: </a:t>
            </a:r>
            <a:r>
              <a:rPr lang="hr-HR" i="1" dirty="0"/>
              <a:t>Odluči sam/a: Pred tobom su tri kredita poslovnih banaka za samozapošljavanje, a ti moraš odabrati najpovoljniji za tebe i procijeni koliko je tvoja zarada (ovaj zadatak preporučljivo je dati kao domaći rad jer će trebati nešto više vremena da se savlada kreditna terminologija; nastavnik priprema link na kreditne ponude ili ih preda učenicima u printanoj formi).</a:t>
            </a:r>
            <a:endParaRPr lang="en-US" dirty="0"/>
          </a:p>
          <a:p>
            <a:endParaRPr lang="en-US" dirty="0"/>
          </a:p>
        </p:txBody>
      </p:sp>
    </p:spTree>
    <p:extLst>
      <p:ext uri="{BB962C8B-B14F-4D97-AF65-F5344CB8AC3E}">
        <p14:creationId xmlns:p14="http://schemas.microsoft.com/office/powerpoint/2010/main" val="39575735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66057"/>
            <a:ext cx="10515600" cy="5920468"/>
          </a:xfrm>
        </p:spPr>
        <p:txBody>
          <a:bodyPr>
            <a:normAutofit fontScale="92500" lnSpcReduction="10000"/>
          </a:bodyPr>
          <a:lstStyle/>
          <a:p>
            <a:pPr marL="0" indent="0">
              <a:buNone/>
            </a:pPr>
            <a:r>
              <a:rPr lang="hr-HR" dirty="0"/>
              <a:t>Tvrdnje </a:t>
            </a:r>
            <a:r>
              <a:rPr lang="hr-HR" dirty="0" smtClean="0"/>
              <a:t>sažimanja (jedna nije točna, koja?):</a:t>
            </a:r>
            <a:endParaRPr lang="en-US" dirty="0"/>
          </a:p>
          <a:p>
            <a:pPr marL="514350" lvl="0" indent="-514350">
              <a:buFont typeface="+mj-lt"/>
              <a:buAutoNum type="alphaUcPeriod"/>
            </a:pPr>
            <a:r>
              <a:rPr lang="hr-HR" sz="3200" dirty="0"/>
              <a:t>Koraci razvoja interesa nemaju poredak i mogu se primijeniti bilo kada.</a:t>
            </a:r>
            <a:endParaRPr lang="en-US" sz="3200" dirty="0"/>
          </a:p>
          <a:p>
            <a:pPr marL="514350" lvl="0" indent="-514350">
              <a:buFont typeface="+mj-lt"/>
              <a:buAutoNum type="alphaUcPeriod"/>
            </a:pPr>
            <a:r>
              <a:rPr lang="hr-HR" sz="3200" dirty="0"/>
              <a:t>Situacijski i individualni interesi su međusobno povezani.</a:t>
            </a:r>
            <a:endParaRPr lang="en-US" sz="3200" dirty="0"/>
          </a:p>
          <a:p>
            <a:pPr marL="514350" lvl="0" indent="-514350">
              <a:buFont typeface="+mj-lt"/>
              <a:buAutoNum type="alphaUcPeriod"/>
            </a:pPr>
            <a:r>
              <a:rPr lang="hr-HR" sz="3200" dirty="0"/>
              <a:t>Za razvoj situacijskog interesa je važan isključivo ekstrinzični poticaj, a za individualni interes je važan intrinzični poticaj u obliku vlastite perspektive/ iskustva uz povremenu podršku nastavnika</a:t>
            </a:r>
            <a:endParaRPr lang="en-US" sz="3200" dirty="0"/>
          </a:p>
          <a:p>
            <a:pPr marL="514350" lvl="0" indent="-514350">
              <a:buFont typeface="+mj-lt"/>
              <a:buAutoNum type="alphaUcPeriod"/>
            </a:pPr>
            <a:r>
              <a:rPr lang="hr-HR" sz="3200" dirty="0"/>
              <a:t>Svaki naredni korak razvoja interesa je određen sve složenijim nastavnim aktivnostima.</a:t>
            </a:r>
            <a:endParaRPr lang="en-US" sz="3200" dirty="0"/>
          </a:p>
          <a:p>
            <a:r>
              <a:rPr lang="hr-HR" u="sng" dirty="0"/>
              <a:t>Zanimljivost: znanstveno je dokazano da svaki daljnji razvoj interesa potiče angažman pojedinca ali i podršku iz okoline, što rezultira rastom znanja, pozitivnim osjećaj i novim iskustvom- a to potiče novi angažman i novu podršku pa se stvara „zatvoreni krug“: </a:t>
            </a:r>
            <a:r>
              <a:rPr lang="hr-HR" i="1" u="sng" dirty="0"/>
              <a:t>interes stvara interes</a:t>
            </a:r>
            <a:r>
              <a:rPr lang="hr-HR" u="sng" dirty="0"/>
              <a:t>.</a:t>
            </a:r>
            <a:endParaRPr lang="en-US" u="sng" dirty="0"/>
          </a:p>
          <a:p>
            <a:endParaRPr lang="en-US" dirty="0"/>
          </a:p>
        </p:txBody>
      </p:sp>
    </p:spTree>
    <p:extLst>
      <p:ext uri="{BB962C8B-B14F-4D97-AF65-F5344CB8AC3E}">
        <p14:creationId xmlns:p14="http://schemas.microsoft.com/office/powerpoint/2010/main" val="8484490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566057"/>
            <a:ext cx="11118669" cy="6087292"/>
          </a:xfrm>
        </p:spPr>
        <p:txBody>
          <a:bodyPr>
            <a:normAutofit fontScale="92500" lnSpcReduction="20000"/>
          </a:bodyPr>
          <a:lstStyle/>
          <a:p>
            <a:r>
              <a:rPr lang="hr-HR" dirty="0"/>
              <a:t>Zaključno:</a:t>
            </a:r>
            <a:endParaRPr lang="en-US" dirty="0"/>
          </a:p>
          <a:p>
            <a:pPr marL="514350" lvl="0" indent="-514350">
              <a:buFont typeface="+mj-lt"/>
              <a:buAutoNum type="arabicPeriod"/>
            </a:pPr>
            <a:r>
              <a:rPr lang="hr-HR" dirty="0"/>
              <a:t>Koraci u razvoju intersa podjednako ovise o afektivnoj kao i kognitivnoj komponenti.</a:t>
            </a:r>
            <a:endParaRPr lang="en-US" dirty="0"/>
          </a:p>
          <a:p>
            <a:pPr marL="514350" lvl="0" indent="-514350">
              <a:buFont typeface="+mj-lt"/>
              <a:buAutoNum type="arabicPeriod"/>
            </a:pPr>
            <a:r>
              <a:rPr lang="hr-HR" dirty="0"/>
              <a:t>U prva dva koraka jako je važno izazvati i održavati „sviđanje“, znatiželju i veselje za temu, a u narednim treba raditi na sve složenijim spoznajnim aktivnostima i na uvođenju proširenja i problematizacije znanja.</a:t>
            </a:r>
            <a:endParaRPr lang="en-US" dirty="0"/>
          </a:p>
          <a:p>
            <a:pPr marL="514350" lvl="0" indent="-514350">
              <a:buFont typeface="+mj-lt"/>
              <a:buAutoNum type="arabicPeriod"/>
            </a:pPr>
            <a:r>
              <a:rPr lang="hr-HR" dirty="0"/>
              <a:t>Vanjska podrška i vođenje su presudni u prva dva koraka, </a:t>
            </a:r>
            <a:endParaRPr lang="en-US" dirty="0"/>
          </a:p>
          <a:p>
            <a:pPr marL="514350" lvl="0" indent="-514350">
              <a:buFont typeface="+mj-lt"/>
              <a:buAutoNum type="arabicPeriod"/>
            </a:pPr>
            <a:r>
              <a:rPr lang="hr-HR" dirty="0"/>
              <a:t>U kasnijim koracima je važna ne samo podrška već i pomoć; dodatna motivacija, dodatne informacije (širenje pojmovnika, dodatna objašnjenja koncepata, dodatni izvori i dr.).</a:t>
            </a:r>
            <a:endParaRPr lang="en-US" dirty="0"/>
          </a:p>
          <a:p>
            <a:pPr marL="514350" lvl="0" indent="-514350">
              <a:buFont typeface="+mj-lt"/>
              <a:buAutoNum type="arabicPeriod"/>
            </a:pPr>
            <a:r>
              <a:rPr lang="hr-HR" dirty="0"/>
              <a:t>Stil komunikacije je uvelike važan za poticanje interesa, a prema Josephu Mazeru (2013,  Associations Among Teacher Communication Behaviors, Student Interest, and Engagement: A Validity Test, Communication Education, 62:1, 86-96), </a:t>
            </a:r>
            <a:r>
              <a:rPr lang="hr-HR" u="sng" dirty="0">
                <a:solidFill>
                  <a:srgbClr val="FF0000"/>
                </a:solidFill>
              </a:rPr>
              <a:t>ključne komponente takvog stila je verbalna i neverbalna neposrednost. Verbalna neposrednost je određena pripremom materijala u obliku zadataka, sažetaka, grafičkih prikaza i drugih pomagala u nastavi. Neverbalna neposrednost je određena kretanjem nastavnika i prilaženjem učenicima, eye-contactom, parafraziranjem, smislenim izrazima lica, vokalnim varijacijama.</a:t>
            </a:r>
            <a:endParaRPr lang="en-US" u="sng" dirty="0">
              <a:solidFill>
                <a:srgbClr val="FF0000"/>
              </a:solidFill>
            </a:endParaRPr>
          </a:p>
          <a:p>
            <a:pPr marL="0" indent="0">
              <a:buNone/>
            </a:pPr>
            <a:endParaRPr lang="en-US" dirty="0"/>
          </a:p>
        </p:txBody>
      </p:sp>
    </p:spTree>
    <p:extLst>
      <p:ext uri="{BB962C8B-B14F-4D97-AF65-F5344CB8AC3E}">
        <p14:creationId xmlns:p14="http://schemas.microsoft.com/office/powerpoint/2010/main" val="441988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66057"/>
            <a:ext cx="10515600" cy="5610906"/>
          </a:xfrm>
        </p:spPr>
        <p:txBody>
          <a:bodyPr>
            <a:normAutofit/>
          </a:bodyPr>
          <a:lstStyle/>
          <a:p>
            <a:pPr marL="0" indent="0">
              <a:buNone/>
            </a:pPr>
            <a:r>
              <a:rPr lang="hr-HR" sz="1800" dirty="0"/>
              <a:t>Primjeri za vježbu i ponavljanje: Stavite odgovarajući broj ispred aktivnosti za koju smatrate da pripada koraku razvoja interesa.</a:t>
            </a:r>
            <a:endParaRPr lang="en-US" sz="1800" dirty="0"/>
          </a:p>
          <a:p>
            <a:pPr marL="342900" lvl="0" indent="-342900">
              <a:buFont typeface="+mj-lt"/>
              <a:buAutoNum type="arabicPeriod"/>
            </a:pPr>
            <a:r>
              <a:rPr lang="hr-HR" sz="1800" dirty="0"/>
              <a:t>Situacijski interes</a:t>
            </a:r>
            <a:endParaRPr lang="en-US" sz="1800" dirty="0"/>
          </a:p>
          <a:p>
            <a:pPr marL="342900" lvl="0" indent="-342900">
              <a:buFont typeface="+mj-lt"/>
              <a:buAutoNum type="arabicPeriod"/>
            </a:pPr>
            <a:r>
              <a:rPr lang="hr-HR" sz="1800" dirty="0"/>
              <a:t>Produljeni situacijski interes </a:t>
            </a:r>
            <a:endParaRPr lang="en-US" sz="1800" dirty="0"/>
          </a:p>
          <a:p>
            <a:pPr marL="342900" lvl="0" indent="-342900">
              <a:buFont typeface="+mj-lt"/>
              <a:buAutoNum type="arabicPeriod"/>
            </a:pPr>
            <a:r>
              <a:rPr lang="hr-HR" sz="1800" dirty="0"/>
              <a:t>Početni osobni interes </a:t>
            </a:r>
            <a:endParaRPr lang="en-US" sz="1800" dirty="0"/>
          </a:p>
          <a:p>
            <a:pPr marL="342900" lvl="0" indent="-342900">
              <a:buFont typeface="+mj-lt"/>
              <a:buAutoNum type="arabicPeriod"/>
            </a:pPr>
            <a:r>
              <a:rPr lang="hr-HR" sz="1800" dirty="0"/>
              <a:t>Razvijeni osobni interes</a:t>
            </a:r>
            <a:endParaRPr lang="en-US" sz="1800" dirty="0"/>
          </a:p>
          <a:p>
            <a:pPr marL="0" indent="0">
              <a:buNone/>
            </a:pP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3322799132"/>
              </p:ext>
            </p:extLst>
          </p:nvPr>
        </p:nvGraphicFramePr>
        <p:xfrm>
          <a:off x="3953690" y="966354"/>
          <a:ext cx="7480663" cy="5330844"/>
        </p:xfrm>
        <a:graphic>
          <a:graphicData uri="http://schemas.openxmlformats.org/drawingml/2006/table">
            <a:tbl>
              <a:tblPr firstRow="1" firstCol="1" bandRow="1">
                <a:tableStyleId>{5C22544A-7EE6-4342-B048-85BDC9FD1C3A}</a:tableStyleId>
              </a:tblPr>
              <a:tblGrid>
                <a:gridCol w="628729">
                  <a:extLst>
                    <a:ext uri="{9D8B030D-6E8A-4147-A177-3AD203B41FA5}">
                      <a16:colId xmlns:a16="http://schemas.microsoft.com/office/drawing/2014/main" val="629420716"/>
                    </a:ext>
                  </a:extLst>
                </a:gridCol>
                <a:gridCol w="6851934">
                  <a:extLst>
                    <a:ext uri="{9D8B030D-6E8A-4147-A177-3AD203B41FA5}">
                      <a16:colId xmlns:a16="http://schemas.microsoft.com/office/drawing/2014/main" val="3686782959"/>
                    </a:ext>
                  </a:extLst>
                </a:gridCol>
              </a:tblGrid>
              <a:tr h="280626">
                <a:tc>
                  <a:txBody>
                    <a:bodyPr/>
                    <a:lstStyle/>
                    <a:p>
                      <a:pPr marL="0" marR="0">
                        <a:lnSpc>
                          <a:spcPct val="115000"/>
                        </a:lnSpc>
                        <a:spcBef>
                          <a:spcPts val="0"/>
                        </a:spcBef>
                        <a:spcAft>
                          <a:spcPts val="1000"/>
                        </a:spcAft>
                      </a:pPr>
                      <a:r>
                        <a:rPr lang="hr-HR" sz="1200">
                          <a:effectLst/>
                        </a:rPr>
                        <a:t>Korak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hr-HR" sz="1400" dirty="0" smtClean="0">
                          <a:effectLst/>
                        </a:rPr>
                        <a:t>Sociologija,</a:t>
                      </a:r>
                      <a:r>
                        <a:rPr lang="hr-HR" sz="1400" baseline="0" dirty="0" smtClean="0">
                          <a:effectLst/>
                        </a:rPr>
                        <a:t> aktivnosti,</a:t>
                      </a:r>
                      <a:r>
                        <a:rPr lang="hr-HR" sz="1400" dirty="0" smtClean="0">
                          <a:effectLst/>
                        </a:rPr>
                        <a:t> </a:t>
                      </a:r>
                      <a:r>
                        <a:rPr lang="hr-HR" sz="1400" dirty="0">
                          <a:solidFill>
                            <a:srgbClr val="FF0000"/>
                          </a:solidFill>
                          <a:effectLst/>
                        </a:rPr>
                        <a:t>tema: društveni položaj</a:t>
                      </a:r>
                      <a:endParaRPr lang="en-US"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32703417"/>
                  </a:ext>
                </a:extLst>
              </a:tr>
              <a:tr h="1122504">
                <a:tc>
                  <a:txBody>
                    <a:bodyPr/>
                    <a:lstStyle/>
                    <a:p>
                      <a:pPr marL="0" marR="0">
                        <a:lnSpc>
                          <a:spcPct val="115000"/>
                        </a:lnSpc>
                        <a:spcBef>
                          <a:spcPts val="0"/>
                        </a:spcBef>
                        <a:spcAft>
                          <a:spcPts val="1000"/>
                        </a:spcAft>
                      </a:pPr>
                      <a:r>
                        <a:rPr lang="hr-HR"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hr-HR" sz="1600">
                          <a:effectLst/>
                        </a:rPr>
                        <a:t>Procijenite svoj odnos s ostalim članovima svoje obitelji. S obzirom na to da ste maloljetni, da li svoj položaj u obitelji procjenjujete zavisnim ili nezavisnim? Tko određuje pravila života u tvojoj obitelji? U čemu je ključna razlika između tebe i starijih članova obitelji/skrbnika da oni mogu određivati pravila? Raspravi u paru sa učenikom do tebe.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11373458"/>
                  </a:ext>
                </a:extLst>
              </a:tr>
              <a:tr h="1122504">
                <a:tc>
                  <a:txBody>
                    <a:bodyPr/>
                    <a:lstStyle/>
                    <a:p>
                      <a:pPr marL="0" marR="0">
                        <a:lnSpc>
                          <a:spcPct val="115000"/>
                        </a:lnSpc>
                        <a:spcBef>
                          <a:spcPts val="0"/>
                        </a:spcBef>
                        <a:spcAft>
                          <a:spcPts val="1000"/>
                        </a:spcAft>
                      </a:pPr>
                      <a:r>
                        <a:rPr lang="hr-HR"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hr-HR" sz="1600">
                          <a:effectLst/>
                        </a:rPr>
                        <a:t>Pojašnjavamo temeljna obilježja društvenog položaja u sociologiji, definiramo ga i odredimo osnovne vrste. Zadajemo aktivnost: opiši uvjete uz koje ćeš ti, kao i svatko od vas, postati nezavisan i samostalan i biti odgovoran sam/ a  sebi. Rangiraj te uvjete po važnosti, pa ćemo ih zajedno raspraviti.</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41492609"/>
                  </a:ext>
                </a:extLst>
              </a:tr>
              <a:tr h="1122504">
                <a:tc>
                  <a:txBody>
                    <a:bodyPr/>
                    <a:lstStyle/>
                    <a:p>
                      <a:pPr marL="0" marR="0">
                        <a:lnSpc>
                          <a:spcPct val="115000"/>
                        </a:lnSpc>
                        <a:spcBef>
                          <a:spcPts val="0"/>
                        </a:spcBef>
                        <a:spcAft>
                          <a:spcPts val="1000"/>
                        </a:spcAft>
                      </a:pPr>
                      <a:r>
                        <a:rPr lang="hr-HR"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hr-HR" sz="1600">
                          <a:effectLst/>
                        </a:rPr>
                        <a:t>Zadajemo zadaću: procijenite kakve su vam životne šanse da kao mladići/djevojke ostvarite svoje životne ciljeve. Kao pomoć, pogledajte tablice o obrazovnoj strukturi muškaraca i žena u RH i strukturi prihoda po sektorima i prema spolu u RH (T1, T2 u udžbeniku ili u papirnoj formi)</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3809522"/>
                  </a:ext>
                </a:extLst>
              </a:tr>
              <a:tr h="1403130">
                <a:tc>
                  <a:txBody>
                    <a:bodyPr/>
                    <a:lstStyle/>
                    <a:p>
                      <a:pPr marL="0" marR="0">
                        <a:lnSpc>
                          <a:spcPct val="115000"/>
                        </a:lnSpc>
                        <a:spcBef>
                          <a:spcPts val="0"/>
                        </a:spcBef>
                        <a:spcAft>
                          <a:spcPts val="1000"/>
                        </a:spcAft>
                      </a:pPr>
                      <a:r>
                        <a:rPr lang="hr-HR"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hr-HR" sz="1600" dirty="0">
                          <a:effectLst/>
                        </a:rPr>
                        <a:t>U paru s kolegom u klupi odgovori na pitanja, odgovore svi pišu. Tablica koju ste dobili (nalazi se i u udžbeniku) pokazuje pojavnost obiteljskog nasilja s obzirom na obrazovanost počinitelja. Koju pravilnost uočavate? (Ključna je da se višim stupnjem obrazovanja, značajno opada pojavnost nasilja.) Zašto dolazi do takvog razvoja odnosa obrazovanosti i pojavnosti nasilja?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1857356"/>
                  </a:ext>
                </a:extLst>
              </a:tr>
            </a:tbl>
          </a:graphicData>
        </a:graphic>
      </p:graphicFrame>
    </p:spTree>
    <p:extLst>
      <p:ext uri="{BB962C8B-B14F-4D97-AF65-F5344CB8AC3E}">
        <p14:creationId xmlns:p14="http://schemas.microsoft.com/office/powerpoint/2010/main" val="7525975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66057"/>
            <a:ext cx="10515600" cy="5610906"/>
          </a:xfrm>
        </p:spPr>
        <p:txBody>
          <a:bodyPr>
            <a:normAutofit/>
          </a:bodyPr>
          <a:lstStyle/>
          <a:p>
            <a:pPr marL="0" indent="0">
              <a:buNone/>
            </a:pPr>
            <a:r>
              <a:rPr lang="hr-HR" sz="1800" dirty="0"/>
              <a:t>Primjeri za vježbu i ponavljanje: Stavite odgovarajući broj ispred aktivnosti za koju smatrate da pripada koraku razvoja interesa.</a:t>
            </a:r>
            <a:endParaRPr lang="en-US" sz="1800" dirty="0"/>
          </a:p>
          <a:p>
            <a:pPr marL="0" lvl="0" indent="0">
              <a:buNone/>
            </a:pPr>
            <a:r>
              <a:rPr lang="hr-HR" sz="1800" dirty="0" smtClean="0"/>
              <a:t>1. Situacijski </a:t>
            </a:r>
            <a:r>
              <a:rPr lang="hr-HR" sz="1800" dirty="0"/>
              <a:t>interes</a:t>
            </a:r>
            <a:endParaRPr lang="en-US" sz="1800" dirty="0"/>
          </a:p>
          <a:p>
            <a:pPr marL="0" lvl="0" indent="0">
              <a:buNone/>
            </a:pPr>
            <a:r>
              <a:rPr lang="hr-HR" sz="1800" dirty="0" smtClean="0"/>
              <a:t>2. Produljeni </a:t>
            </a:r>
            <a:r>
              <a:rPr lang="hr-HR" sz="1800" dirty="0"/>
              <a:t>situacijski </a:t>
            </a:r>
            <a:endParaRPr lang="hr-HR" sz="1800" dirty="0" smtClean="0"/>
          </a:p>
          <a:p>
            <a:pPr marL="0" lvl="0" indent="0">
              <a:buNone/>
            </a:pPr>
            <a:r>
              <a:rPr lang="hr-HR" sz="1800" dirty="0"/>
              <a:t> </a:t>
            </a:r>
            <a:r>
              <a:rPr lang="hr-HR" sz="1800" dirty="0" smtClean="0"/>
              <a:t>     interes </a:t>
            </a:r>
            <a:endParaRPr lang="en-US" sz="1800" dirty="0"/>
          </a:p>
          <a:p>
            <a:pPr marL="0" lvl="0" indent="0">
              <a:buNone/>
            </a:pPr>
            <a:r>
              <a:rPr lang="hr-HR" sz="1800" dirty="0" smtClean="0"/>
              <a:t>3. Početni </a:t>
            </a:r>
            <a:r>
              <a:rPr lang="hr-HR" sz="1800" dirty="0"/>
              <a:t>osobni </a:t>
            </a:r>
            <a:endParaRPr lang="hr-HR" sz="1800" dirty="0" smtClean="0"/>
          </a:p>
          <a:p>
            <a:pPr marL="0" lvl="0" indent="0">
              <a:buNone/>
            </a:pPr>
            <a:r>
              <a:rPr lang="hr-HR" sz="1800" dirty="0"/>
              <a:t> </a:t>
            </a:r>
            <a:r>
              <a:rPr lang="hr-HR" sz="1800" dirty="0" smtClean="0"/>
              <a:t>     interes </a:t>
            </a:r>
            <a:endParaRPr lang="en-US" sz="1800" dirty="0"/>
          </a:p>
          <a:p>
            <a:pPr marL="0" lvl="0" indent="0">
              <a:buNone/>
            </a:pPr>
            <a:r>
              <a:rPr lang="hr-HR" sz="1800" dirty="0" smtClean="0"/>
              <a:t>4. Razvijeni </a:t>
            </a:r>
            <a:r>
              <a:rPr lang="hr-HR" sz="1800" dirty="0"/>
              <a:t>osobni </a:t>
            </a:r>
          </a:p>
          <a:p>
            <a:pPr marL="0" lvl="0" indent="0">
              <a:buNone/>
            </a:pPr>
            <a:r>
              <a:rPr lang="hr-HR" sz="1800" dirty="0" smtClean="0"/>
              <a:t>     interes</a:t>
            </a:r>
            <a:endParaRPr lang="en-US" sz="1800" dirty="0"/>
          </a:p>
          <a:p>
            <a:pPr marL="0" indent="0">
              <a:buNone/>
            </a:pP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499881061"/>
              </p:ext>
            </p:extLst>
          </p:nvPr>
        </p:nvGraphicFramePr>
        <p:xfrm>
          <a:off x="3074127" y="896466"/>
          <a:ext cx="8696982" cy="5615604"/>
        </p:xfrm>
        <a:graphic>
          <a:graphicData uri="http://schemas.openxmlformats.org/drawingml/2006/table">
            <a:tbl>
              <a:tblPr firstRow="1" firstCol="1" bandRow="1">
                <a:tableStyleId>{5C22544A-7EE6-4342-B048-85BDC9FD1C3A}</a:tableStyleId>
              </a:tblPr>
              <a:tblGrid>
                <a:gridCol w="470262">
                  <a:extLst>
                    <a:ext uri="{9D8B030D-6E8A-4147-A177-3AD203B41FA5}">
                      <a16:colId xmlns:a16="http://schemas.microsoft.com/office/drawing/2014/main" val="1766081245"/>
                    </a:ext>
                  </a:extLst>
                </a:gridCol>
                <a:gridCol w="8226720">
                  <a:extLst>
                    <a:ext uri="{9D8B030D-6E8A-4147-A177-3AD203B41FA5}">
                      <a16:colId xmlns:a16="http://schemas.microsoft.com/office/drawing/2014/main" val="436938353"/>
                    </a:ext>
                  </a:extLst>
                </a:gridCol>
              </a:tblGrid>
              <a:tr h="442506">
                <a:tc>
                  <a:txBody>
                    <a:bodyPr/>
                    <a:lstStyle/>
                    <a:p>
                      <a:pPr marL="0" marR="0">
                        <a:lnSpc>
                          <a:spcPct val="115000"/>
                        </a:lnSpc>
                        <a:spcBef>
                          <a:spcPts val="0"/>
                        </a:spcBef>
                        <a:spcAft>
                          <a:spcPts val="1000"/>
                        </a:spcAft>
                      </a:pPr>
                      <a:r>
                        <a:rPr lang="hr-HR" sz="1000" dirty="0" smtClean="0">
                          <a:effectLst/>
                        </a:rPr>
                        <a:t>Korak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5214" marR="55214" marT="0" marB="0"/>
                </a:tc>
                <a:tc>
                  <a:txBody>
                    <a:bodyPr/>
                    <a:lstStyle/>
                    <a:p>
                      <a:pPr marL="0" marR="0">
                        <a:lnSpc>
                          <a:spcPct val="115000"/>
                        </a:lnSpc>
                        <a:spcBef>
                          <a:spcPts val="0"/>
                        </a:spcBef>
                        <a:spcAft>
                          <a:spcPts val="1000"/>
                        </a:spcAft>
                      </a:pPr>
                      <a:r>
                        <a:rPr lang="hr-HR" sz="1400" dirty="0" smtClean="0">
                          <a:effectLst/>
                        </a:rPr>
                        <a:t>PIG,</a:t>
                      </a:r>
                      <a:r>
                        <a:rPr lang="hr-HR" sz="1400" baseline="0" dirty="0" smtClean="0">
                          <a:effectLst/>
                        </a:rPr>
                        <a:t> aktivnosti,</a:t>
                      </a:r>
                      <a:r>
                        <a:rPr lang="hr-HR" sz="1400" dirty="0" smtClean="0">
                          <a:effectLst/>
                        </a:rPr>
                        <a:t> </a:t>
                      </a:r>
                      <a:r>
                        <a:rPr lang="hr-HR" sz="1400" dirty="0">
                          <a:solidFill>
                            <a:srgbClr val="FF0000"/>
                          </a:solidFill>
                          <a:effectLst/>
                        </a:rPr>
                        <a:t>tema: uvod u pojam ideologije</a:t>
                      </a:r>
                      <a:endParaRPr lang="en-US"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5214" marR="55214" marT="0" marB="0"/>
                </a:tc>
                <a:extLst>
                  <a:ext uri="{0D108BD9-81ED-4DB2-BD59-A6C34878D82A}">
                    <a16:rowId xmlns:a16="http://schemas.microsoft.com/office/drawing/2014/main" val="2624838147"/>
                  </a:ext>
                </a:extLst>
              </a:tr>
              <a:tr h="1212123">
                <a:tc>
                  <a:txBody>
                    <a:bodyPr/>
                    <a:lstStyle/>
                    <a:p>
                      <a:pPr marL="0" marR="0">
                        <a:lnSpc>
                          <a:spcPct val="115000"/>
                        </a:lnSpc>
                        <a:spcBef>
                          <a:spcPts val="0"/>
                        </a:spcBef>
                        <a:spcAft>
                          <a:spcPts val="1000"/>
                        </a:spcAft>
                      </a:pPr>
                      <a:r>
                        <a:rPr lang="hr-HR" sz="1000" dirty="0">
                          <a:effectLst/>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5214" marR="55214" marT="0" marB="0"/>
                </a:tc>
                <a:tc>
                  <a:txBody>
                    <a:bodyPr/>
                    <a:lstStyle/>
                    <a:p>
                      <a:pPr marL="0" marR="0">
                        <a:lnSpc>
                          <a:spcPct val="115000"/>
                        </a:lnSpc>
                        <a:spcBef>
                          <a:spcPts val="0"/>
                        </a:spcBef>
                        <a:spcAft>
                          <a:spcPts val="1000"/>
                        </a:spcAft>
                      </a:pPr>
                      <a:r>
                        <a:rPr lang="hr-HR" sz="1400" dirty="0">
                          <a:effectLst/>
                        </a:rPr>
                        <a:t>Procijeni koje stavove možeš pripisati osobi A, a koje osobi B. Napravi inventuru/preraspodjelu i pojasni zašto tako misliš (svi učenici rade za sebe). Stavovi: </a:t>
                      </a:r>
                      <a:r>
                        <a:rPr lang="hr-HR" sz="1400" i="1" dirty="0">
                          <a:effectLst/>
                        </a:rPr>
                        <a:t>homoseksualnost je neka vrsta poremećaja ili bolesti, religijska pripadnost mora ostati isključivo osobno pitanje svakog mušakrca i žene,nije dobro kad se uobičajene uloge u obitelji zamijene pa žena počinje zarađivati više od muškarca, pravi Hrvat jedino može biti katolik, sve manjine u RH trebaju imati jednaku zaštitu zakona, pravo obrazovanja treba biti jednako dostupno svim ljudima bez obzira na rasnu ili etničku pripadnost.</a:t>
                      </a:r>
                      <a:endParaRPr lang="en-US" sz="1400" i="1" dirty="0">
                        <a:effectLst/>
                        <a:latin typeface="Calibri" panose="020F0502020204030204" pitchFamily="34" charset="0"/>
                        <a:ea typeface="Calibri" panose="020F0502020204030204" pitchFamily="34" charset="0"/>
                        <a:cs typeface="Times New Roman" panose="02020603050405020304" pitchFamily="18" charset="0"/>
                      </a:endParaRPr>
                    </a:p>
                  </a:txBody>
                  <a:tcPr marL="55214" marR="55214" marT="0" marB="0"/>
                </a:tc>
                <a:extLst>
                  <a:ext uri="{0D108BD9-81ED-4DB2-BD59-A6C34878D82A}">
                    <a16:rowId xmlns:a16="http://schemas.microsoft.com/office/drawing/2014/main" val="1415775006"/>
                  </a:ext>
                </a:extLst>
              </a:tr>
              <a:tr h="1770025">
                <a:tc>
                  <a:txBody>
                    <a:bodyPr/>
                    <a:lstStyle/>
                    <a:p>
                      <a:pPr marL="0" marR="0">
                        <a:lnSpc>
                          <a:spcPct val="115000"/>
                        </a:lnSpc>
                        <a:spcBef>
                          <a:spcPts val="0"/>
                        </a:spcBef>
                        <a:spcAft>
                          <a:spcPts val="1000"/>
                        </a:spcAft>
                      </a:pPr>
                      <a:r>
                        <a:rPr lang="hr-HR" sz="1000">
                          <a:effectLst/>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5214" marR="55214" marT="0" marB="0"/>
                </a:tc>
                <a:tc>
                  <a:txBody>
                    <a:bodyPr/>
                    <a:lstStyle/>
                    <a:p>
                      <a:pPr marL="1828800" marR="0" lvl="4">
                        <a:lnSpc>
                          <a:spcPct val="115000"/>
                        </a:lnSpc>
                        <a:spcBef>
                          <a:spcPts val="0"/>
                        </a:spcBef>
                        <a:spcAft>
                          <a:spcPts val="1000"/>
                        </a:spcAft>
                      </a:pPr>
                      <a:r>
                        <a:rPr lang="hr-HR" sz="1400" dirty="0">
                          <a:effectLst/>
                        </a:rPr>
                        <a:t>Pojasnimo povijest pojma ideologija, definiramo ideologiju i odredimo kakvu funkciju ima za nas pojedince u vrijednosnom, identifikacijskom i političkom smislu. A kakve stavove imaju učenici? Zamolimo ih da riješe upitnik na </a:t>
                      </a:r>
                      <a:r>
                        <a:rPr lang="hr-HR" sz="1400" u="sng" dirty="0">
                          <a:effectLst/>
                          <a:hlinkClick r:id="rId2"/>
                        </a:rPr>
                        <a:t>www.politicalcompass.org</a:t>
                      </a:r>
                      <a:r>
                        <a:rPr lang="hr-HR" sz="1400" dirty="0">
                          <a:effectLst/>
                        </a:rPr>
                        <a:t> i tamo će dobiti svoju poziciju na grafu: Napravimo razredni ideološki profil kao zbroj svih pojedinačnih profila (svaki učenik ucrta svoju poziciju na ploči; važno je poručiti učenicima da ukoliko ne žele ne moraju objaviti svoj profil!) i postavljamo pitanje da li se graf razlikuje od njihovih osobnih i grupnih očekivanja. Odgovaraju u obliku kratke analize/ objašnjenja do 5 rečenica</a:t>
                      </a:r>
                      <a:r>
                        <a:rPr lang="hr-HR" sz="1400" dirty="0" smtClean="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5214" marR="55214" marT="0" marB="0"/>
                </a:tc>
                <a:extLst>
                  <a:ext uri="{0D108BD9-81ED-4DB2-BD59-A6C34878D82A}">
                    <a16:rowId xmlns:a16="http://schemas.microsoft.com/office/drawing/2014/main" val="665434441"/>
                  </a:ext>
                </a:extLst>
              </a:tr>
              <a:tr h="852990">
                <a:tc>
                  <a:txBody>
                    <a:bodyPr/>
                    <a:lstStyle/>
                    <a:p>
                      <a:pPr marL="0" marR="0">
                        <a:lnSpc>
                          <a:spcPct val="115000"/>
                        </a:lnSpc>
                        <a:spcBef>
                          <a:spcPts val="0"/>
                        </a:spcBef>
                        <a:spcAft>
                          <a:spcPts val="1000"/>
                        </a:spcAft>
                      </a:pPr>
                      <a:r>
                        <a:rPr lang="hr-HR" sz="1000">
                          <a:effectLst/>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5214" marR="55214" marT="0" marB="0"/>
                </a:tc>
                <a:tc>
                  <a:txBody>
                    <a:bodyPr/>
                    <a:lstStyle/>
                    <a:p>
                      <a:pPr marL="2286000" marR="0" lvl="5">
                        <a:lnSpc>
                          <a:spcPct val="115000"/>
                        </a:lnSpc>
                        <a:spcBef>
                          <a:spcPts val="0"/>
                        </a:spcBef>
                        <a:spcAft>
                          <a:spcPts val="1000"/>
                        </a:spcAft>
                      </a:pPr>
                      <a:r>
                        <a:rPr lang="hr-HR" sz="1400" dirty="0">
                          <a:effectLst/>
                        </a:rPr>
                        <a:t>Procijeni u paru: koja od ove dvije osobe zastupa „ljevičarske“ a koja „desničarske“ stavove. Što je prevladavajući argument da tako odlučiš?</a:t>
                      </a:r>
                      <a:endParaRPr lang="en-US" sz="1400" dirty="0">
                        <a:effectLst/>
                      </a:endParaRPr>
                    </a:p>
                    <a:p>
                      <a:pPr marL="0" marR="0">
                        <a:lnSpc>
                          <a:spcPct val="115000"/>
                        </a:lnSpc>
                        <a:spcBef>
                          <a:spcPts val="0"/>
                        </a:spcBef>
                        <a:spcAft>
                          <a:spcPts val="1000"/>
                        </a:spcAft>
                      </a:pPr>
                      <a:r>
                        <a:rPr lang="hr-HR" sz="1000" dirty="0" smtClean="0">
                          <a:effectLst/>
                        </a:rPr>
                        <a:t>                                </a:t>
                      </a:r>
                      <a:r>
                        <a:rPr lang="hr-HR" sz="1000" baseline="0" dirty="0" smtClean="0">
                          <a:effectLst/>
                        </a:rPr>
                        <a:t> </a:t>
                      </a:r>
                      <a:r>
                        <a:rPr lang="hr-HR" sz="1000" dirty="0" smtClean="0">
                          <a:effectLst/>
                        </a:rPr>
                        <a:t>A                                       B</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5214" marR="55214" marT="0" marB="0"/>
                </a:tc>
                <a:extLst>
                  <a:ext uri="{0D108BD9-81ED-4DB2-BD59-A6C34878D82A}">
                    <a16:rowId xmlns:a16="http://schemas.microsoft.com/office/drawing/2014/main" val="2060095603"/>
                  </a:ext>
                </a:extLst>
              </a:tr>
              <a:tr h="885012">
                <a:tc>
                  <a:txBody>
                    <a:bodyPr/>
                    <a:lstStyle/>
                    <a:p>
                      <a:pPr marL="0" marR="0">
                        <a:lnSpc>
                          <a:spcPct val="115000"/>
                        </a:lnSpc>
                        <a:spcBef>
                          <a:spcPts val="0"/>
                        </a:spcBef>
                        <a:spcAft>
                          <a:spcPts val="1000"/>
                        </a:spcAft>
                      </a:pPr>
                      <a:r>
                        <a:rPr lang="hr-HR" sz="1000">
                          <a:effectLst/>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5214" marR="55214" marT="0" marB="0"/>
                </a:tc>
                <a:tc>
                  <a:txBody>
                    <a:bodyPr/>
                    <a:lstStyle/>
                    <a:p>
                      <a:pPr marL="0" marR="0">
                        <a:lnSpc>
                          <a:spcPct val="115000"/>
                        </a:lnSpc>
                        <a:spcBef>
                          <a:spcPts val="0"/>
                        </a:spcBef>
                        <a:spcAft>
                          <a:spcPts val="1000"/>
                        </a:spcAft>
                      </a:pPr>
                      <a:r>
                        <a:rPr lang="hr-HR" sz="1400" dirty="0">
                          <a:effectLst/>
                        </a:rPr>
                        <a:t>Na temelju grafa razrednog ideološkog profila, napiši domaći rad- esej (do jedne kartice teksta!) s temom „Ideologija koju zastupaju učenici moga razreda s posebnim naglaskom na razlike između djevojaka i mladića“ i postavi bar jedno pitanje na koje ti nemaš odgovor, a mi bi ga na satu mogli dati.</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5214" marR="55214" marT="0" marB="0"/>
                </a:tc>
                <a:extLst>
                  <a:ext uri="{0D108BD9-81ED-4DB2-BD59-A6C34878D82A}">
                    <a16:rowId xmlns:a16="http://schemas.microsoft.com/office/drawing/2014/main" val="2242931375"/>
                  </a:ext>
                </a:extLst>
              </a:tr>
            </a:tbl>
          </a:graphicData>
        </a:graphic>
      </p:graphicFrame>
      <p:pic>
        <p:nvPicPr>
          <p:cNvPr id="13" name="Picture 12"/>
          <p:cNvPicPr/>
          <p:nvPr/>
        </p:nvPicPr>
        <p:blipFill>
          <a:blip r:embed="rId3"/>
          <a:stretch>
            <a:fillRect/>
          </a:stretch>
        </p:blipFill>
        <p:spPr>
          <a:xfrm>
            <a:off x="3563371" y="2839857"/>
            <a:ext cx="1862069" cy="1561465"/>
          </a:xfrm>
          <a:prstGeom prst="rect">
            <a:avLst/>
          </a:prstGeom>
        </p:spPr>
      </p:pic>
      <p:pic>
        <p:nvPicPr>
          <p:cNvPr id="14" name="Picture 13"/>
          <p:cNvPicPr/>
          <p:nvPr/>
        </p:nvPicPr>
        <p:blipFill>
          <a:blip r:embed="rId4"/>
          <a:stretch>
            <a:fillRect/>
          </a:stretch>
        </p:blipFill>
        <p:spPr>
          <a:xfrm>
            <a:off x="3684088" y="4807131"/>
            <a:ext cx="810317" cy="829742"/>
          </a:xfrm>
          <a:prstGeom prst="rect">
            <a:avLst/>
          </a:prstGeom>
        </p:spPr>
      </p:pic>
      <p:pic>
        <p:nvPicPr>
          <p:cNvPr id="15" name="Picture 14"/>
          <p:cNvPicPr/>
          <p:nvPr/>
        </p:nvPicPr>
        <p:blipFill>
          <a:blip r:embed="rId5"/>
          <a:stretch>
            <a:fillRect/>
          </a:stretch>
        </p:blipFill>
        <p:spPr>
          <a:xfrm>
            <a:off x="4835219" y="4807131"/>
            <a:ext cx="870856" cy="829742"/>
          </a:xfrm>
          <a:prstGeom prst="rect">
            <a:avLst/>
          </a:prstGeom>
        </p:spPr>
      </p:pic>
    </p:spTree>
    <p:extLst>
      <p:ext uri="{BB962C8B-B14F-4D97-AF65-F5344CB8AC3E}">
        <p14:creationId xmlns:p14="http://schemas.microsoft.com/office/powerpoint/2010/main" val="5601237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66057"/>
            <a:ext cx="10515600" cy="5610906"/>
          </a:xfrm>
        </p:spPr>
        <p:txBody>
          <a:bodyPr>
            <a:normAutofit/>
          </a:bodyPr>
          <a:lstStyle/>
          <a:p>
            <a:pPr marL="0" indent="0">
              <a:buNone/>
            </a:pPr>
            <a:endParaRPr lang="hr-HR" dirty="0" smtClean="0"/>
          </a:p>
          <a:p>
            <a:pPr marL="0" indent="0">
              <a:buNone/>
            </a:pPr>
            <a:endParaRPr lang="hr-HR" dirty="0"/>
          </a:p>
          <a:p>
            <a:pPr marL="0" indent="0">
              <a:buNone/>
            </a:pPr>
            <a:endParaRPr lang="hr-HR" dirty="0" smtClean="0"/>
          </a:p>
          <a:p>
            <a:pPr marL="0" indent="0">
              <a:buNone/>
            </a:pPr>
            <a:endParaRPr lang="hr-HR" dirty="0"/>
          </a:p>
          <a:p>
            <a:pPr marL="0" indent="0">
              <a:buNone/>
            </a:pPr>
            <a:endParaRPr lang="hr-HR" dirty="0" smtClean="0"/>
          </a:p>
          <a:p>
            <a:pPr marL="0" indent="0">
              <a:buNone/>
            </a:pPr>
            <a:r>
              <a:rPr lang="hr-HR" dirty="0"/>
              <a:t>	</a:t>
            </a:r>
            <a:r>
              <a:rPr lang="hr-HR" dirty="0" smtClean="0"/>
              <a:t>		    </a:t>
            </a:r>
            <a:r>
              <a:rPr lang="hr-HR" sz="4400" dirty="0" smtClean="0"/>
              <a:t>Hvala na pažnji!</a:t>
            </a:r>
            <a:endParaRPr lang="en-US" sz="4400" dirty="0"/>
          </a:p>
          <a:p>
            <a:endParaRPr lang="en-US" dirty="0"/>
          </a:p>
        </p:txBody>
      </p:sp>
    </p:spTree>
    <p:extLst>
      <p:ext uri="{BB962C8B-B14F-4D97-AF65-F5344CB8AC3E}">
        <p14:creationId xmlns:p14="http://schemas.microsoft.com/office/powerpoint/2010/main" val="4206500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66057"/>
            <a:ext cx="10515600" cy="5610906"/>
          </a:xfrm>
        </p:spPr>
        <p:txBody>
          <a:bodyPr/>
          <a:lstStyle/>
          <a:p>
            <a:r>
              <a:rPr lang="hr-HR" dirty="0"/>
              <a:t>Svi mi, bili mi učenici u srednjoj školi ili zrele osobe, reagiramo drukčije za svijet oko sebe i nismo jednako </a:t>
            </a:r>
            <a:r>
              <a:rPr lang="hr-HR" dirty="0" smtClean="0"/>
              <a:t>motivirani </a:t>
            </a:r>
            <a:r>
              <a:rPr lang="hr-HR" dirty="0"/>
              <a:t>sudjelovati u tom istom svijetu. Bez obzira na to da li razloge tražimo u onome što znamo ili ne znamo, u što vjerujemo ili ne ili da nešto naprosto ne pobuđuje u nama dovoljno emocija, možemo jednostavno ustanoviti: </a:t>
            </a:r>
            <a:endParaRPr lang="en-US" dirty="0"/>
          </a:p>
          <a:p>
            <a:pPr marL="0" indent="0">
              <a:buNone/>
            </a:pPr>
            <a:r>
              <a:rPr lang="hr-HR" dirty="0" smtClean="0"/>
              <a:t>	</a:t>
            </a:r>
          </a:p>
          <a:p>
            <a:pPr marL="0" indent="0">
              <a:buNone/>
            </a:pPr>
            <a:r>
              <a:rPr lang="hr-HR" dirty="0"/>
              <a:t>	</a:t>
            </a:r>
            <a:r>
              <a:rPr lang="hr-HR" dirty="0" smtClean="0"/>
              <a:t>		</a:t>
            </a:r>
            <a:r>
              <a:rPr lang="hr-HR" sz="3600" dirty="0" smtClean="0"/>
              <a:t>Nismo </a:t>
            </a:r>
            <a:r>
              <a:rPr lang="hr-HR" sz="3600" dirty="0"/>
              <a:t>jednako zainteresirani</a:t>
            </a:r>
            <a:r>
              <a:rPr lang="hr-HR" dirty="0"/>
              <a:t>. </a:t>
            </a:r>
            <a:endParaRPr lang="hr-HR" dirty="0" smtClean="0"/>
          </a:p>
          <a:p>
            <a:pPr marL="0" indent="0">
              <a:buNone/>
            </a:pPr>
            <a:endParaRPr lang="hr-HR" dirty="0"/>
          </a:p>
          <a:p>
            <a:pPr marL="0" indent="0">
              <a:buNone/>
            </a:pPr>
            <a:endParaRPr lang="en-US" dirty="0"/>
          </a:p>
          <a:p>
            <a:r>
              <a:rPr lang="hr-HR" dirty="0"/>
              <a:t>Što je interes i možemo li ikako utjecati na njegov razvoj?</a:t>
            </a:r>
            <a:endParaRPr lang="en-US" dirty="0"/>
          </a:p>
          <a:p>
            <a:pPr marL="0" indent="0">
              <a:buNone/>
            </a:pPr>
            <a:endParaRPr lang="en-US" dirty="0"/>
          </a:p>
        </p:txBody>
      </p:sp>
    </p:spTree>
    <p:extLst>
      <p:ext uri="{BB962C8B-B14F-4D97-AF65-F5344CB8AC3E}">
        <p14:creationId xmlns:p14="http://schemas.microsoft.com/office/powerpoint/2010/main" val="3610369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66057"/>
            <a:ext cx="10515600" cy="5610906"/>
          </a:xfrm>
        </p:spPr>
        <p:txBody>
          <a:bodyPr/>
          <a:lstStyle/>
          <a:p>
            <a:r>
              <a:rPr lang="hr-HR" dirty="0"/>
              <a:t>Postoje različite definicije interesa koje ga više ili manje kategorijalno smještaju uz motivaciju ili znatiželju, ali postoje značajne razlike. Najčešće interes određuju kao stav; </a:t>
            </a:r>
            <a:r>
              <a:rPr lang="hr-HR" b="1" dirty="0"/>
              <a:t>individualni stav koji uvjetuje usmjeravanje pažnje prema nekom sadržaju (objektu, događaju ili ideji) i izvršavanje neke radnje.</a:t>
            </a:r>
            <a:endParaRPr lang="en-US" dirty="0"/>
          </a:p>
          <a:p>
            <a:r>
              <a:rPr lang="hr-HR" dirty="0"/>
              <a:t>Stav podrazumijeva da je osoba nečega svjesna, poznaje to u nekoj mjeri, osjeća ne/privlačnost i spremna je nešto učiniti. Dakle, interes je ono što nas na kognitivnoj, afektivnoj i konativnoj razini pokreće i svjesni smo toga!</a:t>
            </a:r>
            <a:endParaRPr lang="en-US" dirty="0"/>
          </a:p>
          <a:p>
            <a:r>
              <a:rPr lang="hr-HR" dirty="0"/>
              <a:t>Interes nije isto što i motivacija jer je ona širi proces i uključuje ljudske potrebe- dakle, kombinira svjesno i nesvjesno. Isto tako, nije ni znatiželja koja je impuls/želja da se promotri ili istraži novost ili predmet naše pažnje (što znači da može biti početkom interesa!).</a:t>
            </a:r>
            <a:endParaRPr lang="en-US" dirty="0"/>
          </a:p>
          <a:p>
            <a:endParaRPr lang="en-US" dirty="0"/>
          </a:p>
        </p:txBody>
      </p:sp>
    </p:spTree>
    <p:extLst>
      <p:ext uri="{BB962C8B-B14F-4D97-AF65-F5344CB8AC3E}">
        <p14:creationId xmlns:p14="http://schemas.microsoft.com/office/powerpoint/2010/main" val="3458285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66057"/>
            <a:ext cx="10515600" cy="5610906"/>
          </a:xfrm>
        </p:spPr>
        <p:txBody>
          <a:bodyPr/>
          <a:lstStyle/>
          <a:p>
            <a:pPr marL="0" indent="0">
              <a:buNone/>
            </a:pPr>
            <a:r>
              <a:rPr lang="hr-HR" dirty="0"/>
              <a:t>Važna obilježja interesa u okolnostima poučavanja i učenja; dakle interes:</a:t>
            </a:r>
            <a:endParaRPr lang="en-US" dirty="0"/>
          </a:p>
          <a:p>
            <a:pPr marL="514350" lvl="0" indent="-514350">
              <a:buFont typeface="+mj-lt"/>
              <a:buAutoNum type="arabicPeriod"/>
            </a:pPr>
            <a:r>
              <a:rPr lang="hr-HR" dirty="0"/>
              <a:t>Ujedinjuje spoznaju/učenje i pozitivne emocije prema nekom sadržaju (u obliku veselja, sviđanja, posvećenosti...)</a:t>
            </a:r>
            <a:endParaRPr lang="en-US" dirty="0"/>
          </a:p>
          <a:p>
            <a:pPr marL="514350" lvl="0" indent="-514350">
              <a:buFont typeface="+mj-lt"/>
              <a:buAutoNum type="arabicPeriod"/>
            </a:pPr>
            <a:r>
              <a:rPr lang="hr-HR" dirty="0"/>
              <a:t>Uvjetovan je ostvarivanjem cilja</a:t>
            </a:r>
            <a:endParaRPr lang="en-US" dirty="0"/>
          </a:p>
          <a:p>
            <a:pPr marL="514350" lvl="0" indent="-514350">
              <a:buFont typeface="+mj-lt"/>
              <a:buAutoNum type="arabicPeriod"/>
            </a:pPr>
            <a:r>
              <a:rPr lang="hr-HR" dirty="0"/>
              <a:t>Uključuje nasljedne (biološke) i okolišne faktore</a:t>
            </a:r>
            <a:endParaRPr lang="en-US" dirty="0"/>
          </a:p>
          <a:p>
            <a:pPr marL="514350" lvl="0" indent="-514350">
              <a:buFont typeface="+mj-lt"/>
              <a:buAutoNum type="arabicPeriod"/>
            </a:pPr>
            <a:r>
              <a:rPr lang="hr-HR" dirty="0"/>
              <a:t>Nije stalno fiksiran za isti sadržaj/objekt već se mijenja i razvija</a:t>
            </a:r>
            <a:endParaRPr lang="en-US" dirty="0"/>
          </a:p>
          <a:p>
            <a:pPr marL="514350" lvl="0" indent="-514350">
              <a:buFont typeface="+mj-lt"/>
              <a:buAutoNum type="arabicPeriod"/>
            </a:pPr>
            <a:r>
              <a:rPr lang="hr-HR" dirty="0"/>
              <a:t>Rezultat interakcije između osobe i određenog sadržaja.</a:t>
            </a:r>
            <a:endParaRPr lang="en-US" dirty="0"/>
          </a:p>
          <a:p>
            <a:pPr marL="0" indent="0">
              <a:buNone/>
            </a:pPr>
            <a:endParaRPr lang="hr-HR" dirty="0" smtClean="0"/>
          </a:p>
          <a:p>
            <a:pPr marL="0" indent="0">
              <a:buNone/>
            </a:pPr>
            <a:r>
              <a:rPr lang="hr-HR" dirty="0" smtClean="0"/>
              <a:t>Ova </a:t>
            </a:r>
            <a:r>
              <a:rPr lang="hr-HR" dirty="0"/>
              <a:t>obilježja nas dovode do zaključka </a:t>
            </a:r>
            <a:r>
              <a:rPr lang="hr-HR" i="1" dirty="0"/>
              <a:t>da se interes može pokretati, poticati i usmjeravati nastavnim aktivnostima</a:t>
            </a:r>
            <a:r>
              <a:rPr lang="hr-HR" dirty="0"/>
              <a:t>!</a:t>
            </a:r>
            <a:endParaRPr lang="en-US" dirty="0"/>
          </a:p>
          <a:p>
            <a:pPr marL="0" indent="0">
              <a:buNone/>
            </a:pPr>
            <a:endParaRPr lang="en-US" dirty="0"/>
          </a:p>
        </p:txBody>
      </p:sp>
    </p:spTree>
    <p:extLst>
      <p:ext uri="{BB962C8B-B14F-4D97-AF65-F5344CB8AC3E}">
        <p14:creationId xmlns:p14="http://schemas.microsoft.com/office/powerpoint/2010/main" val="10455729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66057"/>
            <a:ext cx="10515600" cy="5610906"/>
          </a:xfrm>
        </p:spPr>
        <p:txBody>
          <a:bodyPr/>
          <a:lstStyle/>
          <a:p>
            <a:pPr marL="0" indent="0">
              <a:buNone/>
            </a:pPr>
            <a:r>
              <a:rPr lang="hr-HR" dirty="0"/>
              <a:t>Tvrdnje </a:t>
            </a:r>
            <a:r>
              <a:rPr lang="hr-HR" dirty="0" smtClean="0"/>
              <a:t>sažimanja (jedna nije točna, koja?):</a:t>
            </a:r>
            <a:endParaRPr lang="en-US" dirty="0"/>
          </a:p>
          <a:p>
            <a:pPr marL="514350" lvl="0" indent="-514350">
              <a:buFont typeface="+mj-lt"/>
              <a:buAutoNum type="alphaUcPeriod"/>
            </a:pPr>
            <a:r>
              <a:rPr lang="hr-HR" sz="3600" dirty="0"/>
              <a:t>Zainteresirana osoba je svjesna sadržaja, osjeća se dobro pri njegovu učenju i spremna je uložiti trud kako bi se dalje upoznala s tim sadržajem.</a:t>
            </a:r>
            <a:endParaRPr lang="en-US" sz="3600" dirty="0"/>
          </a:p>
          <a:p>
            <a:pPr marL="514350" lvl="0" indent="-514350">
              <a:buFont typeface="+mj-lt"/>
              <a:buAutoNum type="alphaUcPeriod"/>
            </a:pPr>
            <a:r>
              <a:rPr lang="hr-HR" sz="3600" dirty="0"/>
              <a:t>Interes nije isto što i motivacija ili zantiželja.</a:t>
            </a:r>
            <a:endParaRPr lang="en-US" sz="3600" dirty="0"/>
          </a:p>
          <a:p>
            <a:pPr marL="514350" lvl="0" indent="-514350">
              <a:buFont typeface="+mj-lt"/>
              <a:buAutoNum type="alphaUcPeriod"/>
            </a:pPr>
            <a:r>
              <a:rPr lang="hr-HR" sz="3600" dirty="0"/>
              <a:t>Interes se ne može razvijati u školskom okruženju jer je isključivo rezultat osobnih sklonosti.</a:t>
            </a:r>
            <a:endParaRPr lang="en-US" sz="3600" dirty="0"/>
          </a:p>
          <a:p>
            <a:pPr marL="514350" indent="-514350">
              <a:buFont typeface="+mj-lt"/>
              <a:buAutoNum type="alphaUcPeriod"/>
            </a:pPr>
            <a:r>
              <a:rPr lang="hr-HR" sz="3600" dirty="0"/>
              <a:t>Za interes je važno da je ciljno usmjeren.</a:t>
            </a:r>
            <a:endParaRPr lang="en-US" sz="3600" dirty="0"/>
          </a:p>
        </p:txBody>
      </p:sp>
    </p:spTree>
    <p:extLst>
      <p:ext uri="{BB962C8B-B14F-4D97-AF65-F5344CB8AC3E}">
        <p14:creationId xmlns:p14="http://schemas.microsoft.com/office/powerpoint/2010/main" val="35696436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566057"/>
            <a:ext cx="10744201" cy="5610906"/>
          </a:xfrm>
        </p:spPr>
        <p:txBody>
          <a:bodyPr>
            <a:normAutofit fontScale="92500" lnSpcReduction="20000"/>
          </a:bodyPr>
          <a:lstStyle/>
          <a:p>
            <a:pPr marL="0" indent="0">
              <a:buNone/>
            </a:pPr>
            <a:r>
              <a:rPr lang="hr-HR" dirty="0" smtClean="0"/>
              <a:t>4 KORAKA RAZVOJA INTERESA</a:t>
            </a:r>
          </a:p>
          <a:p>
            <a:pPr marL="0" indent="0">
              <a:buNone/>
            </a:pPr>
            <a:r>
              <a:rPr lang="hr-HR" dirty="0" smtClean="0"/>
              <a:t>Prema </a:t>
            </a:r>
            <a:r>
              <a:rPr lang="hr-HR" dirty="0"/>
              <a:t>Suzanne Hidi, K. Ann Renninger (autorice članka „The Four Phase Model of Interest Development“, 2006, Educational Psychology, 41 (2), 111-127.) postoje dva tipa interesa koji su relevantni za školsko okruženje</a:t>
            </a:r>
            <a:r>
              <a:rPr lang="hr-HR" dirty="0" smtClean="0"/>
              <a:t>:</a:t>
            </a:r>
          </a:p>
          <a:p>
            <a:pPr marL="0" indent="0">
              <a:buNone/>
            </a:pPr>
            <a:endParaRPr lang="en-US" dirty="0"/>
          </a:p>
          <a:p>
            <a:pPr marL="514350" lvl="0" indent="-514350">
              <a:buFont typeface="+mj-lt"/>
              <a:buAutoNum type="arabicPeriod"/>
            </a:pPr>
            <a:r>
              <a:rPr lang="hr-HR" sz="3900" i="1" dirty="0"/>
              <a:t>Situacijski interes</a:t>
            </a:r>
            <a:r>
              <a:rPr lang="hr-HR" sz="3900" dirty="0"/>
              <a:t>, reakcija i pažnja određena stimulacijom iz okoline (ekstrinzični, koji vjerojatno neće biti dugotrajan)</a:t>
            </a:r>
            <a:endParaRPr lang="en-US" sz="3900" dirty="0"/>
          </a:p>
          <a:p>
            <a:pPr marL="514350" lvl="0" indent="-514350">
              <a:buFont typeface="+mj-lt"/>
              <a:buAutoNum type="arabicPeriod"/>
            </a:pPr>
            <a:r>
              <a:rPr lang="hr-HR" sz="3900" i="1" dirty="0"/>
              <a:t>Individualni interes</a:t>
            </a:r>
            <a:r>
              <a:rPr lang="hr-HR" sz="3900" dirty="0"/>
              <a:t>, reakcija i pažnja je uvjetovana određenim znanjima/iskustvima, osjećajima i spremnošću svakog od nas da dalje istražujemo neki sadržaj (intrinzični, koji je dugotrajan i značajno utječe na pamćenje, trud, ustrajnost i akademsku motivaciju</a:t>
            </a:r>
            <a:r>
              <a:rPr lang="hr-HR" sz="3900" dirty="0" smtClean="0"/>
              <a:t>/ uspjeh</a:t>
            </a:r>
            <a:r>
              <a:rPr lang="hr-HR" sz="3900" dirty="0"/>
              <a:t>).</a:t>
            </a:r>
            <a:endParaRPr lang="en-US" sz="3900" dirty="0"/>
          </a:p>
          <a:p>
            <a:endParaRPr lang="en-US" dirty="0"/>
          </a:p>
        </p:txBody>
      </p:sp>
    </p:spTree>
    <p:extLst>
      <p:ext uri="{BB962C8B-B14F-4D97-AF65-F5344CB8AC3E}">
        <p14:creationId xmlns:p14="http://schemas.microsoft.com/office/powerpoint/2010/main" val="1587575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14375" y="566057"/>
            <a:ext cx="10934700" cy="5610906"/>
          </a:xfrm>
        </p:spPr>
        <p:txBody>
          <a:bodyPr/>
          <a:lstStyle/>
          <a:p>
            <a:pPr marL="0" indent="0">
              <a:buNone/>
            </a:pPr>
            <a:r>
              <a:rPr lang="hr-HR" dirty="0"/>
              <a:t>Prema </a:t>
            </a:r>
            <a:r>
              <a:rPr lang="hr-HR" dirty="0" smtClean="0"/>
              <a:t>navedenim </a:t>
            </a:r>
            <a:r>
              <a:rPr lang="hr-HR" dirty="0"/>
              <a:t>autoricama, ova su dva interesa </a:t>
            </a:r>
            <a:r>
              <a:rPr lang="hr-HR" dirty="0" smtClean="0"/>
              <a:t>u </a:t>
            </a:r>
            <a:r>
              <a:rPr lang="hr-HR" dirty="0"/>
              <a:t>sukcesivnoj</a:t>
            </a:r>
            <a:r>
              <a:rPr lang="hr-HR" dirty="0" smtClean="0"/>
              <a:t>/ kumulativnoj vezi. </a:t>
            </a:r>
            <a:r>
              <a:rPr lang="hr-HR" dirty="0"/>
              <a:t>Riječ je o modelu razvoja interesa koji podrazumijeva 4 faze odnosno koraka (a svaki će od njih biti praćen primjerom nastavnih sadržaja i aktivnostima u okviru Sociologije i Politike i gospodarstva</a:t>
            </a:r>
            <a:r>
              <a:rPr lang="hr-HR" dirty="0" smtClean="0"/>
              <a:t>).</a:t>
            </a:r>
            <a:endParaRPr lang="en-US" dirty="0"/>
          </a:p>
          <a:p>
            <a:pPr marL="0" indent="0">
              <a:buNone/>
            </a:pPr>
            <a:r>
              <a:rPr lang="hr-HR" sz="3600" dirty="0" smtClean="0"/>
              <a:t>1. </a:t>
            </a:r>
            <a:r>
              <a:rPr lang="hr-HR" sz="3600" b="1" dirty="0" smtClean="0"/>
              <a:t>Situacijski </a:t>
            </a:r>
            <a:r>
              <a:rPr lang="hr-HR" sz="3600" b="1" dirty="0"/>
              <a:t>interes</a:t>
            </a:r>
            <a:r>
              <a:rPr lang="hr-HR" sz="3600" dirty="0"/>
              <a:t>, (izvanjski uvjetovan i pokrenut; neobična, zanimljiva i intenzivna informacija; neki oblik individualnog ili grupnog rada s ciljem asocijacije, pojedinačne ili zajedničke reakcije, povezivanje s prethodnim životnim iskustvom, smještanja pojave u društveni kontekst, nuđenje preliminarnog rješenja i dr.) </a:t>
            </a:r>
            <a:endParaRPr lang="en-US" sz="3600" dirty="0"/>
          </a:p>
        </p:txBody>
      </p:sp>
    </p:spTree>
    <p:extLst>
      <p:ext uri="{BB962C8B-B14F-4D97-AF65-F5344CB8AC3E}">
        <p14:creationId xmlns:p14="http://schemas.microsoft.com/office/powerpoint/2010/main" val="11778090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48343" y="209006"/>
            <a:ext cx="11005457" cy="6487885"/>
          </a:xfrm>
        </p:spPr>
        <p:txBody>
          <a:bodyPr/>
          <a:lstStyle/>
          <a:p>
            <a:r>
              <a:rPr lang="hr-HR" dirty="0">
                <a:solidFill>
                  <a:srgbClr val="FF0000"/>
                </a:solidFill>
              </a:rPr>
              <a:t>SOC (tema: uvod u devijantnost)</a:t>
            </a:r>
            <a:r>
              <a:rPr lang="hr-HR" dirty="0"/>
              <a:t>: </a:t>
            </a:r>
            <a:r>
              <a:rPr lang="hr-HR" i="1" dirty="0"/>
              <a:t>U interakciji s drugim ljudima prvo šta zapažamo je njihovo lice i izrazi toga lica. Prema određenim mišljenjima, gledajući lice i oblik glave drugog čovjeka, možemo prosuditi koliko je neko inteligentan, zdrav ili moralan! Slažete li se s time? Možete li na sljedećim prepoznati tko je osuđeni kriminalac? (I koji bi kriteriji bili važni za tu procjenu</a:t>
            </a:r>
            <a:r>
              <a:rPr lang="hr-HR" i="1" dirty="0" smtClean="0"/>
              <a:t>?)                                                                                           </a:t>
            </a:r>
            <a:r>
              <a:rPr lang="hr-HR" sz="2000" i="1" dirty="0" smtClean="0"/>
              <a:t>(</a:t>
            </a:r>
            <a:r>
              <a:rPr lang="hr-HR" sz="2000" i="1" dirty="0"/>
              <a:t>Odgovori se kratko analiziraju na satu!)</a:t>
            </a:r>
            <a:endParaRPr lang="en-US" sz="2000" dirty="0"/>
          </a:p>
        </p:txBody>
      </p:sp>
      <p:pic>
        <p:nvPicPr>
          <p:cNvPr id="4" name="Picture 3"/>
          <p:cNvPicPr/>
          <p:nvPr/>
        </p:nvPicPr>
        <p:blipFill>
          <a:blip r:embed="rId2"/>
          <a:stretch>
            <a:fillRect/>
          </a:stretch>
        </p:blipFill>
        <p:spPr>
          <a:xfrm>
            <a:off x="5210991" y="2182400"/>
            <a:ext cx="4800600" cy="1729105"/>
          </a:xfrm>
          <a:prstGeom prst="rect">
            <a:avLst/>
          </a:prstGeom>
        </p:spPr>
      </p:pic>
      <p:sp>
        <p:nvSpPr>
          <p:cNvPr id="2" name="Rectangle 1"/>
          <p:cNvSpPr/>
          <p:nvPr/>
        </p:nvSpPr>
        <p:spPr>
          <a:xfrm>
            <a:off x="348343" y="3816255"/>
            <a:ext cx="11521440" cy="2954655"/>
          </a:xfrm>
          <a:prstGeom prst="rect">
            <a:avLst/>
          </a:prstGeom>
        </p:spPr>
        <p:txBody>
          <a:bodyPr wrap="square">
            <a:spAutoFit/>
          </a:bodyPr>
          <a:lstStyle/>
          <a:p>
            <a:pPr marL="285750" indent="-285750">
              <a:buFont typeface="Arial" panose="020B0604020202020204" pitchFamily="34" charset="0"/>
              <a:buChar char="•"/>
            </a:pPr>
            <a:r>
              <a:rPr lang="hr-HR" sz="2800" dirty="0">
                <a:solidFill>
                  <a:srgbClr val="FF0000"/>
                </a:solidFill>
                <a:latin typeface="Calibri" panose="020F0502020204030204" pitchFamily="34" charset="0"/>
                <a:ea typeface="Calibri" panose="020F0502020204030204" pitchFamily="34" charset="0"/>
              </a:rPr>
              <a:t>PIG (tema: poduzetništvo uz zapošljavanje)</a:t>
            </a:r>
            <a:r>
              <a:rPr lang="hr-HR" sz="2800" dirty="0">
                <a:latin typeface="Calibri" panose="020F0502020204030204" pitchFamily="34" charset="0"/>
                <a:ea typeface="Calibri" panose="020F0502020204030204" pitchFamily="34" charset="0"/>
              </a:rPr>
              <a:t>: </a:t>
            </a:r>
            <a:r>
              <a:rPr lang="hr-HR" sz="2800" i="1" dirty="0">
                <a:latin typeface="Calibri" panose="020F0502020204030204" pitchFamily="34" charset="0"/>
                <a:ea typeface="Calibri" panose="020F0502020204030204" pitchFamily="34" charset="0"/>
              </a:rPr>
              <a:t>pretpostavimo da ne želite studirati odmah nakon </a:t>
            </a:r>
            <a:r>
              <a:rPr lang="hr-HR" sz="2800" i="1" dirty="0" smtClean="0">
                <a:latin typeface="Calibri" panose="020F0502020204030204" pitchFamily="34" charset="0"/>
                <a:ea typeface="Calibri" panose="020F0502020204030204" pitchFamily="34" charset="0"/>
              </a:rPr>
              <a:t>završetka 4</a:t>
            </a:r>
            <a:r>
              <a:rPr lang="hr-HR" sz="2800" i="1" dirty="0">
                <a:latin typeface="Calibri" panose="020F0502020204030204" pitchFamily="34" charset="0"/>
                <a:ea typeface="Calibri" panose="020F0502020204030204" pitchFamily="34" charset="0"/>
              </a:rPr>
              <a:t>. </a:t>
            </a:r>
            <a:r>
              <a:rPr lang="hr-HR" sz="2800" i="1" dirty="0" smtClean="0">
                <a:latin typeface="Calibri" panose="020F0502020204030204" pitchFamily="34" charset="0"/>
                <a:ea typeface="Calibri" panose="020F0502020204030204" pitchFamily="34" charset="0"/>
              </a:rPr>
              <a:t>razreda </a:t>
            </a:r>
            <a:r>
              <a:rPr lang="hr-HR" sz="2800" i="1" dirty="0">
                <a:latin typeface="Calibri" panose="020F0502020204030204" pitchFamily="34" charset="0"/>
                <a:ea typeface="Calibri" panose="020F0502020204030204" pitchFamily="34" charset="0"/>
              </a:rPr>
              <a:t>srednje škole već želite godinu dana „pauzirati“, razmisliti što želite dalje u svom životu, a pri tom se okušati u poduzetništvu: želite se pridružiti Bolt platformi taxi-prijevoznika. Izradite listu potreba- što </a:t>
            </a:r>
            <a:r>
              <a:rPr lang="hr-HR" sz="2800" i="1" dirty="0" smtClean="0">
                <a:latin typeface="Calibri" panose="020F0502020204030204" pitchFamily="34" charset="0"/>
                <a:ea typeface="Calibri" panose="020F0502020204030204" pitchFamily="34" charset="0"/>
              </a:rPr>
              <a:t>sve treba </a:t>
            </a:r>
            <a:r>
              <a:rPr lang="hr-HR" sz="2800" i="1" dirty="0">
                <a:latin typeface="Calibri" panose="020F0502020204030204" pitchFamily="34" charset="0"/>
                <a:ea typeface="Calibri" panose="020F0502020204030204" pitchFamily="34" charset="0"/>
              </a:rPr>
              <a:t>poduzeti? Radite u grupi (3-5 učenika) vodeći računa što su kapitalna dobra, upotrijebljeni materijali i uvjeti za rad. </a:t>
            </a:r>
            <a:r>
              <a:rPr lang="hr-HR" i="1" dirty="0">
                <a:latin typeface="Calibri" panose="020F0502020204030204" pitchFamily="34" charset="0"/>
                <a:ea typeface="Calibri" panose="020F0502020204030204" pitchFamily="34" charset="0"/>
              </a:rPr>
              <a:t>(Odgovori se analiziraju na satu!)</a:t>
            </a:r>
            <a:endParaRPr lang="en-US" dirty="0"/>
          </a:p>
        </p:txBody>
      </p:sp>
    </p:spTree>
    <p:extLst>
      <p:ext uri="{BB962C8B-B14F-4D97-AF65-F5344CB8AC3E}">
        <p14:creationId xmlns:p14="http://schemas.microsoft.com/office/powerpoint/2010/main" val="7528926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66057"/>
            <a:ext cx="10515600" cy="5610906"/>
          </a:xfrm>
        </p:spPr>
        <p:txBody>
          <a:bodyPr/>
          <a:lstStyle/>
          <a:p>
            <a:pPr marL="0" lvl="0" indent="0">
              <a:buNone/>
            </a:pPr>
            <a:r>
              <a:rPr lang="hr-HR" sz="3600" dirty="0" smtClean="0"/>
              <a:t>2. </a:t>
            </a:r>
            <a:r>
              <a:rPr lang="hr-HR" sz="3600" b="1" dirty="0" smtClean="0"/>
              <a:t>Produljeni </a:t>
            </a:r>
            <a:r>
              <a:rPr lang="hr-HR" sz="3600" b="1" dirty="0"/>
              <a:t>situacijski interes </a:t>
            </a:r>
            <a:r>
              <a:rPr lang="hr-HR" sz="3600" dirty="0"/>
              <a:t>(održavanje uvodnog interesa dodatnim vanjskim intervencijama; povezivanje emotivnog i </a:t>
            </a:r>
            <a:r>
              <a:rPr lang="hr-HR" sz="3600" dirty="0" smtClean="0"/>
              <a:t>kognitivnog (predmetnog znanja); </a:t>
            </a:r>
            <a:r>
              <a:rPr lang="hr-HR" sz="3600" dirty="0"/>
              <a:t>neki oblik individualnog ili grupnog rada koji će rezultirati ne samo sudjelovanjem već individualnim uratkom svakog učenika: riješiti zadatak, ponuditi rješenja za problem, odgovoriti na pitanja, predvidjeti daljnji razvoj situacije/događaja i dr.)</a:t>
            </a:r>
            <a:endParaRPr lang="en-US" sz="3600" dirty="0"/>
          </a:p>
          <a:p>
            <a:endParaRPr lang="en-US" dirty="0"/>
          </a:p>
        </p:txBody>
      </p:sp>
    </p:spTree>
    <p:extLst>
      <p:ext uri="{BB962C8B-B14F-4D97-AF65-F5344CB8AC3E}">
        <p14:creationId xmlns:p14="http://schemas.microsoft.com/office/powerpoint/2010/main" val="21759406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TotalTime>
  <Words>2403</Words>
  <Application>Microsoft Office PowerPoint</Application>
  <PresentationFormat>Široki zaslon</PresentationFormat>
  <Paragraphs>94</Paragraphs>
  <Slides>19</Slides>
  <Notes>0</Notes>
  <HiddenSlides>0</HiddenSlides>
  <MMClips>0</MMClips>
  <ScaleCrop>false</ScaleCrop>
  <HeadingPairs>
    <vt:vector size="6" baseType="variant">
      <vt:variant>
        <vt:lpstr>Korišteni fontovi</vt:lpstr>
      </vt:variant>
      <vt:variant>
        <vt:i4>4</vt:i4>
      </vt:variant>
      <vt:variant>
        <vt:lpstr>Tema</vt:lpstr>
      </vt:variant>
      <vt:variant>
        <vt:i4>1</vt:i4>
      </vt:variant>
      <vt:variant>
        <vt:lpstr>Naslovi slajdova</vt:lpstr>
      </vt:variant>
      <vt:variant>
        <vt:i4>19</vt:i4>
      </vt:variant>
    </vt:vector>
  </HeadingPairs>
  <TitlesOfParts>
    <vt:vector size="24" baseType="lpstr">
      <vt:lpstr>Arial</vt:lpstr>
      <vt:lpstr>Calibri</vt:lpstr>
      <vt:lpstr>Calibri Light</vt:lpstr>
      <vt:lpstr>Times New Roman</vt:lpstr>
      <vt:lpstr>Office Theme</vt:lpstr>
      <vt:lpstr>Koraci sustavnog razvijanja interesa kod srednjoškolskih učenika u poučavanju društvenih predmeta </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Koraci sustavnog razvijanja interesa kod srednjoškolskih učenika u poučavanju društvenih predmeta</dc:title>
  <dc:creator>Zvonimir Bošnjak</dc:creator>
  <cp:lastModifiedBy>Andreja Buric</cp:lastModifiedBy>
  <cp:revision>9</cp:revision>
  <dcterms:created xsi:type="dcterms:W3CDTF">2021-01-07T10:03:20Z</dcterms:created>
  <dcterms:modified xsi:type="dcterms:W3CDTF">2021-01-12T10:24:42Z</dcterms:modified>
</cp:coreProperties>
</file>